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11/4/2013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11/4/2013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11/4/2013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11/4/2013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11/4/2013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11/4/2013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jquery.com/jquery-1.10.2.js" TargetMode="External"/><Relationship Id="rId2" Type="http://schemas.openxmlformats.org/officeDocument/2006/relationships/hyperlink" Target="http://www.wampserver.com/en/#download-wrapp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jQuery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MacMillan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3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do this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6587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WAMP or MAMP</a:t>
            </a:r>
          </a:p>
          <a:p>
            <a:r>
              <a:rPr lang="en-US" dirty="0" smtClean="0"/>
              <a:t>download here for Windows:</a:t>
            </a:r>
          </a:p>
          <a:p>
            <a:r>
              <a:rPr lang="en-US" dirty="0">
                <a:hlinkClick r:id="rId2"/>
              </a:rPr>
              <a:t>http://www.wampserver.com/en/#</a:t>
            </a:r>
            <a:r>
              <a:rPr lang="en-US" dirty="0" smtClean="0">
                <a:hlinkClick r:id="rId2"/>
              </a:rPr>
              <a:t>download-wrapper</a:t>
            </a:r>
            <a:endParaRPr lang="en-US" dirty="0" smtClean="0"/>
          </a:p>
          <a:p>
            <a:r>
              <a:rPr lang="en-US" dirty="0" smtClean="0"/>
              <a:t>download here for MAC</a:t>
            </a:r>
          </a:p>
          <a:p>
            <a:r>
              <a:rPr lang="en-US" dirty="0">
                <a:hlinkClick r:id="rId2"/>
              </a:rPr>
              <a:t>http://www.wampserver.com/en/#</a:t>
            </a:r>
            <a:r>
              <a:rPr lang="en-US" dirty="0" smtClean="0">
                <a:hlinkClick r:id="rId2"/>
              </a:rPr>
              <a:t>download-wrapper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jQuery </a:t>
            </a:r>
          </a:p>
          <a:p>
            <a:r>
              <a:rPr lang="en-US" dirty="0" smtClean="0"/>
              <a:t>download here: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code.jquery.com/jquery-1.10.2.js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Class files on </a:t>
            </a:r>
            <a:r>
              <a:rPr lang="en-US" dirty="0" err="1" smtClean="0"/>
              <a:t>thumbdrives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17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jQuery is a </a:t>
            </a:r>
            <a:r>
              <a:rPr lang="en-US" dirty="0" err="1" smtClean="0"/>
              <a:t>Javascript</a:t>
            </a:r>
            <a:r>
              <a:rPr lang="en-US" dirty="0" smtClean="0"/>
              <a:t> library developed by John </a:t>
            </a:r>
            <a:r>
              <a:rPr lang="en-US" dirty="0" err="1" smtClean="0"/>
              <a:t>Resig</a:t>
            </a:r>
            <a:endParaRPr lang="en-US" dirty="0" smtClean="0"/>
          </a:p>
          <a:p>
            <a:r>
              <a:rPr lang="en-US" dirty="0" smtClean="0"/>
              <a:t>First version released 2006. </a:t>
            </a:r>
          </a:p>
          <a:p>
            <a:r>
              <a:rPr lang="en-US" dirty="0" smtClean="0"/>
              <a:t>It is currently an open source project maintained by a team of developers.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0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65875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Ajax and DOM</a:t>
            </a:r>
          </a:p>
          <a:p>
            <a:pPr lvl="1"/>
            <a:r>
              <a:rPr lang="en-US" dirty="0" smtClean="0"/>
              <a:t>It encapsulates </a:t>
            </a:r>
            <a:r>
              <a:rPr lang="en-US" dirty="0"/>
              <a:t>important functionality, like </a:t>
            </a:r>
            <a:r>
              <a:rPr lang="en-US" dirty="0" smtClean="0"/>
              <a:t>event management, asynchronous </a:t>
            </a:r>
            <a:r>
              <a:rPr lang="en-US" dirty="0"/>
              <a:t>database calls, Document Object Model (DOM) </a:t>
            </a:r>
            <a:r>
              <a:rPr lang="en-US" dirty="0" smtClean="0"/>
              <a:t>manipulation, </a:t>
            </a:r>
            <a:r>
              <a:rPr lang="en-US" dirty="0"/>
              <a:t>and animation.</a:t>
            </a:r>
          </a:p>
          <a:p>
            <a:r>
              <a:rPr lang="en-US" b="1" dirty="0" smtClean="0"/>
              <a:t>Cross browser</a:t>
            </a:r>
          </a:p>
          <a:p>
            <a:pPr lvl="1"/>
            <a:r>
              <a:rPr lang="en-US" dirty="0" smtClean="0"/>
              <a:t>It can handle old, idiosyncratic browsers, like Internet Explorer 7</a:t>
            </a:r>
            <a:endParaRPr lang="en-US" dirty="0"/>
          </a:p>
          <a:p>
            <a:r>
              <a:rPr lang="en-US" b="1" dirty="0" smtClean="0"/>
              <a:t>Cross platform</a:t>
            </a:r>
          </a:p>
          <a:p>
            <a:pPr lvl="1"/>
            <a:r>
              <a:rPr lang="en-US" dirty="0" smtClean="0"/>
              <a:t>There are custom libraries for phone browsers.</a:t>
            </a:r>
            <a:endParaRPr lang="en-US" dirty="0"/>
          </a:p>
          <a:p>
            <a:r>
              <a:rPr lang="en-US" b="1" dirty="0" smtClean="0"/>
              <a:t>Extensible</a:t>
            </a:r>
          </a:p>
          <a:p>
            <a:pPr lvl="1"/>
            <a:r>
              <a:rPr lang="en-US" dirty="0" smtClean="0"/>
              <a:t>There are hundreds of excellent jQuery plug-ins and extensions, like </a:t>
            </a:r>
            <a:r>
              <a:rPr lang="en-US" dirty="0" err="1" smtClean="0"/>
              <a:t>jQueryUI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Ubiquity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widely used on the best, most visible </a:t>
            </a:r>
            <a:r>
              <a:rPr lang="en-US" dirty="0" smtClean="0"/>
              <a:t>sites because it is stable, fast, and extremely powerful.</a:t>
            </a:r>
          </a:p>
          <a:p>
            <a:endParaRPr lang="en-US" dirty="0" smtClean="0"/>
          </a:p>
          <a:p>
            <a:pPr marL="4572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109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2011681"/>
            <a:ext cx="10753725" cy="4254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jQuery is a library found at jquery.com</a:t>
            </a:r>
          </a:p>
          <a:p>
            <a:pPr marL="0" indent="0">
              <a:buNone/>
            </a:pPr>
            <a:r>
              <a:rPr lang="en-US" dirty="0" smtClean="0"/>
              <a:t>It is added to projects with a reference in the head section of an html document.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Once added it is referenced either like this </a:t>
            </a:r>
            <a:r>
              <a:rPr lang="en-US" dirty="0" err="1" smtClean="0">
                <a:solidFill>
                  <a:srgbClr val="FF0000"/>
                </a:solidFill>
              </a:rPr>
              <a:t>jquery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, or this </a:t>
            </a:r>
            <a:r>
              <a:rPr lang="en-US" dirty="0" smtClean="0">
                <a:solidFill>
                  <a:srgbClr val="FF0000"/>
                </a:solidFill>
              </a:rPr>
              <a:t>$()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Selection occurs within the brackets. DOM objects are referenced the same way they are in CSS 3, objects by ids (# prefix), and classes by class names (. prefix)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jquery</a:t>
            </a:r>
            <a:r>
              <a:rPr lang="en-US" dirty="0" smtClean="0"/>
              <a:t> object has many methods. They are called in a conventional fashion.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254368" y="3023547"/>
            <a:ext cx="7760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smtClean="0"/>
              <a:t>script </a:t>
            </a:r>
            <a:r>
              <a:rPr lang="en-US" dirty="0"/>
              <a:t>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="code/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jquery</a:t>
            </a:r>
            <a:r>
              <a:rPr lang="en-US" dirty="0"/>
              <a:t>/jquery-1.7.2.min.js"&gt;&lt;/script&gt;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4368" y="472036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$(“#</a:t>
            </a:r>
            <a:r>
              <a:rPr lang="en-US" dirty="0" err="1" smtClean="0"/>
              <a:t>myDOMObjectId</a:t>
            </a:r>
            <a:r>
              <a:rPr lang="en-US" dirty="0" smtClean="0"/>
              <a:t> .</a:t>
            </a:r>
            <a:r>
              <a:rPr lang="en-US" dirty="0" err="1" smtClean="0"/>
              <a:t>myCSSClassname</a:t>
            </a:r>
            <a:r>
              <a:rPr lang="en-US" dirty="0" smtClean="0"/>
              <a:t>”)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54368" y="5686197"/>
            <a:ext cx="4879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$(“#</a:t>
            </a:r>
            <a:r>
              <a:rPr lang="en-US" dirty="0" err="1" smtClean="0"/>
              <a:t>myObjectReferencedById</a:t>
            </a:r>
            <a:r>
              <a:rPr lang="en-US" dirty="0" smtClean="0"/>
              <a:t>”)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addClass</a:t>
            </a:r>
            <a:r>
              <a:rPr lang="en-US" dirty="0" smtClean="0">
                <a:solidFill>
                  <a:srgbClr val="FF0000"/>
                </a:solidFill>
              </a:rPr>
              <a:t>(“active”);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13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171" y="1627506"/>
            <a:ext cx="10753725" cy="3446913"/>
          </a:xfrm>
        </p:spPr>
        <p:txBody>
          <a:bodyPr>
            <a:normAutofit/>
          </a:bodyPr>
          <a:lstStyle/>
          <a:p>
            <a:r>
              <a:rPr lang="en-US" dirty="0" smtClean="0"/>
              <a:t>Create flexible collections of objects which greatly reduces amount of code. For example,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Versus jQuery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7383" y="2305354"/>
            <a:ext cx="844434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		</a:t>
            </a:r>
            <a:endParaRPr lang="en-US" dirty="0" smtClean="0"/>
          </a:p>
          <a:p>
            <a:r>
              <a:rPr lang="en-US" sz="1400" dirty="0" smtClean="0"/>
              <a:t>			</a:t>
            </a: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elementRoot</a:t>
            </a:r>
            <a:r>
              <a:rPr lang="en-US" sz="1400" dirty="0" smtClean="0"/>
              <a:t> = </a:t>
            </a:r>
            <a:r>
              <a:rPr lang="en-US" sz="1400" dirty="0" err="1" smtClean="0"/>
              <a:t>document.getElementById</a:t>
            </a:r>
            <a:r>
              <a:rPr lang="en-US" sz="1400" dirty="0" smtClean="0"/>
              <a:t>(“</a:t>
            </a:r>
            <a:r>
              <a:rPr lang="en-US" sz="1400" dirty="0" err="1" smtClean="0"/>
              <a:t>exampleParentObject</a:t>
            </a:r>
            <a:r>
              <a:rPr lang="en-US" sz="1400" dirty="0" smtClean="0"/>
              <a:t>”);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</a:t>
            </a: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elementCollection</a:t>
            </a:r>
            <a:r>
              <a:rPr lang="en-US" sz="1400" dirty="0" smtClean="0"/>
              <a:t>=</a:t>
            </a:r>
            <a:r>
              <a:rPr lang="en-US" sz="1400" dirty="0" err="1" smtClean="0"/>
              <a:t>elementRoot.getElementsByClassName</a:t>
            </a:r>
            <a:r>
              <a:rPr lang="en-US" sz="1400" dirty="0" smtClean="0"/>
              <a:t>(“</a:t>
            </a:r>
            <a:r>
              <a:rPr lang="en-US" sz="1400" dirty="0" err="1" smtClean="0"/>
              <a:t>exampleClassName</a:t>
            </a:r>
            <a:r>
              <a:rPr lang="en-US" sz="1400" dirty="0" smtClean="0"/>
              <a:t>");</a:t>
            </a:r>
            <a:endParaRPr lang="en-US" sz="1400" dirty="0"/>
          </a:p>
          <a:p>
            <a:r>
              <a:rPr lang="en-US" sz="1400" dirty="0"/>
              <a:t>			for (</a:t>
            </a:r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=1;i&lt;</a:t>
            </a:r>
            <a:r>
              <a:rPr lang="en-US" sz="1400" dirty="0" err="1"/>
              <a:t>elements.length;i</a:t>
            </a:r>
            <a:r>
              <a:rPr lang="en-US" sz="1400" dirty="0" smtClean="0"/>
              <a:t>++){</a:t>
            </a:r>
            <a:endParaRPr lang="en-US" sz="1400" dirty="0"/>
          </a:p>
          <a:p>
            <a:r>
              <a:rPr lang="en-US" sz="1400" dirty="0"/>
              <a:t>				if (elements[</a:t>
            </a:r>
            <a:r>
              <a:rPr lang="en-US" sz="1400" dirty="0" err="1"/>
              <a:t>i</a:t>
            </a:r>
            <a:r>
              <a:rPr lang="en-US" sz="1400" dirty="0"/>
              <a:t>].</a:t>
            </a:r>
            <a:r>
              <a:rPr lang="en-US" sz="1400" dirty="0" err="1"/>
              <a:t>getAttribute</a:t>
            </a:r>
            <a:r>
              <a:rPr lang="en-US" sz="1400" dirty="0"/>
              <a:t>("category")==</a:t>
            </a:r>
            <a:r>
              <a:rPr lang="en-US" sz="1400" dirty="0" err="1"/>
              <a:t>sSelectedCategory</a:t>
            </a:r>
            <a:r>
              <a:rPr lang="en-US" sz="1400" dirty="0"/>
              <a:t>){</a:t>
            </a:r>
          </a:p>
          <a:p>
            <a:r>
              <a:rPr lang="en-US" sz="1400" dirty="0"/>
              <a:t>					elements[</a:t>
            </a:r>
            <a:r>
              <a:rPr lang="en-US" sz="1400" dirty="0" err="1"/>
              <a:t>i</a:t>
            </a:r>
            <a:r>
              <a:rPr lang="en-US" sz="1400" dirty="0"/>
              <a:t>].</a:t>
            </a:r>
            <a:r>
              <a:rPr lang="en-US" sz="1400" dirty="0" err="1"/>
              <a:t>classList.add</a:t>
            </a:r>
            <a:r>
              <a:rPr lang="en-US" sz="1400" dirty="0"/>
              <a:t>("active");		</a:t>
            </a:r>
          </a:p>
          <a:p>
            <a:r>
              <a:rPr lang="en-US" sz="1400" dirty="0"/>
              <a:t>			}</a:t>
            </a:r>
          </a:p>
        </p:txBody>
      </p:sp>
      <p:sp>
        <p:nvSpPr>
          <p:cNvPr id="7" name="Rectangle 6"/>
          <p:cNvSpPr/>
          <p:nvPr/>
        </p:nvSpPr>
        <p:spPr>
          <a:xfrm>
            <a:off x="207383" y="4705087"/>
            <a:ext cx="844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		</a:t>
            </a:r>
            <a:r>
              <a:rPr lang="en-US" sz="1400" dirty="0" smtClean="0"/>
              <a:t>$(“#</a:t>
            </a:r>
            <a:r>
              <a:rPr lang="en-US" sz="1400" dirty="0" err="1" smtClean="0"/>
              <a:t>exampleParentObject</a:t>
            </a:r>
            <a:r>
              <a:rPr lang="en-US" sz="1400" dirty="0" smtClean="0"/>
              <a:t> .</a:t>
            </a:r>
            <a:r>
              <a:rPr lang="en-US" sz="1400" dirty="0" err="1" smtClean="0"/>
              <a:t>exampleClassName</a:t>
            </a:r>
            <a:r>
              <a:rPr lang="en-US" sz="1400" dirty="0"/>
              <a:t>”).</a:t>
            </a:r>
            <a:r>
              <a:rPr lang="en-US" sz="1400" dirty="0" err="1"/>
              <a:t>addClass</a:t>
            </a:r>
            <a:r>
              <a:rPr lang="en-US" sz="1400" dirty="0"/>
              <a:t>(“active”)</a:t>
            </a:r>
          </a:p>
        </p:txBody>
      </p:sp>
    </p:spTree>
    <p:extLst>
      <p:ext uri="{BB962C8B-B14F-4D97-AF65-F5344CB8AC3E}">
        <p14:creationId xmlns:p14="http://schemas.microsoft.com/office/powerpoint/2010/main" val="116498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Database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8545" y="2230467"/>
            <a:ext cx="114473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request</a:t>
            </a:r>
            <a:r>
              <a:rPr lang="en-US" dirty="0" smtClean="0"/>
              <a:t> = $.</a:t>
            </a:r>
            <a:r>
              <a:rPr lang="en-US" dirty="0" err="1" smtClean="0">
                <a:solidFill>
                  <a:srgbClr val="0070C0"/>
                </a:solidFill>
              </a:rPr>
              <a:t>ajax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00B0F0"/>
                </a:solidFill>
              </a:rPr>
              <a:t>{</a:t>
            </a:r>
          </a:p>
          <a:p>
            <a:r>
              <a:rPr lang="en-US" dirty="0"/>
              <a:t>	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url</a:t>
            </a:r>
            <a:r>
              <a:rPr lang="en-US" dirty="0"/>
              <a:t>: </a:t>
            </a:r>
            <a:r>
              <a:rPr lang="en-US" dirty="0" smtClean="0"/>
              <a:t>"../teaching/</a:t>
            </a:r>
            <a:r>
              <a:rPr lang="en-US" dirty="0" err="1" smtClean="0"/>
              <a:t>javascript</a:t>
            </a:r>
            <a:r>
              <a:rPr lang="en-US" dirty="0" smtClean="0"/>
              <a:t>/</a:t>
            </a:r>
            <a:r>
              <a:rPr lang="en-US" dirty="0" err="1" smtClean="0"/>
              <a:t>log_event.php</a:t>
            </a:r>
            <a:r>
              <a:rPr lang="en-US" dirty="0" smtClean="0"/>
              <a:t>",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type</a:t>
            </a:r>
            <a:r>
              <a:rPr lang="en-US" dirty="0"/>
              <a:t>: "POST",</a:t>
            </a:r>
          </a:p>
          <a:p>
            <a:r>
              <a:rPr lang="en-US" dirty="0"/>
              <a:t>	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data</a:t>
            </a:r>
            <a:r>
              <a:rPr lang="en-US" dirty="0"/>
              <a:t>: </a:t>
            </a:r>
            <a:r>
              <a:rPr lang="en-US" dirty="0" smtClean="0"/>
              <a:t>{browser</a:t>
            </a:r>
            <a:r>
              <a:rPr lang="en-US" dirty="0"/>
              <a:t>: </a:t>
            </a:r>
            <a:r>
              <a:rPr lang="en-US" dirty="0" smtClean="0"/>
              <a:t>$.browser,$browser_version:browser.version,width:screen.width,height:screen.height</a:t>
            </a:r>
            <a:r>
              <a:rPr lang="en-US" dirty="0"/>
              <a:t>},</a:t>
            </a:r>
          </a:p>
          <a:p>
            <a:r>
              <a:rPr lang="en-US" dirty="0"/>
              <a:t>	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rgbClr val="00B050"/>
                </a:solidFill>
              </a:rPr>
              <a:t>dataType</a:t>
            </a:r>
            <a:r>
              <a:rPr lang="en-US" dirty="0"/>
              <a:t>: "html"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}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>
                <a:solidFill>
                  <a:srgbClr val="7030A0"/>
                </a:solidFill>
              </a:rPr>
              <a:t>request.done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) </a:t>
            </a:r>
            <a:r>
              <a:rPr lang="en-US" b="1" dirty="0">
                <a:solidFill>
                  <a:srgbClr val="00B0F0"/>
                </a:solidFill>
              </a:rPr>
              <a:t>{</a:t>
            </a:r>
          </a:p>
          <a:p>
            <a:r>
              <a:rPr lang="en-US" dirty="0"/>
              <a:t>	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document.getElementById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("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server_message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").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innerHTML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msg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dirty="0" smtClean="0"/>
              <a:t>$(“#server-message”).html(</a:t>
            </a:r>
            <a:r>
              <a:rPr lang="en-US" dirty="0" err="1" smtClean="0"/>
              <a:t>msg</a:t>
            </a:r>
            <a:r>
              <a:rPr lang="en-US" dirty="0" smtClean="0"/>
              <a:t>);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}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7556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43417" y="3244334"/>
            <a:ext cx="1305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}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3128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Document.onload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8592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2477</TotalTime>
  <Words>304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 Light</vt:lpstr>
      <vt:lpstr>Metropolitan</vt:lpstr>
      <vt:lpstr>Introduction to jQuery</vt:lpstr>
      <vt:lpstr>What you need to do this presentation</vt:lpstr>
      <vt:lpstr>Who?</vt:lpstr>
      <vt:lpstr>Why jQuery?</vt:lpstr>
      <vt:lpstr>What?</vt:lpstr>
      <vt:lpstr>DOM Manipulation</vt:lpstr>
      <vt:lpstr>Asynchronous Database Calls</vt:lpstr>
      <vt:lpstr>Animation</vt:lpstr>
      <vt:lpstr>Event Management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jQuery</dc:title>
  <dc:creator>Brian MacMillan</dc:creator>
  <cp:lastModifiedBy>Brian MacMillan</cp:lastModifiedBy>
  <cp:revision>18</cp:revision>
  <dcterms:created xsi:type="dcterms:W3CDTF">2013-11-02T12:31:47Z</dcterms:created>
  <dcterms:modified xsi:type="dcterms:W3CDTF">2013-11-05T03:04:13Z</dcterms:modified>
</cp:coreProperties>
</file>