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78" r:id="rId11"/>
    <p:sldId id="265" r:id="rId12"/>
    <p:sldId id="266" r:id="rId13"/>
    <p:sldId id="267" r:id="rId14"/>
    <p:sldId id="279" r:id="rId15"/>
    <p:sldId id="280" r:id="rId16"/>
    <p:sldId id="281" r:id="rId17"/>
    <p:sldId id="277" r:id="rId18"/>
    <p:sldId id="282" r:id="rId19"/>
    <p:sldId id="283" r:id="rId20"/>
    <p:sldId id="285" r:id="rId21"/>
    <p:sldId id="284" r:id="rId22"/>
    <p:sldId id="286" r:id="rId23"/>
    <p:sldId id="296" r:id="rId24"/>
    <p:sldId id="297" r:id="rId25"/>
    <p:sldId id="300" r:id="rId26"/>
    <p:sldId id="301" r:id="rId27"/>
    <p:sldId id="302" r:id="rId28"/>
    <p:sldId id="303" r:id="rId29"/>
    <p:sldId id="305" r:id="rId30"/>
    <p:sldId id="268" r:id="rId31"/>
    <p:sldId id="304" r:id="rId32"/>
    <p:sldId id="306" r:id="rId33"/>
    <p:sldId id="294" r:id="rId34"/>
    <p:sldId id="307" r:id="rId35"/>
    <p:sldId id="308" r:id="rId36"/>
    <p:sldId id="309" r:id="rId37"/>
    <p:sldId id="311" r:id="rId38"/>
    <p:sldId id="310" r:id="rId39"/>
    <p:sldId id="289" r:id="rId40"/>
    <p:sldId id="290" r:id="rId41"/>
    <p:sldId id="299" r:id="rId42"/>
    <p:sldId id="298" r:id="rId43"/>
    <p:sldId id="276" r:id="rId44"/>
    <p:sldId id="288" r:id="rId45"/>
    <p:sldId id="292" r:id="rId46"/>
    <p:sldId id="293" r:id="rId47"/>
    <p:sldId id="295" r:id="rId48"/>
    <p:sldId id="291" r:id="rId49"/>
    <p:sldId id="287" r:id="rId50"/>
    <p:sldId id="269" r:id="rId51"/>
    <p:sldId id="270" r:id="rId52"/>
    <p:sldId id="271" r:id="rId53"/>
    <p:sldId id="272" r:id="rId54"/>
    <p:sldId id="273" r:id="rId55"/>
    <p:sldId id="274" r:id="rId56"/>
    <p:sldId id="27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50" d="100"/>
          <a:sy n="50" d="100"/>
        </p:scale>
        <p:origin x="34"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11/9/2015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11/9/2015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HTML/Inline_elemen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oper.mozilla.org/en-US/docs/Web/HTML/Block-level_eleme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3schools.com/cssref/css_inherit.asp" TargetMode="External"/><Relationship Id="rId2" Type="http://schemas.openxmlformats.org/officeDocument/2006/relationships/hyperlink" Target="http://www.w3schools.com/cssref/css_initial.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mashingmagazine.com/2009/06/fixed-vs-fluid-vs-elastic-layout-whats-the-right-one-for-you/#cons" TargetMode="External"/><Relationship Id="rId2" Type="http://schemas.openxmlformats.org/officeDocument/2006/relationships/hyperlink" Target="http://www.smashingmagazine.com/2009/06/fixed-vs-fluid-vs-elastic-layout-whats-the-right-one-for-you/#pro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developer.mozilla.org/en-US/docs/Web/API/Document_Object_Mode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jquery.com/downloa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gghh.name/dibtp/?p=277" TargetMode="External"/><Relationship Id="rId2" Type="http://schemas.openxmlformats.org/officeDocument/2006/relationships/hyperlink" Target="https://github.com/mbostock/d3/wiki/Chord-Layou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hyperlink" Target="http://www.jeromecukier.net/blog/2011/08/11/d3-scales-and-colo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Development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80443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Why is the text All RED</a:t>
            </a:r>
            <a:endParaRPr lang="en-US" dirty="0"/>
          </a:p>
        </p:txBody>
      </p:sp>
      <p:sp>
        <p:nvSpPr>
          <p:cNvPr id="3" name="Content Placeholder 2"/>
          <p:cNvSpPr>
            <a:spLocks noGrp="1"/>
          </p:cNvSpPr>
          <p:nvPr>
            <p:ph idx="1"/>
          </p:nvPr>
        </p:nvSpPr>
        <p:spPr>
          <a:xfrm>
            <a:off x="581192" y="2180497"/>
            <a:ext cx="11029615" cy="1832704"/>
          </a:xfrm>
        </p:spPr>
        <p:txBody>
          <a:bodyPr>
            <a:noAutofit/>
          </a:bodyPr>
          <a:lstStyle/>
          <a:p>
            <a:r>
              <a:rPr lang="en-US" sz="2800" dirty="0" smtClean="0"/>
              <a:t>Many attributes of parent elements, for example color and alignment, are inherited by children. Setting the color of the body element to red causes all elements contained by body to become red.</a:t>
            </a:r>
          </a:p>
          <a:p>
            <a:pPr marL="0" indent="0">
              <a:buNone/>
            </a:pPr>
            <a:r>
              <a:rPr lang="en-US" sz="2800" dirty="0" smtClean="0"/>
              <a:t>		Body{color: red}</a:t>
            </a:r>
            <a:endParaRPr lang="en-US" sz="2800" dirty="0"/>
          </a:p>
        </p:txBody>
      </p:sp>
    </p:spTree>
    <p:extLst>
      <p:ext uri="{BB962C8B-B14F-4D97-AF65-F5344CB8AC3E}">
        <p14:creationId xmlns:p14="http://schemas.microsoft.com/office/powerpoint/2010/main" val="2332007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children</a:t>
            </a:r>
            <a:endParaRPr lang="en-US" dirty="0"/>
          </a:p>
        </p:txBody>
      </p:sp>
      <p:sp>
        <p:nvSpPr>
          <p:cNvPr id="3" name="Content Placeholder 2"/>
          <p:cNvSpPr>
            <a:spLocks noGrp="1"/>
          </p:cNvSpPr>
          <p:nvPr>
            <p:ph idx="1"/>
          </p:nvPr>
        </p:nvSpPr>
        <p:spPr/>
        <p:txBody>
          <a:bodyPr/>
          <a:lstStyle/>
          <a:p>
            <a:pPr marL="0" indent="0">
              <a:buNone/>
            </a:pPr>
            <a:r>
              <a:rPr lang="en-US" dirty="0" smtClean="0"/>
              <a:t>Attributes for parent elements are often, not always, inherited by children.</a:t>
            </a:r>
          </a:p>
          <a:p>
            <a:pPr marL="0" indent="0">
              <a:buNone/>
            </a:pPr>
            <a:endParaRPr lang="en-US" dirty="0"/>
          </a:p>
        </p:txBody>
      </p:sp>
    </p:spTree>
    <p:extLst>
      <p:ext uri="{BB962C8B-B14F-4D97-AF65-F5344CB8AC3E}">
        <p14:creationId xmlns:p14="http://schemas.microsoft.com/office/powerpoint/2010/main" val="1254175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immediate children</a:t>
            </a:r>
            <a:endParaRPr lang="en-US" dirty="0"/>
          </a:p>
        </p:txBody>
      </p:sp>
      <p:sp>
        <p:nvSpPr>
          <p:cNvPr id="3" name="Content Placeholder 2"/>
          <p:cNvSpPr>
            <a:spLocks noGrp="1"/>
          </p:cNvSpPr>
          <p:nvPr>
            <p:ph idx="1"/>
          </p:nvPr>
        </p:nvSpPr>
        <p:spPr/>
        <p:txBody>
          <a:bodyPr>
            <a:normAutofit/>
          </a:bodyPr>
          <a:lstStyle/>
          <a:p>
            <a:r>
              <a:rPr lang="en-US" sz="2000" dirty="0" smtClean="0"/>
              <a:t>To select the immediate children of an element use the &gt; operator. The following example will select the li children of </a:t>
            </a:r>
            <a:r>
              <a:rPr lang="en-US" sz="2000" dirty="0" err="1" smtClean="0"/>
              <a:t>ul</a:t>
            </a:r>
            <a:r>
              <a:rPr lang="en-US" sz="2000" dirty="0" smtClean="0"/>
              <a:t>. It will not select grandchildren. This is very important when you have many layers of nested elements.</a:t>
            </a:r>
          </a:p>
          <a:p>
            <a:pPr marL="324000" lvl="1" indent="0">
              <a:buNone/>
            </a:pPr>
            <a:r>
              <a:rPr lang="en-US" sz="2000" dirty="0" smtClean="0"/>
              <a:t>		</a:t>
            </a:r>
            <a:r>
              <a:rPr lang="en-US" sz="2000" dirty="0" err="1" smtClean="0"/>
              <a:t>ui</a:t>
            </a:r>
            <a:r>
              <a:rPr lang="en-US" sz="2000" dirty="0" smtClean="0"/>
              <a:t> &gt; li</a:t>
            </a:r>
          </a:p>
          <a:p>
            <a:pPr marL="324000" lvl="1" indent="0">
              <a:buNone/>
            </a:pPr>
            <a:endParaRPr lang="en-US" sz="2000" dirty="0"/>
          </a:p>
          <a:p>
            <a:pPr marL="324000" lvl="1" indent="0">
              <a:buNone/>
            </a:pPr>
            <a:endParaRPr lang="en-US" sz="2000" dirty="0" smtClean="0"/>
          </a:p>
          <a:p>
            <a:pPr marL="324000" lvl="1" indent="0">
              <a:buNone/>
            </a:pPr>
            <a:endParaRPr lang="en-US" sz="2000" dirty="0"/>
          </a:p>
          <a:p>
            <a:pPr marL="324000" lvl="1" indent="0">
              <a:buNone/>
            </a:pPr>
            <a:endParaRPr lang="en-US" sz="2000" dirty="0"/>
          </a:p>
        </p:txBody>
      </p:sp>
    </p:spTree>
    <p:extLst>
      <p:ext uri="{BB962C8B-B14F-4D97-AF65-F5344CB8AC3E}">
        <p14:creationId xmlns:p14="http://schemas.microsoft.com/office/powerpoint/2010/main" val="4021640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resolution of conflicts</a:t>
            </a:r>
            <a:endParaRPr lang="en-US" dirty="0"/>
          </a:p>
        </p:txBody>
      </p:sp>
      <p:sp>
        <p:nvSpPr>
          <p:cNvPr id="3" name="Content Placeholder 2"/>
          <p:cNvSpPr>
            <a:spLocks noGrp="1"/>
          </p:cNvSpPr>
          <p:nvPr>
            <p:ph idx="1"/>
          </p:nvPr>
        </p:nvSpPr>
        <p:spPr/>
        <p:txBody>
          <a:bodyPr/>
          <a:lstStyle/>
          <a:p>
            <a:r>
              <a:rPr lang="en-US" dirty="0" smtClean="0"/>
              <a:t>General to specific</a:t>
            </a:r>
          </a:p>
          <a:p>
            <a:pPr lvl="1"/>
            <a:r>
              <a:rPr lang="en-US" dirty="0" smtClean="0"/>
              <a:t>Elements are most general</a:t>
            </a:r>
          </a:p>
          <a:p>
            <a:pPr lvl="1"/>
            <a:r>
              <a:rPr lang="en-US" dirty="0" smtClean="0"/>
              <a:t>Classes are the next most detailed</a:t>
            </a:r>
          </a:p>
          <a:p>
            <a:pPr lvl="1"/>
            <a:r>
              <a:rPr lang="en-US" dirty="0" smtClean="0"/>
              <a:t>Ids are the most </a:t>
            </a:r>
            <a:r>
              <a:rPr lang="en-US" dirty="0" err="1" smtClean="0"/>
              <a:t>specifc</a:t>
            </a:r>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2124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Block, Inline, None</a:t>
            </a:r>
            <a:endParaRPr lang="en-US" dirty="0"/>
          </a:p>
        </p:txBody>
      </p:sp>
      <p:sp>
        <p:nvSpPr>
          <p:cNvPr id="3" name="Content Placeholder 2"/>
          <p:cNvSpPr>
            <a:spLocks noGrp="1"/>
          </p:cNvSpPr>
          <p:nvPr>
            <p:ph idx="1"/>
          </p:nvPr>
        </p:nvSpPr>
        <p:spPr>
          <a:xfrm>
            <a:off x="581193" y="2180496"/>
            <a:ext cx="7392376" cy="3678303"/>
          </a:xfrm>
        </p:spPr>
        <p:txBody>
          <a:bodyPr/>
          <a:lstStyle/>
          <a:p>
            <a:r>
              <a:rPr lang="en-US" dirty="0" smtClean="0"/>
              <a:t>Block elements have a line feed before and after, inline elements do not.  </a:t>
            </a:r>
          </a:p>
          <a:p>
            <a:r>
              <a:rPr lang="en-US" dirty="0" smtClean="0"/>
              <a:t>Block elements have a height property</a:t>
            </a:r>
          </a:p>
          <a:p>
            <a:r>
              <a:rPr lang="en-US" dirty="0" smtClean="0"/>
              <a:t>Inline elements have a line-height property, they do not have a width property</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73130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idx="1"/>
          </p:nvPr>
        </p:nvSpPr>
        <p:spPr/>
        <p:txBody>
          <a:bodyPr/>
          <a:lstStyle/>
          <a:p>
            <a:r>
              <a:rPr lang="en-US" sz="2800" dirty="0"/>
              <a:t>&lt;</a:t>
            </a:r>
            <a:r>
              <a:rPr lang="en-US" sz="2800" dirty="0" err="1"/>
              <a:t>abbr</a:t>
            </a:r>
            <a:r>
              <a:rPr lang="en-US" sz="2800" dirty="0" smtClean="0"/>
              <a:t>&gt;,</a:t>
            </a:r>
            <a:r>
              <a:rPr lang="en-US" sz="2800" dirty="0"/>
              <a:t> &lt;</a:t>
            </a:r>
            <a:r>
              <a:rPr lang="en-US" sz="2800" dirty="0" smtClean="0"/>
              <a:t>acronym&gt;,&lt;</a:t>
            </a:r>
            <a:r>
              <a:rPr lang="en-US" sz="2800" dirty="0"/>
              <a:t>b&gt;, &lt;big&gt;, &lt;button</a:t>
            </a:r>
            <a:r>
              <a:rPr lang="en-US" sz="2800" dirty="0" smtClean="0"/>
              <a:t>&gt; &lt;</a:t>
            </a:r>
            <a:r>
              <a:rPr lang="en-US" sz="2800" dirty="0" err="1"/>
              <a:t>i</a:t>
            </a:r>
            <a:r>
              <a:rPr lang="en-US" sz="2800" dirty="0"/>
              <a:t>&gt;, </a:t>
            </a:r>
            <a:r>
              <a:rPr lang="en-US" sz="2800" dirty="0" smtClean="0"/>
              <a:t>&lt;</a:t>
            </a:r>
            <a:r>
              <a:rPr lang="en-US" sz="2800" dirty="0" err="1"/>
              <a:t>tt</a:t>
            </a:r>
            <a:r>
              <a:rPr lang="en-US" sz="2800" dirty="0" smtClean="0"/>
              <a:t>&gt;,&lt;</a:t>
            </a:r>
            <a:r>
              <a:rPr lang="en-US" sz="2800" dirty="0"/>
              <a:t>cite&gt;,&lt;code</a:t>
            </a:r>
            <a:r>
              <a:rPr lang="en-US" sz="2800" dirty="0" smtClean="0"/>
              <a:t>&gt;, </a:t>
            </a:r>
            <a:r>
              <a:rPr lang="en-US" sz="2800" dirty="0"/>
              <a:t>&lt;input&gt;, &lt;label&gt;, </a:t>
            </a:r>
            <a:r>
              <a:rPr lang="en-US" sz="2800" dirty="0" smtClean="0"/>
              <a:t>&lt;</a:t>
            </a:r>
            <a:r>
              <a:rPr lang="en-US" sz="2800" dirty="0"/>
              <a:t>script</a:t>
            </a:r>
            <a:r>
              <a:rPr lang="en-US" sz="2800" dirty="0" smtClean="0"/>
              <a:t>&gt;,</a:t>
            </a:r>
            <a:r>
              <a:rPr lang="en-US" sz="2800" dirty="0"/>
              <a:t> &lt;select&gt;, &lt;small&gt;,</a:t>
            </a:r>
            <a:r>
              <a:rPr lang="en-US" sz="2800" dirty="0" smtClean="0"/>
              <a:t>&lt;</a:t>
            </a:r>
            <a:r>
              <a:rPr lang="en-US" sz="2800" dirty="0"/>
              <a:t>span&gt;,&lt;sub&gt;,&lt;sup&gt;&lt;</a:t>
            </a:r>
            <a:r>
              <a:rPr lang="en-US" sz="2800" dirty="0" err="1"/>
              <a:t>textarea</a:t>
            </a:r>
            <a:r>
              <a:rPr lang="en-US" sz="2800" dirty="0"/>
              <a:t>&gt;</a:t>
            </a:r>
          </a:p>
          <a:p>
            <a:pPr marL="630000" lvl="2" indent="0">
              <a:buNone/>
            </a:pPr>
            <a:endParaRPr lang="en-US" sz="2800" dirty="0"/>
          </a:p>
          <a:p>
            <a:pPr marL="630000" lvl="2" indent="0">
              <a:buNone/>
            </a:pPr>
            <a:r>
              <a:rPr lang="en-US" sz="2800" dirty="0" smtClean="0"/>
              <a:t>See </a:t>
            </a:r>
            <a:r>
              <a:rPr lang="en-US" sz="2400" dirty="0" smtClean="0">
                <a:hlinkClick r:id="rId2"/>
              </a:rPr>
              <a:t>https</a:t>
            </a:r>
            <a:r>
              <a:rPr lang="en-US" sz="2400" dirty="0">
                <a:hlinkClick r:id="rId2"/>
              </a:rPr>
              <a:t>://</a:t>
            </a:r>
            <a:r>
              <a:rPr lang="en-US" sz="2400" dirty="0" smtClean="0">
                <a:hlinkClick r:id="rId2"/>
              </a:rPr>
              <a:t>developer.mozilla.org/en-US/docs/Web/HTML/Inline_elemente</a:t>
            </a:r>
            <a:r>
              <a:rPr lang="en-US" sz="2400" dirty="0" smtClean="0"/>
              <a:t> for details.</a:t>
            </a:r>
            <a:endParaRPr lang="en-US" sz="2400" dirty="0"/>
          </a:p>
          <a:p>
            <a:endParaRPr lang="en-US" dirty="0"/>
          </a:p>
        </p:txBody>
      </p:sp>
    </p:spTree>
    <p:extLst>
      <p:ext uri="{BB962C8B-B14F-4D97-AF65-F5344CB8AC3E}">
        <p14:creationId xmlns:p14="http://schemas.microsoft.com/office/powerpoint/2010/main" val="2293176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idx="1"/>
          </p:nvPr>
        </p:nvSpPr>
        <p:spPr>
          <a:xfrm>
            <a:off x="581192" y="2180496"/>
            <a:ext cx="11029615" cy="4403184"/>
          </a:xfrm>
        </p:spPr>
        <p:txBody>
          <a:bodyPr/>
          <a:lstStyle/>
          <a:p>
            <a:r>
              <a:rPr lang="en-US" sz="2400" dirty="0"/>
              <a:t>&lt;p&gt;,&lt;h1&gt;,&lt;h2&gt;, &lt;h3&gt;, &lt;h4&gt;, &lt;h5&gt;, &lt;h6&gt;, &lt;</a:t>
            </a:r>
            <a:r>
              <a:rPr lang="en-US" sz="2400" dirty="0" err="1"/>
              <a:t>ul</a:t>
            </a:r>
            <a:r>
              <a:rPr lang="en-US" sz="2400" dirty="0"/>
              <a:t>&gt;, &lt;</a:t>
            </a:r>
            <a:r>
              <a:rPr lang="en-US" sz="2400" dirty="0" err="1"/>
              <a:t>ol</a:t>
            </a:r>
            <a:r>
              <a:rPr lang="en-US" sz="2400" dirty="0"/>
              <a:t>&gt;, &lt;dl&gt;, &lt;pre&gt;, &lt;</a:t>
            </a:r>
            <a:r>
              <a:rPr lang="en-US" sz="2400" dirty="0" err="1"/>
              <a:t>hr</a:t>
            </a:r>
            <a:r>
              <a:rPr lang="en-US" sz="2400" dirty="0"/>
              <a:t>&gt;, </a:t>
            </a:r>
            <a:r>
              <a:rPr lang="en-US" sz="2400" dirty="0" smtClean="0"/>
              <a:t>and </a:t>
            </a:r>
            <a:r>
              <a:rPr lang="en-US" sz="2400" dirty="0"/>
              <a:t>&lt;address&gt;,&lt;article&gt;,&lt;aside&gt;,&lt;</a:t>
            </a:r>
            <a:r>
              <a:rPr lang="en-US" sz="2400" dirty="0" err="1"/>
              <a:t>blockquote</a:t>
            </a:r>
            <a:r>
              <a:rPr lang="en-US" sz="2400" dirty="0"/>
              <a:t>&gt;&lt;canvas&gt;,&lt;</a:t>
            </a:r>
            <a:r>
              <a:rPr lang="en-US" sz="2400" dirty="0" err="1"/>
              <a:t>dd</a:t>
            </a:r>
            <a:r>
              <a:rPr lang="en-US" sz="2400" dirty="0" smtClean="0"/>
              <a:t>&gt;,&lt;</a:t>
            </a:r>
            <a:r>
              <a:rPr lang="en-US" sz="2400" dirty="0"/>
              <a:t>div</a:t>
            </a:r>
            <a:r>
              <a:rPr lang="en-US" sz="2400" dirty="0" smtClean="0"/>
              <a:t>&gt;,&lt;</a:t>
            </a:r>
            <a:r>
              <a:rPr lang="en-US" sz="2400" dirty="0"/>
              <a:t>dl</a:t>
            </a:r>
            <a:r>
              <a:rPr lang="en-US" sz="2400" dirty="0" smtClean="0"/>
              <a:t>&gt;,&lt;</a:t>
            </a:r>
            <a:r>
              <a:rPr lang="en-US" sz="2400" dirty="0"/>
              <a:t>figure&gt;, &lt;</a:t>
            </a:r>
            <a:r>
              <a:rPr lang="en-US" sz="2400" dirty="0" err="1"/>
              <a:t>figcaption</a:t>
            </a:r>
            <a:r>
              <a:rPr lang="en-US" sz="2400" dirty="0"/>
              <a:t>&gt;,&lt;</a:t>
            </a:r>
            <a:r>
              <a:rPr lang="en-US" sz="2400" dirty="0" err="1"/>
              <a:t>fieldset</a:t>
            </a:r>
            <a:r>
              <a:rPr lang="en-US" sz="2400" dirty="0" smtClean="0"/>
              <a:t>&gt;,&lt;</a:t>
            </a:r>
            <a:r>
              <a:rPr lang="en-US" sz="2400" dirty="0"/>
              <a:t>footer&gt;,&lt;form</a:t>
            </a:r>
            <a:r>
              <a:rPr lang="en-US" sz="2400" dirty="0" smtClean="0"/>
              <a:t>&gt;,&lt;</a:t>
            </a:r>
            <a:r>
              <a:rPr lang="en-US" sz="2400" dirty="0"/>
              <a:t>header</a:t>
            </a:r>
            <a:r>
              <a:rPr lang="en-US" sz="2400" dirty="0" smtClean="0"/>
              <a:t>&gt;,&lt;</a:t>
            </a:r>
            <a:r>
              <a:rPr lang="en-US" sz="2400" dirty="0" err="1"/>
              <a:t>hgroup</a:t>
            </a:r>
            <a:r>
              <a:rPr lang="en-US" sz="2400" dirty="0" smtClean="0"/>
              <a:t>&gt;,&lt;</a:t>
            </a:r>
            <a:r>
              <a:rPr lang="en-US" sz="2400" dirty="0" err="1"/>
              <a:t>hr</a:t>
            </a:r>
            <a:r>
              <a:rPr lang="en-US" sz="2400" dirty="0"/>
              <a:t>&gt;, &lt;,</a:t>
            </a:r>
            <a:r>
              <a:rPr lang="en-US" sz="2400" dirty="0" err="1"/>
              <a:t>nav</a:t>
            </a:r>
            <a:r>
              <a:rPr lang="en-US" sz="2400" dirty="0"/>
              <a:t>&gt; &lt;</a:t>
            </a:r>
            <a:r>
              <a:rPr lang="en-US" sz="2400" dirty="0" err="1"/>
              <a:t>noscript</a:t>
            </a:r>
            <a:r>
              <a:rPr lang="en-US" sz="2400" dirty="0"/>
              <a:t>&gt;,&lt;</a:t>
            </a:r>
            <a:r>
              <a:rPr lang="en-US" sz="2400" dirty="0" err="1"/>
              <a:t>ol</a:t>
            </a:r>
            <a:r>
              <a:rPr lang="en-US" sz="2400" dirty="0"/>
              <a:t>&gt;,&lt;output&gt;,&lt;pre&gt;,&lt;section&gt;&lt;table&gt;,&lt;</a:t>
            </a:r>
            <a:r>
              <a:rPr lang="en-US" sz="2400" dirty="0" err="1"/>
              <a:t>tfoot</a:t>
            </a:r>
            <a:r>
              <a:rPr lang="en-US" sz="2400" dirty="0"/>
              <a:t>&gt;&lt;video</a:t>
            </a:r>
            <a:r>
              <a:rPr lang="en-US" sz="2400" dirty="0" smtClean="0"/>
              <a:t>&gt;, </a:t>
            </a:r>
          </a:p>
          <a:p>
            <a:pPr marL="0" indent="0">
              <a:buNone/>
            </a:pPr>
            <a:endParaRPr lang="en-US" sz="2400" dirty="0">
              <a:hlinkClick r:id="rId2"/>
            </a:endParaRPr>
          </a:p>
          <a:p>
            <a:pPr marL="0" indent="0">
              <a:buNone/>
            </a:pPr>
            <a:endParaRPr lang="en-US" sz="2400" dirty="0" smtClean="0">
              <a:hlinkClick r:id="rId2"/>
            </a:endParaRPr>
          </a:p>
          <a:p>
            <a:pPr marL="0" indent="0">
              <a:buNone/>
            </a:pPr>
            <a:r>
              <a:rPr lang="en-US" sz="2400" dirty="0" smtClean="0">
                <a:hlinkClick r:id="rId2"/>
              </a:rPr>
              <a:t>See </a:t>
            </a:r>
            <a:r>
              <a:rPr lang="en-US" sz="2200" dirty="0" smtClean="0">
                <a:hlinkClick r:id="rId2"/>
              </a:rPr>
              <a:t>https</a:t>
            </a:r>
            <a:r>
              <a:rPr lang="en-US" sz="2200" dirty="0">
                <a:hlinkClick r:id="rId2"/>
              </a:rPr>
              <a:t>://</a:t>
            </a:r>
            <a:r>
              <a:rPr lang="en-US" sz="2200" dirty="0" smtClean="0">
                <a:hlinkClick r:id="rId2"/>
              </a:rPr>
              <a:t>devoper.mozilla.org/en-US/docs/Web/HTML/Block-level_elements</a:t>
            </a:r>
            <a:endParaRPr lang="en-US" sz="2200" dirty="0" smtClean="0"/>
          </a:p>
          <a:p>
            <a:endParaRPr lang="en-US" dirty="0"/>
          </a:p>
        </p:txBody>
      </p:sp>
    </p:spTree>
    <p:extLst>
      <p:ext uri="{BB962C8B-B14F-4D97-AF65-F5344CB8AC3E}">
        <p14:creationId xmlns:p14="http://schemas.microsoft.com/office/powerpoint/2010/main" val="287235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0351"/>
              </p:ext>
            </p:extLst>
          </p:nvPr>
        </p:nvGraphicFramePr>
        <p:xfrm>
          <a:off x="581192" y="2217801"/>
          <a:ext cx="9977080" cy="3770663"/>
        </p:xfrm>
        <a:graphic>
          <a:graphicData uri="http://schemas.openxmlformats.org/drawingml/2006/table">
            <a:tbl>
              <a:tblPr/>
              <a:tblGrid>
                <a:gridCol w="2320504"/>
                <a:gridCol w="6525798"/>
                <a:gridCol w="1130778"/>
              </a:tblGrid>
              <a:tr h="253672">
                <a:tc>
                  <a:txBody>
                    <a:bodyPr/>
                    <a:lstStyle/>
                    <a:p>
                      <a:r>
                        <a:rPr lang="en-US" sz="2000" dirty="0" smtClean="0">
                          <a:effectLst/>
                        </a:rPr>
                        <a:t>Style</a:t>
                      </a:r>
                      <a:endParaRPr lang="en-US" sz="2000" dirty="0">
                        <a:effectLst/>
                      </a:endParaRPr>
                    </a:p>
                  </a:txBody>
                  <a:tcPr marL="63418" marR="63418" marT="31709" marB="31709" anchor="ctr">
                    <a:lnL>
                      <a:noFill/>
                    </a:lnL>
                    <a:lnR>
                      <a:noFill/>
                    </a:lnR>
                    <a:lnT>
                      <a:noFill/>
                    </a:lnT>
                    <a:lnB>
                      <a:noFill/>
                    </a:lnB>
                  </a:tcPr>
                </a:tc>
                <a:tc>
                  <a:txBody>
                    <a:bodyPr/>
                    <a:lstStyle/>
                    <a:p>
                      <a:r>
                        <a:rPr lang="en-US" sz="2000" dirty="0"/>
                        <a:t>Description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504653">
                <a:tc>
                  <a:txBody>
                    <a:bodyPr/>
                    <a:lstStyle/>
                    <a:p>
                      <a:r>
                        <a:rPr lang="en-US" sz="1800" dirty="0" smtClean="0"/>
                        <a:t>Position: static</a:t>
                      </a:r>
                      <a:endParaRPr lang="en-US" sz="1800" dirty="0"/>
                    </a:p>
                  </a:txBody>
                  <a:tcPr marL="63418" marR="63418" marT="31709" marB="31709" anchor="ctr">
                    <a:lnL>
                      <a:noFill/>
                    </a:lnL>
                    <a:lnR>
                      <a:noFill/>
                    </a:lnR>
                    <a:lnT>
                      <a:noFill/>
                    </a:lnT>
                    <a:lnB>
                      <a:noFill/>
                    </a:lnB>
                  </a:tcPr>
                </a:tc>
                <a:tc>
                  <a:txBody>
                    <a:bodyPr/>
                    <a:lstStyle/>
                    <a:p>
                      <a:r>
                        <a:rPr lang="en-US" sz="1800" dirty="0"/>
                        <a:t>Default value. Elements render in order, as they appear in the document flow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634179">
                <a:tc>
                  <a:txBody>
                    <a:bodyPr/>
                    <a:lstStyle/>
                    <a:p>
                      <a:r>
                        <a:rPr lang="en-US" sz="1800" dirty="0" smtClean="0"/>
                        <a:t>Position: absolute</a:t>
                      </a:r>
                      <a:endParaRPr lang="en-US" sz="1800" dirty="0"/>
                    </a:p>
                  </a:txBody>
                  <a:tcPr marL="63418" marR="63418" marT="31709" marB="31709" anchor="ctr">
                    <a:lnL>
                      <a:noFill/>
                    </a:lnL>
                    <a:lnR>
                      <a:noFill/>
                    </a:lnR>
                    <a:lnT>
                      <a:noFill/>
                    </a:lnT>
                    <a:lnB>
                      <a:noFill/>
                    </a:lnB>
                  </a:tcPr>
                </a:tc>
                <a:tc>
                  <a:txBody>
                    <a:bodyPr/>
                    <a:lstStyle/>
                    <a:p>
                      <a:r>
                        <a:rPr lang="en-US" sz="1800" dirty="0"/>
                        <a:t>The element is positioned relative to its first positioned (not static) ancestor element</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a:t>fixed</a:t>
                      </a:r>
                    </a:p>
                  </a:txBody>
                  <a:tcPr marL="63418" marR="63418" marT="31709" marB="31709" anchor="ctr">
                    <a:lnL>
                      <a:noFill/>
                    </a:lnL>
                    <a:lnR>
                      <a:noFill/>
                    </a:lnR>
                    <a:lnT>
                      <a:noFill/>
                    </a:lnT>
                    <a:lnB>
                      <a:noFill/>
                    </a:lnB>
                  </a:tcPr>
                </a:tc>
                <a:tc>
                  <a:txBody>
                    <a:bodyPr/>
                    <a:lstStyle/>
                    <a:p>
                      <a:r>
                        <a:rPr lang="en-US" sz="1800"/>
                        <a:t>The element is positioned relative to the browser window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824433">
                <a:tc>
                  <a:txBody>
                    <a:bodyPr/>
                    <a:lstStyle/>
                    <a:p>
                      <a:r>
                        <a:rPr lang="en-US" sz="1800" dirty="0" smtClean="0"/>
                        <a:t>Position: relative</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its normal position, so "left:20" adds 20 pixels to the element's LEFT position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smtClean="0"/>
                        <a:t>Position: initial</a:t>
                      </a:r>
                      <a:endParaRPr lang="en-US" sz="1800" dirty="0"/>
                    </a:p>
                  </a:txBody>
                  <a:tcPr marL="63418" marR="63418" marT="31709" marB="31709" anchor="ctr">
                    <a:lnL>
                      <a:noFill/>
                    </a:lnL>
                    <a:lnR>
                      <a:noFill/>
                    </a:lnR>
                    <a:lnT>
                      <a:noFill/>
                    </a:lnT>
                    <a:lnB>
                      <a:noFill/>
                    </a:lnB>
                  </a:tcPr>
                </a:tc>
                <a:tc>
                  <a:txBody>
                    <a:bodyPr/>
                    <a:lstStyle/>
                    <a:p>
                      <a:r>
                        <a:rPr lang="en-US" sz="1800"/>
                        <a:t>Sets this property to its default value. </a:t>
                      </a:r>
                      <a:r>
                        <a:rPr lang="en-US" sz="1800">
                          <a:hlinkClick r:id="rId2"/>
                        </a:rPr>
                        <a:t>Read about </a:t>
                      </a:r>
                      <a:r>
                        <a:rPr lang="en-US" sz="1800" i="1">
                          <a:hlinkClick r:id="rId2"/>
                        </a:rPr>
                        <a:t>initial</a:t>
                      </a:r>
                      <a:endParaRPr lang="en-US" sz="180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smtClean="0"/>
                        <a:t>Position :inherit</a:t>
                      </a:r>
                      <a:endParaRPr lang="en-US" sz="1800" dirty="0"/>
                    </a:p>
                  </a:txBody>
                  <a:tcPr marL="63418" marR="63418" marT="31709" marB="31709" anchor="ctr">
                    <a:lnL>
                      <a:noFill/>
                    </a:lnL>
                    <a:lnR>
                      <a:noFill/>
                    </a:lnR>
                    <a:lnT>
                      <a:noFill/>
                    </a:lnT>
                    <a:lnB>
                      <a:noFill/>
                    </a:lnB>
                  </a:tcPr>
                </a:tc>
                <a:tc>
                  <a:txBody>
                    <a:bodyPr/>
                    <a:lstStyle/>
                    <a:p>
                      <a:r>
                        <a:rPr lang="en-US" sz="1800" dirty="0"/>
                        <a:t>Inherits this property from its parent element. </a:t>
                      </a:r>
                      <a:r>
                        <a:rPr lang="en-US" sz="1800" dirty="0">
                          <a:hlinkClick r:id="rId3"/>
                        </a:rPr>
                        <a:t>Read about </a:t>
                      </a:r>
                      <a:r>
                        <a:rPr lang="en-US" sz="1800" i="1" dirty="0">
                          <a:hlinkClick r:id="rId3"/>
                        </a:rPr>
                        <a:t>inherit</a:t>
                      </a:r>
                      <a:endParaRPr lang="en-US" sz="1800" dirty="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bl>
          </a:graphicData>
        </a:graphic>
      </p:graphicFrame>
    </p:spTree>
    <p:extLst>
      <p:ext uri="{BB962C8B-B14F-4D97-AF65-F5344CB8AC3E}">
        <p14:creationId xmlns:p14="http://schemas.microsoft.com/office/powerpoint/2010/main" val="2664691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Inline-Block</a:t>
            </a:r>
            <a:endParaRPr lang="en-US" dirty="0"/>
          </a:p>
        </p:txBody>
      </p:sp>
      <p:sp>
        <p:nvSpPr>
          <p:cNvPr id="3" name="Content Placeholder 2"/>
          <p:cNvSpPr>
            <a:spLocks noGrp="1"/>
          </p:cNvSpPr>
          <p:nvPr>
            <p:ph idx="1"/>
          </p:nvPr>
        </p:nvSpPr>
        <p:spPr/>
        <p:txBody>
          <a:bodyPr/>
          <a:lstStyle/>
          <a:p>
            <a:r>
              <a:rPr lang="en-US" dirty="0" smtClean="0"/>
              <a:t>Block elements can be given the inline-block display style, which allows them to be placed side by side in a line, while also allowing height property to be set.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22280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 </a:t>
            </a:r>
            <a:r>
              <a:rPr lang="en-US" sz="2400" dirty="0"/>
              <a:t>fixed website layout has a wrapper that is a fixed width, and the components inside it have either percentage widths or fixed widths. The important thing is that the container (wrapper) element is set to not move. No matter what screen resolution the visitor has, he or she will see the same width as other visitors</a:t>
            </a:r>
            <a:r>
              <a:rPr lang="en-US" sz="2400" dirty="0" smtClean="0"/>
              <a:t>.”</a:t>
            </a:r>
            <a:endParaRPr lang="en-US" sz="2400" dirty="0"/>
          </a:p>
          <a:p>
            <a:pPr marL="0" indent="0">
              <a:buNone/>
            </a:pPr>
            <a:r>
              <a:rPr lang="en-US" sz="2400" dirty="0" smtClean="0"/>
              <a:t>http</a:t>
            </a:r>
            <a:r>
              <a:rPr lang="en-US" sz="2400" dirty="0"/>
              <a:t>://www.smashingmagazine.com/2009/06/fixed-vs-fluid-vs-elastic-layout-whats-the-right-one-for-you/</a:t>
            </a:r>
          </a:p>
        </p:txBody>
      </p:sp>
    </p:spTree>
    <p:extLst>
      <p:ext uri="{BB962C8B-B14F-4D97-AF65-F5344CB8AC3E}">
        <p14:creationId xmlns:p14="http://schemas.microsoft.com/office/powerpoint/2010/main" val="103308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 typically have three tiers</a:t>
            </a:r>
            <a:endParaRPr lang="en-US" dirty="0"/>
          </a:p>
        </p:txBody>
      </p:sp>
      <p:sp>
        <p:nvSpPr>
          <p:cNvPr id="3" name="Content Placeholder 2"/>
          <p:cNvSpPr>
            <a:spLocks noGrp="1"/>
          </p:cNvSpPr>
          <p:nvPr>
            <p:ph idx="1"/>
          </p:nvPr>
        </p:nvSpPr>
        <p:spPr>
          <a:xfrm>
            <a:off x="482337" y="1999264"/>
            <a:ext cx="11029615" cy="982834"/>
          </a:xfrm>
        </p:spPr>
        <p:txBody>
          <a:bodyPr>
            <a:normAutofit fontScale="85000" lnSpcReduction="20000"/>
          </a:bodyPr>
          <a:lstStyle/>
          <a:p>
            <a:r>
              <a:rPr lang="en-US" dirty="0" smtClean="0"/>
              <a:t>Front end</a:t>
            </a:r>
          </a:p>
          <a:p>
            <a:pPr lvl="1"/>
            <a:r>
              <a:rPr lang="en-US" dirty="0" smtClean="0"/>
              <a:t>Web browser</a:t>
            </a:r>
          </a:p>
          <a:p>
            <a:pPr lvl="1"/>
            <a:r>
              <a:rPr lang="en-US" dirty="0" smtClean="0"/>
              <a:t>Scripting languages, particularly </a:t>
            </a:r>
            <a:r>
              <a:rPr lang="en-US" dirty="0" err="1" smtClean="0"/>
              <a:t>javascript</a:t>
            </a:r>
            <a:r>
              <a:rPr lang="en-US" dirty="0" smtClean="0"/>
              <a:t> (ECMA script)</a:t>
            </a:r>
          </a:p>
          <a:p>
            <a:pPr lvl="1"/>
            <a:endParaRPr lang="en-US" dirty="0" smtClean="0"/>
          </a:p>
        </p:txBody>
      </p:sp>
      <p:sp>
        <p:nvSpPr>
          <p:cNvPr id="4" name="Content Placeholder 2"/>
          <p:cNvSpPr txBox="1">
            <a:spLocks/>
          </p:cNvSpPr>
          <p:nvPr/>
        </p:nvSpPr>
        <p:spPr>
          <a:xfrm>
            <a:off x="408197" y="3041350"/>
            <a:ext cx="11029615" cy="98283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5" name="Content Placeholder 2"/>
          <p:cNvSpPr txBox="1">
            <a:spLocks/>
          </p:cNvSpPr>
          <p:nvPr/>
        </p:nvSpPr>
        <p:spPr>
          <a:xfrm>
            <a:off x="482336" y="3035644"/>
            <a:ext cx="11029615" cy="98283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Back end</a:t>
            </a:r>
          </a:p>
          <a:p>
            <a:pPr lvl="1"/>
            <a:r>
              <a:rPr lang="en-US" dirty="0" smtClean="0"/>
              <a:t>Web server, for example Apache, </a:t>
            </a:r>
            <a:r>
              <a:rPr lang="en-US" dirty="0" err="1" smtClean="0"/>
              <a:t>Websphere</a:t>
            </a:r>
            <a:r>
              <a:rPr lang="en-US" dirty="0" smtClean="0"/>
              <a:t>, IIE, which handles requests for documents</a:t>
            </a:r>
          </a:p>
          <a:p>
            <a:pPr lvl="1"/>
            <a:r>
              <a:rPr lang="en-US" dirty="0" smtClean="0"/>
              <a:t>Database server, for example MySQL, Oracle, MS SQL Server, Mongo, which handle requests for data</a:t>
            </a:r>
          </a:p>
          <a:p>
            <a:pPr lvl="1"/>
            <a:endParaRPr lang="en-US" dirty="0" smtClean="0"/>
          </a:p>
        </p:txBody>
      </p:sp>
      <p:sp>
        <p:nvSpPr>
          <p:cNvPr id="6" name="Content Placeholder 2"/>
          <p:cNvSpPr txBox="1">
            <a:spLocks/>
          </p:cNvSpPr>
          <p:nvPr/>
        </p:nvSpPr>
        <p:spPr>
          <a:xfrm>
            <a:off x="408197" y="4077729"/>
            <a:ext cx="11029615" cy="1565189"/>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5600" dirty="0" smtClean="0"/>
              <a:t>Middle Tier</a:t>
            </a:r>
          </a:p>
          <a:p>
            <a:pPr lvl="1"/>
            <a:r>
              <a:rPr lang="en-US" sz="5600" dirty="0" smtClean="0"/>
              <a:t>Controlling programs that coordinate communication between the backend and the front end</a:t>
            </a:r>
          </a:p>
          <a:p>
            <a:pPr lvl="2"/>
            <a:r>
              <a:rPr lang="en-US" sz="5600" dirty="0" smtClean="0"/>
              <a:t>Java</a:t>
            </a:r>
          </a:p>
          <a:p>
            <a:pPr lvl="2"/>
            <a:r>
              <a:rPr lang="en-US" sz="5600" dirty="0" smtClean="0"/>
              <a:t>Python</a:t>
            </a:r>
          </a:p>
          <a:p>
            <a:pPr lvl="2"/>
            <a:r>
              <a:rPr lang="en-US" sz="5600" dirty="0" smtClean="0"/>
              <a:t>PHP</a:t>
            </a:r>
          </a:p>
          <a:p>
            <a:pPr lvl="1"/>
            <a:endParaRPr lang="en-US" dirty="0" smtClean="0"/>
          </a:p>
        </p:txBody>
      </p:sp>
    </p:spTree>
    <p:extLst>
      <p:ext uri="{BB962C8B-B14F-4D97-AF65-F5344CB8AC3E}">
        <p14:creationId xmlns:p14="http://schemas.microsoft.com/office/powerpoint/2010/main" val="680964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 Pros and Cons</a:t>
            </a:r>
            <a:endParaRPr lang="en-US" dirty="0"/>
          </a:p>
        </p:txBody>
      </p:sp>
      <p:sp>
        <p:nvSpPr>
          <p:cNvPr id="3" name="Content Placeholder 2"/>
          <p:cNvSpPr>
            <a:spLocks noGrp="1"/>
          </p:cNvSpPr>
          <p:nvPr>
            <p:ph idx="1"/>
          </p:nvPr>
        </p:nvSpPr>
        <p:spPr>
          <a:xfrm>
            <a:off x="581192" y="2180496"/>
            <a:ext cx="11029615" cy="4549488"/>
          </a:xfrm>
        </p:spPr>
        <p:txBody>
          <a:bodyPr>
            <a:normAutofit fontScale="92500" lnSpcReduction="10000"/>
          </a:bodyPr>
          <a:lstStyle/>
          <a:p>
            <a:r>
              <a:rPr lang="en-US" b="1" dirty="0" smtClean="0"/>
              <a:t>Pros</a:t>
            </a:r>
            <a:endParaRPr lang="en-US" b="1" dirty="0"/>
          </a:p>
          <a:p>
            <a:r>
              <a:rPr lang="en-US" dirty="0"/>
              <a:t>Fixed-width layouts are much easier to use and easier to customize in terms of design.</a:t>
            </a:r>
          </a:p>
          <a:p>
            <a:r>
              <a:rPr lang="en-US" dirty="0"/>
              <a:t>Widths are the same for every browser, so there is less hassle with images, forms, video and other content that are fixed-width.</a:t>
            </a:r>
          </a:p>
          <a:p>
            <a:r>
              <a:rPr lang="en-US" dirty="0"/>
              <a:t>There is no need for min-width or max-width, which isn’t supported by every browser anyway.</a:t>
            </a:r>
          </a:p>
          <a:p>
            <a:r>
              <a:rPr lang="en-US" dirty="0"/>
              <a:t>Even if a website is designed to be compatible with the smallest screen resolution, 800×600, the content will still be wide enough at a larger resolution to be easily legible.</a:t>
            </a:r>
          </a:p>
          <a:p>
            <a:r>
              <a:rPr lang="en-US" b="1" dirty="0" smtClean="0"/>
              <a:t>Cons</a:t>
            </a:r>
            <a:endParaRPr lang="en-US" b="1" dirty="0"/>
          </a:p>
          <a:p>
            <a:r>
              <a:rPr lang="en-US" dirty="0"/>
              <a:t>A fixed-width layout may create excessive white space for users with larger screen resolutions, thus upsetting “divine proportion,” the “Rule of Thirds,” overall balance and other design principles.</a:t>
            </a:r>
          </a:p>
          <a:p>
            <a:r>
              <a:rPr lang="en-US" dirty="0"/>
              <a:t>Smaller screen resolutions may require a horizontal scroll bar, depending the fixed layout’s width.</a:t>
            </a:r>
          </a:p>
          <a:p>
            <a:r>
              <a:rPr lang="en-US" dirty="0"/>
              <a:t>Seamless textures, patterns and image continuation are needed to accommodate those with larger resolutions.</a:t>
            </a:r>
          </a:p>
          <a:p>
            <a:r>
              <a:rPr lang="en-US" dirty="0"/>
              <a:t>Fixed-width layouts generally have a lower overall score when it comes to usability.</a:t>
            </a:r>
          </a:p>
          <a:p>
            <a:endParaRPr lang="en-US" dirty="0"/>
          </a:p>
        </p:txBody>
      </p:sp>
    </p:spTree>
    <p:extLst>
      <p:ext uri="{BB962C8B-B14F-4D97-AF65-F5344CB8AC3E}">
        <p14:creationId xmlns:p14="http://schemas.microsoft.com/office/powerpoint/2010/main" val="1346584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LIquid</a:t>
            </a:r>
            <a:r>
              <a:rPr lang="en-US" dirty="0" smtClean="0"/>
              <a:t> Layout</a:t>
            </a:r>
            <a:endParaRPr lang="en-US" dirty="0"/>
          </a:p>
        </p:txBody>
      </p:sp>
      <p:sp>
        <p:nvSpPr>
          <p:cNvPr id="3" name="Content Placeholder 2"/>
          <p:cNvSpPr>
            <a:spLocks noGrp="1"/>
          </p:cNvSpPr>
          <p:nvPr>
            <p:ph idx="1"/>
          </p:nvPr>
        </p:nvSpPr>
        <p:spPr/>
        <p:txBody>
          <a:bodyPr/>
          <a:lstStyle/>
          <a:p>
            <a:r>
              <a:rPr lang="en-US" sz="2400" dirty="0" smtClean="0"/>
              <a:t>Layout changes according to the width of browser resolution, and resolution of screen</a:t>
            </a:r>
          </a:p>
          <a:p>
            <a:r>
              <a:rPr lang="en-US" sz="2400" dirty="0" smtClean="0"/>
              <a:t>Most container elements have percentage widths</a:t>
            </a:r>
          </a:p>
          <a:p>
            <a:endParaRPr lang="en-US" sz="2400" dirty="0"/>
          </a:p>
          <a:p>
            <a:endParaRPr lang="en-US" sz="2400" dirty="0" smtClean="0"/>
          </a:p>
          <a:p>
            <a:endParaRPr lang="en-US" sz="2400" dirty="0" smtClean="0"/>
          </a:p>
          <a:p>
            <a:pPr marL="0" indent="0">
              <a:buNone/>
            </a:pPr>
            <a:endParaRPr lang="en-US" dirty="0"/>
          </a:p>
        </p:txBody>
      </p:sp>
    </p:spTree>
    <p:extLst>
      <p:ext uri="{BB962C8B-B14F-4D97-AF65-F5344CB8AC3E}">
        <p14:creationId xmlns:p14="http://schemas.microsoft.com/office/powerpoint/2010/main" val="2382069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Layout pros and cons</a:t>
            </a:r>
            <a:endParaRPr lang="en-US" dirty="0"/>
          </a:p>
        </p:txBody>
      </p:sp>
      <p:sp>
        <p:nvSpPr>
          <p:cNvPr id="3" name="Content Placeholder 2"/>
          <p:cNvSpPr>
            <a:spLocks noGrp="1"/>
          </p:cNvSpPr>
          <p:nvPr>
            <p:ph idx="1"/>
          </p:nvPr>
        </p:nvSpPr>
        <p:spPr>
          <a:xfrm>
            <a:off x="581192" y="2180496"/>
            <a:ext cx="11029615" cy="4500720"/>
          </a:xfrm>
        </p:spPr>
        <p:txBody>
          <a:bodyPr>
            <a:normAutofit/>
          </a:bodyPr>
          <a:lstStyle/>
          <a:p>
            <a:r>
              <a:rPr lang="en-US" b="1" dirty="0"/>
              <a:t>Pros </a:t>
            </a:r>
            <a:r>
              <a:rPr lang="en-US" b="1" dirty="0">
                <a:hlinkClick r:id="rId2"/>
              </a:rPr>
              <a:t>Link</a:t>
            </a:r>
            <a:endParaRPr lang="en-US" b="1" dirty="0"/>
          </a:p>
          <a:p>
            <a:pPr>
              <a:buFont typeface="Arial" panose="020B0604020202020204" pitchFamily="34" charset="0"/>
              <a:buChar char="•"/>
            </a:pPr>
            <a:r>
              <a:rPr lang="en-US" dirty="0"/>
              <a:t>Fluid web page design can be more user-friendly, because it adjusts to the user’s set up.</a:t>
            </a:r>
          </a:p>
          <a:p>
            <a:pPr>
              <a:buFont typeface="Arial" panose="020B0604020202020204" pitchFamily="34" charset="0"/>
              <a:buChar char="•"/>
            </a:pPr>
            <a:r>
              <a:rPr lang="en-US" dirty="0"/>
              <a:t>The amount of extra white space is similar between all browsers and screen resolutions, which can be more visually appealing.</a:t>
            </a:r>
          </a:p>
          <a:p>
            <a:pPr>
              <a:buFont typeface="Arial" panose="020B0604020202020204" pitchFamily="34" charset="0"/>
              <a:buChar char="•"/>
            </a:pPr>
            <a:r>
              <a:rPr lang="en-US" dirty="0"/>
              <a:t>If designed well, a fluid layout can eliminate horizontal scroll bars in smaller screen resolutions.</a:t>
            </a:r>
          </a:p>
          <a:p>
            <a:r>
              <a:rPr lang="en-US" b="1" dirty="0"/>
              <a:t>Cons </a:t>
            </a:r>
            <a:r>
              <a:rPr lang="en-US" b="1" dirty="0">
                <a:hlinkClick r:id="rId3"/>
              </a:rPr>
              <a:t>Link</a:t>
            </a:r>
            <a:endParaRPr lang="en-US" b="1" dirty="0"/>
          </a:p>
          <a:p>
            <a:pPr>
              <a:buFont typeface="Arial" panose="020B0604020202020204" pitchFamily="34" charset="0"/>
              <a:buChar char="•"/>
            </a:pPr>
            <a:r>
              <a:rPr lang="en-US" dirty="0"/>
              <a:t>The designer has less control over what the user sees and may overlook problems because the layout looks fine on their specific screen resolution.</a:t>
            </a:r>
          </a:p>
          <a:p>
            <a:pPr>
              <a:buFont typeface="Arial" panose="020B0604020202020204" pitchFamily="34" charset="0"/>
              <a:buChar char="•"/>
            </a:pPr>
            <a:r>
              <a:rPr lang="en-US" dirty="0"/>
              <a:t>Images, video and other types of content with set widths may need to be set at multiple widths to accommodate different screen resolutions.</a:t>
            </a:r>
          </a:p>
          <a:p>
            <a:pPr>
              <a:buFont typeface="Arial" panose="020B0604020202020204" pitchFamily="34" charset="0"/>
              <a:buChar char="•"/>
            </a:pPr>
            <a:r>
              <a:rPr lang="en-US" dirty="0"/>
              <a:t>With incredibly large screen resolutions, a lack of content may create excess white space that can diminish aesthetic appeal.</a:t>
            </a:r>
          </a:p>
          <a:p>
            <a:endParaRPr lang="en-US" dirty="0"/>
          </a:p>
        </p:txBody>
      </p:sp>
    </p:spTree>
    <p:extLst>
      <p:ext uri="{BB962C8B-B14F-4D97-AF65-F5344CB8AC3E}">
        <p14:creationId xmlns:p14="http://schemas.microsoft.com/office/powerpoint/2010/main" val="4051851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581192" y="2180496"/>
            <a:ext cx="11029615" cy="4266024"/>
          </a:xfrm>
        </p:spPr>
        <p:txBody>
          <a:bodyPr>
            <a:normAutofit lnSpcReduction="10000"/>
          </a:bodyPr>
          <a:lstStyle/>
          <a:p>
            <a:endParaRPr lang="en-US" sz="2800" dirty="0" smtClean="0"/>
          </a:p>
          <a:p>
            <a:r>
              <a:rPr lang="en-US" sz="2800" dirty="0" smtClean="0"/>
              <a:t>Responsive design and media queries</a:t>
            </a:r>
            <a:endParaRPr lang="en-US" sz="2800" dirty="0" smtClean="0"/>
          </a:p>
          <a:p>
            <a:r>
              <a:rPr lang="en-US" sz="2800" dirty="0" smtClean="0"/>
              <a:t>Introduction to </a:t>
            </a:r>
            <a:r>
              <a:rPr lang="en-US" sz="2800" dirty="0" err="1" smtClean="0"/>
              <a:t>javascript</a:t>
            </a:r>
            <a:r>
              <a:rPr lang="en-US" sz="2800" dirty="0" smtClean="0"/>
              <a:t> libraries, with a particular focus on jQuery and D3</a:t>
            </a:r>
            <a:endParaRPr lang="en-US" sz="2800" dirty="0" smtClean="0"/>
          </a:p>
          <a:p>
            <a:pPr lvl="1"/>
            <a:r>
              <a:rPr lang="en-US" sz="2600" dirty="0" smtClean="0"/>
              <a:t>Document Object Model</a:t>
            </a:r>
            <a:endParaRPr lang="en-US" sz="2600" dirty="0" smtClean="0"/>
          </a:p>
          <a:p>
            <a:pPr lvl="1"/>
            <a:r>
              <a:rPr lang="en-US" sz="2600" dirty="0" smtClean="0"/>
              <a:t>Data </a:t>
            </a:r>
            <a:r>
              <a:rPr lang="en-US" sz="2600" dirty="0" smtClean="0"/>
              <a:t>m</a:t>
            </a:r>
            <a:r>
              <a:rPr lang="en-US" sz="2600" dirty="0" smtClean="0"/>
              <a:t>anipulation / data file types</a:t>
            </a:r>
          </a:p>
          <a:p>
            <a:pPr lvl="1"/>
            <a:r>
              <a:rPr lang="en-US" sz="2600" dirty="0" smtClean="0"/>
              <a:t>Events</a:t>
            </a:r>
            <a:endParaRPr lang="en-US" sz="2600" dirty="0" smtClean="0"/>
          </a:p>
          <a:p>
            <a:r>
              <a:rPr lang="en-US" sz="2800" dirty="0" smtClean="0"/>
              <a:t>Experiments </a:t>
            </a:r>
            <a:r>
              <a:rPr lang="en-US" sz="2800" dirty="0" smtClean="0"/>
              <a:t>with your own </a:t>
            </a:r>
            <a:r>
              <a:rPr lang="en-US" sz="2800" dirty="0" smtClean="0"/>
              <a:t>visualizations if there is time</a:t>
            </a:r>
            <a:endParaRPr lang="en-US" sz="2800" dirty="0"/>
          </a:p>
        </p:txBody>
      </p:sp>
    </p:spTree>
    <p:extLst>
      <p:ext uri="{BB962C8B-B14F-4D97-AF65-F5344CB8AC3E}">
        <p14:creationId xmlns:p14="http://schemas.microsoft.com/office/powerpoint/2010/main" val="123767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and Media Queries</a:t>
            </a:r>
            <a:endParaRPr lang="en-US" dirty="0"/>
          </a:p>
        </p:txBody>
      </p:sp>
      <p:sp>
        <p:nvSpPr>
          <p:cNvPr id="3" name="Content Placeholder 2"/>
          <p:cNvSpPr>
            <a:spLocks noGrp="1"/>
          </p:cNvSpPr>
          <p:nvPr>
            <p:ph idx="1"/>
          </p:nvPr>
        </p:nvSpPr>
        <p:spPr>
          <a:xfrm>
            <a:off x="581192" y="2180496"/>
            <a:ext cx="11029615" cy="4448904"/>
          </a:xfrm>
        </p:spPr>
        <p:txBody>
          <a:bodyPr/>
          <a:lstStyle/>
          <a:p>
            <a:endParaRPr lang="en-US" dirty="0" smtClean="0"/>
          </a:p>
          <a:p>
            <a:r>
              <a:rPr lang="en-US" sz="2000" dirty="0" smtClean="0"/>
              <a:t>Websites that are designed responsively work equally well on desktops, laptops, tablets and cell phones</a:t>
            </a:r>
          </a:p>
          <a:p>
            <a:r>
              <a:rPr lang="en-US" sz="2000" dirty="0" smtClean="0"/>
              <a:t>Responsive design is can be implemented either with a fixed or a liquid layout, and is done so using customized </a:t>
            </a:r>
            <a:r>
              <a:rPr lang="en-US" sz="2000" dirty="0" err="1" smtClean="0"/>
              <a:t>css</a:t>
            </a:r>
            <a:r>
              <a:rPr lang="en-US" sz="2000" dirty="0" smtClean="0"/>
              <a:t>, particularly media queries (to be discussed later)</a:t>
            </a:r>
          </a:p>
          <a:p>
            <a:pPr lvl="1"/>
            <a:r>
              <a:rPr lang="en-US" sz="2000" dirty="0" smtClean="0"/>
              <a:t>When using a liquid layout sites typically shift between one column on phones, one or two on tables and three on a desktop depending on screen width and resolution</a:t>
            </a:r>
          </a:p>
          <a:p>
            <a:pPr marL="1008000" lvl="3" indent="0">
              <a:buNone/>
            </a:pPr>
            <a:r>
              <a:rPr lang="en-US" sz="2000" dirty="0" smtClean="0"/>
              <a:t>Example: http</a:t>
            </a:r>
            <a:r>
              <a:rPr lang="en-US" sz="2000" dirty="0"/>
              <a:t>://www.w3schools.com/html/html_responsive.asp</a:t>
            </a:r>
            <a:endParaRPr lang="en-US" sz="2000" dirty="0" smtClean="0"/>
          </a:p>
          <a:p>
            <a:pPr lvl="2"/>
            <a:r>
              <a:rPr lang="en-US" sz="2000" dirty="0" smtClean="0"/>
              <a:t>Tools such as </a:t>
            </a:r>
            <a:r>
              <a:rPr lang="en-US" sz="2000" dirty="0" err="1" smtClean="0"/>
              <a:t>jQueryMobile</a:t>
            </a:r>
            <a:r>
              <a:rPr lang="en-US" sz="2000" dirty="0" smtClean="0"/>
              <a:t> and Bootstrap assist with this</a:t>
            </a:r>
          </a:p>
          <a:p>
            <a:pPr lvl="1"/>
            <a:r>
              <a:rPr lang="en-US" sz="2000" dirty="0" smtClean="0"/>
              <a:t>When using a fixed layout designs typically are customized for each platform, often using entirely different sets of </a:t>
            </a:r>
            <a:r>
              <a:rPr lang="en-US" sz="2000" dirty="0" err="1" smtClean="0"/>
              <a:t>css</a:t>
            </a:r>
            <a:r>
              <a:rPr lang="en-US" sz="2000" dirty="0" smtClean="0"/>
              <a:t> markup. </a:t>
            </a:r>
          </a:p>
          <a:p>
            <a:pPr lvl="1"/>
            <a:endParaRPr lang="en-US" sz="2000" dirty="0"/>
          </a:p>
          <a:p>
            <a:pPr lvl="1"/>
            <a:endParaRPr lang="en-US" sz="2000" dirty="0" smtClean="0"/>
          </a:p>
        </p:txBody>
      </p:sp>
    </p:spTree>
    <p:extLst>
      <p:ext uri="{BB962C8B-B14F-4D97-AF65-F5344CB8AC3E}">
        <p14:creationId xmlns:p14="http://schemas.microsoft.com/office/powerpoint/2010/main" val="1821275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Issues: Resolution and Layout</a:t>
            </a:r>
            <a:endParaRPr lang="en-US" dirty="0"/>
          </a:p>
        </p:txBody>
      </p:sp>
      <p:sp>
        <p:nvSpPr>
          <p:cNvPr id="3" name="Content Placeholder 2"/>
          <p:cNvSpPr>
            <a:spLocks noGrp="1"/>
          </p:cNvSpPr>
          <p:nvPr>
            <p:ph idx="1"/>
          </p:nvPr>
        </p:nvSpPr>
        <p:spPr/>
        <p:txBody>
          <a:bodyPr/>
          <a:lstStyle/>
          <a:p>
            <a:r>
              <a:rPr lang="en-US" dirty="0"/>
              <a:t>There are two design </a:t>
            </a:r>
            <a:r>
              <a:rPr lang="en-US" dirty="0" smtClean="0"/>
              <a:t>challenges when trying to implement a responsive design, </a:t>
            </a:r>
            <a:r>
              <a:rPr lang="en-US" dirty="0"/>
              <a:t>layout and resolution</a:t>
            </a:r>
          </a:p>
          <a:p>
            <a:r>
              <a:rPr lang="en-US" dirty="0"/>
              <a:t>Most desktop monitors currently have a resolution of 1920 x 1080 pixels, a 16 x 9 ratio and landscape layout though higher resolution monitors have begun to </a:t>
            </a:r>
            <a:r>
              <a:rPr lang="en-US" dirty="0" smtClean="0"/>
              <a:t>appear</a:t>
            </a:r>
          </a:p>
          <a:p>
            <a:r>
              <a:rPr lang="en-US" dirty="0"/>
              <a:t>Tablets typically have a 1024 x 768 pixel resolution and can display portrait or landscape </a:t>
            </a:r>
            <a:endParaRPr lang="en-US" dirty="0" smtClean="0"/>
          </a:p>
          <a:p>
            <a:r>
              <a:rPr lang="en-US" dirty="0" smtClean="0"/>
              <a:t>Phones can range in resolution from 320 x 480 pixels to 1920 x 1080 pixels</a:t>
            </a:r>
            <a:endParaRPr lang="en-US" dirty="0"/>
          </a:p>
          <a:p>
            <a:endParaRPr lang="en-US" dirty="0"/>
          </a:p>
          <a:p>
            <a:endParaRPr lang="en-US" dirty="0"/>
          </a:p>
        </p:txBody>
      </p:sp>
    </p:spTree>
    <p:extLst>
      <p:ext uri="{BB962C8B-B14F-4D97-AF65-F5344CB8AC3E}">
        <p14:creationId xmlns:p14="http://schemas.microsoft.com/office/powerpoint/2010/main" val="2513999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Problems</a:t>
            </a:r>
            <a:endParaRPr lang="en-US" dirty="0"/>
          </a:p>
        </p:txBody>
      </p:sp>
      <p:sp>
        <p:nvSpPr>
          <p:cNvPr id="3" name="Content Placeholder 2"/>
          <p:cNvSpPr>
            <a:spLocks noGrp="1"/>
          </p:cNvSpPr>
          <p:nvPr>
            <p:ph idx="1"/>
          </p:nvPr>
        </p:nvSpPr>
        <p:spPr/>
        <p:txBody>
          <a:bodyPr/>
          <a:lstStyle/>
          <a:p>
            <a:r>
              <a:rPr lang="en-US" dirty="0" smtClean="0"/>
              <a:t>Haley’s and </a:t>
            </a:r>
            <a:r>
              <a:rPr lang="en-US" dirty="0" err="1" smtClean="0"/>
              <a:t>Mikayala’s</a:t>
            </a:r>
            <a:r>
              <a:rPr lang="en-US" dirty="0" smtClean="0"/>
              <a:t> project: problems with phone view</a:t>
            </a:r>
          </a:p>
          <a:p>
            <a:r>
              <a:rPr lang="en-US" dirty="0" err="1" smtClean="0"/>
              <a:t>Mashaela’s</a:t>
            </a:r>
            <a:r>
              <a:rPr lang="en-US" dirty="0" smtClean="0"/>
              <a:t> and Kayla’s project: problems with desktop view</a:t>
            </a:r>
            <a:endParaRPr lang="en-US" dirty="0"/>
          </a:p>
        </p:txBody>
      </p:sp>
    </p:spTree>
    <p:extLst>
      <p:ext uri="{BB962C8B-B14F-4D97-AF65-F5344CB8AC3E}">
        <p14:creationId xmlns:p14="http://schemas.microsoft.com/office/powerpoint/2010/main" val="383437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a:t>
            </a:r>
            <a:r>
              <a:rPr lang="en-US" dirty="0" err="1" smtClean="0"/>
              <a:t>SYntax</a:t>
            </a:r>
            <a:endParaRPr lang="en-US" dirty="0"/>
          </a:p>
        </p:txBody>
      </p:sp>
      <p:pic>
        <p:nvPicPr>
          <p:cNvPr id="5" name="Content Placeholder 4"/>
          <p:cNvPicPr>
            <a:picLocks noGrp="1" noChangeAspect="1"/>
          </p:cNvPicPr>
          <p:nvPr>
            <p:ph idx="1"/>
          </p:nvPr>
        </p:nvPicPr>
        <p:blipFill>
          <a:blip r:embed="rId2"/>
          <a:stretch>
            <a:fillRect/>
          </a:stretch>
        </p:blipFill>
        <p:spPr>
          <a:xfrm>
            <a:off x="833997" y="2415051"/>
            <a:ext cx="6667500" cy="1657350"/>
          </a:xfrm>
          <a:prstGeom prst="rect">
            <a:avLst/>
          </a:prstGeom>
        </p:spPr>
      </p:pic>
      <p:sp>
        <p:nvSpPr>
          <p:cNvPr id="8" name="TextBox 7"/>
          <p:cNvSpPr txBox="1"/>
          <p:nvPr/>
        </p:nvSpPr>
        <p:spPr>
          <a:xfrm>
            <a:off x="669774" y="6252868"/>
            <a:ext cx="10470665" cy="369332"/>
          </a:xfrm>
          <a:prstGeom prst="rect">
            <a:avLst/>
          </a:prstGeom>
          <a:noFill/>
        </p:spPr>
        <p:txBody>
          <a:bodyPr wrap="square" rtlCol="0">
            <a:spAutoFit/>
          </a:bodyPr>
          <a:lstStyle/>
          <a:p>
            <a:r>
              <a:rPr lang="en-US" dirty="0" smtClean="0"/>
              <a:t>See also: https</a:t>
            </a:r>
            <a:r>
              <a:rPr lang="en-US" dirty="0"/>
              <a:t>://developer.mozilla.org/en-US/docs/Web/CSS/Media_Queries/Using_media_queries</a:t>
            </a:r>
          </a:p>
        </p:txBody>
      </p:sp>
      <p:sp>
        <p:nvSpPr>
          <p:cNvPr id="9" name="TextBox 8"/>
          <p:cNvSpPr txBox="1"/>
          <p:nvPr/>
        </p:nvSpPr>
        <p:spPr>
          <a:xfrm>
            <a:off x="669774" y="1983863"/>
            <a:ext cx="6995946" cy="369332"/>
          </a:xfrm>
          <a:prstGeom prst="rect">
            <a:avLst/>
          </a:prstGeom>
          <a:noFill/>
        </p:spPr>
        <p:txBody>
          <a:bodyPr wrap="square" rtlCol="0">
            <a:spAutoFit/>
          </a:bodyPr>
          <a:lstStyle/>
          <a:p>
            <a:r>
              <a:rPr lang="en-US" dirty="0" smtClean="0"/>
              <a:t>Syntax:</a:t>
            </a:r>
            <a:endParaRPr lang="en-US" dirty="0"/>
          </a:p>
        </p:txBody>
      </p:sp>
    </p:spTree>
    <p:extLst>
      <p:ext uri="{BB962C8B-B14F-4D97-AF65-F5344CB8AC3E}">
        <p14:creationId xmlns:p14="http://schemas.microsoft.com/office/powerpoint/2010/main" val="422428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Media Query </a:t>
            </a:r>
            <a:r>
              <a:rPr lang="en-US" dirty="0" err="1" smtClean="0"/>
              <a:t>Featyres</a:t>
            </a:r>
            <a:endParaRPr lang="en-US" dirty="0"/>
          </a:p>
        </p:txBody>
      </p:sp>
      <p:pic>
        <p:nvPicPr>
          <p:cNvPr id="4" name="Content Placeholder 3"/>
          <p:cNvPicPr>
            <a:picLocks noGrp="1" noChangeAspect="1"/>
          </p:cNvPicPr>
          <p:nvPr>
            <p:ph idx="1"/>
          </p:nvPr>
        </p:nvPicPr>
        <p:blipFill>
          <a:blip r:embed="rId2"/>
          <a:stretch>
            <a:fillRect/>
          </a:stretch>
        </p:blipFill>
        <p:spPr>
          <a:xfrm>
            <a:off x="581191" y="2317274"/>
            <a:ext cx="8761173" cy="3443446"/>
          </a:xfrm>
          <a:prstGeom prst="rect">
            <a:avLst/>
          </a:prstGeom>
        </p:spPr>
      </p:pic>
      <p:sp>
        <p:nvSpPr>
          <p:cNvPr id="5" name="Rectangle 1"/>
          <p:cNvSpPr>
            <a:spLocks noChangeArrowheads="1"/>
          </p:cNvSpPr>
          <p:nvPr/>
        </p:nvSpPr>
        <p:spPr bwMode="auto">
          <a:xfrm>
            <a:off x="606124" y="6086660"/>
            <a:ext cx="110046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Unicode MS" panose="020B0604020202020204" pitchFamily="34" charset="-128"/>
              </a:rPr>
              <a:t>Source: https://developer.mozilla.org/en-US/docs/Web/CSS/Media_Queries/Using_media_queries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5752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DESIGN: Use of media Queries</a:t>
            </a:r>
            <a:endParaRPr lang="en-US" dirty="0"/>
          </a:p>
        </p:txBody>
      </p:sp>
      <p:sp>
        <p:nvSpPr>
          <p:cNvPr id="4" name="Rectangle 2"/>
          <p:cNvSpPr>
            <a:spLocks noChangeArrowheads="1"/>
          </p:cNvSpPr>
          <p:nvPr/>
        </p:nvSpPr>
        <p:spPr bwMode="auto">
          <a:xfrm>
            <a:off x="1190392" y="2678103"/>
            <a:ext cx="8691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&lt;link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rel</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="stylesheet" media="only screen and (color)"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href</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=“default.css" /&gt;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81192" y="3166606"/>
            <a:ext cx="8706243" cy="984885"/>
          </a:xfrm>
          <a:prstGeom prst="rect">
            <a:avLst/>
          </a:prstGeom>
          <a:noFill/>
        </p:spPr>
        <p:txBody>
          <a:bodyPr wrap="square" rtlCol="0">
            <a:spAutoFit/>
          </a:bodyPr>
          <a:lstStyle/>
          <a:p>
            <a:r>
              <a:rPr lang="en-US" sz="2000" dirty="0" smtClean="0"/>
              <a:t>Can also  be used within CSS. Note that the media query is a wrapper within which is placed valid CSS.</a:t>
            </a:r>
          </a:p>
          <a:p>
            <a:r>
              <a:rPr lang="en-US" dirty="0" smtClean="0"/>
              <a:t> </a:t>
            </a:r>
            <a:endParaRPr lang="en-US" dirty="0"/>
          </a:p>
        </p:txBody>
      </p:sp>
      <p:sp>
        <p:nvSpPr>
          <p:cNvPr id="6" name="TextBox 5"/>
          <p:cNvSpPr txBox="1"/>
          <p:nvPr/>
        </p:nvSpPr>
        <p:spPr>
          <a:xfrm>
            <a:off x="581192" y="2093327"/>
            <a:ext cx="9910204" cy="400110"/>
          </a:xfrm>
          <a:prstGeom prst="rect">
            <a:avLst/>
          </a:prstGeom>
          <a:noFill/>
        </p:spPr>
        <p:txBody>
          <a:bodyPr wrap="square" rtlCol="0">
            <a:spAutoFit/>
          </a:bodyPr>
          <a:lstStyle/>
          <a:p>
            <a:r>
              <a:rPr lang="en-US" sz="2000" dirty="0" smtClean="0"/>
              <a:t>Can be used in the &lt;HEAD&gt; section of an html document to selectively load a </a:t>
            </a:r>
            <a:r>
              <a:rPr lang="en-US" sz="2000" dirty="0" err="1" smtClean="0"/>
              <a:t>css</a:t>
            </a:r>
            <a:r>
              <a:rPr lang="en-US" sz="2000" dirty="0" smtClean="0"/>
              <a:t> file</a:t>
            </a:r>
            <a:endParaRPr lang="en-US" sz="2000" dirty="0"/>
          </a:p>
        </p:txBody>
      </p:sp>
      <p:sp>
        <p:nvSpPr>
          <p:cNvPr id="7" name="Rectangle 1"/>
          <p:cNvSpPr>
            <a:spLocks noGrp="1" noChangeArrowheads="1"/>
          </p:cNvSpPr>
          <p:nvPr>
            <p:ph idx="1"/>
          </p:nvPr>
        </p:nvSpPr>
        <p:spPr bwMode="auto">
          <a:xfrm>
            <a:off x="1190392" y="4151491"/>
            <a:ext cx="52806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 CSS media query within a stylesheet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&lt;style&gt;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@media (max-width: 600px)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img</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{max-width:256px;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&lt;/style&gt;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359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web protocols and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HTTP</a:t>
            </a:r>
          </a:p>
          <a:p>
            <a:pPr lvl="1"/>
            <a:r>
              <a:rPr lang="en-US" dirty="0" smtClean="0"/>
              <a:t>Hypertext transfer protocol</a:t>
            </a:r>
          </a:p>
          <a:p>
            <a:r>
              <a:rPr lang="en-US" dirty="0" smtClean="0"/>
              <a:t>HTTPS</a:t>
            </a:r>
          </a:p>
          <a:p>
            <a:pPr lvl="1"/>
            <a:r>
              <a:rPr lang="en-US" dirty="0" smtClean="0"/>
              <a:t>Secure hypertext transfer protocol</a:t>
            </a:r>
          </a:p>
          <a:p>
            <a:r>
              <a:rPr lang="en-US" dirty="0" smtClean="0"/>
              <a:t>HTML </a:t>
            </a:r>
          </a:p>
          <a:p>
            <a:pPr lvl="1"/>
            <a:r>
              <a:rPr lang="en-US" dirty="0" smtClean="0"/>
              <a:t>A series of standards, defined by the W3C consortium, that govern how web documents are formatted </a:t>
            </a:r>
          </a:p>
          <a:p>
            <a:pPr lvl="1"/>
            <a:r>
              <a:rPr lang="en-US" dirty="0" smtClean="0"/>
              <a:t>Current implementation is HTML5</a:t>
            </a:r>
          </a:p>
          <a:p>
            <a:pPr lvl="1"/>
            <a:r>
              <a:rPr lang="en-US" dirty="0" smtClean="0"/>
              <a:t>HTML documents are a subset of the XML (extensible markup language)</a:t>
            </a:r>
          </a:p>
          <a:p>
            <a:pPr lvl="1"/>
            <a:r>
              <a:rPr lang="en-US" dirty="0" smtClean="0"/>
              <a:t>Highly structured.  All data is contained in elements that are delineated by paired tags</a:t>
            </a:r>
          </a:p>
          <a:p>
            <a:pPr marL="630000" lvl="2" indent="0">
              <a:buNone/>
            </a:pPr>
            <a:r>
              <a:rPr lang="en-US" dirty="0" smtClean="0"/>
              <a:t>	&lt;html&gt;&lt;head&gt;&lt;/head&gt;&lt;body&gt;&lt;/body&gt;&lt;/html&gt;</a:t>
            </a:r>
          </a:p>
          <a:p>
            <a:pPr lvl="1"/>
            <a:endParaRPr lang="en-US" dirty="0"/>
          </a:p>
        </p:txBody>
      </p:sp>
    </p:spTree>
    <p:extLst>
      <p:ext uri="{BB962C8B-B14F-4D97-AF65-F5344CB8AC3E}">
        <p14:creationId xmlns:p14="http://schemas.microsoft.com/office/powerpoint/2010/main" val="2681513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a:t>
            </a:r>
            <a:endParaRPr lang="en-US" dirty="0"/>
          </a:p>
        </p:txBody>
      </p:sp>
      <p:sp>
        <p:nvSpPr>
          <p:cNvPr id="3" name="Content Placeholder 2"/>
          <p:cNvSpPr>
            <a:spLocks noGrp="1"/>
          </p:cNvSpPr>
          <p:nvPr>
            <p:ph idx="1"/>
          </p:nvPr>
        </p:nvSpPr>
        <p:spPr>
          <a:xfrm>
            <a:off x="581192" y="2180496"/>
            <a:ext cx="11029615" cy="4311744"/>
          </a:xfrm>
        </p:spPr>
        <p:txBody>
          <a:bodyPr/>
          <a:lstStyle/>
          <a:p>
            <a:r>
              <a:rPr lang="en-US" sz="2000" dirty="0" smtClean="0"/>
              <a:t>There are many third party open source </a:t>
            </a:r>
            <a:r>
              <a:rPr lang="en-US" sz="2000" dirty="0" err="1" smtClean="0"/>
              <a:t>javascript</a:t>
            </a:r>
            <a:r>
              <a:rPr lang="en-US" sz="2000" dirty="0" smtClean="0"/>
              <a:t> libraries that can be used to simplify complex tasks</a:t>
            </a:r>
          </a:p>
          <a:p>
            <a:r>
              <a:rPr lang="en-US" sz="2000" dirty="0" smtClean="0"/>
              <a:t>Libraries encapsulate functionality so you only need to know how the library works, for example how to reference it and pass data and parameters to it.</a:t>
            </a:r>
          </a:p>
          <a:p>
            <a:r>
              <a:rPr lang="en-US" sz="2000" dirty="0" smtClean="0"/>
              <a:t>Example of common libraries include</a:t>
            </a:r>
          </a:p>
          <a:p>
            <a:pPr lvl="1"/>
            <a:r>
              <a:rPr lang="en-US" sz="2000" dirty="0" err="1" smtClean="0"/>
              <a:t>Jquery</a:t>
            </a:r>
            <a:r>
              <a:rPr lang="en-US" sz="2000" dirty="0" smtClean="0"/>
              <a:t> – a wrapper program that simplifies complex </a:t>
            </a:r>
            <a:r>
              <a:rPr lang="en-US" sz="2000" dirty="0" err="1" smtClean="0"/>
              <a:t>javascript</a:t>
            </a:r>
            <a:r>
              <a:rPr lang="en-US" sz="2000" dirty="0" smtClean="0"/>
              <a:t> selections</a:t>
            </a:r>
          </a:p>
          <a:p>
            <a:pPr lvl="1"/>
            <a:r>
              <a:rPr lang="en-US" sz="2000" dirty="0" smtClean="0"/>
              <a:t>D3 – a data visualization library</a:t>
            </a:r>
          </a:p>
          <a:p>
            <a:pPr lvl="1"/>
            <a:r>
              <a:rPr lang="en-US" sz="2000" dirty="0"/>
              <a:t>Google Maps – an Application Programming Interface that allows you to manipulate geographical information in a browser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39071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p:txBody>
          <a:bodyPr>
            <a:normAutofit/>
          </a:bodyPr>
          <a:lstStyle/>
          <a:p>
            <a:r>
              <a:rPr lang="en-US" sz="2000" dirty="0" smtClean="0"/>
              <a:t>The vast majority of browser programming libraries are written in </a:t>
            </a:r>
            <a:r>
              <a:rPr lang="en-US" sz="2000" dirty="0" err="1" smtClean="0"/>
              <a:t>Javascript</a:t>
            </a:r>
            <a:r>
              <a:rPr lang="en-US" sz="2000" dirty="0" smtClean="0"/>
              <a:t>.</a:t>
            </a:r>
          </a:p>
          <a:p>
            <a:r>
              <a:rPr lang="en-US" sz="2000" dirty="0" smtClean="0"/>
              <a:t>Browser scripting language, first implemented in 1995 in the Netscape Navigator browser</a:t>
            </a:r>
            <a:endParaRPr lang="en-US" sz="2000" i="1" dirty="0" smtClean="0"/>
          </a:p>
          <a:p>
            <a:r>
              <a:rPr lang="en-US" sz="2000" dirty="0" err="1" smtClean="0"/>
              <a:t>Javascript</a:t>
            </a:r>
            <a:r>
              <a:rPr lang="en-US" sz="2000" dirty="0" smtClean="0"/>
              <a:t> is a tool for manipulating the Document Object Model, which is the object model on which html documents are based.</a:t>
            </a:r>
          </a:p>
        </p:txBody>
      </p:sp>
    </p:spTree>
    <p:extLst>
      <p:ext uri="{BB962C8B-B14F-4D97-AF65-F5344CB8AC3E}">
        <p14:creationId xmlns:p14="http://schemas.microsoft.com/office/powerpoint/2010/main" val="2831142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a:xfrm>
            <a:off x="581192" y="2294572"/>
            <a:ext cx="11029616" cy="4563428"/>
          </a:xfrm>
        </p:spPr>
        <p:txBody>
          <a:bodyPr>
            <a:normAutofit/>
          </a:bodyPr>
          <a:lstStyle/>
          <a:p>
            <a:pPr marL="0" indent="0">
              <a:buNone/>
            </a:pPr>
            <a:r>
              <a:rPr lang="en-US" sz="2000" dirty="0" smtClean="0"/>
              <a:t>Application programming interface (API) </a:t>
            </a:r>
          </a:p>
          <a:p>
            <a:pPr marL="0" indent="0">
              <a:buNone/>
            </a:pPr>
            <a:r>
              <a:rPr lang="en-US" sz="2000" dirty="0" smtClean="0"/>
              <a:t>for manipulating html, xml and </a:t>
            </a:r>
            <a:r>
              <a:rPr lang="en-US" sz="2000" dirty="0" err="1" smtClean="0"/>
              <a:t>svg</a:t>
            </a:r>
            <a:r>
              <a:rPr lang="en-US" sz="2000" dirty="0" smtClean="0"/>
              <a:t> documents.</a:t>
            </a:r>
          </a:p>
          <a:p>
            <a:pPr marL="0" indent="0">
              <a:buNone/>
            </a:pPr>
            <a:endParaRPr lang="en-US" sz="2000" dirty="0" smtClean="0"/>
          </a:p>
          <a:p>
            <a:pPr marL="0" indent="0">
              <a:buNone/>
            </a:pPr>
            <a:r>
              <a:rPr lang="en-US" sz="2000" dirty="0" smtClean="0"/>
              <a:t>See also: </a:t>
            </a:r>
          </a:p>
          <a:p>
            <a:pPr marL="0" indent="0">
              <a:buNone/>
            </a:pPr>
            <a:r>
              <a:rPr lang="en-US" sz="2000" dirty="0" smtClean="0">
                <a:hlinkClick r:id="rId2"/>
              </a:rPr>
              <a:t>https</a:t>
            </a:r>
            <a:r>
              <a:rPr lang="en-US" sz="2000" dirty="0">
                <a:hlinkClick r:id="rId2"/>
              </a:rPr>
              <a:t>://</a:t>
            </a:r>
            <a:r>
              <a:rPr lang="en-US" sz="2000" dirty="0" smtClean="0">
                <a:hlinkClick r:id="rId2"/>
              </a:rPr>
              <a:t>developer.mozilla.org/en-US/docs/Web/API/Document_Object_Model</a:t>
            </a:r>
            <a:endParaRPr lang="en-US" sz="2000" dirty="0" smtClean="0"/>
          </a:p>
          <a:p>
            <a:pPr marL="0" indent="0">
              <a:buNone/>
            </a:pPr>
            <a:endParaRPr lang="en-US" sz="2000" dirty="0" smtClean="0"/>
          </a:p>
          <a:p>
            <a:pPr marL="0" indent="0">
              <a:buNone/>
            </a:pPr>
            <a:endParaRPr lang="en-US" sz="2100" dirty="0"/>
          </a:p>
          <a:p>
            <a:pPr marL="0" indent="0">
              <a:buNone/>
            </a:pPr>
            <a:endParaRPr lang="en-US" sz="2100" dirty="0" smtClean="0"/>
          </a:p>
          <a:p>
            <a:pPr marL="0" indent="0">
              <a:buNone/>
            </a:pPr>
            <a:endParaRPr lang="en-US" sz="2100" dirty="0"/>
          </a:p>
          <a:p>
            <a:pPr marL="0" indent="0">
              <a:buNone/>
            </a:pPr>
            <a:r>
              <a:rPr lang="en-US" sz="2100" dirty="0"/>
              <a:t>Image source: http://www.technologyuk.net/the_internet/web/document_object_model.shtml</a:t>
            </a:r>
            <a:endParaRPr lang="en-US" sz="2100" dirty="0" smtClean="0"/>
          </a:p>
          <a:p>
            <a:endParaRPr lang="en-US" dirty="0"/>
          </a:p>
        </p:txBody>
      </p:sp>
      <p:pic>
        <p:nvPicPr>
          <p:cNvPr id="4098" name="Picture 2" descr="http://www.technologyuk.net/the_internet/web/images/dom_level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55" y="1898332"/>
            <a:ext cx="5818053"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32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Libraries: </a:t>
            </a:r>
            <a:r>
              <a:rPr lang="en-US" dirty="0" err="1" smtClean="0"/>
              <a:t>Jquery</a:t>
            </a:r>
            <a:endParaRPr lang="en-US" dirty="0"/>
          </a:p>
        </p:txBody>
      </p:sp>
      <p:sp>
        <p:nvSpPr>
          <p:cNvPr id="3" name="Content Placeholder 2"/>
          <p:cNvSpPr>
            <a:spLocks noGrp="1"/>
          </p:cNvSpPr>
          <p:nvPr>
            <p:ph idx="1"/>
          </p:nvPr>
        </p:nvSpPr>
        <p:spPr/>
        <p:txBody>
          <a:bodyPr/>
          <a:lstStyle/>
          <a:p>
            <a:r>
              <a:rPr lang="en-US" dirty="0" smtClean="0"/>
              <a:t>jQuery was originally written to handle inconsistencies across browsers</a:t>
            </a:r>
          </a:p>
          <a:p>
            <a:r>
              <a:rPr lang="en-US" dirty="0" smtClean="0"/>
              <a:t>jQuery is also particularly good at manipulating complex collections of objects in a </a:t>
            </a:r>
            <a:r>
              <a:rPr lang="en-US" dirty="0" smtClean="0"/>
              <a:t>browser (the DOM)</a:t>
            </a:r>
            <a:endParaRPr lang="en-US" dirty="0" smtClean="0"/>
          </a:p>
          <a:p>
            <a:r>
              <a:rPr lang="en-US" dirty="0" smtClean="0"/>
              <a:t>jQuery is also good at handling asynchronous server requests (ajax)</a:t>
            </a:r>
          </a:p>
          <a:p>
            <a:r>
              <a:rPr lang="en-US" dirty="0" smtClean="0"/>
              <a:t>It is currently used on a </a:t>
            </a:r>
            <a:r>
              <a:rPr lang="en-US" dirty="0"/>
              <a:t>m</a:t>
            </a:r>
            <a:r>
              <a:rPr lang="en-US" dirty="0" smtClean="0"/>
              <a:t>ajority of the most visited web sites.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911238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implementation:</a:t>
            </a:r>
            <a:endParaRPr lang="en-US" dirty="0"/>
          </a:p>
        </p:txBody>
      </p:sp>
      <p:sp>
        <p:nvSpPr>
          <p:cNvPr id="3" name="Content Placeholder 2"/>
          <p:cNvSpPr>
            <a:spLocks noGrp="1"/>
          </p:cNvSpPr>
          <p:nvPr>
            <p:ph idx="1"/>
          </p:nvPr>
        </p:nvSpPr>
        <p:spPr>
          <a:xfrm>
            <a:off x="428792" y="2256696"/>
            <a:ext cx="11029615" cy="3678303"/>
          </a:xfrm>
        </p:spPr>
        <p:txBody>
          <a:bodyPr>
            <a:normAutofit lnSpcReduction="10000"/>
          </a:bodyPr>
          <a:lstStyle/>
          <a:p>
            <a:pPr marL="0" indent="0">
              <a:buNone/>
            </a:pPr>
            <a:r>
              <a:rPr lang="en-US" sz="2000" dirty="0" smtClean="0"/>
              <a:t>Download from:</a:t>
            </a:r>
          </a:p>
          <a:p>
            <a:pPr marL="0" indent="0">
              <a:buNone/>
            </a:pPr>
            <a:r>
              <a:rPr lang="en-US" dirty="0" smtClean="0"/>
              <a:t>	</a:t>
            </a:r>
            <a:r>
              <a:rPr lang="en-US" sz="2000" dirty="0" smtClean="0">
                <a:hlinkClick r:id="rId2"/>
              </a:rPr>
              <a:t>https</a:t>
            </a:r>
            <a:r>
              <a:rPr lang="en-US" sz="2000" dirty="0">
                <a:hlinkClick r:id="rId2"/>
              </a:rPr>
              <a:t>://jquery.com/download</a:t>
            </a:r>
            <a:r>
              <a:rPr lang="en-US" sz="2000" dirty="0" smtClean="0">
                <a:hlinkClick r:id="rId2"/>
              </a:rPr>
              <a:t>/</a:t>
            </a:r>
            <a:endParaRPr lang="en-US" sz="2000" dirty="0" smtClean="0"/>
          </a:p>
          <a:p>
            <a:pPr marL="0" lvl="0" indent="0" defTabSz="914400" eaLnBrk="0" fontAlgn="base" hangingPunct="0">
              <a:spcBef>
                <a:spcPct val="0"/>
              </a:spcBef>
              <a:spcAft>
                <a:spcPct val="0"/>
              </a:spcAft>
              <a:buClrTx/>
              <a:buSzTx/>
              <a:buNone/>
            </a:pPr>
            <a:r>
              <a:rPr lang="en-US" sz="2000" dirty="0" smtClean="0"/>
              <a:t>Then place a reference similar to what follows in </a:t>
            </a:r>
            <a:r>
              <a:rPr lang="en-US" sz="2000" dirty="0"/>
              <a:t>the </a:t>
            </a:r>
            <a:r>
              <a:rPr lang="en-US" sz="2000" dirty="0" smtClean="0"/>
              <a:t>header. The specific file reference will vary depending on which version you have downloaded:</a:t>
            </a:r>
            <a:endParaRPr lang="en-US" sz="2000" dirty="0"/>
          </a:p>
          <a:p>
            <a:pPr marL="324000" lvl="1" indent="0">
              <a:buNone/>
            </a:pPr>
            <a:r>
              <a:rPr lang="en-US" sz="2000" dirty="0"/>
              <a:t>&lt;script </a:t>
            </a:r>
            <a:r>
              <a:rPr lang="en-US" sz="2000" dirty="0" err="1"/>
              <a:t>src</a:t>
            </a:r>
            <a:r>
              <a:rPr lang="en-US" sz="2000" dirty="0"/>
              <a:t>="</a:t>
            </a:r>
            <a:r>
              <a:rPr lang="en-US" sz="2000" dirty="0" err="1"/>
              <a:t>js</a:t>
            </a:r>
            <a:r>
              <a:rPr lang="en-US" sz="2000" dirty="0"/>
              <a:t>/jquery-1.11.1.min.js" type="text/</a:t>
            </a:r>
            <a:r>
              <a:rPr lang="en-US" sz="2000" dirty="0" err="1"/>
              <a:t>javascript</a:t>
            </a:r>
            <a:r>
              <a:rPr lang="en-US" sz="2000" dirty="0"/>
              <a:t>"&gt;&lt;/script</a:t>
            </a:r>
            <a:r>
              <a:rPr lang="en-US" sz="2000" dirty="0" smtClean="0"/>
              <a:t>&gt;</a:t>
            </a:r>
            <a:endParaRPr lang="en-US" dirty="0" smtClean="0"/>
          </a:p>
          <a:p>
            <a:pPr marL="0" indent="0">
              <a:buNone/>
            </a:pPr>
            <a:r>
              <a:rPr lang="en-US" sz="2000" dirty="0" smtClean="0"/>
              <a:t>Alternatively you can access the file directly from the internet </a:t>
            </a:r>
          </a:p>
          <a:p>
            <a:pPr marL="324000" lvl="1" indent="0" defTabSz="914400" eaLnBrk="0" fontAlgn="base" hangingPunct="0">
              <a:spcBef>
                <a:spcPct val="0"/>
              </a:spcBef>
              <a:spcAft>
                <a:spcPct val="0"/>
              </a:spcAft>
              <a:buClrTx/>
              <a:buSzTx/>
              <a:buNone/>
            </a:pPr>
            <a:r>
              <a:rPr lang="en-US" altLang="en-US" sz="2000" dirty="0">
                <a:solidFill>
                  <a:schemeClr val="tx1"/>
                </a:solidFill>
                <a:latin typeface="Arial Unicode MS" panose="020B0604020202020204" pitchFamily="34" charset="-128"/>
              </a:rPr>
              <a:t>&lt;script </a:t>
            </a:r>
            <a:r>
              <a:rPr lang="en-US" altLang="en-US" sz="2000" dirty="0" err="1">
                <a:solidFill>
                  <a:schemeClr val="tx1"/>
                </a:solidFill>
                <a:latin typeface="Arial Unicode MS" panose="020B0604020202020204" pitchFamily="34" charset="-128"/>
              </a:rPr>
              <a:t>src</a:t>
            </a:r>
            <a:r>
              <a:rPr lang="en-US" altLang="en-US" sz="2000" dirty="0">
                <a:solidFill>
                  <a:schemeClr val="tx1"/>
                </a:solidFill>
                <a:latin typeface="Arial Unicode MS" panose="020B0604020202020204" pitchFamily="34" charset="-128"/>
              </a:rPr>
              <a:t>="//code.jquery.com/jquery-1.11.3.min.js"&gt;&lt;/script&gt;</a:t>
            </a:r>
          </a:p>
          <a:p>
            <a:pPr marL="324000" lvl="1" indent="0" defTabSz="914400" eaLnBrk="0" fontAlgn="base" hangingPunct="0">
              <a:spcBef>
                <a:spcPct val="0"/>
              </a:spcBef>
              <a:spcAft>
                <a:spcPct val="0"/>
              </a:spcAft>
              <a:buClrTx/>
              <a:buSzTx/>
              <a:buNone/>
            </a:pPr>
            <a:r>
              <a:rPr lang="en-US" altLang="en-US" sz="2000" dirty="0">
                <a:solidFill>
                  <a:schemeClr val="tx1"/>
                </a:solidFill>
                <a:latin typeface="Arial Unicode MS" panose="020B0604020202020204" pitchFamily="34" charset="-128"/>
              </a:rPr>
              <a:t>&lt;script </a:t>
            </a:r>
            <a:r>
              <a:rPr lang="en-US" altLang="en-US" sz="2000" dirty="0" err="1">
                <a:solidFill>
                  <a:schemeClr val="tx1"/>
                </a:solidFill>
                <a:latin typeface="Arial Unicode MS" panose="020B0604020202020204" pitchFamily="34" charset="-128"/>
              </a:rPr>
              <a:t>src</a:t>
            </a:r>
            <a:r>
              <a:rPr lang="en-US" altLang="en-US" sz="2000" dirty="0">
                <a:solidFill>
                  <a:schemeClr val="tx1"/>
                </a:solidFill>
                <a:latin typeface="Arial Unicode MS" panose="020B0604020202020204" pitchFamily="34" charset="-128"/>
              </a:rPr>
              <a:t>="//code.jquery.com/jquery-migrate-1.2.1.min.js"&gt;&lt;/script </a:t>
            </a:r>
            <a:endParaRPr lang="en-US" altLang="en-US" sz="2000" dirty="0" smtClean="0">
              <a:solidFill>
                <a:schemeClr val="tx1"/>
              </a:solidFill>
              <a:latin typeface="Arial Unicode MS" panose="020B0604020202020204" pitchFamily="34" charset="-128"/>
            </a:endParaRPr>
          </a:p>
          <a:p>
            <a:pPr marL="324000" lvl="1" indent="0" defTabSz="914400" eaLnBrk="0" fontAlgn="base" hangingPunct="0">
              <a:spcBef>
                <a:spcPct val="0"/>
              </a:spcBef>
              <a:spcAft>
                <a:spcPct val="0"/>
              </a:spcAft>
              <a:buClrTx/>
              <a:buSzTx/>
              <a:buNone/>
            </a:pPr>
            <a:endParaRPr lang="en-US" altLang="en-US" sz="2000" dirty="0">
              <a:solidFill>
                <a:schemeClr val="tx1"/>
              </a:solidFill>
              <a:latin typeface="Arial Unicode MS" panose="020B0604020202020204" pitchFamily="34" charset="-128"/>
            </a:endParaRPr>
          </a:p>
          <a:p>
            <a:pPr marL="324000" lvl="1" indent="0" defTabSz="914400" eaLnBrk="0" fontAlgn="base" hangingPunct="0">
              <a:spcBef>
                <a:spcPct val="0"/>
              </a:spcBef>
              <a:spcAft>
                <a:spcPct val="0"/>
              </a:spcAft>
              <a:buClrTx/>
              <a:buSzTx/>
              <a:buNone/>
            </a:pPr>
            <a:r>
              <a:rPr lang="en-US" altLang="en-US" sz="2000" dirty="0" smtClean="0">
                <a:solidFill>
                  <a:schemeClr val="tx1"/>
                </a:solidFill>
                <a:latin typeface="Arial Unicode MS" panose="020B0604020202020204" pitchFamily="34" charset="-128"/>
              </a:rPr>
              <a:t>Note that </a:t>
            </a:r>
            <a:r>
              <a:rPr lang="en-US" altLang="en-US" sz="2000" dirty="0" err="1" smtClean="0">
                <a:solidFill>
                  <a:schemeClr val="tx1"/>
                </a:solidFill>
                <a:latin typeface="Arial Unicode MS" panose="020B0604020202020204" pitchFamily="34" charset="-128"/>
              </a:rPr>
              <a:t>jquery</a:t>
            </a:r>
            <a:r>
              <a:rPr lang="en-US" altLang="en-US" sz="2000" dirty="0" smtClean="0">
                <a:solidFill>
                  <a:schemeClr val="tx1"/>
                </a:solidFill>
                <a:latin typeface="Arial Unicode MS" panose="020B0604020202020204" pitchFamily="34" charset="-128"/>
              </a:rPr>
              <a:t>-migrate is used for the purposes of migrating a system to a recent version of </a:t>
            </a:r>
            <a:r>
              <a:rPr lang="en-US" altLang="en-US" sz="2000" dirty="0" err="1" smtClean="0">
                <a:solidFill>
                  <a:schemeClr val="tx1"/>
                </a:solidFill>
                <a:latin typeface="Arial Unicode MS" panose="020B0604020202020204" pitchFamily="34" charset="-128"/>
              </a:rPr>
              <a:t>jquery</a:t>
            </a:r>
            <a:r>
              <a:rPr lang="en-US" altLang="en-US" sz="2000" dirty="0" smtClean="0">
                <a:solidFill>
                  <a:schemeClr val="tx1"/>
                </a:solidFill>
                <a:latin typeface="Arial Unicode MS" panose="020B0604020202020204" pitchFamily="34" charset="-128"/>
              </a:rPr>
              <a:t>.</a:t>
            </a:r>
          </a:p>
        </p:txBody>
      </p:sp>
    </p:spTree>
    <p:extLst>
      <p:ext uri="{BB962C8B-B14F-4D97-AF65-F5344CB8AC3E}">
        <p14:creationId xmlns:p14="http://schemas.microsoft.com/office/powerpoint/2010/main" val="747288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example</a:t>
            </a:r>
            <a:endParaRPr lang="en-US" dirty="0"/>
          </a:p>
        </p:txBody>
      </p:sp>
      <p:sp>
        <p:nvSpPr>
          <p:cNvPr id="3" name="Content Placeholder 2"/>
          <p:cNvSpPr>
            <a:spLocks noGrp="1"/>
          </p:cNvSpPr>
          <p:nvPr>
            <p:ph idx="1"/>
          </p:nvPr>
        </p:nvSpPr>
        <p:spPr>
          <a:xfrm>
            <a:off x="581192" y="2019292"/>
            <a:ext cx="11029615" cy="776064"/>
          </a:xfrm>
        </p:spPr>
        <p:txBody>
          <a:bodyPr>
            <a:normAutofit/>
          </a:bodyPr>
          <a:lstStyle/>
          <a:p>
            <a:r>
              <a:rPr lang="en-US" dirty="0" smtClean="0"/>
              <a:t>The following code replaces the contents of the </a:t>
            </a:r>
          </a:p>
        </p:txBody>
      </p:sp>
      <p:sp>
        <p:nvSpPr>
          <p:cNvPr id="4" name="TextBox 3"/>
          <p:cNvSpPr txBox="1"/>
          <p:nvPr/>
        </p:nvSpPr>
        <p:spPr>
          <a:xfrm>
            <a:off x="581192" y="3098692"/>
            <a:ext cx="4861560" cy="3323987"/>
          </a:xfrm>
          <a:prstGeom prst="rect">
            <a:avLst/>
          </a:prstGeom>
          <a:noFill/>
        </p:spPr>
        <p:txBody>
          <a:bodyPr wrap="square" rtlCol="0">
            <a:spAutoFit/>
          </a:bodyPr>
          <a:lstStyle/>
          <a:p>
            <a:r>
              <a:rPr lang="en-US" sz="1400" dirty="0"/>
              <a:t>&lt;header&gt;</a:t>
            </a:r>
          </a:p>
          <a:p>
            <a:r>
              <a:rPr lang="en-US" sz="1400" dirty="0" smtClean="0"/>
              <a:t>	&lt;</a:t>
            </a:r>
            <a:r>
              <a:rPr lang="en-US" sz="1400" dirty="0"/>
              <a:t>h1&gt;D3 Examples&lt;/h1&gt;</a:t>
            </a:r>
          </a:p>
          <a:p>
            <a:r>
              <a:rPr lang="en-US" sz="1400" dirty="0"/>
              <a:t>	</a:t>
            </a:r>
            <a:r>
              <a:rPr lang="en-US" sz="1400" dirty="0" smtClean="0"/>
              <a:t>&lt;</a:t>
            </a:r>
            <a:r>
              <a:rPr lang="en-US" sz="1400" dirty="0" err="1" smtClean="0"/>
              <a:t>ul</a:t>
            </a:r>
            <a:r>
              <a:rPr lang="en-US" sz="1400" dirty="0"/>
              <a:t>&gt;</a:t>
            </a:r>
          </a:p>
          <a:p>
            <a:r>
              <a:rPr lang="en-US" sz="1400" dirty="0"/>
              <a:t>	</a:t>
            </a:r>
            <a:r>
              <a:rPr lang="en-US" sz="1400" dirty="0" smtClean="0"/>
              <a:t>	&lt;</a:t>
            </a:r>
            <a:r>
              <a:rPr lang="en-US" sz="1400" dirty="0"/>
              <a:t>li id="force.html"&gt;Force 2&lt;/li&gt;</a:t>
            </a:r>
          </a:p>
          <a:p>
            <a:r>
              <a:rPr lang="en-US" sz="1400" dirty="0"/>
              <a:t>		</a:t>
            </a:r>
            <a:r>
              <a:rPr lang="en-US" sz="1400" dirty="0" smtClean="0"/>
              <a:t>&lt;</a:t>
            </a:r>
            <a:r>
              <a:rPr lang="en-US" sz="1400" dirty="0"/>
              <a:t>li id="labeled_force.html"&gt;Labeled Force&lt;/li&gt;</a:t>
            </a:r>
          </a:p>
          <a:p>
            <a:r>
              <a:rPr lang="en-US" sz="1400" dirty="0"/>
              <a:t>		</a:t>
            </a:r>
            <a:r>
              <a:rPr lang="en-US" sz="1400" dirty="0" smtClean="0"/>
              <a:t>&lt;</a:t>
            </a:r>
            <a:r>
              <a:rPr lang="en-US" sz="1400" dirty="0"/>
              <a:t>li id="dendogram.html"&gt;</a:t>
            </a:r>
            <a:r>
              <a:rPr lang="en-US" sz="1400" dirty="0" err="1"/>
              <a:t>Dendogram</a:t>
            </a:r>
            <a:r>
              <a:rPr lang="en-US" sz="1400" dirty="0"/>
              <a:t>&lt;/li&gt;</a:t>
            </a:r>
          </a:p>
          <a:p>
            <a:r>
              <a:rPr lang="en-US" sz="1400" dirty="0"/>
              <a:t>	</a:t>
            </a:r>
            <a:r>
              <a:rPr lang="en-US" sz="1400" dirty="0" smtClean="0"/>
              <a:t>&lt;/</a:t>
            </a:r>
            <a:r>
              <a:rPr lang="en-US" sz="1400" dirty="0" err="1"/>
              <a:t>ul</a:t>
            </a:r>
            <a:r>
              <a:rPr lang="en-US" sz="1400" dirty="0"/>
              <a:t>&gt;</a:t>
            </a:r>
          </a:p>
          <a:p>
            <a:r>
              <a:rPr lang="en-US" sz="1400" dirty="0" smtClean="0"/>
              <a:t>&lt;/</a:t>
            </a:r>
            <a:r>
              <a:rPr lang="en-US" sz="1400" dirty="0"/>
              <a:t>header&gt;</a:t>
            </a:r>
          </a:p>
          <a:p>
            <a:r>
              <a:rPr lang="en-US" sz="1400" dirty="0" smtClean="0"/>
              <a:t>&lt;</a:t>
            </a:r>
            <a:r>
              <a:rPr lang="en-US" sz="1400" dirty="0"/>
              <a:t>article class="content"&gt;</a:t>
            </a:r>
          </a:p>
          <a:p>
            <a:r>
              <a:rPr lang="en-US" sz="1400" dirty="0"/>
              <a:t>	</a:t>
            </a:r>
            <a:r>
              <a:rPr lang="en-US" sz="1400" dirty="0" smtClean="0"/>
              <a:t>&lt;</a:t>
            </a:r>
            <a:r>
              <a:rPr lang="en-US" sz="1400" dirty="0"/>
              <a:t>h2&gt;Various D3 Examples </a:t>
            </a:r>
            <a:r>
              <a:rPr lang="en-US" sz="1400" dirty="0" smtClean="0"/>
              <a:t>&lt;/</a:t>
            </a:r>
            <a:r>
              <a:rPr lang="en-US" sz="1400" dirty="0"/>
              <a:t>h2&gt;</a:t>
            </a:r>
          </a:p>
          <a:p>
            <a:r>
              <a:rPr lang="en-US" sz="1400" dirty="0"/>
              <a:t>	</a:t>
            </a:r>
            <a:r>
              <a:rPr lang="en-US" sz="1400" dirty="0" smtClean="0"/>
              <a:t>&lt;</a:t>
            </a:r>
            <a:r>
              <a:rPr lang="en-US" sz="1400" dirty="0"/>
              <a:t>h3 id="subtitle"&gt;Example: force_bostock.html&lt;/h3&gt;</a:t>
            </a:r>
          </a:p>
          <a:p>
            <a:r>
              <a:rPr lang="en-US" sz="1400" dirty="0"/>
              <a:t>	</a:t>
            </a:r>
            <a:r>
              <a:rPr lang="en-US" sz="1400" dirty="0" smtClean="0"/>
              <a:t>&lt;</a:t>
            </a:r>
            <a:r>
              <a:rPr lang="en-US" sz="1400" dirty="0"/>
              <a:t>div id="iframe-container"&gt;</a:t>
            </a:r>
          </a:p>
          <a:p>
            <a:r>
              <a:rPr lang="en-US" sz="1400" dirty="0"/>
              <a:t>		&lt;iframe id="example" </a:t>
            </a:r>
            <a:r>
              <a:rPr lang="en-US" sz="1400" dirty="0" err="1"/>
              <a:t>src</a:t>
            </a:r>
            <a:r>
              <a:rPr lang="en-US" sz="1400" dirty="0"/>
              <a:t>="</a:t>
            </a:r>
            <a:r>
              <a:rPr lang="en-US" sz="1400" dirty="0" smtClean="0"/>
              <a:t>force_bostock.html“/&gt;</a:t>
            </a:r>
            <a:endParaRPr lang="en-US" sz="1400" dirty="0"/>
          </a:p>
          <a:p>
            <a:r>
              <a:rPr lang="en-US" sz="1400" dirty="0"/>
              <a:t>	</a:t>
            </a:r>
            <a:r>
              <a:rPr lang="en-US" sz="1400" dirty="0" smtClean="0"/>
              <a:t>&lt;/</a:t>
            </a:r>
            <a:r>
              <a:rPr lang="en-US" sz="1400" dirty="0"/>
              <a:t>div&gt;</a:t>
            </a:r>
          </a:p>
          <a:p>
            <a:r>
              <a:rPr lang="en-US" sz="1400" dirty="0" smtClean="0"/>
              <a:t>&lt;/</a:t>
            </a:r>
            <a:r>
              <a:rPr lang="en-US" sz="1400" dirty="0"/>
              <a:t>article&gt;</a:t>
            </a:r>
          </a:p>
        </p:txBody>
      </p:sp>
      <p:sp>
        <p:nvSpPr>
          <p:cNvPr id="5" name="Content Placeholder 2"/>
          <p:cNvSpPr txBox="1">
            <a:spLocks/>
          </p:cNvSpPr>
          <p:nvPr/>
        </p:nvSpPr>
        <p:spPr>
          <a:xfrm>
            <a:off x="6790456" y="2956561"/>
            <a:ext cx="5088088" cy="3678303"/>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smtClean="0"/>
              <a:t>$(document).ready(function(){</a:t>
            </a:r>
          </a:p>
          <a:p>
            <a:pPr marL="0" indent="0">
              <a:buNone/>
            </a:pPr>
            <a:r>
              <a:rPr lang="en-US" dirty="0" smtClean="0"/>
              <a:t>	console.log("in document ready");</a:t>
            </a:r>
          </a:p>
          <a:p>
            <a:pPr marL="0" indent="0">
              <a:buNone/>
            </a:pPr>
            <a:r>
              <a:rPr lang="en-US" dirty="0" smtClean="0"/>
              <a:t>	$("</a:t>
            </a:r>
            <a:r>
              <a:rPr lang="en-US" dirty="0" err="1" smtClean="0"/>
              <a:t>ul</a:t>
            </a:r>
            <a:r>
              <a:rPr lang="en-US" dirty="0" smtClean="0"/>
              <a:t>").children("li").on("</a:t>
            </a:r>
            <a:r>
              <a:rPr lang="en-US" dirty="0" err="1" smtClean="0"/>
              <a:t>click",function</a:t>
            </a:r>
            <a:r>
              <a:rPr lang="en-US" dirty="0" smtClean="0"/>
              <a:t>(){</a:t>
            </a:r>
          </a:p>
          <a:p>
            <a:pPr marL="0" indent="0">
              <a:buNone/>
            </a:pPr>
            <a:r>
              <a:rPr lang="en-US" dirty="0" smtClean="0"/>
              <a:t>		</a:t>
            </a:r>
            <a:r>
              <a:rPr lang="en-US" dirty="0" err="1" smtClean="0"/>
              <a:t>var</a:t>
            </a:r>
            <a:r>
              <a:rPr lang="en-US" dirty="0" smtClean="0"/>
              <a:t> </a:t>
            </a:r>
            <a:r>
              <a:rPr lang="en-US" dirty="0" err="1" smtClean="0"/>
              <a:t>sTemp</a:t>
            </a:r>
            <a:r>
              <a:rPr lang="en-US" dirty="0" smtClean="0"/>
              <a:t>=$(this).</a:t>
            </a:r>
            <a:r>
              <a:rPr lang="en-US" dirty="0" err="1" smtClean="0"/>
              <a:t>attr</a:t>
            </a:r>
            <a:r>
              <a:rPr lang="en-US" dirty="0" smtClean="0"/>
              <a:t>("id")</a:t>
            </a:r>
          </a:p>
          <a:p>
            <a:pPr marL="0" indent="0">
              <a:buNone/>
            </a:pPr>
            <a:r>
              <a:rPr lang="en-US" dirty="0" smtClean="0"/>
              <a:t>		$("li").</a:t>
            </a:r>
            <a:r>
              <a:rPr lang="en-US" dirty="0" err="1" smtClean="0"/>
              <a:t>removeClass</a:t>
            </a:r>
            <a:r>
              <a:rPr lang="en-US" dirty="0" smtClean="0"/>
              <a:t>("selected");</a:t>
            </a:r>
          </a:p>
          <a:p>
            <a:pPr marL="0" indent="0">
              <a:buNone/>
            </a:pPr>
            <a:r>
              <a:rPr lang="en-US" dirty="0" smtClean="0"/>
              <a:t>		$(this).</a:t>
            </a:r>
            <a:r>
              <a:rPr lang="en-US" dirty="0" err="1" smtClean="0"/>
              <a:t>addClass</a:t>
            </a:r>
            <a:r>
              <a:rPr lang="en-US" dirty="0" smtClean="0"/>
              <a:t>("selected");</a:t>
            </a:r>
          </a:p>
          <a:p>
            <a:pPr marL="0" indent="0">
              <a:buNone/>
            </a:pPr>
            <a:r>
              <a:rPr lang="en-US" dirty="0" smtClean="0"/>
              <a:t>		$("#example").</a:t>
            </a:r>
            <a:r>
              <a:rPr lang="en-US" dirty="0" err="1" smtClean="0"/>
              <a:t>attr</a:t>
            </a:r>
            <a:r>
              <a:rPr lang="en-US" dirty="0" smtClean="0"/>
              <a:t>("</a:t>
            </a:r>
            <a:r>
              <a:rPr lang="en-US" dirty="0" err="1" smtClean="0"/>
              <a:t>src</a:t>
            </a:r>
            <a:r>
              <a:rPr lang="en-US" dirty="0" smtClean="0"/>
              <a:t>",</a:t>
            </a:r>
            <a:r>
              <a:rPr lang="en-US" dirty="0" err="1" smtClean="0"/>
              <a:t>sTemp</a:t>
            </a:r>
            <a:r>
              <a:rPr lang="en-US" dirty="0" smtClean="0"/>
              <a:t>);</a:t>
            </a:r>
          </a:p>
          <a:p>
            <a:pPr marL="0" indent="0">
              <a:buNone/>
            </a:pPr>
            <a:r>
              <a:rPr lang="en-US" dirty="0" smtClean="0"/>
              <a:t>		$("#subtitle").html("Example: "+</a:t>
            </a:r>
            <a:r>
              <a:rPr lang="en-US" dirty="0" err="1" smtClean="0"/>
              <a:t>sTemp</a:t>
            </a:r>
            <a:r>
              <a:rPr lang="en-US" dirty="0" smtClean="0"/>
              <a:t>);</a:t>
            </a:r>
          </a:p>
          <a:p>
            <a:pPr marL="0" indent="0">
              <a:buNone/>
            </a:pPr>
            <a:r>
              <a:rPr lang="en-US" dirty="0" smtClean="0"/>
              <a:t>		console.log("Menu clicked: "+$(this).</a:t>
            </a:r>
            <a:r>
              <a:rPr lang="en-US" dirty="0" err="1" smtClean="0"/>
              <a:t>attr</a:t>
            </a:r>
            <a:r>
              <a:rPr lang="en-US" dirty="0" smtClean="0"/>
              <a:t>("id"));</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4414605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javascript</a:t>
            </a:r>
            <a:endParaRPr lang="en-US" dirty="0"/>
          </a:p>
        </p:txBody>
      </p:sp>
      <p:pic>
        <p:nvPicPr>
          <p:cNvPr id="4" name="Content Placeholder 3"/>
          <p:cNvPicPr>
            <a:picLocks noGrp="1" noChangeAspect="1"/>
          </p:cNvPicPr>
          <p:nvPr>
            <p:ph idx="1"/>
          </p:nvPr>
        </p:nvPicPr>
        <p:blipFill>
          <a:blip r:embed="rId2"/>
          <a:stretch>
            <a:fillRect/>
          </a:stretch>
        </p:blipFill>
        <p:spPr>
          <a:xfrm>
            <a:off x="581192" y="3871753"/>
            <a:ext cx="2533650" cy="2428875"/>
          </a:xfrm>
          <a:prstGeom prst="rect">
            <a:avLst/>
          </a:prstGeom>
        </p:spPr>
      </p:pic>
      <p:pic>
        <p:nvPicPr>
          <p:cNvPr id="5" name="Picture 4"/>
          <p:cNvPicPr>
            <a:picLocks noChangeAspect="1"/>
          </p:cNvPicPr>
          <p:nvPr/>
        </p:nvPicPr>
        <p:blipFill>
          <a:blip r:embed="rId3"/>
          <a:stretch>
            <a:fillRect/>
          </a:stretch>
        </p:blipFill>
        <p:spPr>
          <a:xfrm>
            <a:off x="3829133" y="3100228"/>
            <a:ext cx="2981325" cy="3200400"/>
          </a:xfrm>
          <a:prstGeom prst="rect">
            <a:avLst/>
          </a:prstGeom>
        </p:spPr>
      </p:pic>
      <p:sp>
        <p:nvSpPr>
          <p:cNvPr id="6" name="TextBox 5"/>
          <p:cNvSpPr txBox="1"/>
          <p:nvPr/>
        </p:nvSpPr>
        <p:spPr>
          <a:xfrm>
            <a:off x="581192" y="2057400"/>
            <a:ext cx="9477208" cy="646331"/>
          </a:xfrm>
          <a:prstGeom prst="rect">
            <a:avLst/>
          </a:prstGeom>
          <a:noFill/>
        </p:spPr>
        <p:txBody>
          <a:bodyPr wrap="square" rtlCol="0">
            <a:spAutoFit/>
          </a:bodyPr>
          <a:lstStyle/>
          <a:p>
            <a:r>
              <a:rPr lang="en-US" dirty="0" smtClean="0"/>
              <a:t>In Firefox and Chrome you can access a visual view of your document hierarchy by right clicking your mouse and selecting inspect element. </a:t>
            </a:r>
            <a:endParaRPr lang="en-US" dirty="0"/>
          </a:p>
        </p:txBody>
      </p:sp>
    </p:spTree>
    <p:extLst>
      <p:ext uri="{BB962C8B-B14F-4D97-AF65-F5344CB8AC3E}">
        <p14:creationId xmlns:p14="http://schemas.microsoft.com/office/powerpoint/2010/main" val="2628881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Fire Bug </a:t>
            </a:r>
            <a:r>
              <a:rPr lang="en-US" dirty="0" err="1" smtClean="0"/>
              <a:t>Add-ON</a:t>
            </a:r>
            <a:r>
              <a:rPr lang="en-US" dirty="0" smtClean="0"/>
              <a:t> for </a:t>
            </a:r>
            <a:r>
              <a:rPr lang="en-US" dirty="0" err="1" smtClean="0"/>
              <a:t>FIrefox</a:t>
            </a:r>
            <a:endParaRPr lang="en-US" dirty="0"/>
          </a:p>
        </p:txBody>
      </p:sp>
      <p:pic>
        <p:nvPicPr>
          <p:cNvPr id="4" name="Content Placeholder 3"/>
          <p:cNvPicPr>
            <a:picLocks noGrp="1" noChangeAspect="1"/>
          </p:cNvPicPr>
          <p:nvPr>
            <p:ph idx="1"/>
          </p:nvPr>
        </p:nvPicPr>
        <p:blipFill>
          <a:blip r:embed="rId2"/>
          <a:stretch>
            <a:fillRect/>
          </a:stretch>
        </p:blipFill>
        <p:spPr>
          <a:xfrm>
            <a:off x="6096000" y="2181225"/>
            <a:ext cx="5710763" cy="3678238"/>
          </a:xfrm>
          <a:prstGeom prst="rect">
            <a:avLst/>
          </a:prstGeom>
        </p:spPr>
      </p:pic>
      <p:pic>
        <p:nvPicPr>
          <p:cNvPr id="5" name="Picture 4"/>
          <p:cNvPicPr>
            <a:picLocks noChangeAspect="1"/>
          </p:cNvPicPr>
          <p:nvPr/>
        </p:nvPicPr>
        <p:blipFill>
          <a:blip r:embed="rId3"/>
          <a:stretch>
            <a:fillRect/>
          </a:stretch>
        </p:blipFill>
        <p:spPr>
          <a:xfrm>
            <a:off x="581192" y="2181225"/>
            <a:ext cx="3065681" cy="4265295"/>
          </a:xfrm>
          <a:prstGeom prst="rect">
            <a:avLst/>
          </a:prstGeom>
        </p:spPr>
      </p:pic>
    </p:spTree>
    <p:extLst>
      <p:ext uri="{BB962C8B-B14F-4D97-AF65-F5344CB8AC3E}">
        <p14:creationId xmlns:p14="http://schemas.microsoft.com/office/powerpoint/2010/main" val="3857761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element</a:t>
            </a:r>
            <a:endParaRPr lang="en-US" dirty="0"/>
          </a:p>
        </p:txBody>
      </p:sp>
      <p:pic>
        <p:nvPicPr>
          <p:cNvPr id="4" name="Content Placeholder 3"/>
          <p:cNvPicPr>
            <a:picLocks noGrp="1" noChangeAspect="1"/>
          </p:cNvPicPr>
          <p:nvPr>
            <p:ph idx="1"/>
          </p:nvPr>
        </p:nvPicPr>
        <p:blipFill>
          <a:blip r:embed="rId2"/>
          <a:stretch>
            <a:fillRect/>
          </a:stretch>
        </p:blipFill>
        <p:spPr>
          <a:xfrm>
            <a:off x="581192" y="2714625"/>
            <a:ext cx="6554891" cy="3678238"/>
          </a:xfrm>
          <a:prstGeom prst="rect">
            <a:avLst/>
          </a:prstGeom>
        </p:spPr>
      </p:pic>
    </p:spTree>
    <p:extLst>
      <p:ext uri="{BB962C8B-B14F-4D97-AF65-F5344CB8AC3E}">
        <p14:creationId xmlns:p14="http://schemas.microsoft.com/office/powerpoint/2010/main" val="30775381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D3 </a:t>
            </a:r>
            <a:r>
              <a:rPr lang="en-US" dirty="0" err="1" smtClean="0"/>
              <a:t>javascript</a:t>
            </a:r>
            <a:r>
              <a:rPr lang="en-US" dirty="0" smtClean="0"/>
              <a:t> Library</a:t>
            </a:r>
            <a:endParaRPr lang="en-US" dirty="0"/>
          </a:p>
        </p:txBody>
      </p:sp>
      <p:sp>
        <p:nvSpPr>
          <p:cNvPr id="3" name="Content Placeholder 2"/>
          <p:cNvSpPr>
            <a:spLocks noGrp="1"/>
          </p:cNvSpPr>
          <p:nvPr>
            <p:ph idx="1"/>
          </p:nvPr>
        </p:nvSpPr>
        <p:spPr>
          <a:xfrm>
            <a:off x="581192" y="2180496"/>
            <a:ext cx="11029615" cy="2628571"/>
          </a:xfrm>
        </p:spPr>
        <p:txBody>
          <a:bodyPr>
            <a:normAutofit/>
          </a:bodyPr>
          <a:lstStyle/>
          <a:p>
            <a:r>
              <a:rPr lang="en-US" sz="2000" dirty="0" smtClean="0"/>
              <a:t>A visualization library constructed by Michael Bostock, one of the principal data visualization people at the New York Times</a:t>
            </a:r>
          </a:p>
          <a:p>
            <a:r>
              <a:rPr lang="en-US" sz="2000" dirty="0" smtClean="0"/>
              <a:t>Open source tool with many extensions</a:t>
            </a:r>
          </a:p>
          <a:p>
            <a:r>
              <a:rPr lang="en-US" sz="2000" dirty="0" smtClean="0"/>
              <a:t>Main code is contained in a </a:t>
            </a:r>
            <a:r>
              <a:rPr lang="en-US" sz="2000" dirty="0" err="1" smtClean="0"/>
              <a:t>github</a:t>
            </a:r>
            <a:r>
              <a:rPr lang="en-US" sz="2000" dirty="0" smtClean="0"/>
              <a:t> repository. </a:t>
            </a:r>
            <a:r>
              <a:rPr lang="en-US" sz="2000" dirty="0" err="1" smtClean="0"/>
              <a:t>Github</a:t>
            </a:r>
            <a:r>
              <a:rPr lang="en-US" sz="2000" dirty="0" smtClean="0"/>
              <a:t> is a version control system used by most open source projects, as well as many academics</a:t>
            </a:r>
          </a:p>
          <a:p>
            <a:pPr lvl="1"/>
            <a:r>
              <a:rPr lang="en-US" sz="2000" dirty="0"/>
              <a:t>https://github.com/mbostock/d3/wiki/Gallery</a:t>
            </a:r>
          </a:p>
        </p:txBody>
      </p:sp>
    </p:spTree>
    <p:extLst>
      <p:ext uri="{BB962C8B-B14F-4D97-AF65-F5344CB8AC3E}">
        <p14:creationId xmlns:p14="http://schemas.microsoft.com/office/powerpoint/2010/main" val="1972995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web protocols and </a:t>
            </a:r>
            <a:r>
              <a:rPr lang="en-US" dirty="0" smtClean="0"/>
              <a:t>standards (continued)</a:t>
            </a:r>
            <a:endParaRPr lang="en-US" dirty="0"/>
          </a:p>
        </p:txBody>
      </p:sp>
      <p:sp>
        <p:nvSpPr>
          <p:cNvPr id="3" name="Content Placeholder 2"/>
          <p:cNvSpPr>
            <a:spLocks noGrp="1"/>
          </p:cNvSpPr>
          <p:nvPr>
            <p:ph idx="1"/>
          </p:nvPr>
        </p:nvSpPr>
        <p:spPr/>
        <p:txBody>
          <a:bodyPr/>
          <a:lstStyle/>
          <a:p>
            <a:r>
              <a:rPr lang="en-US" dirty="0" smtClean="0"/>
              <a:t>Cascading Style Sheets (CSS)</a:t>
            </a:r>
          </a:p>
          <a:p>
            <a:pPr lvl="1"/>
            <a:r>
              <a:rPr lang="en-US" dirty="0" smtClean="0"/>
              <a:t>A series of formatting instructions that are applied to HTML documents</a:t>
            </a:r>
          </a:p>
          <a:p>
            <a:pPr lvl="1"/>
            <a:r>
              <a:rPr lang="en-US" dirty="0" smtClean="0"/>
              <a:t>Design is separate from content</a:t>
            </a:r>
          </a:p>
          <a:p>
            <a:pPr lvl="1"/>
            <a:r>
              <a:rPr lang="en-US" dirty="0" smtClean="0"/>
              <a:t>Standard also managed by the W3C organization</a:t>
            </a:r>
          </a:p>
        </p:txBody>
      </p:sp>
    </p:spTree>
    <p:extLst>
      <p:ext uri="{BB962C8B-B14F-4D97-AF65-F5344CB8AC3E}">
        <p14:creationId xmlns:p14="http://schemas.microsoft.com/office/powerpoint/2010/main" val="27858698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D3</a:t>
            </a:r>
            <a:endParaRPr lang="en-US" dirty="0"/>
          </a:p>
        </p:txBody>
      </p:sp>
      <p:sp>
        <p:nvSpPr>
          <p:cNvPr id="3" name="Content Placeholder 2"/>
          <p:cNvSpPr>
            <a:spLocks noGrp="1"/>
          </p:cNvSpPr>
          <p:nvPr>
            <p:ph idx="1"/>
          </p:nvPr>
        </p:nvSpPr>
        <p:spPr>
          <a:xfrm>
            <a:off x="581192" y="2180497"/>
            <a:ext cx="11029615" cy="2831770"/>
          </a:xfrm>
        </p:spPr>
        <p:txBody>
          <a:bodyPr/>
          <a:lstStyle/>
          <a:p>
            <a:r>
              <a:rPr lang="en-US" dirty="0" smtClean="0"/>
              <a:t>D3 is accessed via the D3 library, which can be referenced directly from the internet as follows:</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&lt;script </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=“//d3js.org/d3.v3.min.js”&gt;&lt;/script&gt;</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11610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Chord</a:t>
            </a:r>
            <a:endParaRPr lang="en-US" dirty="0"/>
          </a:p>
        </p:txBody>
      </p:sp>
      <p:sp>
        <p:nvSpPr>
          <p:cNvPr id="3" name="Content Placeholder 2"/>
          <p:cNvSpPr>
            <a:spLocks noGrp="1"/>
          </p:cNvSpPr>
          <p:nvPr>
            <p:ph idx="1"/>
          </p:nvPr>
        </p:nvSpPr>
        <p:spPr>
          <a:xfrm>
            <a:off x="764073" y="4454442"/>
            <a:ext cx="5591008" cy="1934304"/>
          </a:xfrm>
        </p:spPr>
        <p:txBody>
          <a:bodyPr/>
          <a:lstStyle/>
          <a:p>
            <a:r>
              <a:rPr lang="en-US" dirty="0" smtClean="0">
                <a:hlinkClick r:id="rId2"/>
              </a:rPr>
              <a:t>https</a:t>
            </a:r>
            <a:r>
              <a:rPr lang="en-US" dirty="0">
                <a:hlinkClick r:id="rId2"/>
              </a:rPr>
              <a:t>://</a:t>
            </a:r>
            <a:r>
              <a:rPr lang="en-US" dirty="0" smtClean="0">
                <a:hlinkClick r:id="rId2"/>
              </a:rPr>
              <a:t>github.com/mbostock/d3/wiki/Chord-Layout</a:t>
            </a:r>
            <a:endParaRPr lang="en-US" dirty="0" smtClean="0"/>
          </a:p>
          <a:p>
            <a:r>
              <a:rPr lang="en-US" dirty="0">
                <a:hlinkClick r:id="rId3"/>
              </a:rPr>
              <a:t>http://www.gghh.name/dibtp/?</a:t>
            </a:r>
            <a:r>
              <a:rPr lang="en-US" dirty="0" smtClean="0">
                <a:hlinkClick r:id="rId3"/>
              </a:rPr>
              <a:t>p=277</a:t>
            </a:r>
            <a:endParaRPr lang="en-US" dirty="0" smtClean="0"/>
          </a:p>
          <a:p>
            <a:r>
              <a:rPr lang="en-US" dirty="0"/>
              <a:t>http://bl.ocks.org/AndrewRP/7468330</a:t>
            </a:r>
          </a:p>
        </p:txBody>
      </p:sp>
      <p:pic>
        <p:nvPicPr>
          <p:cNvPr id="4" name="Picture 3"/>
          <p:cNvPicPr>
            <a:picLocks noChangeAspect="1"/>
          </p:cNvPicPr>
          <p:nvPr/>
        </p:nvPicPr>
        <p:blipFill>
          <a:blip r:embed="rId4"/>
          <a:stretch>
            <a:fillRect/>
          </a:stretch>
        </p:blipFill>
        <p:spPr>
          <a:xfrm>
            <a:off x="7162800" y="2180496"/>
            <a:ext cx="4072890" cy="4207074"/>
          </a:xfrm>
          <a:prstGeom prst="rect">
            <a:avLst/>
          </a:prstGeom>
        </p:spPr>
      </p:pic>
      <p:sp>
        <p:nvSpPr>
          <p:cNvPr id="5" name="TextBox 4"/>
          <p:cNvSpPr txBox="1"/>
          <p:nvPr/>
        </p:nvSpPr>
        <p:spPr>
          <a:xfrm>
            <a:off x="764073" y="2346960"/>
            <a:ext cx="5591008" cy="1323439"/>
          </a:xfrm>
          <a:prstGeom prst="rect">
            <a:avLst/>
          </a:prstGeom>
          <a:noFill/>
        </p:spPr>
        <p:txBody>
          <a:bodyPr wrap="square" rtlCol="0">
            <a:spAutoFit/>
          </a:bodyPr>
          <a:lstStyle/>
          <a:p>
            <a:r>
              <a:rPr lang="en-US" sz="2000" dirty="0" smtClean="0"/>
              <a:t>The chord visualization, designed by Michael Bostock, is an excellent tool for displaying two way relationships within data sets, for example the relationship between riders and destinations.</a:t>
            </a:r>
            <a:endParaRPr lang="en-US" sz="2000" dirty="0"/>
          </a:p>
        </p:txBody>
      </p:sp>
    </p:spTree>
    <p:extLst>
      <p:ext uri="{BB962C8B-B14F-4D97-AF65-F5344CB8AC3E}">
        <p14:creationId xmlns:p14="http://schemas.microsoft.com/office/powerpoint/2010/main" val="126208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Scales and Color</a:t>
            </a:r>
            <a:endParaRPr lang="en-US" dirty="0"/>
          </a:p>
        </p:txBody>
      </p:sp>
      <p:sp>
        <p:nvSpPr>
          <p:cNvPr id="3" name="Content Placeholder 2"/>
          <p:cNvSpPr>
            <a:spLocks noGrp="1"/>
          </p:cNvSpPr>
          <p:nvPr>
            <p:ph idx="1"/>
          </p:nvPr>
        </p:nvSpPr>
        <p:spPr>
          <a:xfrm>
            <a:off x="411480" y="6126597"/>
            <a:ext cx="10848807" cy="731403"/>
          </a:xfrm>
        </p:spPr>
        <p:txBody>
          <a:bodyPr>
            <a:normAutofit fontScale="92500" lnSpcReduction="20000"/>
          </a:bodyPr>
          <a:lstStyle/>
          <a:p>
            <a:pPr marL="0" indent="0">
              <a:buNone/>
            </a:pPr>
            <a:endParaRPr lang="en-US" dirty="0">
              <a:hlinkClick r:id="rId2"/>
            </a:endParaRPr>
          </a:p>
          <a:p>
            <a:pPr marL="0" indent="0">
              <a:buNone/>
            </a:pPr>
            <a:r>
              <a:rPr lang="en-US" dirty="0" smtClean="0">
                <a:hlinkClick r:id="rId2"/>
              </a:rPr>
              <a:t>See also http</a:t>
            </a:r>
            <a:r>
              <a:rPr lang="en-US" dirty="0">
                <a:hlinkClick r:id="rId2"/>
              </a:rPr>
              <a:t>://www.jeromecukier.net/blog/2011/08/11/d3-scales-and-color</a:t>
            </a:r>
            <a:r>
              <a:rPr lang="en-US" dirty="0" smtClean="0">
                <a:hlinkClick r:id="rId2"/>
              </a:rPr>
              <a:t>/</a:t>
            </a:r>
            <a:endParaRPr lang="en-US" dirty="0" smtClean="0"/>
          </a:p>
          <a:p>
            <a:endParaRPr lang="en-US" dirty="0"/>
          </a:p>
        </p:txBody>
      </p:sp>
      <p:sp>
        <p:nvSpPr>
          <p:cNvPr id="5" name="TextBox 4"/>
          <p:cNvSpPr txBox="1"/>
          <p:nvPr/>
        </p:nvSpPr>
        <p:spPr>
          <a:xfrm>
            <a:off x="581192" y="2033169"/>
            <a:ext cx="6810208" cy="4093428"/>
          </a:xfrm>
          <a:prstGeom prst="rect">
            <a:avLst/>
          </a:prstGeom>
          <a:noFill/>
        </p:spPr>
        <p:txBody>
          <a:bodyPr wrap="square" rtlCol="0">
            <a:spAutoFit/>
          </a:bodyPr>
          <a:lstStyle/>
          <a:p>
            <a:r>
              <a:rPr lang="en-US" sz="2000" dirty="0" smtClean="0"/>
              <a:t>There are two ways to assign color to the chord, either by passing a range of colors to the D3 object:</a:t>
            </a:r>
          </a:p>
          <a:p>
            <a:endParaRPr lang="en-US" sz="800" dirty="0"/>
          </a:p>
          <a:p>
            <a:r>
              <a:rPr lang="en-US" dirty="0"/>
              <a:t>    </a:t>
            </a:r>
            <a:r>
              <a:rPr lang="en-US" dirty="0" err="1">
                <a:solidFill>
                  <a:schemeClr val="bg2">
                    <a:lumMod val="50000"/>
                  </a:schemeClr>
                </a:solidFill>
              </a:rPr>
              <a:t>var</a:t>
            </a:r>
            <a:r>
              <a:rPr lang="en-US" dirty="0">
                <a:solidFill>
                  <a:schemeClr val="bg2">
                    <a:lumMod val="50000"/>
                  </a:schemeClr>
                </a:solidFill>
              </a:rPr>
              <a:t> fill = d3.scale.ordinal()</a:t>
            </a:r>
          </a:p>
          <a:p>
            <a:r>
              <a:rPr lang="en-US" dirty="0">
                <a:solidFill>
                  <a:schemeClr val="bg2">
                    <a:lumMod val="50000"/>
                  </a:schemeClr>
                </a:solidFill>
              </a:rPr>
              <a:t>        .range([</a:t>
            </a:r>
          </a:p>
          <a:p>
            <a:r>
              <a:rPr lang="en-US" dirty="0">
                <a:solidFill>
                  <a:schemeClr val="bg2">
                    <a:lumMod val="50000"/>
                  </a:schemeClr>
                </a:solidFill>
              </a:rPr>
              <a:t>          '#00ff00','#ff0000','#ff0000','#ff0000','#ff0000','#ff0000',</a:t>
            </a:r>
          </a:p>
          <a:p>
            <a:r>
              <a:rPr lang="en-US" dirty="0">
                <a:solidFill>
                  <a:schemeClr val="bg2">
                    <a:lumMod val="50000"/>
                  </a:schemeClr>
                </a:solidFill>
              </a:rPr>
              <a:t>          '#ff0000','#ff0000','#ff0000','#ff0000','#ff0000','#ff0000',</a:t>
            </a:r>
          </a:p>
          <a:p>
            <a:r>
              <a:rPr lang="en-US" dirty="0">
                <a:solidFill>
                  <a:schemeClr val="bg2">
                    <a:lumMod val="50000"/>
                  </a:schemeClr>
                </a:solidFill>
              </a:rPr>
              <a:t>          '#ff0000','#ff0000','#ff0000','#ff0000','##ff0000','#ff0000',</a:t>
            </a:r>
          </a:p>
          <a:p>
            <a:r>
              <a:rPr lang="en-US" dirty="0">
                <a:solidFill>
                  <a:schemeClr val="bg2">
                    <a:lumMod val="50000"/>
                  </a:schemeClr>
                </a:solidFill>
              </a:rPr>
              <a:t>          '#ff0000','#ff0000','#ff0000','#ff0000','#ff0000','#ff0000']);</a:t>
            </a:r>
          </a:p>
          <a:p>
            <a:endParaRPr lang="en-US" dirty="0" smtClean="0"/>
          </a:p>
          <a:p>
            <a:r>
              <a:rPr lang="en-US" sz="2000" dirty="0" smtClean="0"/>
              <a:t>OR by creating a variable that uses one of D3’s built in color sets</a:t>
            </a:r>
          </a:p>
          <a:p>
            <a:r>
              <a:rPr lang="en-US" dirty="0" smtClean="0"/>
              <a:t> </a:t>
            </a:r>
          </a:p>
          <a:p>
            <a:r>
              <a:rPr lang="en-US" dirty="0" smtClean="0">
                <a:solidFill>
                  <a:schemeClr val="bg2">
                    <a:lumMod val="50000"/>
                  </a:schemeClr>
                </a:solidFill>
              </a:rPr>
              <a:t>	</a:t>
            </a:r>
            <a:r>
              <a:rPr lang="en-US" dirty="0" err="1" smtClean="0">
                <a:solidFill>
                  <a:schemeClr val="bg2">
                    <a:lumMod val="50000"/>
                  </a:schemeClr>
                </a:solidFill>
              </a:rPr>
              <a:t>var</a:t>
            </a:r>
            <a:r>
              <a:rPr lang="en-US" dirty="0" smtClean="0">
                <a:solidFill>
                  <a:schemeClr val="bg2">
                    <a:lumMod val="50000"/>
                  </a:schemeClr>
                </a:solidFill>
              </a:rPr>
              <a:t> </a:t>
            </a:r>
            <a:r>
              <a:rPr lang="en-US" dirty="0">
                <a:solidFill>
                  <a:schemeClr val="bg2">
                    <a:lumMod val="50000"/>
                  </a:schemeClr>
                </a:solidFill>
              </a:rPr>
              <a:t>fill = d3.scale.category20();</a:t>
            </a:r>
          </a:p>
        </p:txBody>
      </p:sp>
    </p:spTree>
    <p:extLst>
      <p:ext uri="{BB962C8B-B14F-4D97-AF65-F5344CB8AC3E}">
        <p14:creationId xmlns:p14="http://schemas.microsoft.com/office/powerpoint/2010/main" val="16717812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Typically Uses One of Three File Formats</a:t>
            </a:r>
            <a:endParaRPr lang="en-US" dirty="0"/>
          </a:p>
        </p:txBody>
      </p:sp>
      <p:sp>
        <p:nvSpPr>
          <p:cNvPr id="3" name="Content Placeholder 2"/>
          <p:cNvSpPr>
            <a:spLocks noGrp="1"/>
          </p:cNvSpPr>
          <p:nvPr>
            <p:ph idx="1"/>
          </p:nvPr>
        </p:nvSpPr>
        <p:spPr>
          <a:xfrm>
            <a:off x="581192" y="2180496"/>
            <a:ext cx="11029615" cy="1830787"/>
          </a:xfrm>
        </p:spPr>
        <p:txBody>
          <a:bodyPr/>
          <a:lstStyle/>
          <a:p>
            <a:r>
              <a:rPr lang="en-US" dirty="0" smtClean="0"/>
              <a:t>JSON</a:t>
            </a:r>
          </a:p>
          <a:p>
            <a:r>
              <a:rPr lang="en-US" dirty="0" smtClean="0"/>
              <a:t>XML</a:t>
            </a:r>
          </a:p>
          <a:p>
            <a:r>
              <a:rPr lang="en-US" dirty="0" smtClean="0"/>
              <a:t>CSV</a:t>
            </a:r>
          </a:p>
          <a:p>
            <a:endParaRPr lang="en-US" dirty="0"/>
          </a:p>
        </p:txBody>
      </p:sp>
    </p:spTree>
    <p:extLst>
      <p:ext uri="{BB962C8B-B14F-4D97-AF65-F5344CB8AC3E}">
        <p14:creationId xmlns:p14="http://schemas.microsoft.com/office/powerpoint/2010/main" val="4164548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a:xfrm>
            <a:off x="581192" y="2180496"/>
            <a:ext cx="11029615" cy="4200426"/>
          </a:xfrm>
        </p:spPr>
        <p:txBody>
          <a:bodyPr>
            <a:normAutofit fontScale="92500" lnSpcReduction="20000"/>
          </a:bodyPr>
          <a:lstStyle/>
          <a:p>
            <a:r>
              <a:rPr lang="en-US" dirty="0" smtClean="0"/>
              <a:t>Series of attribute value pairs enclosed in s</a:t>
            </a:r>
            <a:r>
              <a:rPr lang="es-ES" dirty="0"/>
              <a:t>{  </a:t>
            </a:r>
          </a:p>
          <a:p>
            <a:pPr marL="594000" lvl="2" indent="0">
              <a:buNone/>
            </a:pPr>
            <a:r>
              <a:rPr lang="es-ES" dirty="0"/>
              <a:t>  "</a:t>
            </a:r>
            <a:r>
              <a:rPr lang="es-ES" dirty="0" err="1"/>
              <a:t>nodes</a:t>
            </a:r>
            <a:r>
              <a:rPr lang="es-ES" dirty="0"/>
              <a:t>":[  </a:t>
            </a:r>
          </a:p>
          <a:p>
            <a:pPr marL="594000" lvl="2" indent="0">
              <a:buNone/>
            </a:pPr>
            <a:r>
              <a:rPr lang="es-ES" dirty="0"/>
              <a:t>    {  </a:t>
            </a:r>
          </a:p>
          <a:p>
            <a:pPr marL="594000" lvl="2" indent="0">
              <a:buNone/>
            </a:pPr>
            <a:r>
              <a:rPr lang="es-ES" dirty="0"/>
              <a:t>      "x":444,</a:t>
            </a:r>
          </a:p>
          <a:p>
            <a:pPr marL="594000" lvl="2" indent="0">
              <a:buNone/>
            </a:pPr>
            <a:r>
              <a:rPr lang="es-ES" dirty="0"/>
              <a:t>      "y":275</a:t>
            </a:r>
          </a:p>
          <a:p>
            <a:pPr marL="594000" lvl="2" indent="0">
              <a:buNone/>
            </a:pPr>
            <a:r>
              <a:rPr lang="es-ES" dirty="0"/>
              <a:t>    },</a:t>
            </a:r>
          </a:p>
          <a:p>
            <a:pPr marL="594000" lvl="2" indent="0">
              <a:buNone/>
            </a:pPr>
            <a:r>
              <a:rPr lang="es-ES" dirty="0"/>
              <a:t>    {  </a:t>
            </a:r>
          </a:p>
          <a:p>
            <a:pPr marL="594000" lvl="2" indent="0">
              <a:buNone/>
            </a:pPr>
            <a:r>
              <a:rPr lang="es-ES" dirty="0"/>
              <a:t>      "x":378,</a:t>
            </a:r>
          </a:p>
          <a:p>
            <a:pPr marL="594000" lvl="2" indent="0">
              <a:buNone/>
            </a:pPr>
            <a:r>
              <a:rPr lang="es-ES" dirty="0"/>
              <a:t>      "y":324</a:t>
            </a:r>
          </a:p>
          <a:p>
            <a:pPr marL="594000" lvl="2" indent="0">
              <a:buNone/>
            </a:pPr>
            <a:r>
              <a:rPr lang="es-ES" dirty="0"/>
              <a:t>    },</a:t>
            </a:r>
          </a:p>
          <a:p>
            <a:pPr marL="594000" lvl="2" indent="0">
              <a:buNone/>
            </a:pPr>
            <a:r>
              <a:rPr lang="es-ES" dirty="0"/>
              <a:t>    {  </a:t>
            </a:r>
          </a:p>
          <a:p>
            <a:pPr marL="594000" lvl="2" indent="0">
              <a:buNone/>
            </a:pPr>
            <a:r>
              <a:rPr lang="es-ES" dirty="0"/>
              <a:t>      "x":478,</a:t>
            </a:r>
          </a:p>
          <a:p>
            <a:pPr marL="594000" lvl="2" indent="0">
              <a:buNone/>
            </a:pPr>
            <a:r>
              <a:rPr lang="es-ES" dirty="0"/>
              <a:t>      "y":278</a:t>
            </a:r>
          </a:p>
          <a:p>
            <a:pPr marL="594000" lvl="2" indent="0">
              <a:buNone/>
            </a:pPr>
            <a:r>
              <a:rPr lang="es-ES" dirty="0"/>
              <a:t>    </a:t>
            </a:r>
            <a:r>
              <a:rPr lang="es-ES" dirty="0" smtClean="0"/>
              <a:t>}</a:t>
            </a:r>
          </a:p>
          <a:p>
            <a:pPr marL="594000" lvl="2" indent="0">
              <a:buNone/>
            </a:pPr>
            <a:r>
              <a:rPr lang="es-ES" dirty="0" smtClean="0"/>
              <a:t>]</a:t>
            </a:r>
            <a:endParaRPr lang="es-ES" dirty="0"/>
          </a:p>
        </p:txBody>
      </p:sp>
    </p:spTree>
    <p:extLst>
      <p:ext uri="{BB962C8B-B14F-4D97-AF65-F5344CB8AC3E}">
        <p14:creationId xmlns:p14="http://schemas.microsoft.com/office/powerpoint/2010/main" val="3976722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pic>
        <p:nvPicPr>
          <p:cNvPr id="1026" name="Picture 2" descr="http://www.pinaldave.com/bimg/samplexm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12419" y="2180496"/>
            <a:ext cx="4343400" cy="33401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81192" y="2180496"/>
            <a:ext cx="398086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Extensible Markup Language</a:t>
            </a:r>
          </a:p>
          <a:p>
            <a:r>
              <a:rPr lang="en-US" dirty="0" smtClean="0"/>
              <a:t>Designed to be both human and machine readable.</a:t>
            </a:r>
          </a:p>
          <a:p>
            <a:r>
              <a:rPr lang="en-US" dirty="0" smtClean="0"/>
              <a:t>Similar mark-up rules as HTML, namely that the data is stored in a series of nested tags enclosed in &lt;&gt;.</a:t>
            </a:r>
          </a:p>
          <a:p>
            <a:r>
              <a:rPr lang="en-US" dirty="0" smtClean="0"/>
              <a:t>Closing tags begin with a backslash &lt;/&gt;</a:t>
            </a:r>
          </a:p>
          <a:p>
            <a:endParaRPr lang="en-US" dirty="0"/>
          </a:p>
        </p:txBody>
      </p:sp>
    </p:spTree>
    <p:extLst>
      <p:ext uri="{BB962C8B-B14F-4D97-AF65-F5344CB8AC3E}">
        <p14:creationId xmlns:p14="http://schemas.microsoft.com/office/powerpoint/2010/main" val="1125447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(Comma Separated Values)</a:t>
            </a:r>
            <a:endParaRPr lang="en-US" dirty="0"/>
          </a:p>
        </p:txBody>
      </p:sp>
      <p:sp>
        <p:nvSpPr>
          <p:cNvPr id="3" name="Content Placeholder 2"/>
          <p:cNvSpPr>
            <a:spLocks noGrp="1"/>
          </p:cNvSpPr>
          <p:nvPr>
            <p:ph idx="1"/>
          </p:nvPr>
        </p:nvSpPr>
        <p:spPr/>
        <p:txBody>
          <a:bodyPr/>
          <a:lstStyle/>
          <a:p>
            <a:r>
              <a:rPr lang="en-US" dirty="0" smtClean="0"/>
              <a:t>A standard export format from Excel</a:t>
            </a:r>
          </a:p>
          <a:p>
            <a:r>
              <a:rPr lang="en-US" dirty="0" smtClean="0"/>
              <a:t>First row is typically a list of column headings</a:t>
            </a:r>
          </a:p>
          <a:p>
            <a:r>
              <a:rPr lang="en-US" dirty="0" smtClean="0"/>
              <a:t>Other delimiters can be used, for example tabs and pipes</a:t>
            </a:r>
            <a:r>
              <a:rPr lang="en-US" dirty="0" smtClean="0">
                <a:solidFill>
                  <a:srgbClr val="FF0000"/>
                </a:solidFill>
              </a:rPr>
              <a:t> |</a:t>
            </a:r>
          </a:p>
          <a:p>
            <a:pPr marL="0" indent="0">
              <a:buNone/>
            </a:pPr>
            <a:r>
              <a:rPr lang="en-US" dirty="0" err="1" smtClean="0">
                <a:latin typeface="Courier New" panose="02070309020205020404" pitchFamily="49" charset="0"/>
                <a:cs typeface="Courier New" panose="02070309020205020404" pitchFamily="49" charset="0"/>
              </a:rPr>
              <a:t>First,Last,Address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City,State,Zip</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Brian,MacMillan,99 Shady Grove </a:t>
            </a:r>
            <a:r>
              <a:rPr lang="en-US" dirty="0" err="1" smtClean="0">
                <a:latin typeface="Courier New" panose="02070309020205020404" pitchFamily="49" charset="0"/>
                <a:cs typeface="Courier New" panose="02070309020205020404" pitchFamily="49" charset="0"/>
              </a:rPr>
              <a:t>Lane,New</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York,New</a:t>
            </a:r>
            <a:r>
              <a:rPr lang="en-US" dirty="0" smtClean="0">
                <a:latin typeface="Courier New" panose="02070309020205020404" pitchFamily="49" charset="0"/>
                <a:cs typeface="Courier New" panose="02070309020205020404" pitchFamily="49" charset="0"/>
              </a:rPr>
              <a:t> York10040</a:t>
            </a:r>
          </a:p>
          <a:p>
            <a:pPr marL="0" indent="0">
              <a:buNone/>
            </a:pPr>
            <a:r>
              <a:rPr lang="en-US" dirty="0" smtClean="0">
                <a:latin typeface="Courier New" panose="02070309020205020404" pitchFamily="49" charset="0"/>
                <a:cs typeface="Courier New" panose="02070309020205020404" pitchFamily="49" charset="0"/>
              </a:rPr>
              <a:t>Jane,Doe,101 </a:t>
            </a:r>
            <a:r>
              <a:rPr lang="en-US" dirty="0" err="1" smtClean="0">
                <a:latin typeface="Courier New" panose="02070309020205020404" pitchFamily="49" charset="0"/>
                <a:cs typeface="Courier New" panose="02070309020205020404" pitchFamily="49" charset="0"/>
              </a:rPr>
              <a:t>Broadway,Parsipanny,New</a:t>
            </a:r>
            <a:r>
              <a:rPr lang="en-US" dirty="0" smtClean="0">
                <a:latin typeface="Courier New" panose="02070309020205020404" pitchFamily="49" charset="0"/>
                <a:cs typeface="Courier New" panose="02070309020205020404" pitchFamily="49" charset="0"/>
              </a:rPr>
              <a:t> Jersey,00940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8221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sp>
        <p:nvSpPr>
          <p:cNvPr id="3" name="Content Placeholder 2"/>
          <p:cNvSpPr>
            <a:spLocks noGrp="1"/>
          </p:cNvSpPr>
          <p:nvPr>
            <p:ph idx="1"/>
          </p:nvPr>
        </p:nvSpPr>
        <p:spPr/>
        <p:txBody>
          <a:bodyPr/>
          <a:lstStyle/>
          <a:p>
            <a:r>
              <a:rPr lang="en-US" dirty="0" smtClean="0"/>
              <a:t>Under development … </a:t>
            </a:r>
            <a:endParaRPr lang="en-US" dirty="0"/>
          </a:p>
        </p:txBody>
      </p:sp>
    </p:spTree>
    <p:extLst>
      <p:ext uri="{BB962C8B-B14F-4D97-AF65-F5344CB8AC3E}">
        <p14:creationId xmlns:p14="http://schemas.microsoft.com/office/powerpoint/2010/main" val="3380610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Language</a:t>
            </a:r>
            <a:endParaRPr lang="en-US" dirty="0"/>
          </a:p>
        </p:txBody>
      </p:sp>
      <p:sp>
        <p:nvSpPr>
          <p:cNvPr id="3" name="Content Placeholder 2"/>
          <p:cNvSpPr>
            <a:spLocks noGrp="1"/>
          </p:cNvSpPr>
          <p:nvPr>
            <p:ph idx="1"/>
          </p:nvPr>
        </p:nvSpPr>
        <p:spPr/>
        <p:txBody>
          <a:bodyPr/>
          <a:lstStyle/>
          <a:p>
            <a:r>
              <a:rPr lang="en-US" dirty="0" smtClean="0"/>
              <a:t>A language for retrieving data from relational data management systems like MySQL, Oracle, Sybase, Postgres and Microsoft SQL Server</a:t>
            </a:r>
          </a:p>
          <a:p>
            <a:r>
              <a:rPr lang="en-US" dirty="0" smtClean="0"/>
              <a:t>Codified as ANSI SQL in 1992</a:t>
            </a:r>
            <a:endParaRPr lang="en-US" dirty="0"/>
          </a:p>
        </p:txBody>
      </p:sp>
    </p:spTree>
    <p:extLst>
      <p:ext uri="{BB962C8B-B14F-4D97-AF65-F5344CB8AC3E}">
        <p14:creationId xmlns:p14="http://schemas.microsoft.com/office/powerpoint/2010/main" val="4206512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language</a:t>
            </a:r>
            <a:endParaRPr lang="en-US" dirty="0"/>
          </a:p>
        </p:txBody>
      </p:sp>
      <p:sp>
        <p:nvSpPr>
          <p:cNvPr id="3" name="Content Placeholder 2"/>
          <p:cNvSpPr>
            <a:spLocks noGrp="1"/>
          </p:cNvSpPr>
          <p:nvPr>
            <p:ph idx="1"/>
          </p:nvPr>
        </p:nvSpPr>
        <p:spPr/>
        <p:txBody>
          <a:bodyPr/>
          <a:lstStyle/>
          <a:p>
            <a:pPr marL="0" indent="0">
              <a:buNone/>
            </a:pPr>
            <a:r>
              <a:rPr lang="en-US" dirty="0" smtClean="0"/>
              <a:t>Syntax: </a:t>
            </a:r>
            <a:r>
              <a:rPr lang="en-US" dirty="0"/>
              <a:t>SELECT [</a:t>
            </a:r>
            <a:r>
              <a:rPr lang="en-US" dirty="0" err="1"/>
              <a:t>fieldlist</a:t>
            </a:r>
            <a:r>
              <a:rPr lang="en-US" dirty="0"/>
              <a:t>] FROM [</a:t>
            </a:r>
            <a:r>
              <a:rPr lang="en-US" dirty="0" err="1"/>
              <a:t>tablename</a:t>
            </a:r>
            <a:r>
              <a:rPr lang="en-US" dirty="0"/>
              <a:t>] WHERE [condition] ORDER BY [</a:t>
            </a:r>
            <a:r>
              <a:rPr lang="en-US" dirty="0" err="1"/>
              <a:t>fieldlist</a:t>
            </a:r>
            <a:r>
              <a:rPr lang="en-US" dirty="0"/>
              <a:t>]</a:t>
            </a:r>
            <a:br>
              <a:rPr lang="en-US" dirty="0"/>
            </a:br>
            <a:r>
              <a:rPr lang="en-US" dirty="0"/>
              <a:t/>
            </a:r>
            <a:br>
              <a:rPr lang="en-US" dirty="0"/>
            </a:br>
            <a:r>
              <a:rPr lang="en-US" dirty="0" smtClean="0"/>
              <a:t>Example</a:t>
            </a:r>
            <a:r>
              <a:rPr lang="en-US" dirty="0"/>
              <a:t>: SELECT </a:t>
            </a:r>
            <a:r>
              <a:rPr lang="en-US" dirty="0" err="1"/>
              <a:t>countryId</a:t>
            </a:r>
            <a:r>
              <a:rPr lang="en-US" dirty="0"/>
              <a:t>, gender FROM main WHERE city="Bronx" ORDER BY city DESC;</a:t>
            </a:r>
            <a:br>
              <a:rPr lang="en-US" dirty="0"/>
            </a:br>
            <a:r>
              <a:rPr lang="en-US" dirty="0"/>
              <a:t/>
            </a:r>
            <a:br>
              <a:rPr lang="en-US" dirty="0"/>
            </a:br>
            <a:r>
              <a:rPr lang="en-US" dirty="0" smtClean="0"/>
              <a:t>Syntax: </a:t>
            </a:r>
            <a:r>
              <a:rPr lang="en-US" dirty="0"/>
              <a:t>SELECT [</a:t>
            </a:r>
            <a:r>
              <a:rPr lang="en-US" dirty="0" err="1"/>
              <a:t>fieldlist</a:t>
            </a:r>
            <a:r>
              <a:rPr lang="en-US" dirty="0"/>
              <a:t>], COUNT(*) As [alias] FROM [</a:t>
            </a:r>
            <a:r>
              <a:rPr lang="en-US" dirty="0" err="1"/>
              <a:t>tablename</a:t>
            </a:r>
            <a:r>
              <a:rPr lang="en-US" dirty="0"/>
              <a:t>] GROUP BY [</a:t>
            </a:r>
            <a:r>
              <a:rPr lang="en-US" dirty="0" err="1"/>
              <a:t>fieldlist</a:t>
            </a:r>
            <a:r>
              <a:rPr lang="en-US" dirty="0"/>
              <a:t>]</a:t>
            </a:r>
            <a:br>
              <a:rPr lang="en-US" dirty="0"/>
            </a:br>
            <a:r>
              <a:rPr lang="en-US" dirty="0"/>
              <a:t/>
            </a:r>
            <a:br>
              <a:rPr lang="en-US" dirty="0"/>
            </a:br>
            <a:r>
              <a:rPr lang="en-US" dirty="0" smtClean="0"/>
              <a:t>Example: SELECT </a:t>
            </a:r>
            <a:r>
              <a:rPr lang="en-US" dirty="0" err="1"/>
              <a:t>countryId</a:t>
            </a:r>
            <a:r>
              <a:rPr lang="en-US" dirty="0"/>
              <a:t>, COUNT(*) AS </a:t>
            </a:r>
            <a:r>
              <a:rPr lang="en-US" dirty="0" err="1"/>
              <a:t>countOfCountry</a:t>
            </a:r>
            <a:r>
              <a:rPr lang="en-US" dirty="0"/>
              <a:t> FROM main GROUP BY </a:t>
            </a:r>
            <a:r>
              <a:rPr lang="en-US" dirty="0" err="1"/>
              <a:t>countryId</a:t>
            </a:r>
            <a:r>
              <a:rPr lang="en-US" dirty="0"/>
              <a:t>;</a:t>
            </a:r>
          </a:p>
        </p:txBody>
      </p:sp>
    </p:spTree>
    <p:extLst>
      <p:ext uri="{BB962C8B-B14F-4D97-AF65-F5344CB8AC3E}">
        <p14:creationId xmlns:p14="http://schemas.microsoft.com/office/powerpoint/2010/main" val="2639430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HTML document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smtClean="0"/>
              <a:t>&lt;html&gt;</a:t>
            </a:r>
          </a:p>
          <a:p>
            <a:pPr marL="0" indent="0">
              <a:buNone/>
            </a:pPr>
            <a:r>
              <a:rPr lang="en-US" dirty="0" smtClean="0"/>
              <a:t>&lt;head&gt;</a:t>
            </a:r>
          </a:p>
          <a:p>
            <a:pPr marL="0" indent="0">
              <a:buNone/>
            </a:pPr>
            <a:r>
              <a:rPr lang="en-US" dirty="0"/>
              <a:t>&lt;meta content="text/html; charset=utf-8" http-</a:t>
            </a:r>
            <a:r>
              <a:rPr lang="en-US" dirty="0" err="1"/>
              <a:t>equiv</a:t>
            </a:r>
            <a:r>
              <a:rPr lang="en-US" dirty="0"/>
              <a:t>="Content-Type"&gt;</a:t>
            </a:r>
          </a:p>
          <a:p>
            <a:pPr marL="0" indent="0">
              <a:buNone/>
            </a:pPr>
            <a:r>
              <a:rPr lang="en-US" dirty="0"/>
              <a:t>&lt;</a:t>
            </a:r>
            <a:r>
              <a:rPr lang="en-US" dirty="0" smtClean="0"/>
              <a:t>link</a:t>
            </a:r>
            <a:r>
              <a:rPr lang="en-US" dirty="0"/>
              <a:t> media="screen" </a:t>
            </a:r>
            <a:r>
              <a:rPr lang="en-US" dirty="0" err="1"/>
              <a:t>rel</a:t>
            </a:r>
            <a:r>
              <a:rPr lang="en-US" dirty="0"/>
              <a:t>="stylesheet" </a:t>
            </a:r>
            <a:r>
              <a:rPr lang="en-US" dirty="0" err="1" smtClean="0"/>
              <a:t>href</a:t>
            </a:r>
            <a:r>
              <a:rPr lang="en-US" dirty="0" smtClean="0"/>
              <a:t>=“sample.css"</a:t>
            </a:r>
            <a:r>
              <a:rPr lang="en-US" dirty="0"/>
              <a:t> type="text/</a:t>
            </a:r>
            <a:r>
              <a:rPr lang="en-US" dirty="0" err="1"/>
              <a:t>css</a:t>
            </a:r>
            <a:r>
              <a:rPr lang="en-US" dirty="0" smtClean="0"/>
              <a:t>"&gt;</a:t>
            </a:r>
          </a:p>
          <a:p>
            <a:pPr marL="0" indent="0">
              <a:buNone/>
            </a:pPr>
            <a:r>
              <a:rPr lang="en-US" dirty="0" smtClean="0"/>
              <a:t>&lt;/head&gt;</a:t>
            </a:r>
          </a:p>
          <a:p>
            <a:pPr marL="0" indent="0">
              <a:buNone/>
            </a:pPr>
            <a:r>
              <a:rPr lang="en-US" dirty="0" smtClean="0"/>
              <a:t>&lt;body&gt;</a:t>
            </a:r>
          </a:p>
          <a:p>
            <a:pPr marL="0" indent="0">
              <a:buNone/>
            </a:pPr>
            <a:r>
              <a:rPr lang="en-US" dirty="0" smtClean="0"/>
              <a:t>&lt;div&gt;</a:t>
            </a:r>
          </a:p>
          <a:p>
            <a:pPr marL="0" indent="0">
              <a:buNone/>
            </a:pPr>
            <a:r>
              <a:rPr lang="en-US" dirty="0" smtClean="0"/>
              <a:t>&lt;/div&gt;</a:t>
            </a:r>
          </a:p>
          <a:p>
            <a:pPr marL="0" indent="0">
              <a:buNone/>
            </a:pPr>
            <a:r>
              <a:rPr lang="en-US" dirty="0" smtClean="0"/>
              <a:t>&lt;/body&gt;</a:t>
            </a:r>
          </a:p>
          <a:p>
            <a:pPr marL="0" indent="0">
              <a:buNone/>
            </a:pPr>
            <a:r>
              <a:rPr lang="en-US" dirty="0" smtClean="0"/>
              <a:t>&lt;/html&gt;</a:t>
            </a:r>
            <a:endParaRPr lang="en-US" dirty="0"/>
          </a:p>
        </p:txBody>
      </p:sp>
    </p:spTree>
    <p:extLst>
      <p:ext uri="{BB962C8B-B14F-4D97-AF65-F5344CB8AC3E}">
        <p14:creationId xmlns:p14="http://schemas.microsoft.com/office/powerpoint/2010/main" val="4082445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a:xfrm>
            <a:off x="581192" y="2180497"/>
            <a:ext cx="11029615" cy="1986062"/>
          </a:xfrm>
        </p:spPr>
        <p:txBody>
          <a:bodyPr/>
          <a:lstStyle/>
          <a:p>
            <a:r>
              <a:rPr lang="en-US" dirty="0" smtClean="0"/>
              <a:t>Frameworks are collections of libraries that handle multiple tasks, for example the monthly layout of a magazine</a:t>
            </a:r>
          </a:p>
          <a:p>
            <a:pPr lvl="1"/>
            <a:r>
              <a:rPr lang="en-US" dirty="0" smtClean="0"/>
              <a:t>Ruby</a:t>
            </a:r>
          </a:p>
          <a:p>
            <a:pPr lvl="1"/>
            <a:r>
              <a:rPr lang="en-US" dirty="0" smtClean="0"/>
              <a:t>Struts</a:t>
            </a:r>
          </a:p>
          <a:p>
            <a:pPr lvl="1"/>
            <a:r>
              <a:rPr lang="en-US" dirty="0" err="1" smtClean="0"/>
              <a:t>Boostrap</a:t>
            </a:r>
            <a:endParaRPr lang="en-US" dirty="0" smtClean="0"/>
          </a:p>
          <a:p>
            <a:pPr lvl="1"/>
            <a:endParaRPr lang="en-US" dirty="0"/>
          </a:p>
        </p:txBody>
      </p:sp>
    </p:spTree>
    <p:extLst>
      <p:ext uri="{BB962C8B-B14F-4D97-AF65-F5344CB8AC3E}">
        <p14:creationId xmlns:p14="http://schemas.microsoft.com/office/powerpoint/2010/main" val="3460625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managers</a:t>
            </a:r>
            <a:endParaRPr lang="en-US" dirty="0"/>
          </a:p>
        </p:txBody>
      </p:sp>
      <p:sp>
        <p:nvSpPr>
          <p:cNvPr id="3" name="Content Placeholder 2"/>
          <p:cNvSpPr>
            <a:spLocks noGrp="1"/>
          </p:cNvSpPr>
          <p:nvPr>
            <p:ph idx="1"/>
          </p:nvPr>
        </p:nvSpPr>
        <p:spPr>
          <a:xfrm>
            <a:off x="581192" y="2180497"/>
            <a:ext cx="11029615" cy="1649632"/>
          </a:xfrm>
        </p:spPr>
        <p:txBody>
          <a:bodyPr/>
          <a:lstStyle/>
          <a:p>
            <a:r>
              <a:rPr lang="en-US" dirty="0" smtClean="0"/>
              <a:t>Drupal</a:t>
            </a:r>
          </a:p>
          <a:p>
            <a:r>
              <a:rPr lang="en-US" dirty="0" err="1" smtClean="0"/>
              <a:t>Wordpress</a:t>
            </a:r>
            <a:endParaRPr lang="en-US" dirty="0" smtClean="0"/>
          </a:p>
          <a:p>
            <a:pPr marL="0" indent="0">
              <a:buNone/>
            </a:pPr>
            <a:endParaRPr lang="en-US" dirty="0"/>
          </a:p>
        </p:txBody>
      </p:sp>
    </p:spTree>
    <p:extLst>
      <p:ext uri="{BB962C8B-B14F-4D97-AF65-F5344CB8AC3E}">
        <p14:creationId xmlns:p14="http://schemas.microsoft.com/office/powerpoint/2010/main" val="6476810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US" dirty="0"/>
          </a:p>
        </p:txBody>
      </p:sp>
      <p:sp>
        <p:nvSpPr>
          <p:cNvPr id="3" name="Content Placeholder 2"/>
          <p:cNvSpPr>
            <a:spLocks noGrp="1"/>
          </p:cNvSpPr>
          <p:nvPr>
            <p:ph idx="1"/>
          </p:nvPr>
        </p:nvSpPr>
        <p:spPr>
          <a:xfrm>
            <a:off x="581192" y="2180496"/>
            <a:ext cx="11029615" cy="2072327"/>
          </a:xfrm>
        </p:spPr>
        <p:txBody>
          <a:bodyPr/>
          <a:lstStyle/>
          <a:p>
            <a:r>
              <a:rPr lang="en-US" dirty="0" smtClean="0"/>
              <a:t>Google Maps</a:t>
            </a:r>
          </a:p>
          <a:p>
            <a:r>
              <a:rPr lang="en-US" dirty="0" smtClean="0"/>
              <a:t>JSON</a:t>
            </a:r>
          </a:p>
          <a:p>
            <a:r>
              <a:rPr lang="en-US" dirty="0" smtClean="0"/>
              <a:t>Third party proprietary tools</a:t>
            </a:r>
          </a:p>
          <a:p>
            <a:endParaRPr lang="en-US" dirty="0"/>
          </a:p>
        </p:txBody>
      </p:sp>
    </p:spTree>
    <p:extLst>
      <p:ext uri="{BB962C8B-B14F-4D97-AF65-F5344CB8AC3E}">
        <p14:creationId xmlns:p14="http://schemas.microsoft.com/office/powerpoint/2010/main" val="16654823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Projections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48420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87138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31079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t>
            </a:r>
            <a:r>
              <a:rPr lang="en-US" smtClean="0"/>
              <a:t>ANnotations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6664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CSS Document</a:t>
            </a:r>
            <a:endParaRPr lang="en-US" dirty="0"/>
          </a:p>
        </p:txBody>
      </p:sp>
      <p:sp>
        <p:nvSpPr>
          <p:cNvPr id="3" name="Content Placeholder 2"/>
          <p:cNvSpPr>
            <a:spLocks noGrp="1"/>
          </p:cNvSpPr>
          <p:nvPr>
            <p:ph idx="1"/>
          </p:nvPr>
        </p:nvSpPr>
        <p:spPr/>
        <p:txBody>
          <a:bodyPr/>
          <a:lstStyle/>
          <a:p>
            <a:pPr marL="0" indent="0">
              <a:buNone/>
            </a:pPr>
            <a:r>
              <a:rPr lang="en-US" dirty="0" smtClean="0"/>
              <a:t>body{</a:t>
            </a:r>
            <a:r>
              <a:rPr lang="en-US" dirty="0" err="1" smtClean="0"/>
              <a:t>background-color:red</a:t>
            </a:r>
            <a:r>
              <a:rPr lang="en-US" dirty="0" smtClean="0"/>
              <a:t>;}  /* element */ </a:t>
            </a:r>
          </a:p>
          <a:p>
            <a:pPr marL="0" indent="0">
              <a:buNone/>
            </a:pPr>
            <a:r>
              <a:rPr lang="en-US" dirty="0" smtClean="0"/>
              <a:t>#main{</a:t>
            </a:r>
            <a:r>
              <a:rPr lang="en-US" dirty="0" err="1" smtClean="0"/>
              <a:t>color:purple</a:t>
            </a:r>
            <a:r>
              <a:rPr lang="en-US" dirty="0" smtClean="0"/>
              <a:t>;}  /* element id */</a:t>
            </a:r>
          </a:p>
          <a:p>
            <a:pPr marL="0" indent="0">
              <a:buNone/>
            </a:pPr>
            <a:r>
              <a:rPr lang="en-US" dirty="0" smtClean="0"/>
              <a:t>.body-text{</a:t>
            </a:r>
            <a:r>
              <a:rPr lang="en-US" dirty="0" err="1" smtClean="0"/>
              <a:t>font-family:serif</a:t>
            </a:r>
            <a:r>
              <a:rPr lang="en-US" dirty="0" smtClean="0"/>
              <a:t>;} /* class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4162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ID</a:t>
            </a:r>
            <a:endParaRPr lang="en-US" dirty="0"/>
          </a:p>
        </p:txBody>
      </p:sp>
      <p:sp>
        <p:nvSpPr>
          <p:cNvPr id="3" name="Content Placeholder 2"/>
          <p:cNvSpPr>
            <a:spLocks noGrp="1"/>
          </p:cNvSpPr>
          <p:nvPr>
            <p:ph idx="1"/>
          </p:nvPr>
        </p:nvSpPr>
        <p:spPr>
          <a:xfrm>
            <a:off x="581193" y="2514129"/>
            <a:ext cx="8463954" cy="3678303"/>
          </a:xfrm>
        </p:spPr>
        <p:txBody>
          <a:bodyPr>
            <a:noAutofit/>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324000" lvl="1" indent="0">
              <a:buNone/>
            </a:pPr>
            <a:r>
              <a:rPr lang="en-US" dirty="0"/>
              <a:t>&lt;meta content="text/html; charset=utf-8" http-</a:t>
            </a:r>
            <a:r>
              <a:rPr lang="en-US" dirty="0" err="1"/>
              <a:t>equiv</a:t>
            </a:r>
            <a:r>
              <a:rPr lang="en-US" dirty="0"/>
              <a:t>="Content-Type"&gt;</a:t>
            </a:r>
          </a:p>
          <a:p>
            <a:pPr marL="324000" lvl="1" indent="0">
              <a:buNone/>
            </a:pPr>
            <a:r>
              <a:rPr lang="en-US" dirty="0"/>
              <a:t>&lt;link media="screen" </a:t>
            </a:r>
            <a:r>
              <a:rPr lang="en-US" dirty="0" err="1"/>
              <a:t>rel</a:t>
            </a:r>
            <a:r>
              <a:rPr lang="en-US" dirty="0"/>
              <a:t>="stylesheet" title=“sample.css" </a:t>
            </a:r>
            <a:r>
              <a:rPr lang="en-US" dirty="0" err="1"/>
              <a:t>href</a:t>
            </a:r>
            <a:r>
              <a:rPr lang="en-US" dirty="0"/>
              <a:t>=“sample.css" type="text/</a:t>
            </a:r>
            <a:r>
              <a:rPr lang="en-US" dirty="0" err="1"/>
              <a:t>css</a:t>
            </a:r>
            <a:r>
              <a:rPr lang="en-US" dirty="0"/>
              <a:t>"&gt;</a:t>
            </a:r>
          </a:p>
          <a:p>
            <a:pPr marL="0" indent="0">
              <a:buNone/>
            </a:pPr>
            <a:r>
              <a:rPr lang="en-US" sz="1600" dirty="0"/>
              <a:t>&lt;/head&gt;</a:t>
            </a:r>
          </a:p>
          <a:p>
            <a:pPr marL="0" indent="0">
              <a:buNone/>
            </a:pPr>
            <a:r>
              <a:rPr lang="en-US" sz="1600" dirty="0"/>
              <a:t>&lt;body&gt;</a:t>
            </a:r>
          </a:p>
          <a:p>
            <a:pPr marL="324000" lvl="1" indent="0">
              <a:buNone/>
            </a:pPr>
            <a:r>
              <a:rPr lang="en-US" dirty="0"/>
              <a:t>&lt;</a:t>
            </a:r>
            <a:r>
              <a:rPr lang="en-US" dirty="0" smtClean="0"/>
              <a:t>div id=“main”&gt;This is content in an element named main</a:t>
            </a:r>
            <a:endParaRPr lang="en-US" dirty="0"/>
          </a:p>
          <a:p>
            <a:pPr marL="324000" lvl="1" indent="0">
              <a:buNone/>
            </a:pPr>
            <a:r>
              <a:rPr lang="en-US" dirty="0"/>
              <a:t>&lt;/div&gt;</a:t>
            </a:r>
          </a:p>
          <a:p>
            <a:pPr marL="0" indent="0">
              <a:buNone/>
            </a:pPr>
            <a:r>
              <a:rPr lang="en-US" sz="1600" dirty="0"/>
              <a:t>&lt;/body&gt;</a:t>
            </a:r>
          </a:p>
          <a:p>
            <a:pPr marL="0" indent="0">
              <a:buNone/>
            </a:pPr>
            <a:r>
              <a:rPr lang="en-US" sz="1600" dirty="0"/>
              <a:t>&lt;/html&gt;</a:t>
            </a:r>
          </a:p>
        </p:txBody>
      </p:sp>
    </p:spTree>
    <p:extLst>
      <p:ext uri="{BB962C8B-B14F-4D97-AF65-F5344CB8AC3E}">
        <p14:creationId xmlns:p14="http://schemas.microsoft.com/office/powerpoint/2010/main" val="3758451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class</a:t>
            </a:r>
            <a:endParaRPr lang="en-US" dirty="0"/>
          </a:p>
        </p:txBody>
      </p:sp>
      <p:sp>
        <p:nvSpPr>
          <p:cNvPr id="3" name="Content Placeholder 2"/>
          <p:cNvSpPr>
            <a:spLocks noGrp="1"/>
          </p:cNvSpPr>
          <p:nvPr>
            <p:ph idx="1"/>
          </p:nvPr>
        </p:nvSpPr>
        <p:spPr>
          <a:xfrm>
            <a:off x="370704" y="2001796"/>
            <a:ext cx="11240104" cy="4572000"/>
          </a:xfrm>
        </p:spPr>
        <p:txBody>
          <a:bodyPr>
            <a:normAutofit fontScale="62500" lnSpcReduction="20000"/>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    &lt;meta charset="utf-8"&gt;</a:t>
            </a:r>
          </a:p>
          <a:p>
            <a:pPr marL="0" indent="0">
              <a:buNone/>
            </a:pPr>
            <a:r>
              <a:rPr lang="en-US" sz="1600" dirty="0"/>
              <a:t>    &lt;meta http-</a:t>
            </a:r>
            <a:r>
              <a:rPr lang="en-US" sz="1600" dirty="0" err="1"/>
              <a:t>equiv</a:t>
            </a:r>
            <a:r>
              <a:rPr lang="en-US" sz="1600" dirty="0"/>
              <a:t>="X-UA-Compatible" content="IE=edge"&gt;</a:t>
            </a:r>
          </a:p>
          <a:p>
            <a:pPr marL="0" indent="0">
              <a:buNone/>
            </a:pPr>
            <a:r>
              <a:rPr lang="en-US" sz="1600" dirty="0"/>
              <a:t>    &lt;meta name="viewport" content="width=device-width, initial-scale=1"&gt;</a:t>
            </a:r>
          </a:p>
          <a:p>
            <a:pPr marL="0" indent="0">
              <a:buNone/>
            </a:pPr>
            <a:r>
              <a:rPr lang="en-US" sz="1600" dirty="0"/>
              <a:t>    &lt;title&gt;Simple Cascading Example&lt;/title</a:t>
            </a:r>
            <a:r>
              <a:rPr lang="en-US" sz="1600" dirty="0" smtClean="0"/>
              <a:t>&gt;</a:t>
            </a:r>
            <a:endParaRPr lang="en-US" sz="1600" dirty="0"/>
          </a:p>
          <a:p>
            <a:pPr marL="0" indent="0">
              <a:buNone/>
            </a:pPr>
            <a:r>
              <a:rPr lang="en-US" sz="1600" dirty="0"/>
              <a:t>    &lt;link </a:t>
            </a:r>
            <a:r>
              <a:rPr lang="en-US" sz="1600" dirty="0" err="1"/>
              <a:t>href</a:t>
            </a:r>
            <a:r>
              <a:rPr lang="en-US" sz="1600" dirty="0"/>
              <a:t>="example.css" </a:t>
            </a:r>
            <a:r>
              <a:rPr lang="en-US" sz="1600" dirty="0" err="1"/>
              <a:t>rel</a:t>
            </a:r>
            <a:r>
              <a:rPr lang="en-US" sz="1600" dirty="0"/>
              <a:t>="stylesheet"&gt;</a:t>
            </a:r>
          </a:p>
          <a:p>
            <a:pPr marL="0" indent="0">
              <a:buNone/>
            </a:pPr>
            <a:r>
              <a:rPr lang="en-US" sz="1600" dirty="0"/>
              <a:t>&lt;/head&gt;</a:t>
            </a:r>
          </a:p>
          <a:p>
            <a:pPr marL="0" indent="0">
              <a:buNone/>
            </a:pPr>
            <a:r>
              <a:rPr lang="en-US" sz="1600" dirty="0"/>
              <a:t>&lt;body&gt;</a:t>
            </a:r>
          </a:p>
          <a:p>
            <a:pPr marL="0" indent="0">
              <a:buNone/>
            </a:pPr>
            <a:r>
              <a:rPr lang="en-US" sz="1600" dirty="0"/>
              <a:t>   &lt;p id="first-paragraph" class="header" class=“body-text”&gt;Paragraph One&lt;/p&gt;</a:t>
            </a:r>
          </a:p>
          <a:p>
            <a:pPr marL="0" indent="0">
              <a:buNone/>
            </a:pPr>
            <a:r>
              <a:rPr lang="en-US" sz="1600" dirty="0"/>
              <a:t>	&lt;p class=“body-text”&gt;Paragraph Two&lt;/p&gt;</a:t>
            </a:r>
          </a:p>
          <a:p>
            <a:pPr marL="0" indent="0">
              <a:buNone/>
            </a:pPr>
            <a:r>
              <a:rPr lang="en-US" sz="1600" dirty="0"/>
              <a:t>	&lt;p class=“body-text”&gt;Paragraph </a:t>
            </a:r>
            <a:r>
              <a:rPr lang="en-US" sz="1600" dirty="0" err="1"/>
              <a:t>Thre</a:t>
            </a:r>
            <a:r>
              <a:rPr lang="en-US" sz="1600" dirty="0"/>
              <a:t>&lt;/p&gt;</a:t>
            </a:r>
          </a:p>
          <a:p>
            <a:pPr marL="0" indent="0">
              <a:buNone/>
            </a:pPr>
            <a:r>
              <a:rPr lang="en-US" sz="1600" dirty="0"/>
              <a:t>	&lt;p class=“”&gt;Paragraph Three&lt;/p&gt;</a:t>
            </a:r>
          </a:p>
          <a:p>
            <a:pPr marL="0" indent="0">
              <a:buNone/>
            </a:pPr>
            <a:r>
              <a:rPr lang="en-US" sz="1600" dirty="0"/>
              <a:t>	&lt;p class=“”&gt;Paragraph Four&lt;/p&gt;</a:t>
            </a:r>
          </a:p>
          <a:p>
            <a:pPr marL="0" indent="0">
              <a:buNone/>
            </a:pPr>
            <a:r>
              <a:rPr lang="en-US" sz="1600" dirty="0"/>
              <a:t>	&lt;div&gt;This is a child&lt;/div&gt;</a:t>
            </a:r>
          </a:p>
          <a:p>
            <a:pPr marL="0" indent="0">
              <a:buNone/>
            </a:pPr>
            <a:r>
              <a:rPr lang="en-US" sz="1600" dirty="0"/>
              <a:t>	&lt;div&gt;&lt;div&gt;This is a grandchild&lt;/div&gt;&lt;/div&gt;</a:t>
            </a:r>
          </a:p>
          <a:p>
            <a:pPr marL="0" indent="0">
              <a:buNone/>
            </a:pPr>
            <a:r>
              <a:rPr lang="en-US" sz="1600" dirty="0"/>
              <a:t>&lt;/body&gt;</a:t>
            </a:r>
          </a:p>
          <a:p>
            <a:pPr marL="0" indent="0">
              <a:buNone/>
            </a:pPr>
            <a:r>
              <a:rPr lang="en-US" sz="1600" dirty="0"/>
              <a:t>&lt;/html&gt;</a:t>
            </a:r>
            <a:endParaRPr lang="en-US" dirty="0"/>
          </a:p>
        </p:txBody>
      </p:sp>
    </p:spTree>
    <p:extLst>
      <p:ext uri="{BB962C8B-B14F-4D97-AF65-F5344CB8AC3E}">
        <p14:creationId xmlns:p14="http://schemas.microsoft.com/office/powerpoint/2010/main" val="1391026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css</a:t>
            </a:r>
            <a:r>
              <a:rPr lang="en-US" dirty="0" smtClean="0"/>
              <a:t> handle conflicts</a:t>
            </a:r>
            <a:endParaRPr lang="en-US" dirty="0"/>
          </a:p>
        </p:txBody>
      </p:sp>
      <p:sp>
        <p:nvSpPr>
          <p:cNvPr id="3" name="Content Placeholder 2"/>
          <p:cNvSpPr>
            <a:spLocks noGrp="1"/>
          </p:cNvSpPr>
          <p:nvPr>
            <p:ph idx="1"/>
          </p:nvPr>
        </p:nvSpPr>
        <p:spPr>
          <a:xfrm>
            <a:off x="581192" y="2168139"/>
            <a:ext cx="11029615" cy="3678303"/>
          </a:xfrm>
        </p:spPr>
        <p:txBody>
          <a:bodyPr/>
          <a:lstStyle/>
          <a:p>
            <a:pPr marL="0" indent="0">
              <a:buNone/>
            </a:pPr>
            <a:r>
              <a:rPr lang="en-US" dirty="0"/>
              <a:t>body {</a:t>
            </a:r>
            <a:r>
              <a:rPr lang="en-US" dirty="0" err="1"/>
              <a:t>color:red</a:t>
            </a:r>
            <a:r>
              <a:rPr lang="en-US" dirty="0"/>
              <a:t>;}</a:t>
            </a:r>
          </a:p>
          <a:p>
            <a:pPr marL="0" indent="0">
              <a:buNone/>
            </a:pPr>
            <a:r>
              <a:rPr lang="en-US" dirty="0"/>
              <a:t>.body-text{font-family:serif;font-size:12pt;} </a:t>
            </a:r>
          </a:p>
          <a:p>
            <a:pPr marL="0" indent="0">
              <a:buNone/>
            </a:pPr>
            <a:r>
              <a:rPr lang="en-US" dirty="0"/>
              <a:t>p{</a:t>
            </a:r>
            <a:r>
              <a:rPr lang="en-US" dirty="0" err="1"/>
              <a:t>font-family:serif;font-weight:bold</a:t>
            </a:r>
            <a:r>
              <a:rPr lang="en-US" dirty="0"/>
              <a:t>}</a:t>
            </a:r>
          </a:p>
          <a:p>
            <a:pPr marL="0" indent="0">
              <a:buNone/>
            </a:pPr>
            <a:r>
              <a:rPr lang="en-US" dirty="0"/>
              <a:t>#first-paragraph{font-family:sans-serif;font-size:20pt;font-weight:normal;}</a:t>
            </a:r>
            <a:r>
              <a:rPr lang="en-US" dirty="0" err="1" smtClean="0"/>
              <a:t>dy</a:t>
            </a:r>
            <a:endParaRPr lang="en-US" dirty="0"/>
          </a:p>
          <a:p>
            <a:pPr marL="0" indent="0">
              <a:buNone/>
            </a:pPr>
            <a:r>
              <a:rPr lang="en-US" dirty="0"/>
              <a:t>body  div {background-color: salmon;}</a:t>
            </a:r>
          </a:p>
          <a:p>
            <a:pPr marL="0" indent="0">
              <a:buNone/>
            </a:pPr>
            <a:r>
              <a:rPr lang="en-US" dirty="0"/>
              <a:t>body &gt; div {background-color: yellow;}</a:t>
            </a:r>
          </a:p>
        </p:txBody>
      </p:sp>
    </p:spTree>
    <p:extLst>
      <p:ext uri="{BB962C8B-B14F-4D97-AF65-F5344CB8AC3E}">
        <p14:creationId xmlns:p14="http://schemas.microsoft.com/office/powerpoint/2010/main" val="4001652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11062</TotalTime>
  <Words>2399</Words>
  <Application>Microsoft Office PowerPoint</Application>
  <PresentationFormat>Widescreen</PresentationFormat>
  <Paragraphs>364</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 Unicode MS</vt:lpstr>
      <vt:lpstr>Arial</vt:lpstr>
      <vt:lpstr>Courier New</vt:lpstr>
      <vt:lpstr>Gill Sans MT</vt:lpstr>
      <vt:lpstr>Wingdings 2</vt:lpstr>
      <vt:lpstr>Dividend</vt:lpstr>
      <vt:lpstr>Introduction to Web Development</vt:lpstr>
      <vt:lpstr>Web sites typically have three tiers</vt:lpstr>
      <vt:lpstr>Important web protocols and standards</vt:lpstr>
      <vt:lpstr>Important web protocols and standards (continued)</vt:lpstr>
      <vt:lpstr>Simple HTML document</vt:lpstr>
      <vt:lpstr>SIMPLE CSS Document</vt:lpstr>
      <vt:lpstr>Changing Elements VIA ID</vt:lpstr>
      <vt:lpstr>Changing Elements via class</vt:lpstr>
      <vt:lpstr>How Does css handle conflicts</vt:lpstr>
      <vt:lpstr>Inheritance: Why is the text All RED</vt:lpstr>
      <vt:lpstr>Cascading: selecting children</vt:lpstr>
      <vt:lpstr>Cascading: selecting immediate children</vt:lpstr>
      <vt:lpstr>Cascading: resolution of conflicts</vt:lpstr>
      <vt:lpstr>Display; Block, Inline, None</vt:lpstr>
      <vt:lpstr>Inline elements</vt:lpstr>
      <vt:lpstr>Block elements</vt:lpstr>
      <vt:lpstr>Positioning</vt:lpstr>
      <vt:lpstr>Display Inline-Block</vt:lpstr>
      <vt:lpstr>Fixed Layouts</vt:lpstr>
      <vt:lpstr>Fixed Layout Pros and Cons</vt:lpstr>
      <vt:lpstr>LIquid Layout</vt:lpstr>
      <vt:lpstr>Liquid Layout pros and cons</vt:lpstr>
      <vt:lpstr>Today’s Class</vt:lpstr>
      <vt:lpstr>Responsive Design and Media Queries</vt:lpstr>
      <vt:lpstr>Responsive Design Issues: Resolution and Layout</vt:lpstr>
      <vt:lpstr>Examples of Problems</vt:lpstr>
      <vt:lpstr>Responsive Design: SYntax</vt:lpstr>
      <vt:lpstr>Responsive Design: Media Query Featyres</vt:lpstr>
      <vt:lpstr>Response DESIGN: Use of media Queries</vt:lpstr>
      <vt:lpstr>Libraries </vt:lpstr>
      <vt:lpstr>javascript</vt:lpstr>
      <vt:lpstr>Document Object Model: DOM</vt:lpstr>
      <vt:lpstr>Javascript Libraries: Jquery</vt:lpstr>
      <vt:lpstr>JQUERY implementation:</vt:lpstr>
      <vt:lpstr>Jquery example</vt:lpstr>
      <vt:lpstr>Debugging javascript</vt:lpstr>
      <vt:lpstr>Getting the Fire Bug Add-ON for FIrefox</vt:lpstr>
      <vt:lpstr>Inspecting element</vt:lpstr>
      <vt:lpstr>The D3 javascript Library</vt:lpstr>
      <vt:lpstr>Using D3</vt:lpstr>
      <vt:lpstr>D3 Chord</vt:lpstr>
      <vt:lpstr>D3 Scales and Color</vt:lpstr>
      <vt:lpstr>D3 Typically Uses One of Three File Formats</vt:lpstr>
      <vt:lpstr>JSON</vt:lpstr>
      <vt:lpstr>XML</vt:lpstr>
      <vt:lpstr>CSV (Comma Separated Values)</vt:lpstr>
      <vt:lpstr>Data Access</vt:lpstr>
      <vt:lpstr>Structured Query Language</vt:lpstr>
      <vt:lpstr>Structured Query language</vt:lpstr>
      <vt:lpstr>frameworks</vt:lpstr>
      <vt:lpstr>Content managers</vt:lpstr>
      <vt:lpstr>Mapping</vt:lpstr>
      <vt:lpstr>Mapping: Projections</vt:lpstr>
      <vt:lpstr>Mapping: Layers</vt:lpstr>
      <vt:lpstr>Mapping: Layers</vt:lpstr>
      <vt:lpstr>Mapping: ANnotations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dc:title>
  <dc:creator>brian</dc:creator>
  <cp:lastModifiedBy>brian</cp:lastModifiedBy>
  <cp:revision>96</cp:revision>
  <dcterms:created xsi:type="dcterms:W3CDTF">2015-10-01T14:59:21Z</dcterms:created>
  <dcterms:modified xsi:type="dcterms:W3CDTF">2015-11-10T19:46:07Z</dcterms:modified>
</cp:coreProperties>
</file>