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69" r:id="rId4"/>
    <p:sldId id="289" r:id="rId5"/>
    <p:sldId id="272" r:id="rId6"/>
    <p:sldId id="267" r:id="rId7"/>
    <p:sldId id="270" r:id="rId8"/>
    <p:sldId id="275" r:id="rId9"/>
    <p:sldId id="274" r:id="rId10"/>
    <p:sldId id="277" r:id="rId11"/>
    <p:sldId id="290" r:id="rId12"/>
    <p:sldId id="291" r:id="rId13"/>
    <p:sldId id="271" r:id="rId14"/>
    <p:sldId id="292" r:id="rId15"/>
    <p:sldId id="293" r:id="rId16"/>
    <p:sldId id="262" r:id="rId17"/>
    <p:sldId id="287" r:id="rId18"/>
    <p:sldId id="261" r:id="rId19"/>
    <p:sldId id="264" r:id="rId20"/>
    <p:sldId id="288" r:id="rId21"/>
    <p:sldId id="259" r:id="rId22"/>
    <p:sldId id="28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4" autoAdjust="0"/>
    <p:restoredTop sz="94660"/>
  </p:normalViewPr>
  <p:slideViewPr>
    <p:cSldViewPr snapToGrid="0">
      <p:cViewPr varScale="1">
        <p:scale>
          <a:sx n="116" d="100"/>
          <a:sy n="116" d="100"/>
        </p:scale>
        <p:origin x="10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rian\Documents\_Personal\Work\Teaching\thesis%20class\2013%20fall\Lectures\Design%20and%20presentation\sample%20char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rian\Documents\_Personal\Work\Teaching\thesis%20class\2013%20fall\Lectures\Design%20and%20presentation\sample%20char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Brian\Documents\_Personal\Work\Teaching\thesis%20class\2013%20fall\Lectures\Design%20and%20presentation\sample%20char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Brian\Documents\_Personal\Work\Teaching\thesis%20class\2013%20fall\Lectures\Design%20and%20presentation\sample%20chart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Brian\Documents\_Personal\Work\Teaching\thesis%20class\2013%20fall\Lectures\Design%20and%20presentation\sample%20chart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Variance in</a:t>
            </a:r>
            <a:r>
              <a:rPr lang="en-US" baseline="0"/>
              <a:t> August Nighttime Temperature, </a:t>
            </a:r>
          </a:p>
          <a:p>
            <a:pPr>
              <a:defRPr/>
            </a:pPr>
            <a:r>
              <a:rPr lang="en-US" baseline="0"/>
              <a:t>NY 2013</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dLbls>
          <c:showLegendKey val="0"/>
          <c:showVal val="0"/>
          <c:showCatName val="0"/>
          <c:showSerName val="0"/>
          <c:showPercent val="0"/>
          <c:showBubbleSize val="0"/>
        </c:dLbls>
        <c:axId val="354552000"/>
        <c:axId val="354552392"/>
      </c:scatterChart>
      <c:valAx>
        <c:axId val="354552000"/>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4552392"/>
        <c:crosses val="autoZero"/>
        <c:crossBetween val="midCat"/>
      </c:valAx>
      <c:valAx>
        <c:axId val="3545523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455200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Pie</a:t>
            </a:r>
            <a:r>
              <a:rPr lang="en-US" baseline="0"/>
              <a:t> charts illustrate percentage relationships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val>
            <c:numRef>
              <c:f>Sheet1!$C$37:$C$40</c:f>
              <c:numCache>
                <c:formatCode>General</c:formatCode>
                <c:ptCount val="4"/>
                <c:pt idx="0">
                  <c:v>30</c:v>
                </c:pt>
                <c:pt idx="1">
                  <c:v>20</c:v>
                </c:pt>
                <c:pt idx="2">
                  <c:v>5</c:v>
                </c:pt>
                <c:pt idx="3">
                  <c:v>45</c:v>
                </c:pt>
              </c:numCache>
            </c:numRef>
          </c:val>
        </c:ser>
        <c:dLbls>
          <c:showLegendKey val="0"/>
          <c:showVal val="0"/>
          <c:showCatName val="0"/>
          <c:showSerName val="0"/>
          <c:showPercent val="0"/>
          <c:showBubbleSize val="0"/>
          <c:showLeaderLines val="1"/>
        </c:dLbls>
      </c:pie3D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Scatter </a:t>
            </a:r>
            <a:r>
              <a:rPr lang="en-US" dirty="0" smtClean="0"/>
              <a:t>diagrams illustrate distributions</a:t>
            </a:r>
            <a:endParaRPr lang="en-US" baseline="0"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yVal>
            <c:numRef>
              <c:f>Sheet1!$D$3:$D$30</c:f>
              <c:numCache>
                <c:formatCode>General</c:formatCode>
                <c:ptCount val="28"/>
                <c:pt idx="0">
                  <c:v>45</c:v>
                </c:pt>
                <c:pt idx="1">
                  <c:v>57</c:v>
                </c:pt>
                <c:pt idx="2">
                  <c:v>66</c:v>
                </c:pt>
                <c:pt idx="3">
                  <c:v>55</c:v>
                </c:pt>
                <c:pt idx="4">
                  <c:v>64</c:v>
                </c:pt>
                <c:pt idx="5">
                  <c:v>45</c:v>
                </c:pt>
                <c:pt idx="6">
                  <c:v>57</c:v>
                </c:pt>
                <c:pt idx="7">
                  <c:v>66</c:v>
                </c:pt>
                <c:pt idx="8">
                  <c:v>33</c:v>
                </c:pt>
                <c:pt idx="9">
                  <c:v>50</c:v>
                </c:pt>
                <c:pt idx="10">
                  <c:v>67</c:v>
                </c:pt>
                <c:pt idx="11">
                  <c:v>43</c:v>
                </c:pt>
                <c:pt idx="12">
                  <c:v>44</c:v>
                </c:pt>
                <c:pt idx="13">
                  <c:v>55</c:v>
                </c:pt>
                <c:pt idx="14">
                  <c:v>67</c:v>
                </c:pt>
                <c:pt idx="15">
                  <c:v>43</c:v>
                </c:pt>
                <c:pt idx="16">
                  <c:v>64</c:v>
                </c:pt>
                <c:pt idx="17">
                  <c:v>45</c:v>
                </c:pt>
                <c:pt idx="18">
                  <c:v>57</c:v>
                </c:pt>
                <c:pt idx="19">
                  <c:v>66</c:v>
                </c:pt>
                <c:pt idx="20">
                  <c:v>33</c:v>
                </c:pt>
                <c:pt idx="21">
                  <c:v>50</c:v>
                </c:pt>
                <c:pt idx="22">
                  <c:v>78</c:v>
                </c:pt>
                <c:pt idx="23">
                  <c:v>43</c:v>
                </c:pt>
                <c:pt idx="24">
                  <c:v>44</c:v>
                </c:pt>
                <c:pt idx="25">
                  <c:v>55</c:v>
                </c:pt>
                <c:pt idx="26">
                  <c:v>67</c:v>
                </c:pt>
                <c:pt idx="27">
                  <c:v>43</c:v>
                </c:pt>
              </c:numCache>
            </c:numRef>
          </c:yVal>
          <c:smooth val="0"/>
        </c:ser>
        <c:dLbls>
          <c:showLegendKey val="0"/>
          <c:showVal val="0"/>
          <c:showCatName val="0"/>
          <c:showSerName val="0"/>
          <c:showPercent val="0"/>
          <c:showBubbleSize val="0"/>
        </c:dLbls>
        <c:axId val="354553568"/>
        <c:axId val="354553960"/>
      </c:scatterChart>
      <c:valAx>
        <c:axId val="354553568"/>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4553960"/>
        <c:crosses val="autoZero"/>
        <c:crossBetween val="midCat"/>
      </c:valAx>
      <c:valAx>
        <c:axId val="354553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455356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Line</a:t>
            </a:r>
            <a:r>
              <a:rPr lang="en-US" baseline="0"/>
              <a:t> charts illustrate trends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val>
            <c:numRef>
              <c:f>Sheet1!$G$20:$G$28</c:f>
              <c:numCache>
                <c:formatCode>General</c:formatCode>
                <c:ptCount val="9"/>
                <c:pt idx="0">
                  <c:v>30</c:v>
                </c:pt>
                <c:pt idx="1">
                  <c:v>31.5</c:v>
                </c:pt>
                <c:pt idx="2">
                  <c:v>32</c:v>
                </c:pt>
                <c:pt idx="3">
                  <c:v>33</c:v>
                </c:pt>
                <c:pt idx="4">
                  <c:v>33.1</c:v>
                </c:pt>
                <c:pt idx="5">
                  <c:v>33.299999999999997</c:v>
                </c:pt>
                <c:pt idx="6">
                  <c:v>33.85</c:v>
                </c:pt>
                <c:pt idx="7">
                  <c:v>34.25</c:v>
                </c:pt>
                <c:pt idx="8">
                  <c:v>34.65</c:v>
                </c:pt>
              </c:numCache>
            </c:numRef>
          </c:val>
          <c:smooth val="0"/>
        </c:ser>
        <c:dLbls>
          <c:showLegendKey val="0"/>
          <c:showVal val="0"/>
          <c:showCatName val="0"/>
          <c:showSerName val="0"/>
          <c:showPercent val="0"/>
          <c:showBubbleSize val="0"/>
        </c:dLbls>
        <c:smooth val="0"/>
        <c:axId val="354554744"/>
        <c:axId val="354555136"/>
      </c:lineChart>
      <c:catAx>
        <c:axId val="35455474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4555136"/>
        <c:crosses val="autoZero"/>
        <c:auto val="1"/>
        <c:lblAlgn val="ctr"/>
        <c:lblOffset val="100"/>
        <c:noMultiLvlLbl val="0"/>
      </c:catAx>
      <c:valAx>
        <c:axId val="3545551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45547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Bar charts can </a:t>
            </a:r>
            <a:r>
              <a:rPr lang="en-US" dirty="0"/>
              <a:t>illustrate relationships</a:t>
            </a:r>
            <a:r>
              <a:rPr lang="en-US" baseline="0" dirty="0"/>
              <a:t> and trends</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Sheet1!$N$11:$N$13</c:f>
              <c:numCache>
                <c:formatCode>General</c:formatCode>
                <c:ptCount val="3"/>
                <c:pt idx="0">
                  <c:v>2</c:v>
                </c:pt>
                <c:pt idx="1">
                  <c:v>4</c:v>
                </c:pt>
                <c:pt idx="2">
                  <c:v>5</c:v>
                </c:pt>
              </c:numCache>
            </c:numRef>
          </c:val>
        </c:ser>
        <c:ser>
          <c:idx val="1"/>
          <c:order val="1"/>
          <c:spPr>
            <a:solidFill>
              <a:schemeClr val="accent2"/>
            </a:solidFill>
            <a:ln>
              <a:noFill/>
            </a:ln>
            <a:effectLst/>
          </c:spPr>
          <c:invertIfNegative val="0"/>
          <c:val>
            <c:numRef>
              <c:f>Sheet1!$O$11:$O$13</c:f>
              <c:numCache>
                <c:formatCode>General</c:formatCode>
                <c:ptCount val="3"/>
                <c:pt idx="0">
                  <c:v>3</c:v>
                </c:pt>
                <c:pt idx="1">
                  <c:v>6</c:v>
                </c:pt>
                <c:pt idx="2">
                  <c:v>8</c:v>
                </c:pt>
              </c:numCache>
            </c:numRef>
          </c:val>
        </c:ser>
        <c:dLbls>
          <c:showLegendKey val="0"/>
          <c:showVal val="0"/>
          <c:showCatName val="0"/>
          <c:showSerName val="0"/>
          <c:showPercent val="0"/>
          <c:showBubbleSize val="0"/>
        </c:dLbls>
        <c:gapWidth val="219"/>
        <c:overlap val="-27"/>
        <c:axId val="354555920"/>
        <c:axId val="354556312"/>
      </c:barChart>
      <c:catAx>
        <c:axId val="35455592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4556312"/>
        <c:crosses val="autoZero"/>
        <c:auto val="1"/>
        <c:lblAlgn val="ctr"/>
        <c:lblOffset val="100"/>
        <c:noMultiLvlLbl val="0"/>
      </c:catAx>
      <c:valAx>
        <c:axId val="354556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45559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9/17/2015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9/17/2015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9/17/2015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9/17/2015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9/17/2015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9/17/2015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INFP" TargetMode="External"/><Relationship Id="rId2" Type="http://schemas.openxmlformats.org/officeDocument/2006/relationships/hyperlink" Target="http://en.wikipedia.org/wiki/ESTJ"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ecologyinf.blogspot.com/2013/02/integrative-levels-concept.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hyperlink" Target="http://people.rit.edu/wlrgsh/FINRobison.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presentation issues</a:t>
            </a:r>
            <a:endParaRPr lang="en-US" dirty="0"/>
          </a:p>
        </p:txBody>
      </p:sp>
      <p:sp>
        <p:nvSpPr>
          <p:cNvPr id="3" name="Subtitle 2"/>
          <p:cNvSpPr>
            <a:spLocks noGrp="1"/>
          </p:cNvSpPr>
          <p:nvPr>
            <p:ph type="subTitle" idx="1"/>
          </p:nvPr>
        </p:nvSpPr>
        <p:spPr/>
        <p:txBody>
          <a:bodyPr/>
          <a:lstStyle/>
          <a:p>
            <a:r>
              <a:rPr lang="en-US" dirty="0" smtClean="0"/>
              <a:t>Notes from the lecture given by </a:t>
            </a:r>
            <a:r>
              <a:rPr lang="en-US" dirty="0" err="1" smtClean="0"/>
              <a:t>brian</a:t>
            </a:r>
            <a:r>
              <a:rPr lang="en-US" dirty="0" smtClean="0"/>
              <a:t> </a:t>
            </a:r>
            <a:r>
              <a:rPr lang="en-US" dirty="0" err="1" smtClean="0"/>
              <a:t>macmillan</a:t>
            </a:r>
            <a:r>
              <a:rPr lang="en-US" dirty="0" smtClean="0"/>
              <a:t> on October 1, 2013 for DM997X at </a:t>
            </a:r>
            <a:r>
              <a:rPr lang="en-US" dirty="0" err="1" smtClean="0"/>
              <a:t>nyu</a:t>
            </a:r>
            <a:r>
              <a:rPr lang="en-US" dirty="0" smtClean="0"/>
              <a:t>-poly</a:t>
            </a:r>
            <a:endParaRPr lang="en-US" dirty="0"/>
          </a:p>
        </p:txBody>
      </p:sp>
    </p:spTree>
    <p:extLst>
      <p:ext uri="{BB962C8B-B14F-4D97-AF65-F5344CB8AC3E}">
        <p14:creationId xmlns:p14="http://schemas.microsoft.com/office/powerpoint/2010/main" val="14804474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Limits and thresholds</a:t>
            </a:r>
            <a:endParaRPr lang="en-US" dirty="0"/>
          </a:p>
        </p:txBody>
      </p:sp>
      <p:sp>
        <p:nvSpPr>
          <p:cNvPr id="3" name="Content Placeholder 2"/>
          <p:cNvSpPr>
            <a:spLocks noGrp="1"/>
          </p:cNvSpPr>
          <p:nvPr>
            <p:ph idx="1"/>
          </p:nvPr>
        </p:nvSpPr>
        <p:spPr/>
        <p:txBody>
          <a:bodyPr/>
          <a:lstStyle/>
          <a:p>
            <a:r>
              <a:rPr lang="en-US" dirty="0" smtClean="0"/>
              <a:t>Limits</a:t>
            </a:r>
            <a:endParaRPr lang="en-US" dirty="0"/>
          </a:p>
          <a:p>
            <a:pPr lvl="1"/>
            <a:r>
              <a:rPr lang="en-US" dirty="0" smtClean="0"/>
              <a:t>In data modeling, using an inappropriate data type can create unnecessary constraints on a system. For example, using a byte field to represent members of a large population can create problems because one byte can only represent 256 items.</a:t>
            </a:r>
          </a:p>
          <a:p>
            <a:r>
              <a:rPr lang="en-US" dirty="0" smtClean="0"/>
              <a:t>Thresholds</a:t>
            </a:r>
          </a:p>
          <a:p>
            <a:pPr lvl="1"/>
            <a:r>
              <a:rPr lang="en-US" dirty="0" smtClean="0"/>
              <a:t>Many substances are not poisonous until a certain threshold is reached. Analogous situations exist in many other areas.</a:t>
            </a:r>
          </a:p>
          <a:p>
            <a:pPr lvl="1"/>
            <a:endParaRPr lang="en-US" dirty="0" smtClean="0"/>
          </a:p>
        </p:txBody>
      </p:sp>
    </p:spTree>
    <p:extLst>
      <p:ext uri="{BB962C8B-B14F-4D97-AF65-F5344CB8AC3E}">
        <p14:creationId xmlns:p14="http://schemas.microsoft.com/office/powerpoint/2010/main" val="4360002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a:t>
            </a:r>
            <a:endParaRPr lang="en-US" dirty="0"/>
          </a:p>
        </p:txBody>
      </p:sp>
      <p:sp>
        <p:nvSpPr>
          <p:cNvPr id="3" name="Content Placeholder 2"/>
          <p:cNvSpPr>
            <a:spLocks noGrp="1"/>
          </p:cNvSpPr>
          <p:nvPr>
            <p:ph idx="1"/>
          </p:nvPr>
        </p:nvSpPr>
        <p:spPr>
          <a:xfrm>
            <a:off x="581192" y="2180497"/>
            <a:ext cx="11029615" cy="2487038"/>
          </a:xfrm>
        </p:spPr>
        <p:txBody>
          <a:bodyPr/>
          <a:lstStyle/>
          <a:p>
            <a:pPr marL="0" indent="0">
              <a:buNone/>
            </a:pPr>
            <a:r>
              <a:rPr lang="en-US" dirty="0" smtClean="0"/>
              <a:t>A data set that works fine by itself may break when aggregated with other data sets that represent similar data.  </a:t>
            </a:r>
          </a:p>
          <a:p>
            <a:r>
              <a:rPr lang="en-US" dirty="0" smtClean="0"/>
              <a:t>For example, in data sets that get aggregated you need to ensure that key fields are globally unique.</a:t>
            </a:r>
          </a:p>
        </p:txBody>
      </p:sp>
    </p:spTree>
    <p:extLst>
      <p:ext uri="{BB962C8B-B14F-4D97-AF65-F5344CB8AC3E}">
        <p14:creationId xmlns:p14="http://schemas.microsoft.com/office/powerpoint/2010/main" val="27530556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presentation of data has a human component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296954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 are better at relative evaluations than absolute ones.</a:t>
            </a:r>
            <a:endParaRPr lang="en-US" dirty="0"/>
          </a:p>
        </p:txBody>
      </p:sp>
      <p:sp>
        <p:nvSpPr>
          <p:cNvPr id="3" name="Content Placeholder 2"/>
          <p:cNvSpPr>
            <a:spLocks noGrp="1"/>
          </p:cNvSpPr>
          <p:nvPr>
            <p:ph idx="1"/>
          </p:nvPr>
        </p:nvSpPr>
        <p:spPr>
          <a:xfrm>
            <a:off x="2097741" y="2180496"/>
            <a:ext cx="7810052" cy="3678303"/>
          </a:xfrm>
        </p:spPr>
        <p:txBody>
          <a:bodyPr/>
          <a:lstStyle/>
          <a:p>
            <a:pPr marL="324000" lvl="1" indent="0">
              <a:buNone/>
            </a:pPr>
            <a:r>
              <a:rPr lang="en-US" sz="2400" dirty="0" smtClean="0"/>
              <a:t>People are much better at ranking (relative ordering) than dealing with absolute values.</a:t>
            </a:r>
          </a:p>
          <a:p>
            <a:pPr lvl="1"/>
            <a:r>
              <a:rPr lang="en-US" sz="2400" dirty="0" smtClean="0"/>
              <a:t>For example, they may not be able to tell you if the United States national debt is in billions or trillions of dollars, but they will always be able to tell you that it is bigger than their personal debt.</a:t>
            </a:r>
          </a:p>
          <a:p>
            <a:pPr lvl="3"/>
            <a:endParaRPr lang="en-US" dirty="0" smtClean="0"/>
          </a:p>
        </p:txBody>
      </p:sp>
    </p:spTree>
    <p:extLst>
      <p:ext uri="{BB962C8B-B14F-4D97-AF65-F5344CB8AC3E}">
        <p14:creationId xmlns:p14="http://schemas.microsoft.com/office/powerpoint/2010/main" val="35990214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 have limits to what they can comprehend</a:t>
            </a:r>
            <a:endParaRPr lang="en-US" dirty="0"/>
          </a:p>
        </p:txBody>
      </p:sp>
      <p:sp>
        <p:nvSpPr>
          <p:cNvPr id="3" name="Content Placeholder 2"/>
          <p:cNvSpPr>
            <a:spLocks noGrp="1"/>
          </p:cNvSpPr>
          <p:nvPr>
            <p:ph idx="1"/>
          </p:nvPr>
        </p:nvSpPr>
        <p:spPr/>
        <p:txBody>
          <a:bodyPr/>
          <a:lstStyle/>
          <a:p>
            <a:r>
              <a:rPr lang="en-US" sz="2000" dirty="0" smtClean="0"/>
              <a:t>Large numbers quickly become meaningless without a context.</a:t>
            </a:r>
          </a:p>
          <a:p>
            <a:r>
              <a:rPr lang="en-US" sz="2000" dirty="0" smtClean="0"/>
              <a:t>Sequences involving more than 4 or 5 steps are extremely difficult for people to remember.</a:t>
            </a:r>
          </a:p>
          <a:p>
            <a:endParaRPr lang="en-US" dirty="0"/>
          </a:p>
        </p:txBody>
      </p:sp>
    </p:spTree>
    <p:extLst>
      <p:ext uri="{BB962C8B-B14F-4D97-AF65-F5344CB8AC3E}">
        <p14:creationId xmlns:p14="http://schemas.microsoft.com/office/powerpoint/2010/main" val="3874736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Culture influences perception and understanding</a:t>
            </a:r>
            <a:endParaRPr lang="en-US" dirty="0"/>
          </a:p>
        </p:txBody>
      </p:sp>
      <p:sp>
        <p:nvSpPr>
          <p:cNvPr id="3" name="Content Placeholder 2"/>
          <p:cNvSpPr>
            <a:spLocks noGrp="1"/>
          </p:cNvSpPr>
          <p:nvPr>
            <p:ph idx="1"/>
          </p:nvPr>
        </p:nvSpPr>
        <p:spPr>
          <a:xfrm>
            <a:off x="1129553" y="2180496"/>
            <a:ext cx="10047642" cy="3678303"/>
          </a:xfrm>
        </p:spPr>
        <p:txBody>
          <a:bodyPr/>
          <a:lstStyle/>
          <a:p>
            <a:pPr marL="0" indent="0">
              <a:buNone/>
            </a:pPr>
            <a:r>
              <a:rPr lang="en-US" dirty="0" smtClean="0"/>
              <a:t>Our perceptions of space, time and color are all influenced by culture:</a:t>
            </a:r>
          </a:p>
          <a:p>
            <a:pPr lvl="1"/>
            <a:r>
              <a:rPr lang="en-US" i="1" dirty="0" smtClean="0"/>
              <a:t>Space</a:t>
            </a:r>
            <a:r>
              <a:rPr lang="en-US" dirty="0" smtClean="0"/>
              <a:t>: some cultures orient exclusively by absolute directions (for example, north and south) rather than relative ones (right and left).</a:t>
            </a:r>
          </a:p>
          <a:p>
            <a:pPr lvl="1"/>
            <a:r>
              <a:rPr lang="en-US" i="1" dirty="0" smtClean="0"/>
              <a:t>Time</a:t>
            </a:r>
            <a:r>
              <a:rPr lang="en-US" dirty="0" smtClean="0"/>
              <a:t>: the Chinese language describes past, present and future events through aspect whereas English uses tense.</a:t>
            </a:r>
          </a:p>
          <a:p>
            <a:pPr lvl="1"/>
            <a:r>
              <a:rPr lang="en-US" i="1" dirty="0" smtClean="0"/>
              <a:t>Color</a:t>
            </a:r>
            <a:r>
              <a:rPr lang="en-US" dirty="0" smtClean="0"/>
              <a:t>: every culture has factions that identify themselves and their ideology through colors. These vary between cultures, for example, </a:t>
            </a:r>
            <a:r>
              <a:rPr lang="en-US" dirty="0"/>
              <a:t> </a:t>
            </a:r>
            <a:r>
              <a:rPr lang="en-US" dirty="0" smtClean="0"/>
              <a:t>blue in Canada is associated with conservatives, and in the United States it is associated with liberals.</a:t>
            </a:r>
            <a:endParaRPr lang="en-US" dirty="0"/>
          </a:p>
        </p:txBody>
      </p:sp>
    </p:spTree>
    <p:extLst>
      <p:ext uri="{BB962C8B-B14F-4D97-AF65-F5344CB8AC3E}">
        <p14:creationId xmlns:p14="http://schemas.microsoft.com/office/powerpoint/2010/main" val="41116921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Louis </a:t>
            </a:r>
            <a:r>
              <a:rPr lang="en-US" dirty="0" err="1" smtClean="0"/>
              <a:t>Cheskin</a:t>
            </a:r>
            <a:r>
              <a:rPr lang="en-US" dirty="0" smtClean="0"/>
              <a:t> and Color</a:t>
            </a:r>
            <a:endParaRPr lang="en-US" dirty="0"/>
          </a:p>
        </p:txBody>
      </p:sp>
      <p:sp>
        <p:nvSpPr>
          <p:cNvPr id="3" name="Content Placeholder 2"/>
          <p:cNvSpPr>
            <a:spLocks noGrp="1"/>
          </p:cNvSpPr>
          <p:nvPr>
            <p:ph idx="1"/>
          </p:nvPr>
        </p:nvSpPr>
        <p:spPr>
          <a:xfrm>
            <a:off x="796066" y="2137466"/>
            <a:ext cx="6368527" cy="3678303"/>
          </a:xfrm>
        </p:spPr>
        <p:txBody>
          <a:bodyPr/>
          <a:lstStyle/>
          <a:p>
            <a:pPr marL="0" indent="0">
              <a:buNone/>
            </a:pPr>
            <a:r>
              <a:rPr lang="en-US" dirty="0" smtClean="0"/>
              <a:t>Louis </a:t>
            </a:r>
            <a:r>
              <a:rPr lang="en-US" dirty="0" err="1" smtClean="0"/>
              <a:t>Cheskin</a:t>
            </a:r>
            <a:r>
              <a:rPr lang="en-US" dirty="0" smtClean="0"/>
              <a:t> laid the groundwork for all modern packaging through his color research, which he conducted during the 1940s and 1950s at the Color Research Institute of Chicago (later the Louis </a:t>
            </a:r>
            <a:r>
              <a:rPr lang="en-US" dirty="0" err="1" smtClean="0"/>
              <a:t>Cheskin</a:t>
            </a:r>
            <a:r>
              <a:rPr lang="en-US" dirty="0" smtClean="0"/>
              <a:t> Institute).</a:t>
            </a:r>
          </a:p>
          <a:p>
            <a:pPr lvl="1"/>
            <a:r>
              <a:rPr lang="en-US" dirty="0" smtClean="0"/>
              <a:t>His research is one of the reasons why Tide, Proctor and Gamble’s most profitable detergent, is packaged in orange and yellow, and the packaging of Cheer, a product designed primarily to take up shelf space, is predominantly blue. His research suggests that despite certain cultural associations with color, there are others that occur cross-culturally (for example, orange attracts the human eye).</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9336" y="2716968"/>
            <a:ext cx="2143125" cy="2143125"/>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014" y="2644265"/>
            <a:ext cx="1370794" cy="2248102"/>
          </a:xfrm>
          <a:prstGeom prst="rect">
            <a:avLst/>
          </a:prstGeom>
        </p:spPr>
      </p:pic>
    </p:spTree>
    <p:extLst>
      <p:ext uri="{BB962C8B-B14F-4D97-AF65-F5344CB8AC3E}">
        <p14:creationId xmlns:p14="http://schemas.microsoft.com/office/powerpoint/2010/main" val="16509438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PeoplE</a:t>
            </a:r>
            <a:r>
              <a:rPr lang="en-US" dirty="0" smtClean="0"/>
              <a:t> understand The world in different ways</a:t>
            </a:r>
            <a:endParaRPr lang="en-US" dirty="0"/>
          </a:p>
        </p:txBody>
      </p:sp>
      <p:sp>
        <p:nvSpPr>
          <p:cNvPr id="4" name="Content Placeholder 2"/>
          <p:cNvSpPr>
            <a:spLocks noGrp="1"/>
          </p:cNvSpPr>
          <p:nvPr>
            <p:ph idx="1"/>
          </p:nvPr>
        </p:nvSpPr>
        <p:spPr>
          <a:xfrm>
            <a:off x="581192" y="2313803"/>
            <a:ext cx="5679758" cy="4619501"/>
          </a:xfrm>
        </p:spPr>
        <p:txBody>
          <a:bodyPr>
            <a:normAutofit fontScale="92500" lnSpcReduction="20000"/>
          </a:bodyPr>
          <a:lstStyle/>
          <a:p>
            <a:pPr marL="0" indent="0">
              <a:buNone/>
            </a:pPr>
            <a:r>
              <a:rPr lang="en-US" dirty="0" smtClean="0"/>
              <a:t>People comprehend the world differently:</a:t>
            </a:r>
          </a:p>
          <a:p>
            <a:r>
              <a:rPr lang="en-US" dirty="0" smtClean="0"/>
              <a:t>Some people make decisions based on numbers.</a:t>
            </a:r>
          </a:p>
          <a:p>
            <a:r>
              <a:rPr lang="en-US" dirty="0"/>
              <a:t>O</a:t>
            </a:r>
            <a:r>
              <a:rPr lang="en-US" dirty="0" smtClean="0"/>
              <a:t>thers rely on visual cues.</a:t>
            </a:r>
          </a:p>
          <a:p>
            <a:r>
              <a:rPr lang="en-US" dirty="0" smtClean="0"/>
              <a:t>Others make decisions based on character assessments.</a:t>
            </a:r>
          </a:p>
          <a:p>
            <a:pPr marL="0" indent="0">
              <a:buNone/>
            </a:pPr>
            <a:r>
              <a:rPr lang="en-US" dirty="0" smtClean="0"/>
              <a:t>The researchers Katherine Cook Briggs, and her daughter Isabel Briggs Myers, developed a psychometric questionnaire to measure these differences, based on Jung’s belief that cognitions is influenced by sensation</a:t>
            </a:r>
            <a:r>
              <a:rPr lang="en-US" dirty="0"/>
              <a:t>, intuition, feeling, and </a:t>
            </a:r>
            <a:r>
              <a:rPr lang="en-US" dirty="0" smtClean="0"/>
              <a:t>thinking. Their model outlined two polar types, with four personality characteristics each:</a:t>
            </a:r>
          </a:p>
          <a:p>
            <a:r>
              <a:rPr lang="en-US" sz="1700" b="1" dirty="0">
                <a:hlinkClick r:id="rId2" tooltip="ESTJ"/>
              </a:rPr>
              <a:t>ESTJ</a:t>
            </a:r>
            <a:r>
              <a:rPr lang="en-US" dirty="0"/>
              <a:t>: extraversion (E), sensing (S), thinking (T), judgment (J)</a:t>
            </a:r>
          </a:p>
          <a:p>
            <a:r>
              <a:rPr lang="en-US" b="1" dirty="0">
                <a:hlinkClick r:id="rId3" tooltip="INFP"/>
              </a:rPr>
              <a:t>INFP</a:t>
            </a:r>
            <a:r>
              <a:rPr lang="en-US" dirty="0"/>
              <a:t>: introversion (I), intuition (N), feeling (F), perception (P</a:t>
            </a:r>
            <a:r>
              <a:rPr lang="en-US" dirty="0" smtClean="0"/>
              <a:t>)</a:t>
            </a:r>
          </a:p>
          <a:p>
            <a:pPr marL="0" indent="0">
              <a:buNone/>
            </a:pPr>
            <a:r>
              <a:rPr lang="en-US" dirty="0" smtClean="0"/>
              <a:t>These characteristics can be combined into sixteen different personality types (see illustration).</a:t>
            </a:r>
            <a:endParaRPr lang="en-US" dirty="0"/>
          </a:p>
          <a:p>
            <a:endParaRPr lang="en-US" dirty="0" smtClean="0"/>
          </a:p>
          <a:p>
            <a:endParaRPr lang="en-US" dirty="0"/>
          </a:p>
        </p:txBody>
      </p:sp>
      <p:pic>
        <p:nvPicPr>
          <p:cNvPr id="1028" name="Picture 4" descr="http://wiki.telfer.uottawa.ca/ci-wiki/images/6/62/Dhh9t269_126r4rr6jj_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0649" y="1968704"/>
            <a:ext cx="5070159" cy="4813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21350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Bernays</a:t>
            </a:r>
            <a:r>
              <a:rPr lang="en-US" dirty="0" smtClean="0"/>
              <a:t> and the Freudians</a:t>
            </a:r>
            <a:endParaRPr lang="en-US" dirty="0"/>
          </a:p>
        </p:txBody>
      </p:sp>
      <p:sp>
        <p:nvSpPr>
          <p:cNvPr id="3" name="Content Placeholder 2"/>
          <p:cNvSpPr>
            <a:spLocks noGrp="1"/>
          </p:cNvSpPr>
          <p:nvPr>
            <p:ph idx="1"/>
          </p:nvPr>
        </p:nvSpPr>
        <p:spPr>
          <a:xfrm>
            <a:off x="893165" y="2226157"/>
            <a:ext cx="5486120" cy="3678303"/>
          </a:xfrm>
        </p:spPr>
        <p:txBody>
          <a:bodyPr>
            <a:normAutofit/>
          </a:bodyPr>
          <a:lstStyle/>
          <a:p>
            <a:pPr marL="0" indent="0">
              <a:buNone/>
            </a:pPr>
            <a:r>
              <a:rPr lang="en-US" dirty="0" smtClean="0"/>
              <a:t>Some people argue that people are mostly motivated by instincts (and needs) not reason and evidence.</a:t>
            </a:r>
          </a:p>
          <a:p>
            <a:r>
              <a:rPr lang="en-US" dirty="0" smtClean="0"/>
              <a:t>The advertiser Edward Louis </a:t>
            </a:r>
            <a:r>
              <a:rPr lang="en-US" dirty="0" err="1" smtClean="0"/>
              <a:t>Bernays</a:t>
            </a:r>
            <a:r>
              <a:rPr lang="en-US" dirty="0" smtClean="0"/>
              <a:t> is one of the most famous. </a:t>
            </a:r>
          </a:p>
          <a:p>
            <a:pPr lvl="1"/>
            <a:r>
              <a:rPr lang="en-US" dirty="0" err="1" smtClean="0"/>
              <a:t>Bernays</a:t>
            </a:r>
            <a:r>
              <a:rPr lang="en-US" dirty="0" smtClean="0"/>
              <a:t> preferred to use contrived news, featuring role models, and campaigns focused on self-esteem, to promote products. </a:t>
            </a:r>
          </a:p>
          <a:p>
            <a:pPr lvl="1"/>
            <a:r>
              <a:rPr lang="en-US" dirty="0" err="1" smtClean="0"/>
              <a:t>Bernays</a:t>
            </a:r>
            <a:r>
              <a:rPr lang="en-US" dirty="0" smtClean="0"/>
              <a:t> famously, and successfully, encouraged women to smoke publicly during the 1929 Easter Parade, where he hired flappers to smoke Lucky Strikes.</a:t>
            </a:r>
          </a:p>
          <a:p>
            <a:endParaRPr lang="en-US" dirty="0"/>
          </a:p>
        </p:txBody>
      </p:sp>
      <p:sp>
        <p:nvSpPr>
          <p:cNvPr id="4" name="AutoShape 2" descr="data:image/jpeg;base64,/9j/4AAQSkZJRgABAQAAAQABAAD/2wCEAAkGBwgHBgkIBwgKCgkLDRYPDQwMDRsUFRAWIB0iIiAdHx8kKDQsJCYxJx8fLT0tMTU3Ojo6Iys/RD84QzQ5OjcBCgoKDQwNGg8PGjclHyU3Nzc3Nzc3Nzc3Nzc3Nzc3Nzc3Nzc3Nzc3Nzc3Nzc3Nzc3Nzc3Nzc3Nzc3Nzc3Nzc3N//AABEIAKAAbQMBIgACEQEDEQH/xAAcAAACAwEBAQEAAAAAAAAAAAAEBQMGBwIBAAj/xAA6EAACAQIEBAMGBQQBBAMAAAABAgMEEQAFEiEGEzFBIlFhFDJxgZGhByNCscEV0fDxJDNyc7IWUmL/xAAWAQEBAQAAAAAAAAAAAAAAAAAAAQL/xAAZEQEBAQEBAQAAAAAAAAAAAAAAAREhYUH/2gAMAwEAAhEDEQA/ANgzOtkpKKomEanloWA1dcUjgziXNc5D1dZywDIw5QFgB6d/nh9xRmKNlk6wxSyF42A0A9cZzkVRLllE/tSSQEG4uliN/XCdK2COriIGoqp9ccVtUaeJWjC3JtvjOqvil5aJRTwSHrZut8JoeIK+Soj5zsEMgJ67AfHFRrclTIkXMJBIW4Fsc5dXyVTsrxqoHl54RVeYQvlzMtUtmTa3wxmtHmmZw5hJJT5qafxe6tnP0wG7XF+g+mPRve2Mpg4jzaSG8OaSs3/jjY38rXvi/cO5rHW5bE0s6tUKo5ptp387YinA/nHuPAf3x7/hwHoNu2OwdsDTTcsbKW2v1x5T1RkKDl2v64AsY9GPL4+uPXAZ7mGY5hMS9PWpDH2BiBOEme1MlVl/LqzG7r1KrbHnFmT5tLmU0+WzJHTLELDT33wJSUU/9GArB+e27eYxYVfuE6NX4foy4TxIOg6YGzOSGiqqtqpIuVT0xmJCXNh6d/hifhuuhpsqp6eQkMiWG3XC7PzFPHmkkmvTJSMi/EDb9u+CKd7bmWciSkoVXmSC/LQXOnr1tt6nEk/B+cOY5aTlOH3ki0WIPodvXFh/DHKRQ5bLVyHVPPJbmHbwDoLdvPF4WaJV7X7YKz/L/wAN6xl11NcYWDAhB4wLfTFxPD9McrWjnclwN5QLEkd8S1ubpDuN/gMKKjiB1IGhlDX6j+cE1V5OJs14PzGoyysvWU6nVBc7lfIH67YveR5nHmlOJ4GcBv8A7Yzz8RHpK6npa2RQxiYhgdtQ7i474sHA2YhMsgaTVoSJQTb0wIubwe8GZt+pvgFKqiSdYPaJBIDbv1+OJv6jHURK0WqzHqRbHjCLlB7C5wE0gkVlBZipPmcMUHhHwwtuTKlyemGae6PhiCvTR04T82oiU26G2KzntLyBeIrKrDwsu1sVzjyNf65GGdRqFgp6m3+sWGghvk6DTYqt7eWEaptR0ZWlhaSpjBI1G5+2D/YuaxjbQY2Xe/0xUa6akhkVKq7Er64cUB5mXI0RIW4IJPTfyxUEZTF7HRpQxlvDtYdR/rBstS1KhNRHqU9GLgX+GFqVz1GXMjr/AMw+FxECfGQCQB16NjMuKI83rswYziV3dzyoI4iQgvsL364iNCreI8rh/M5RYge91Ve+K5U8Q02ZOwFXDFYX5YHitbv2++JKHgqaPgTMUrYteYOgkiBY+Cw6fLGbVeSVlIbGmkJNxdDcefYYuri9NKJVeBQ0iwnXpO/T0Py+uL1wx7DWZZHFSFX9mVYpFC20sFG30IxnHCMM8MTGr0bR6LgnWqgbHfFu/DijqqbheoaRmjqaioaRynZtCKfuDh6LtHSctQApPpfbEvsq2WyWsb2wFljSmJled5W7s4747pHqBU6ZKhm1E2QjoMEH6PzVNrYLSVNO7jb1wM7AOL9B1x8J6cfpA/nEUkzfhXIsyr46+uikNRB7rCQgD5YCzGCOaOWPLpCsSWB/tviatqap3Z6epg5IF7Em7fTA/wCY+W1ciOpk2Ph6YQppSJl/Kgkni/NVP1x3+PbBIhppQyRKQrdNIxScx43rsqkSnloomfTtc2w1rc7zOjyhczeGJVABK37YoLr4uWwW+h9JNiLEnz8ugAwhzTP/AOmQRjlmorpvDTxn9THoPgMTZXn1XxXDVRLAixolxpO9+39vnir5vTzSVeX1NJOq1Cvy1Z1uB3ufviB7X8bxZFRtlmYUdYakABnkYES7XLg+RN9u1umKRTcTaalpWpBHQyEkqX16Wv7w+Itt0vj7iejrZm/5tZQ7XBvq1E/C2KqI2uRzQ6A2JHQjBV+yeojqMwZodOmbSBt08QGNXy6ijpqGKn5i+BQrFPdv3tftjC+E7tmdJDHdvaapAN7aQDfby63+WNDy/i56jKNdO8c1TG+lo2sGdb2DDzvscEXyngigUhXvc98SR08Qfm6vFhNl9XmNQrPPSco6fCD1wfA9ZZFaONbHckdcAawG5A7Yjij23U+mJVIIs5GrEy6FFjgK9nGVUXsMoECKx3uu2F8UApsrdIV0ja4I9cOMxmkeeSBIWPLQOz9h12+2FtTWWy6WprGSKFAGdie1x9ThFouq4TybNmiqayF3lCAXEhXHWdpksWWtl2ZTiOB106A3jI9Lb4pmcfiA5gePKw0CW98nx9Ow7ffFHqc0kqZ0eWVmllN/G5Nx2/3gjQ8qzPhzh9po8jiqZEf35JGsL/Pf7YVCofMJJ80pqROVTVeiWNWv7wBvc99/hiqLUBIDdyCu1/M4uH4OyGrkz+CVBLTycolWFwx8d9vhbBQGeyZJUUyvPApqB1964+mKXmE1PyuXRwldRG/kdh0xoP4hZBQ0uYZdBSzQLPWzrEkU1/Dc2vq62vtv3wsi4WnpJ9JRJJkvp5Z1aT59MVmK9SxyZDlU1Zob2x4uSjt0gL32Hm1rk+VvqDkLTU9QZ0lEekeG1wT8Md8W17zZiuXc1RBRll03FuZ+o+p2t9cLY5jzlUMNI8LWPT+O4xKrSsr43zKlJTWJ07CXe3z64teWcd0s4X2uldCe8fiH0O+Mgp5gNW3SwBO3a+DUqQpDBrsbA+Y67ffAbpR5pl1c3/HnjL+TbH74ZBlv2OMKo80IJIcgjbY+mH9JxfWU0QArJbHoCuu3pgNRaelJsJEN9tiMZF+LfESmX+l0rKIoU1vbYu5FwB8AR9T5YMqOMqo1LiGgjjiDFWkksNI73OMz4pzL23N6uoYksz3H0HT0thCuZ5+ZC7AkajpHptvjltetAz6XKhQx6j/BgMStLTxb6dXiO3yw8NkUgKoMY8rm9t/jiD6NksqovhUWG3vHucaL+CZCpnSWIPNi73vs39sZjzGWRWUldyN++Lp+HearQZbxVN4VeKGJ1ue55ij+MVQX4kZuK/iiR6F0eaKeOOKVTcAKRY/DWSfLc403irNo+HuHJK9giVUoCRR7f9Vh/FifljDspy5qtKiqqyQJFESqVO5ZgAdvmdt9sMOMeJK3O4qGCZwfZKdEYdQ77anPYE2GG9T4rsoadncNqkZiSzHdj5/P+TiemMALBpVRr3IYjHlLHZQWN9I2APTBSxvJe21+174DuBoWc8qRWAAvbcX32uPrgyPTFHqf74WVFYKIxxRxoZXI91QBb/WCq6R1pZGUhDbYHqDiAuks0fhKjqF9dtsSBOYAI2KIoAF774BpphFTRRi5Zk1ADe57fviRjHEq89zzD1UG9vrgI86z6JMwqqGVS0CSkseoc36WxW62Raqd51QAP+k7WHTf6YNlgMzPzEYlgWLkW+uFHjjsjg2HfzxTDSljCRRsviNhsov/AKw1urMXYg+HtcXt54XUjgxw7tcrbsP864NaVRO5ZibHbfqLb4g9LaCyddO4Ntv94lyuseP+rUyEp7ZDHYn/APLgg/K+BrXYMj3tfcdbXxJQhUrGDMia4mQFjuGBBuPXY/fAOc7qFpKqKnoVMMFLHzLhv1HUv/re3qzYrMbmZ2ZlAYtsCO3TBma1KyzMHZC7NqYINh5WHkB/OI6IEja1+oBN/mMUdyxsFA1HzsdsdhlpoeYzkLbddVxfEshXlXOkW3JI+/0GAVfnS+0NdYhtECbi3n++IOqCAy1Ht1QGDHdVtcAdv2x9mdQHIIIOm/Q9vQfTHVVVxxJpjcat7gYTtK0roVa7E3Ft8UNIKoCqaTxaY4/AL+vX7HBSItYObdiDuL9cJUEk8vJQ3d2AAv8A58/ng9/CeVTzkLH4SRvqPniKrzZjVz7STMRbfbqMD8xixGprdgTtgrlqp1ABTexF9j8MQyakkUj3je5A6YqHmW0ctRGskaM604DSsOiLewJ9Lm2O3LLLcg6GFzb98alwBTQ8P8OwLVwhqitAepQp+kjwpb0Um48ycIONODI6KE5pkymbK3F2VfFyPT1X16jv54Coosay3Fr28QPrjrpMJdvyzdewJIIt98coQvLsAzAe6euOa1tzCNmG5JNrt3xAuBBqSS+pmNx6H/LYZUnvKQTuttPXAVOsaMpQBiCCLDc/Pt2wXPKIEjXURI58u/r8P2xRzVtzwy3/ACUIMpAtqPl++Ap67mOoRrLcAFfnhhUtHT0ZCgNquTcdT3vhcLBzuCR1s17f5vgI7s5W5YuQTcmxtf1x64cWbvte4x5MAojaMk+dxaxv3x9Ibog3DabtucFd0rBKgyxyFWsenU7fzt9MFERpZZD0GwQjb44DptIlWQOFC+trYMZ1BWzkjSADfEwL62JBK+hhYeR2N/LD38OaCCszqoaqy9a6nggL6XJsj3Gjod7n7X8sJ5oACz2C7b9QLfxjcfw34RfI8hieoGmrqhzZlB3W/QfEDb4k4AR4mdirndgQwDEdfesR0OHOUTPQzCJ2LRyiw1adLnfb/utudrEfDDiDJ45HMrAhtQ2t0A7ftjqoy4WdLsFYEEj3hfuPXrixGWcecLjKapc1y6/9Kma/LBtyH66fgT0+NvLFCUOZC12CC9z17n+MfpCrWnSkkpKmKOWnkUrKkliJF9RjLc64CIlkm4ZnSth1EmkaQCeP03Pi/f49cWijXSMMXUsNvDa9zft54lpqfVK1RKNB6AE7KOww0pOFuIKib83I8wFjZVaAgD4k2HfFgT8PsxnUNmWa5dlkX6Y5pA7fQED74nBS6iR5GIjQsLEWAv2GAI0kSRtTDxenxxc844PoMpopqmLi6CoKIbxxUrEv6AiQ9/PFOMqhOWpOn1WzW9frgIKgGxJubnpboMfRR6v+oGvbqcTvII12C79yd/pgZ5WLt0CnsP8APTEVy5VEGkHUTvqPXB8Cw8satVuotiFcvq5XBELDVtuPj5+hxYqSObLYhG1BTzXHvL1+dx64DRaf8LooeLKd2nafLIRz2D++WB8KG2xF99uwsfXRTZXtb3unxwq/+UUDZhHDTziQsbMQdhft+2F9fxhlyJQRwOJZ6xQ6BDcKO5uOtvLCLVkbwsb7DzwMZRIdQ2tsCTthVWZzEdnbQuopIQdkI8/Ta+B6vNlgiIc2Y26Hb43xWQHF2Z+zg0yvck9R+nbrjN6mV5pNb6beVvvhtn1W9RMxLFl63xX3e8twzWtsSBsMAcsnS7/InpiVCobTdQLfp88K6d3eV15WmNRYs+2rzsPL54Jgq4TVxxWeRyd9C+6MTQBxJVAtHSqwsvjkF99+n2P3GK+YebLsNZ7BQbjGx5T+HfDtbrrqusrKqeZrsWZYwCewUX2+JOF3F/DVLw4EnyzU1HNYNYXaNvUjqD54DP6XJKqpVGqPyhe9ibtb4A7YbU+XUtJIpjAZwN5CdzuL/DEpnB8X6bW/uMQtOixszG2gnr/nlgogzRe1FdGkadmv0OOxVhyVTom3xwu9oExAU7+uxOCqFEigto1sdzv6euC4/9k="/>
          <p:cNvSpPr>
            <a:spLocks noChangeAspect="1" noChangeArrowheads="1"/>
          </p:cNvSpPr>
          <p:nvPr/>
        </p:nvSpPr>
        <p:spPr bwMode="auto">
          <a:xfrm>
            <a:off x="155575" y="-731838"/>
            <a:ext cx="1038225"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1753" y="2029889"/>
            <a:ext cx="2254679" cy="3309621"/>
          </a:xfrm>
          <a:prstGeom prst="rect">
            <a:avLst/>
          </a:prstGeom>
        </p:spPr>
      </p:pic>
      <p:sp>
        <p:nvSpPr>
          <p:cNvPr id="6" name="TextBox 5"/>
          <p:cNvSpPr txBox="1"/>
          <p:nvPr/>
        </p:nvSpPr>
        <p:spPr>
          <a:xfrm>
            <a:off x="8298572" y="5468777"/>
            <a:ext cx="2426802" cy="369332"/>
          </a:xfrm>
          <a:prstGeom prst="rect">
            <a:avLst/>
          </a:prstGeom>
          <a:noFill/>
        </p:spPr>
        <p:txBody>
          <a:bodyPr wrap="square" rtlCol="0">
            <a:spAutoFit/>
          </a:bodyPr>
          <a:lstStyle/>
          <a:p>
            <a:r>
              <a:rPr lang="en-US" dirty="0" smtClean="0"/>
              <a:t>Edward Louis </a:t>
            </a:r>
            <a:r>
              <a:rPr lang="en-US" dirty="0" err="1" smtClean="0"/>
              <a:t>Bernays</a:t>
            </a:r>
            <a:endParaRPr lang="en-US" dirty="0"/>
          </a:p>
        </p:txBody>
      </p:sp>
    </p:spTree>
    <p:extLst>
      <p:ext uri="{BB962C8B-B14F-4D97-AF65-F5344CB8AC3E}">
        <p14:creationId xmlns:p14="http://schemas.microsoft.com/office/powerpoint/2010/main" val="38593933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Never forget the human element, it can be more important than the technical details you are presenting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8740" y="4705303"/>
            <a:ext cx="4571090" cy="2041457"/>
          </a:xfrm>
          <a:prstGeom prst="rect">
            <a:avLst/>
          </a:prstGeom>
        </p:spPr>
      </p:pic>
      <p:sp>
        <p:nvSpPr>
          <p:cNvPr id="5" name="TextBox 4"/>
          <p:cNvSpPr txBox="1"/>
          <p:nvPr/>
        </p:nvSpPr>
        <p:spPr>
          <a:xfrm>
            <a:off x="1333949" y="4945530"/>
            <a:ext cx="5230423" cy="2092881"/>
          </a:xfrm>
          <a:prstGeom prst="rect">
            <a:avLst/>
          </a:prstGeom>
          <a:noFill/>
        </p:spPr>
        <p:txBody>
          <a:bodyPr wrap="square" rtlCol="0">
            <a:spAutoFit/>
          </a:bodyPr>
          <a:lstStyle/>
          <a:p>
            <a:pPr marL="342900" indent="-342900">
              <a:buAutoNum type="arabicPeriod"/>
            </a:pPr>
            <a:r>
              <a:rPr lang="en-US" sz="1400" dirty="0" smtClean="0">
                <a:solidFill>
                  <a:schemeClr val="accent1">
                    <a:lumMod val="60000"/>
                    <a:lumOff val="40000"/>
                  </a:schemeClr>
                </a:solidFill>
              </a:rPr>
              <a:t>SMB 1 and 2 conflicts may be destabilizing the system.</a:t>
            </a:r>
          </a:p>
          <a:p>
            <a:pPr marL="342900" indent="-342900">
              <a:buAutoNum type="arabicPeriod"/>
            </a:pPr>
            <a:r>
              <a:rPr lang="en-US" sz="1400" dirty="0" smtClean="0">
                <a:solidFill>
                  <a:schemeClr val="accent1">
                    <a:lumMod val="60000"/>
                    <a:lumOff val="40000"/>
                  </a:schemeClr>
                </a:solidFill>
              </a:rPr>
              <a:t>Firewalls may be restricting access because of authentication, timeout and threshold rules.</a:t>
            </a:r>
          </a:p>
          <a:p>
            <a:pPr marL="342900" indent="-342900">
              <a:buAutoNum type="arabicPeriod"/>
            </a:pPr>
            <a:r>
              <a:rPr lang="en-US" sz="1400" dirty="0" smtClean="0">
                <a:solidFill>
                  <a:schemeClr val="accent1">
                    <a:lumMod val="60000"/>
                    <a:lumOff val="40000"/>
                  </a:schemeClr>
                </a:solidFill>
              </a:rPr>
              <a:t>Database indexes may be corrupt.</a:t>
            </a:r>
          </a:p>
          <a:p>
            <a:pPr marL="342900" indent="-342900">
              <a:buAutoNum type="arabicPeriod"/>
            </a:pPr>
            <a:r>
              <a:rPr lang="en-US" sz="1400" dirty="0" smtClean="0">
                <a:solidFill>
                  <a:schemeClr val="accent1">
                    <a:lumMod val="60000"/>
                    <a:lumOff val="40000"/>
                  </a:schemeClr>
                </a:solidFill>
              </a:rPr>
              <a:t>A mismatch of Cat 5, Cat5e and Cat 6 cables may be slowing down the network; a known error with networks cards on Optima 780 machines may be causing periodic connectivity failures.</a:t>
            </a:r>
          </a:p>
          <a:p>
            <a:pPr marL="342900" indent="-342900">
              <a:buAutoNum type="arabicPeriod"/>
            </a:pPr>
            <a:endParaRPr lang="en-US" dirty="0"/>
          </a:p>
        </p:txBody>
      </p:sp>
      <p:sp>
        <p:nvSpPr>
          <p:cNvPr id="3" name="TextBox 2"/>
          <p:cNvSpPr txBox="1"/>
          <p:nvPr/>
        </p:nvSpPr>
        <p:spPr>
          <a:xfrm>
            <a:off x="785309" y="1917968"/>
            <a:ext cx="10825500" cy="2585323"/>
          </a:xfrm>
          <a:prstGeom prst="rect">
            <a:avLst/>
          </a:prstGeom>
          <a:noFill/>
        </p:spPr>
        <p:txBody>
          <a:bodyPr wrap="square" rtlCol="0">
            <a:spAutoFit/>
          </a:bodyPr>
          <a:lstStyle/>
          <a:p>
            <a:r>
              <a:rPr lang="en-US" dirty="0" smtClean="0"/>
              <a:t>With non-technical audiences, building trust and credibility are often more important than technical details, but can be enhanced through the use of technical illustrations.</a:t>
            </a:r>
          </a:p>
          <a:p>
            <a:endParaRPr lang="en-US" dirty="0" smtClean="0"/>
          </a:p>
          <a:p>
            <a:r>
              <a:rPr lang="en-US" dirty="0" smtClean="0"/>
              <a:t>In the presentation illustrated below, which was given to psychologists and sociologists, I presented technical information in a list (left) and drew a picture of it to make it more accessible (right), but then focused entirely on inter-personal communication to develop procedures to address the problems we were discussing. </a:t>
            </a:r>
          </a:p>
          <a:p>
            <a:endParaRPr lang="en-US" dirty="0" smtClean="0"/>
          </a:p>
          <a:p>
            <a:r>
              <a:rPr lang="en-US" dirty="0" smtClean="0"/>
              <a:t>The primary purpose of the illustrations and technical information was to establish my credibility, by making me appear systematic and organized, NOT to convey information to my non-technical audience.</a:t>
            </a:r>
            <a:endParaRPr lang="en-US" dirty="0"/>
          </a:p>
        </p:txBody>
      </p:sp>
    </p:spTree>
    <p:extLst>
      <p:ext uri="{BB962C8B-B14F-4D97-AF65-F5344CB8AC3E}">
        <p14:creationId xmlns:p14="http://schemas.microsoft.com/office/powerpoint/2010/main" val="11528162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WHEN presenting data</a:t>
            </a:r>
            <a:endParaRPr lang="en-US" dirty="0"/>
          </a:p>
        </p:txBody>
      </p:sp>
      <p:sp>
        <p:nvSpPr>
          <p:cNvPr id="3" name="Content Placeholder 2"/>
          <p:cNvSpPr>
            <a:spLocks noGrp="1"/>
          </p:cNvSpPr>
          <p:nvPr>
            <p:ph idx="1"/>
          </p:nvPr>
        </p:nvSpPr>
        <p:spPr/>
        <p:txBody>
          <a:bodyPr/>
          <a:lstStyle/>
          <a:p>
            <a:r>
              <a:rPr lang="en-US" dirty="0" smtClean="0"/>
              <a:t>What is being represented by your data?</a:t>
            </a:r>
          </a:p>
          <a:p>
            <a:r>
              <a:rPr lang="en-US" dirty="0" smtClean="0"/>
              <a:t>What is the point of the representation (what is being communicated)?</a:t>
            </a:r>
          </a:p>
          <a:p>
            <a:r>
              <a:rPr lang="en-US" dirty="0" smtClean="0"/>
              <a:t>Who is the audience?</a:t>
            </a:r>
          </a:p>
          <a:p>
            <a:endParaRPr lang="en-US" dirty="0"/>
          </a:p>
        </p:txBody>
      </p:sp>
    </p:spTree>
    <p:extLst>
      <p:ext uri="{BB962C8B-B14F-4D97-AF65-F5344CB8AC3E}">
        <p14:creationId xmlns:p14="http://schemas.microsoft.com/office/powerpoint/2010/main" val="11982174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Despite variations in approach, there are Still certain Guidelines you should keep in mind</a:t>
            </a:r>
            <a:endParaRPr lang="en-US" dirty="0"/>
          </a:p>
        </p:txBody>
      </p:sp>
      <p:sp>
        <p:nvSpPr>
          <p:cNvPr id="3" name="Content Placeholder 2"/>
          <p:cNvSpPr>
            <a:spLocks noGrp="1"/>
          </p:cNvSpPr>
          <p:nvPr>
            <p:ph idx="1"/>
          </p:nvPr>
        </p:nvSpPr>
        <p:spPr>
          <a:xfrm>
            <a:off x="581193" y="2072919"/>
            <a:ext cx="5088088" cy="3678303"/>
          </a:xfrm>
        </p:spPr>
        <p:txBody>
          <a:bodyPr/>
          <a:lstStyle/>
          <a:p>
            <a:pPr lvl="1"/>
            <a:r>
              <a:rPr lang="en-US" dirty="0" smtClean="0"/>
              <a:t>It is usually best to start with the most important or representative point first. Journalists call this the inverted pyramid rule.</a:t>
            </a:r>
          </a:p>
          <a:p>
            <a:pPr lvl="1"/>
            <a:r>
              <a:rPr lang="en-US" dirty="0" smtClean="0"/>
              <a:t>Speak the language of the audience. Be aware of how they “encode”, for example, what symbolic paradigms they use. These can relate to color, dress, dialect, and many other factors.</a:t>
            </a:r>
          </a:p>
          <a:p>
            <a:pPr lvl="1"/>
            <a:endParaRPr lang="en-US" dirty="0"/>
          </a:p>
        </p:txBody>
      </p:sp>
      <p:pic>
        <p:nvPicPr>
          <p:cNvPr id="2050" name="Picture 2" descr="http://historyofjournalism.onmason.com/files/2009/12/InvertedPyramidGIF.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7373" y="2223434"/>
            <a:ext cx="3463232" cy="3295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1503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Outtake: Quantification  versus </a:t>
            </a:r>
            <a:r>
              <a:rPr lang="en-US" dirty="0" err="1" smtClean="0"/>
              <a:t>Dequantification</a:t>
            </a:r>
            <a:endParaRPr lang="en-US" dirty="0"/>
          </a:p>
        </p:txBody>
      </p:sp>
      <p:sp>
        <p:nvSpPr>
          <p:cNvPr id="3" name="Content Placeholder 2"/>
          <p:cNvSpPr>
            <a:spLocks noGrp="1"/>
          </p:cNvSpPr>
          <p:nvPr>
            <p:ph idx="1"/>
          </p:nvPr>
        </p:nvSpPr>
        <p:spPr/>
        <p:txBody>
          <a:bodyPr/>
          <a:lstStyle/>
          <a:p>
            <a:pPr marL="0" indent="0">
              <a:buNone/>
            </a:pPr>
            <a:r>
              <a:rPr lang="en-US" sz="2000" dirty="0" smtClean="0"/>
              <a:t>Often, data is </a:t>
            </a:r>
            <a:r>
              <a:rPr lang="en-US" sz="2000" dirty="0" err="1" smtClean="0"/>
              <a:t>dequantified</a:t>
            </a:r>
            <a:r>
              <a:rPr lang="en-US" sz="2000" dirty="0" smtClean="0"/>
              <a:t> in presentations. For example, scales may be removed from a chart.</a:t>
            </a:r>
          </a:p>
          <a:p>
            <a:r>
              <a:rPr lang="en-US" dirty="0" smtClean="0"/>
              <a:t>Why would you want to </a:t>
            </a:r>
            <a:r>
              <a:rPr lang="en-US" dirty="0" err="1" smtClean="0"/>
              <a:t>dequantify</a:t>
            </a:r>
            <a:r>
              <a:rPr lang="en-US" dirty="0" smtClean="0"/>
              <a:t>,  and break the analytical rules discussed previously?</a:t>
            </a:r>
          </a:p>
          <a:p>
            <a:pPr lvl="1"/>
            <a:r>
              <a:rPr lang="en-US" dirty="0" smtClean="0"/>
              <a:t>Deception</a:t>
            </a:r>
          </a:p>
          <a:p>
            <a:pPr lvl="1"/>
            <a:r>
              <a:rPr lang="en-US" dirty="0" smtClean="0"/>
              <a:t>Obfuscation</a:t>
            </a:r>
          </a:p>
          <a:p>
            <a:pPr lvl="1"/>
            <a:r>
              <a:rPr lang="en-US" dirty="0" smtClean="0"/>
              <a:t>Emphasis</a:t>
            </a:r>
          </a:p>
          <a:p>
            <a:endParaRPr lang="en-US" dirty="0"/>
          </a:p>
        </p:txBody>
      </p:sp>
    </p:spTree>
    <p:extLst>
      <p:ext uri="{BB962C8B-B14F-4D97-AF65-F5344CB8AC3E}">
        <p14:creationId xmlns:p14="http://schemas.microsoft.com/office/powerpoint/2010/main" val="11429310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Dequantification</a:t>
            </a:r>
            <a:r>
              <a:rPr lang="en-US" dirty="0" smtClean="0"/>
              <a:t>:  reasons to </a:t>
            </a:r>
            <a:r>
              <a:rPr lang="en-US" dirty="0" err="1" smtClean="0"/>
              <a:t>dequantify</a:t>
            </a:r>
            <a:endParaRPr lang="en-US" dirty="0"/>
          </a:p>
        </p:txBody>
      </p:sp>
      <p:sp>
        <p:nvSpPr>
          <p:cNvPr id="3" name="Content Placeholder 2"/>
          <p:cNvSpPr>
            <a:spLocks noGrp="1"/>
          </p:cNvSpPr>
          <p:nvPr>
            <p:ph idx="1"/>
          </p:nvPr>
        </p:nvSpPr>
        <p:spPr/>
        <p:txBody>
          <a:bodyPr/>
          <a:lstStyle/>
          <a:p>
            <a:r>
              <a:rPr lang="en-US" dirty="0" smtClean="0"/>
              <a:t>Emphasize aspects of the data</a:t>
            </a:r>
          </a:p>
          <a:p>
            <a:pPr lvl="1"/>
            <a:r>
              <a:rPr lang="en-US" dirty="0" smtClean="0"/>
              <a:t>Direction</a:t>
            </a:r>
            <a:r>
              <a:rPr lang="en-US" dirty="0"/>
              <a:t> </a:t>
            </a:r>
            <a:r>
              <a:rPr lang="en-US" dirty="0" smtClean="0"/>
              <a:t>of a data series (for example the debt clock) can be more important than the actual numbers being represented</a:t>
            </a:r>
          </a:p>
          <a:p>
            <a:r>
              <a:rPr lang="en-US" dirty="0" smtClean="0"/>
              <a:t>Use other, non-numeric types of communication</a:t>
            </a:r>
          </a:p>
          <a:p>
            <a:pPr lvl="1"/>
            <a:r>
              <a:rPr lang="en-US" dirty="0" smtClean="0"/>
              <a:t>e.g. visual information like videos and slide-shows</a:t>
            </a:r>
          </a:p>
          <a:p>
            <a:r>
              <a:rPr lang="en-US" dirty="0" smtClean="0"/>
              <a:t>Scale and source citations take </a:t>
            </a:r>
            <a:r>
              <a:rPr lang="en-US" dirty="0"/>
              <a:t>away screen real-estate from </a:t>
            </a:r>
            <a:r>
              <a:rPr lang="en-US" dirty="0" smtClean="0"/>
              <a:t>potentially more important information, for example the shopping cart, if the purpose of your presentation is to sell something.</a:t>
            </a:r>
            <a:endParaRPr lang="en-US" dirty="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8456978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being represented?</a:t>
            </a:r>
            <a:endParaRPr lang="en-US" dirty="0"/>
          </a:p>
        </p:txBody>
      </p:sp>
      <p:sp>
        <p:nvSpPr>
          <p:cNvPr id="3" name="Content Placeholder 2"/>
          <p:cNvSpPr>
            <a:spLocks noGrp="1"/>
          </p:cNvSpPr>
          <p:nvPr>
            <p:ph idx="1"/>
          </p:nvPr>
        </p:nvSpPr>
        <p:spPr>
          <a:xfrm>
            <a:off x="349180" y="2279174"/>
            <a:ext cx="2666975" cy="2949042"/>
          </a:xfrm>
        </p:spPr>
        <p:txBody>
          <a:bodyPr>
            <a:normAutofit/>
          </a:bodyPr>
          <a:lstStyle/>
          <a:p>
            <a:pPr marL="0" indent="0">
              <a:buNone/>
            </a:pPr>
            <a:endParaRPr lang="en-US" dirty="0" smtClean="0"/>
          </a:p>
          <a:p>
            <a:pPr marL="324000" lvl="1" indent="0">
              <a:buNone/>
            </a:pPr>
            <a:r>
              <a:rPr lang="en-US" dirty="0" smtClean="0"/>
              <a:t>The nature of data itself imposes structures on your work. For example, geo-location data are best represented visually</a:t>
            </a:r>
            <a:r>
              <a:rPr lang="en-US" dirty="0"/>
              <a:t>.</a:t>
            </a:r>
            <a:endParaRPr lang="en-US" dirty="0" smtClean="0"/>
          </a:p>
          <a:p>
            <a:pPr marL="324000" lvl="1" indent="0">
              <a:buNone/>
            </a:pPr>
            <a:endParaRPr lang="en-US" dirty="0"/>
          </a:p>
          <a:p>
            <a:pPr marL="324000" lvl="1" indent="0">
              <a:buNone/>
            </a:pPr>
            <a:endParaRPr lang="en-US" dirty="0" smtClean="0"/>
          </a:p>
          <a:p>
            <a:pPr marL="324000" lvl="1" indent="0">
              <a:buNone/>
            </a:pPr>
            <a:endParaRPr lang="en-US" dirty="0"/>
          </a:p>
          <a:p>
            <a:pPr marL="324000" lvl="1" indent="0">
              <a:buNone/>
            </a:pPr>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8716" y="2661313"/>
            <a:ext cx="4097893" cy="289332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3133" y="2590656"/>
            <a:ext cx="3867675" cy="3034637"/>
          </a:xfrm>
          <a:prstGeom prst="rect">
            <a:avLst/>
          </a:prstGeom>
        </p:spPr>
      </p:pic>
      <p:sp>
        <p:nvSpPr>
          <p:cNvPr id="4" name="TextBox 3"/>
          <p:cNvSpPr txBox="1"/>
          <p:nvPr/>
        </p:nvSpPr>
        <p:spPr>
          <a:xfrm>
            <a:off x="4948518" y="5787614"/>
            <a:ext cx="5766098" cy="523220"/>
          </a:xfrm>
          <a:prstGeom prst="rect">
            <a:avLst/>
          </a:prstGeom>
          <a:noFill/>
        </p:spPr>
        <p:txBody>
          <a:bodyPr wrap="square" rtlCol="0">
            <a:spAutoFit/>
          </a:bodyPr>
          <a:lstStyle/>
          <a:p>
            <a:r>
              <a:rPr lang="en-US" sz="1400" dirty="0" smtClean="0"/>
              <a:t>Figure 1: The co-ordinate data in the right hand column are much easier to understand when graphed as polygons on a map.</a:t>
            </a:r>
            <a:endParaRPr lang="en-US" sz="1400" dirty="0"/>
          </a:p>
        </p:txBody>
      </p:sp>
    </p:spTree>
    <p:extLst>
      <p:ext uri="{BB962C8B-B14F-4D97-AF65-F5344CB8AC3E}">
        <p14:creationId xmlns:p14="http://schemas.microsoft.com/office/powerpoint/2010/main" val="2097906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charts and the data they represent</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2689090838"/>
              </p:ext>
            </p:extLst>
          </p:nvPr>
        </p:nvGraphicFramePr>
        <p:xfrm>
          <a:off x="1645717" y="2111991"/>
          <a:ext cx="3608671" cy="203692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1474179941"/>
              </p:ext>
            </p:extLst>
          </p:nvPr>
        </p:nvGraphicFramePr>
        <p:xfrm>
          <a:off x="6932608" y="4612944"/>
          <a:ext cx="2457052" cy="206564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a:graphicFrameLocks/>
          </p:cNvGraphicFramePr>
          <p:nvPr>
            <p:extLst>
              <p:ext uri="{D42A27DB-BD31-4B8C-83A1-F6EECF244321}">
                <p14:modId xmlns:p14="http://schemas.microsoft.com/office/powerpoint/2010/main" val="3571502382"/>
              </p:ext>
            </p:extLst>
          </p:nvPr>
        </p:nvGraphicFramePr>
        <p:xfrm>
          <a:off x="6550926" y="2084696"/>
          <a:ext cx="3591636" cy="196869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p:cNvGraphicFramePr>
            <a:graphicFrameLocks/>
          </p:cNvGraphicFramePr>
          <p:nvPr>
            <p:extLst>
              <p:ext uri="{D42A27DB-BD31-4B8C-83A1-F6EECF244321}">
                <p14:modId xmlns:p14="http://schemas.microsoft.com/office/powerpoint/2010/main" val="3028091152"/>
              </p:ext>
            </p:extLst>
          </p:nvPr>
        </p:nvGraphicFramePr>
        <p:xfrm>
          <a:off x="1910780" y="2282224"/>
          <a:ext cx="2895600" cy="182118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Chart 9"/>
          <p:cNvGraphicFramePr>
            <a:graphicFrameLocks/>
          </p:cNvGraphicFramePr>
          <p:nvPr>
            <p:extLst>
              <p:ext uri="{D42A27DB-BD31-4B8C-83A1-F6EECF244321}">
                <p14:modId xmlns:p14="http://schemas.microsoft.com/office/powerpoint/2010/main" val="1075083314"/>
              </p:ext>
            </p:extLst>
          </p:nvPr>
        </p:nvGraphicFramePr>
        <p:xfrm>
          <a:off x="1651378" y="4694830"/>
          <a:ext cx="3597347" cy="1798092"/>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3759178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the right chart can make a big difference</a:t>
            </a:r>
            <a:endParaRPr lang="en-US" dirty="0"/>
          </a:p>
        </p:txBody>
      </p:sp>
      <p:pic>
        <p:nvPicPr>
          <p:cNvPr id="2050" name="Picture 2" descr="http://donboyes.com/wp-content/uploads/2011/10/Pumps-and-deaths-drop.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86217" y="2081688"/>
            <a:ext cx="3678238" cy="36782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840008" y="2720478"/>
            <a:ext cx="3678238" cy="1200329"/>
          </a:xfrm>
          <a:prstGeom prst="rect">
            <a:avLst/>
          </a:prstGeom>
          <a:noFill/>
        </p:spPr>
        <p:txBody>
          <a:bodyPr wrap="square" rtlCol="0">
            <a:spAutoFit/>
          </a:bodyPr>
          <a:lstStyle/>
          <a:p>
            <a:r>
              <a:rPr lang="en-US" dirty="0" smtClean="0"/>
              <a:t>John Snow’s cholera distribution map helped to identify a water pump as the source of an epidemic in London in 1854.</a:t>
            </a:r>
            <a:endParaRPr lang="en-US" dirty="0"/>
          </a:p>
        </p:txBody>
      </p:sp>
      <p:sp>
        <p:nvSpPr>
          <p:cNvPr id="3" name="TextBox 2"/>
          <p:cNvSpPr txBox="1"/>
          <p:nvPr/>
        </p:nvSpPr>
        <p:spPr>
          <a:xfrm>
            <a:off x="6586217" y="5802492"/>
            <a:ext cx="3678238" cy="954107"/>
          </a:xfrm>
          <a:prstGeom prst="rect">
            <a:avLst/>
          </a:prstGeom>
          <a:noFill/>
        </p:spPr>
        <p:txBody>
          <a:bodyPr wrap="square" rtlCol="0">
            <a:spAutoFit/>
          </a:bodyPr>
          <a:lstStyle/>
          <a:p>
            <a:r>
              <a:rPr lang="en-US" sz="1400" dirty="0" smtClean="0"/>
              <a:t>John Snow’s graphing of cholera distribution (above) successfully identified the source of the 1854 London cholera epidemic, a contaminated well.</a:t>
            </a:r>
            <a:endParaRPr lang="en-US" sz="1400" dirty="0"/>
          </a:p>
        </p:txBody>
      </p:sp>
    </p:spTree>
    <p:extLst>
      <p:ext uri="{BB962C8B-B14F-4D97-AF65-F5344CB8AC3E}">
        <p14:creationId xmlns:p14="http://schemas.microsoft.com/office/powerpoint/2010/main" val="39994141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 (and level of analysis) Matters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81193" y="2221439"/>
                <a:ext cx="11029615" cy="3046597"/>
              </a:xfrm>
            </p:spPr>
            <p:txBody>
              <a:bodyPr>
                <a:normAutofit/>
              </a:bodyPr>
              <a:lstStyle/>
              <a:p>
                <a:pPr marL="0" indent="0">
                  <a:buNone/>
                </a:pPr>
                <a:r>
                  <a:rPr lang="en-US" sz="1600" dirty="0" smtClean="0"/>
                  <a:t>Meaning, and postulates about the nature of reality itself, can be influenced by scale, and level of analysis.  Examples of this can be found in all branches of science:</a:t>
                </a:r>
              </a:p>
              <a:p>
                <a:r>
                  <a:rPr lang="en-US" sz="1600" i="1" dirty="0" smtClean="0"/>
                  <a:t>Ecology:  </a:t>
                </a:r>
                <a:r>
                  <a:rPr lang="en-US" sz="1600" dirty="0" smtClean="0"/>
                  <a:t>The theory of integrative levels states that as components </a:t>
                </a:r>
                <a:r>
                  <a:rPr lang="en-US" sz="1600" dirty="0"/>
                  <a:t>combine to produce larger functional wholes in a hierarchical series, new properties emerge (</a:t>
                </a:r>
                <a:r>
                  <a:rPr lang="en-US" sz="1600" dirty="0">
                    <a:hlinkClick r:id="rId2"/>
                  </a:rPr>
                  <a:t>http://</a:t>
                </a:r>
                <a:r>
                  <a:rPr lang="en-US" sz="1600" dirty="0" smtClean="0">
                    <a:hlinkClick r:id="rId2"/>
                  </a:rPr>
                  <a:t>ecologyinf.blogspot.com/2013/02/integrative-levels-concept.html</a:t>
                </a:r>
                <a:r>
                  <a:rPr lang="en-US" sz="1600" dirty="0" smtClean="0"/>
                  <a:t>).</a:t>
                </a:r>
              </a:p>
              <a:p>
                <a:pPr lvl="1"/>
                <a:r>
                  <a:rPr lang="en-US" dirty="0" smtClean="0"/>
                  <a:t>For example, knowledge of hydrogen and oxygen does not tell us everything about the properties of water (H</a:t>
                </a:r>
                <a14:m>
                  <m:oMath xmlns:m="http://schemas.openxmlformats.org/officeDocument/2006/math">
                    <m:r>
                      <a:rPr lang="en-US" i="1" dirty="0" smtClean="0">
                        <a:latin typeface="Cambria Math" panose="02040503050406030204" pitchFamily="18" charset="0"/>
                      </a:rPr>
                      <m:t>2</m:t>
                    </m:r>
                  </m:oMath>
                </a14:m>
                <a:r>
                  <a:rPr lang="en-US" dirty="0" smtClean="0"/>
                  <a:t>O), because the properties of hydrogen and oxygen change when integrated together as water.</a:t>
                </a:r>
              </a:p>
              <a:p>
                <a:r>
                  <a:rPr lang="en-US" sz="1600" i="1" dirty="0" smtClean="0"/>
                  <a:t>Mathematics</a:t>
                </a:r>
                <a:r>
                  <a:rPr lang="en-US" sz="1600" dirty="0" smtClean="0"/>
                  <a:t>: </a:t>
                </a:r>
                <a:r>
                  <a:rPr lang="en-US" sz="1600" dirty="0" err="1" smtClean="0"/>
                  <a:t>Godel’s</a:t>
                </a:r>
                <a:r>
                  <a:rPr lang="en-US" sz="1600" dirty="0" smtClean="0"/>
                  <a:t> second incompleteness theorem states that a system cannot demonstrate its own consistency. </a:t>
                </a:r>
              </a:p>
              <a:p>
                <a:r>
                  <a:rPr lang="en-US" sz="1600" i="1" dirty="0" smtClean="0"/>
                  <a:t>Quantum physics</a:t>
                </a:r>
                <a:r>
                  <a:rPr lang="en-US" sz="1600" dirty="0" smtClean="0"/>
                  <a:t>: Physicists still debate whether phenomena observed at the subatomic level, like entanglement, actually occur at the macro level.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81193" y="2221439"/>
                <a:ext cx="11029615" cy="3046597"/>
              </a:xfrm>
              <a:blipFill rotWithShape="0">
                <a:blip r:embed="rId3"/>
                <a:stretch>
                  <a:fillRect l="-276" r="-387"/>
                </a:stretch>
              </a:blipFill>
            </p:spPr>
            <p:txBody>
              <a:bodyPr/>
              <a:lstStyle/>
              <a:p>
                <a:r>
                  <a:rPr lang="en-US">
                    <a:noFill/>
                  </a:rPr>
                  <a:t> </a:t>
                </a:r>
              </a:p>
            </p:txBody>
          </p:sp>
        </mc:Fallback>
      </mc:AlternateContent>
    </p:spTree>
    <p:extLst>
      <p:ext uri="{BB962C8B-B14F-4D97-AF65-F5344CB8AC3E}">
        <p14:creationId xmlns:p14="http://schemas.microsoft.com/office/powerpoint/2010/main" val="2672110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specificity and nature of measurements also matter</a:t>
            </a:r>
            <a:endParaRPr lang="en-US" dirty="0"/>
          </a:p>
        </p:txBody>
      </p:sp>
      <p:sp>
        <p:nvSpPr>
          <p:cNvPr id="3" name="Content Placeholder 2"/>
          <p:cNvSpPr>
            <a:spLocks noGrp="1"/>
          </p:cNvSpPr>
          <p:nvPr>
            <p:ph idx="1"/>
          </p:nvPr>
        </p:nvSpPr>
        <p:spPr>
          <a:xfrm>
            <a:off x="484094" y="1861073"/>
            <a:ext cx="4939366" cy="4900108"/>
          </a:xfrm>
        </p:spPr>
        <p:txBody>
          <a:bodyPr>
            <a:normAutofit/>
          </a:bodyPr>
          <a:lstStyle/>
          <a:p>
            <a:pPr marL="0" indent="0">
              <a:buNone/>
            </a:pPr>
            <a:r>
              <a:rPr lang="en-US" dirty="0" smtClean="0"/>
              <a:t>Significant digits, sample sizes and margins of error all impact meaning.</a:t>
            </a:r>
          </a:p>
          <a:p>
            <a:r>
              <a:rPr lang="en-US" dirty="0" smtClean="0"/>
              <a:t>Too small a sample size renders certain data sets meaningless.</a:t>
            </a:r>
          </a:p>
          <a:p>
            <a:r>
              <a:rPr lang="en-US" dirty="0" smtClean="0"/>
              <a:t>A non-randomized sample is also meaningless, in terms of representing a population.</a:t>
            </a:r>
          </a:p>
          <a:p>
            <a:r>
              <a:rPr lang="en-US" dirty="0" smtClean="0"/>
              <a:t>A small randomized sample can be more representative of a population than a huge non-randomized sample.</a:t>
            </a:r>
          </a:p>
          <a:p>
            <a:r>
              <a:rPr lang="en-US" dirty="0" smtClean="0"/>
              <a:t>Large margins of error can suggest differences where they do not exist, or are unknown.</a:t>
            </a:r>
          </a:p>
          <a:p>
            <a:r>
              <a:rPr lang="en-US" dirty="0" smtClean="0"/>
              <a:t>Insignificant digits are noise that should be avoided.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0550" y="2010159"/>
            <a:ext cx="6241356" cy="3375675"/>
          </a:xfrm>
          <a:prstGeom prst="rect">
            <a:avLst/>
          </a:prstGeom>
        </p:spPr>
      </p:pic>
      <p:sp>
        <p:nvSpPr>
          <p:cNvPr id="5" name="TextBox 4"/>
          <p:cNvSpPr txBox="1"/>
          <p:nvPr/>
        </p:nvSpPr>
        <p:spPr>
          <a:xfrm>
            <a:off x="5755341" y="5529431"/>
            <a:ext cx="5855467" cy="954107"/>
          </a:xfrm>
          <a:prstGeom prst="rect">
            <a:avLst/>
          </a:prstGeom>
          <a:noFill/>
        </p:spPr>
        <p:txBody>
          <a:bodyPr wrap="square" rtlCol="0">
            <a:spAutoFit/>
          </a:bodyPr>
          <a:lstStyle/>
          <a:p>
            <a:r>
              <a:rPr lang="en-US" sz="1400" dirty="0" smtClean="0"/>
              <a:t>Polls are often presented as more accurate than they are. Most have a margin of error of +/- 3-5% 19 times out of 20, which would render most of the differences between the two candidates, above, statistically insignificant (http</a:t>
            </a:r>
            <a:r>
              <a:rPr lang="en-US" sz="1400" dirty="0"/>
              <a:t>://</a:t>
            </a:r>
            <a:r>
              <a:rPr lang="en-US" sz="1400" dirty="0" smtClean="0"/>
              <a:t>en.wikipedia.org/wiki/Margin_of_error).</a:t>
            </a:r>
            <a:endParaRPr lang="en-US" sz="1400" dirty="0"/>
          </a:p>
        </p:txBody>
      </p:sp>
    </p:spTree>
    <p:extLst>
      <p:ext uri="{BB962C8B-B14F-4D97-AF65-F5344CB8AC3E}">
        <p14:creationId xmlns:p14="http://schemas.microsoft.com/office/powerpoint/2010/main" val="39698846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Quantification: Completeness</a:t>
            </a:r>
            <a:endParaRPr lang="en-US" dirty="0"/>
          </a:p>
        </p:txBody>
      </p:sp>
      <p:sp>
        <p:nvSpPr>
          <p:cNvPr id="3" name="Content Placeholder 2"/>
          <p:cNvSpPr>
            <a:spLocks noGrp="1"/>
          </p:cNvSpPr>
          <p:nvPr>
            <p:ph idx="1"/>
          </p:nvPr>
        </p:nvSpPr>
        <p:spPr>
          <a:xfrm>
            <a:off x="494852" y="2180496"/>
            <a:ext cx="11115955" cy="3678303"/>
          </a:xfrm>
        </p:spPr>
        <p:txBody>
          <a:bodyPr/>
          <a:lstStyle/>
          <a:p>
            <a:pPr marL="0" indent="0" algn="ctr">
              <a:buNone/>
            </a:pPr>
            <a:r>
              <a:rPr lang="en-US" sz="2400" dirty="0"/>
              <a:t>When assessing </a:t>
            </a:r>
            <a:r>
              <a:rPr lang="en-US" sz="2400" dirty="0" smtClean="0"/>
              <a:t>a sub-set of data </a:t>
            </a:r>
            <a:r>
              <a:rPr lang="en-US" sz="2400" dirty="0"/>
              <a:t>it is helpful to view the whole data </a:t>
            </a:r>
            <a:r>
              <a:rPr lang="en-US" sz="2400" dirty="0" smtClean="0"/>
              <a:t>set.</a:t>
            </a:r>
            <a:endParaRPr lang="en-US" sz="2400" dirty="0"/>
          </a:p>
          <a:p>
            <a:endParaRPr lang="en-US" dirty="0"/>
          </a:p>
        </p:txBody>
      </p:sp>
    </p:spTree>
    <p:extLst>
      <p:ext uri="{BB962C8B-B14F-4D97-AF65-F5344CB8AC3E}">
        <p14:creationId xmlns:p14="http://schemas.microsoft.com/office/powerpoint/2010/main" val="35590056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Quantification: Ordering</a:t>
            </a:r>
            <a:endParaRPr lang="en-US" dirty="0"/>
          </a:p>
        </p:txBody>
      </p:sp>
      <p:sp>
        <p:nvSpPr>
          <p:cNvPr id="3" name="Content Placeholder 2"/>
          <p:cNvSpPr>
            <a:spLocks noGrp="1"/>
          </p:cNvSpPr>
          <p:nvPr>
            <p:ph idx="1"/>
          </p:nvPr>
        </p:nvSpPr>
        <p:spPr>
          <a:xfrm>
            <a:off x="581192" y="2180496"/>
            <a:ext cx="4948239" cy="4220304"/>
          </a:xfrm>
        </p:spPr>
        <p:txBody>
          <a:bodyPr>
            <a:normAutofit/>
          </a:bodyPr>
          <a:lstStyle/>
          <a:p>
            <a:pPr marL="0" indent="0">
              <a:buNone/>
            </a:pPr>
            <a:r>
              <a:rPr lang="en-US" dirty="0" smtClean="0"/>
              <a:t>The data visualization expert Edward </a:t>
            </a:r>
            <a:r>
              <a:rPr lang="en-US" dirty="0" err="1" smtClean="0"/>
              <a:t>Tufte’s</a:t>
            </a:r>
            <a:r>
              <a:rPr lang="en-US" dirty="0" smtClean="0"/>
              <a:t> famous study of the Challenger shuttle crash illustrates the importance of both completeness and ordering to data analysis.</a:t>
            </a:r>
          </a:p>
          <a:p>
            <a:pPr marL="0" indent="0">
              <a:buNone/>
            </a:pPr>
            <a:r>
              <a:rPr lang="en-US" dirty="0"/>
              <a:t>The </a:t>
            </a:r>
            <a:r>
              <a:rPr lang="en-US" dirty="0" smtClean="0"/>
              <a:t>difficult to understand illustration on the right, of </a:t>
            </a:r>
            <a:r>
              <a:rPr lang="en-US" dirty="0"/>
              <a:t>temperature impacts on </a:t>
            </a:r>
            <a:r>
              <a:rPr lang="en-US" dirty="0" smtClean="0"/>
              <a:t>shuttle structural integrity, failed </a:t>
            </a:r>
            <a:r>
              <a:rPr lang="en-US" dirty="0"/>
              <a:t>to identify a fatal problem because the data was organized chronologically, </a:t>
            </a:r>
            <a:r>
              <a:rPr lang="en-US" dirty="0" smtClean="0"/>
              <a:t>rather than by temperature.  Also, the data </a:t>
            </a:r>
            <a:r>
              <a:rPr lang="en-US" dirty="0"/>
              <a:t>set was </a:t>
            </a:r>
            <a:r>
              <a:rPr lang="en-US" dirty="0" smtClean="0"/>
              <a:t>incomplete and included irrelevant information. </a:t>
            </a:r>
          </a:p>
          <a:p>
            <a:pPr marL="0" indent="0">
              <a:buNone/>
            </a:pPr>
            <a:r>
              <a:rPr lang="en-US" dirty="0" smtClean="0"/>
              <a:t>See </a:t>
            </a:r>
            <a:r>
              <a:rPr lang="en-US" dirty="0">
                <a:hlinkClick r:id="rId2"/>
              </a:rPr>
              <a:t>http://people.rit.edu/wlrgsh/FINRobison.pdf</a:t>
            </a:r>
            <a:r>
              <a:rPr lang="en-US" dirty="0"/>
              <a:t> for a more detailed </a:t>
            </a:r>
            <a:r>
              <a:rPr lang="en-US" dirty="0" smtClean="0"/>
              <a:t>explanation of this famous analysis.</a:t>
            </a:r>
            <a:endParaRPr lang="en-US" dirty="0"/>
          </a:p>
          <a:p>
            <a:pPr marL="0" indent="0">
              <a:buNone/>
            </a:pPr>
            <a:endParaRPr lang="en-US" dirty="0" smtClean="0"/>
          </a:p>
          <a:p>
            <a:pPr marL="0" indent="0">
              <a:buNone/>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2311" y="1961925"/>
            <a:ext cx="5936129" cy="4750847"/>
          </a:xfrm>
          <a:prstGeom prst="rect">
            <a:avLst/>
          </a:prstGeom>
        </p:spPr>
      </p:pic>
    </p:spTree>
    <p:extLst>
      <p:ext uri="{BB962C8B-B14F-4D97-AF65-F5344CB8AC3E}">
        <p14:creationId xmlns:p14="http://schemas.microsoft.com/office/powerpoint/2010/main" val="2009704762"/>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TC103457464[[fn=Dividend]]</Template>
  <TotalTime>11219</TotalTime>
  <Words>1639</Words>
  <Application>Microsoft Office PowerPoint</Application>
  <PresentationFormat>Widescreen</PresentationFormat>
  <Paragraphs>106</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Cambria Math</vt:lpstr>
      <vt:lpstr>Gill Sans MT</vt:lpstr>
      <vt:lpstr>Wingdings 2</vt:lpstr>
      <vt:lpstr>Dividend</vt:lpstr>
      <vt:lpstr>Data presentation issues</vt:lpstr>
      <vt:lpstr>issues WHEN presenting data</vt:lpstr>
      <vt:lpstr>What is being represented?</vt:lpstr>
      <vt:lpstr>Types of charts and the data they represent</vt:lpstr>
      <vt:lpstr>Choosing the right chart can make a big difference</vt:lpstr>
      <vt:lpstr>Scale (and level of analysis) Matters</vt:lpstr>
      <vt:lpstr>The specificity and nature of measurements also matter</vt:lpstr>
      <vt:lpstr>Quantification: Completeness</vt:lpstr>
      <vt:lpstr>Quantification: Ordering</vt:lpstr>
      <vt:lpstr>Limits and thresholds</vt:lpstr>
      <vt:lpstr>Aggregation</vt:lpstr>
      <vt:lpstr>The presentation of data has a human component</vt:lpstr>
      <vt:lpstr>People are better at relative evaluations than absolute ones.</vt:lpstr>
      <vt:lpstr>People have limits to what they can comprehend</vt:lpstr>
      <vt:lpstr>Culture influences perception and understanding</vt:lpstr>
      <vt:lpstr>Louis Cheskin and Color</vt:lpstr>
      <vt:lpstr>PeoplE understand The world in different ways</vt:lpstr>
      <vt:lpstr>Bernays and the Freudians</vt:lpstr>
      <vt:lpstr>Never forget the human element, it can be more important than the technical details you are presenting</vt:lpstr>
      <vt:lpstr>Despite variations in approach, there are Still certain Guidelines you should keep in mind</vt:lpstr>
      <vt:lpstr>Outtake: Quantification  versus Dequantification</vt:lpstr>
      <vt:lpstr>Dequantification:  reasons to dequantify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user experience</dc:title>
  <dc:creator>Brian MacMillan</dc:creator>
  <cp:lastModifiedBy>brian</cp:lastModifiedBy>
  <cp:revision>97</cp:revision>
  <dcterms:created xsi:type="dcterms:W3CDTF">2013-09-28T20:01:50Z</dcterms:created>
  <dcterms:modified xsi:type="dcterms:W3CDTF">2015-09-17T16:57:36Z</dcterms:modified>
</cp:coreProperties>
</file>