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9"/>
  </p:notesMasterIdLst>
  <p:sldIdLst>
    <p:sldId id="256" r:id="rId2"/>
    <p:sldId id="343" r:id="rId3"/>
    <p:sldId id="344" r:id="rId4"/>
    <p:sldId id="299" r:id="rId5"/>
    <p:sldId id="340" r:id="rId6"/>
    <p:sldId id="331" r:id="rId7"/>
    <p:sldId id="3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53F"/>
    <a:srgbClr val="001848"/>
    <a:srgbClr val="000F2E"/>
    <a:srgbClr val="41719C"/>
    <a:srgbClr val="001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4" autoAdjust="0"/>
    <p:restoredTop sz="94660"/>
  </p:normalViewPr>
  <p:slideViewPr>
    <p:cSldViewPr snapToGrid="0">
      <p:cViewPr>
        <p:scale>
          <a:sx n="80" d="100"/>
          <a:sy n="80" d="100"/>
        </p:scale>
        <p:origin x="552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6" d="100"/>
        <a:sy n="11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E7BE5-192C-441B-BCAE-ABF226B303C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03414-E710-4373-853C-2EC236C7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2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03414-E710-4373-853C-2EC236C70A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5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03414-E710-4373-853C-2EC236C70A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le11-201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14400" y="1181769"/>
            <a:ext cx="10363200" cy="3113163"/>
          </a:xfrm>
        </p:spPr>
        <p:txBody>
          <a:bodyPr/>
          <a:lstStyle>
            <a:lvl1pPr algn="r"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6503814"/>
            <a:ext cx="10972800" cy="2974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333" dirty="0" smtClean="0">
                <a:solidFill>
                  <a:schemeClr val="bg1"/>
                </a:solidFill>
                <a:latin typeface="Calibri" charset="0"/>
              </a:rPr>
              <a:t>ADASS XXVII “Science Platforms” </a:t>
            </a:r>
            <a:r>
              <a:rPr lang="en-US" sz="1333" dirty="0" err="1" smtClean="0">
                <a:solidFill>
                  <a:schemeClr val="bg1"/>
                </a:solidFill>
                <a:latin typeface="Calibri" charset="0"/>
              </a:rPr>
              <a:t>BoF</a:t>
            </a:r>
            <a:r>
              <a:rPr lang="en-US" sz="1333" dirty="0" smtClean="0">
                <a:solidFill>
                  <a:schemeClr val="bg1"/>
                </a:solidFill>
                <a:latin typeface="Calibri" charset="0"/>
              </a:rPr>
              <a:t> – 24 October 2017</a:t>
            </a:r>
            <a:endParaRPr lang="en-US" sz="1333" dirty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7" name="Picture 10" descr="LogoW-ShadowTransBac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9805619" y="-25399"/>
            <a:ext cx="1979981" cy="1115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All-Logos_BlackBG2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0" y="5461001"/>
            <a:ext cx="5892800" cy="87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1" y="1014413"/>
            <a:ext cx="10972801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6863" indent="-296863">
              <a:tabLst/>
              <a:defRPr sz="2400"/>
            </a:lvl1pPr>
            <a:lvl2pPr marL="635000" indent="-247650">
              <a:tabLst/>
              <a:defRPr sz="2000"/>
            </a:lvl2pPr>
            <a:lvl3pPr marL="1036638" indent="-311150">
              <a:tabLst/>
              <a:defRPr sz="1800"/>
            </a:lvl3pPr>
            <a:lvl4pPr marL="1438275" indent="-298450">
              <a:tabLst/>
              <a:defRPr sz="1600"/>
            </a:lvl4pPr>
            <a:lvl5pPr marL="1839913" indent="-298450">
              <a:tabLst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609601" y="1014413"/>
            <a:ext cx="5384801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 bwMode="auto">
          <a:xfrm>
            <a:off x="6299200" y="1014413"/>
            <a:ext cx="5283200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rot="10800000">
            <a:off x="88902" y="808039"/>
            <a:ext cx="12037484" cy="1587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33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203200" y="90021"/>
            <a:ext cx="1080347" cy="83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00858" y="142876"/>
            <a:ext cx="8251143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1" y="1014413"/>
            <a:ext cx="10972801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rot="10800000">
            <a:off x="88902" y="6497639"/>
            <a:ext cx="12037484" cy="1587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233153" y="6521450"/>
            <a:ext cx="755649" cy="338554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defTabSz="609585"/>
            <a:fld id="{A51F6B24-625B-6B48-B1AE-970688573CDB}" type="slidenum">
              <a:rPr lang="en-US" sz="1600">
                <a:solidFill>
                  <a:prstClr val="black"/>
                </a:solidFill>
              </a:rPr>
              <a:pPr defTabSz="609585"/>
              <a:t>‹#›</a:t>
            </a:fld>
            <a:endParaRPr lang="en-US" sz="1600">
              <a:solidFill>
                <a:prstClr val="black"/>
              </a:solidFill>
            </a:endParaRPr>
          </a:p>
        </p:txBody>
      </p:sp>
      <p:pic>
        <p:nvPicPr>
          <p:cNvPr id="1031" name="Picture 10" descr="LogoW-ShadowTransBac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9805619" y="-25399"/>
            <a:ext cx="1979981" cy="1115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6521451"/>
            <a:ext cx="10972800" cy="297454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609585">
              <a:defRPr/>
            </a:pPr>
            <a:r>
              <a:rPr lang="en-US" sz="1333" dirty="0" smtClean="0">
                <a:solidFill>
                  <a:prstClr val="white">
                    <a:lumMod val="65000"/>
                  </a:prstClr>
                </a:solidFill>
              </a:rPr>
              <a:t>ADASS XXVII “Science Platforms” </a:t>
            </a:r>
            <a:r>
              <a:rPr lang="en-US" sz="1333" dirty="0" err="1" smtClean="0">
                <a:solidFill>
                  <a:prstClr val="white">
                    <a:lumMod val="65000"/>
                  </a:prstClr>
                </a:solidFill>
              </a:rPr>
              <a:t>BoF</a:t>
            </a:r>
            <a:r>
              <a:rPr lang="en-US" sz="1333" baseline="0" dirty="0" smtClean="0">
                <a:solidFill>
                  <a:prstClr val="white">
                    <a:lumMod val="65000"/>
                  </a:prstClr>
                </a:solidFill>
              </a:rPr>
              <a:t> – 24 October 2017</a:t>
            </a:r>
            <a:endParaRPr lang="en-US" sz="1333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4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1F497D"/>
          </a:solidFill>
          <a:latin typeface="+mj-lt"/>
          <a:ea typeface="ＭＳ Ｐゴシック" charset="-128"/>
          <a:cs typeface="ＭＳ Ｐゴシック" charset="-128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3200" kern="1200">
          <a:solidFill>
            <a:srgbClr val="1F497D"/>
          </a:solidFill>
          <a:latin typeface="+mn-lt"/>
          <a:ea typeface="ＭＳ Ｐゴシック" charset="-128"/>
          <a:cs typeface="ＭＳ Ｐゴシック" charset="-128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rgbClr val="1F497D"/>
          </a:solidFill>
          <a:latin typeface="+mn-lt"/>
          <a:ea typeface="ＭＳ Ｐゴシック" charset="-128"/>
          <a:cs typeface="+mn-cs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1F497D"/>
          </a:solidFill>
          <a:latin typeface="+mn-lt"/>
          <a:ea typeface="ＭＳ Ｐゴシック" charset="-128"/>
          <a:cs typeface="+mn-cs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rgbClr val="1F497D"/>
          </a:solidFill>
          <a:latin typeface="+mn-lt"/>
          <a:ea typeface="ＭＳ Ｐゴシック" charset="-128"/>
          <a:cs typeface="+mn-cs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rgbClr val="1F497D"/>
          </a:solidFill>
          <a:latin typeface="+mn-lt"/>
          <a:ea typeface="ＭＳ Ｐゴシック" charset="-128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1181769"/>
            <a:ext cx="10363200" cy="2964346"/>
          </a:xfrm>
        </p:spPr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LSST Science </a:t>
            </a:r>
            <a:r>
              <a:rPr lang="en-US" sz="2400" dirty="0" smtClean="0"/>
              <a:t>Platform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Gregory Dubois-Felsmann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LSST DM Science Platform Scientist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Caltech/IPAC</a:t>
            </a:r>
            <a:br>
              <a:rPr lang="en-US" sz="2400" dirty="0" smtClean="0"/>
            </a:br>
            <a:r>
              <a:rPr lang="en-US" sz="2400" dirty="0" smtClean="0"/>
              <a:t>October 24, </a:t>
            </a:r>
            <a:r>
              <a:rPr lang="en-US" sz="2400" dirty="0" smtClean="0"/>
              <a:t>2017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287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LSST </a:t>
            </a:r>
            <a:r>
              <a:rPr lang="en-US" dirty="0" smtClean="0"/>
              <a:t>Science Platform (LSP)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Enable </a:t>
            </a:r>
            <a:r>
              <a:rPr lang="en-US" dirty="0"/>
              <a:t>access to the LSST data products </a:t>
            </a:r>
            <a:r>
              <a:rPr lang="en-US" dirty="0" smtClean="0"/>
              <a:t>and creation of user file and tabular data</a:t>
            </a:r>
            <a:endParaRPr lang="en-US" dirty="0"/>
          </a:p>
          <a:p>
            <a:pPr lvl="1"/>
            <a:r>
              <a:rPr lang="en-US" dirty="0"/>
              <a:t>Enable visualization and exploration of the LSST data</a:t>
            </a:r>
          </a:p>
          <a:p>
            <a:pPr lvl="1"/>
            <a:r>
              <a:rPr lang="en-US" dirty="0"/>
              <a:t>Provide an interface </a:t>
            </a:r>
            <a:r>
              <a:rPr lang="en-US" dirty="0" smtClean="0"/>
              <a:t>for </a:t>
            </a:r>
            <a:r>
              <a:rPr lang="en-US" dirty="0"/>
              <a:t>added-value processing and analysis close to the </a:t>
            </a:r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Interactive Python-based interaction with the data is key!  LSST DM code base is Python (and C++ below).</a:t>
            </a:r>
            <a:endParaRPr lang="en-US" dirty="0" smtClean="0"/>
          </a:p>
          <a:p>
            <a:pPr lvl="1"/>
            <a:r>
              <a:rPr lang="en-US" dirty="0" smtClean="0"/>
              <a:t>Provide access to documentation:</a:t>
            </a:r>
          </a:p>
          <a:p>
            <a:pPr lvl="2"/>
            <a:r>
              <a:rPr lang="en-US" dirty="0" smtClean="0"/>
              <a:t>Data content, data quality, data processing, software, survey, </a:t>
            </a:r>
            <a:r>
              <a:rPr lang="en-US" dirty="0" smtClean="0"/>
              <a:t>Observatory</a:t>
            </a:r>
          </a:p>
          <a:p>
            <a:pPr lvl="2"/>
            <a:r>
              <a:rPr lang="en-US" dirty="0" smtClean="0"/>
              <a:t>Contextual navigation of the data model</a:t>
            </a:r>
          </a:p>
          <a:p>
            <a:pPr lvl="1"/>
            <a:r>
              <a:rPr lang="en-US" dirty="0" smtClean="0"/>
              <a:t>Enable collaboration: user-driven access controls and group management</a:t>
            </a:r>
          </a:p>
          <a:p>
            <a:r>
              <a:rPr lang="en-US" dirty="0" smtClean="0"/>
              <a:t>Customers</a:t>
            </a:r>
          </a:p>
          <a:p>
            <a:pPr lvl="1"/>
            <a:r>
              <a:rPr lang="en-US" dirty="0"/>
              <a:t>LSST Data Rights Scientists, Science Collaborations, </a:t>
            </a:r>
            <a:r>
              <a:rPr lang="en-US" dirty="0" smtClean="0"/>
              <a:t>LSST </a:t>
            </a:r>
            <a:r>
              <a:rPr lang="en-US" dirty="0"/>
              <a:t>Project </a:t>
            </a:r>
            <a:r>
              <a:rPr lang="en-US" dirty="0" smtClean="0"/>
              <a:t>staff – and EPO*</a:t>
            </a:r>
            <a:endParaRPr lang="en-US" dirty="0"/>
          </a:p>
          <a:p>
            <a:pPr lvl="1"/>
            <a:r>
              <a:rPr lang="en-US" dirty="0"/>
              <a:t>The Platform needs to be simple enough to engage general users and flexible enough to meet the needs of experienced </a:t>
            </a:r>
            <a:r>
              <a:rPr lang="en-US" dirty="0" smtClean="0"/>
              <a:t>users; </a:t>
            </a:r>
            <a:r>
              <a:rPr lang="en-US" dirty="0"/>
              <a:t>users will grow and adapt with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Platform is used internally for science validation, commissioning, calibration.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Science Platform Vision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 Portal with access to all LSST data products, visualization and exploration tools, and structured workflows that guide the users to discover and understand the data and their semantic connections.</a:t>
            </a:r>
          </a:p>
          <a:p>
            <a:r>
              <a:rPr lang="en-US" dirty="0" smtClean="0"/>
              <a:t>Provide a flexible, interactive computational environment (Python </a:t>
            </a:r>
            <a:r>
              <a:rPr lang="en-US" dirty="0" smtClean="0"/>
              <a:t>Notebook, in </a:t>
            </a:r>
            <a:r>
              <a:rPr lang="en-US" dirty="0" err="1" smtClean="0"/>
              <a:t>JupyterHub</a:t>
            </a:r>
            <a:r>
              <a:rPr lang="en-US" dirty="0" smtClean="0"/>
              <a:t>/Lab) </a:t>
            </a:r>
            <a:r>
              <a:rPr lang="en-US" dirty="0" smtClean="0"/>
              <a:t>with access to the LSST Data Products, computing, and storage, and with pre-provisioned access to installed versions of the LSST Python software stack.</a:t>
            </a:r>
          </a:p>
          <a:p>
            <a:r>
              <a:rPr lang="en-US" dirty="0" smtClean="0"/>
              <a:t>Underpin these user environments with a set of externally available APIs providing access to the Data Products, primarily based on IVOA standards; a computational infrastructure; a flexible LSST and </a:t>
            </a:r>
            <a:r>
              <a:rPr lang="en-US" smtClean="0"/>
              <a:t>user </a:t>
            </a:r>
            <a:r>
              <a:rPr lang="en-US" smtClean="0"/>
              <a:t>workspace/storage </a:t>
            </a:r>
            <a:r>
              <a:rPr lang="en-US" dirty="0" smtClean="0"/>
              <a:t>infrastructure; and a database system supporting both the Project data products and users’ own databases. </a:t>
            </a:r>
          </a:p>
          <a:p>
            <a:r>
              <a:rPr lang="en-US" dirty="0" smtClean="0"/>
              <a:t>Enable the users to create workflows that cross between the Portal and Notebook environments and the use of the APIs as their needs dictate.</a:t>
            </a:r>
          </a:p>
        </p:txBody>
      </p:sp>
    </p:spTree>
    <p:extLst>
      <p:ext uri="{BB962C8B-B14F-4D97-AF65-F5344CB8AC3E}">
        <p14:creationId xmlns:p14="http://schemas.microsoft.com/office/powerpoint/2010/main" val="134459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of the Science Platform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694805" y="941144"/>
            <a:ext cx="10845935" cy="5474700"/>
            <a:chOff x="694805" y="941144"/>
            <a:chExt cx="10845935" cy="5474700"/>
          </a:xfrm>
        </p:grpSpPr>
        <p:sp>
          <p:nvSpPr>
            <p:cNvPr id="7" name="Rounded Rectangle 6"/>
            <p:cNvSpPr/>
            <p:nvPr/>
          </p:nvSpPr>
          <p:spPr>
            <a:xfrm>
              <a:off x="694805" y="941144"/>
              <a:ext cx="3048000" cy="370801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2400" dirty="0" smtClean="0"/>
                <a:t>Portal</a:t>
              </a:r>
            </a:p>
            <a:p>
              <a:pPr algn="ctr"/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Enables discovery and exploration of the LSST data with structured workflows.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Contextual information about the semantics of the LSST data is used to guide the workflow and the users.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70317" y="4930155"/>
              <a:ext cx="7846423" cy="71796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2400" dirty="0" smtClean="0"/>
                <a:t>APIs</a:t>
              </a:r>
              <a:endParaRPr lang="en-US" sz="2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492740" y="969392"/>
              <a:ext cx="3048000" cy="370801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2400" dirty="0" smtClean="0"/>
                <a:t>Notebook</a:t>
              </a:r>
            </a:p>
            <a:p>
              <a:pPr algn="ctr"/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Enables exploration and analysis of the LSST data with flexible workflows.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Environment has access to tools developed by LSST as well as outside tools </a:t>
              </a:r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742805" y="2213264"/>
              <a:ext cx="4749934" cy="1379453"/>
              <a:chOff x="3462248" y="2213264"/>
              <a:chExt cx="4749934" cy="137945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255571" y="2213264"/>
                <a:ext cx="3163288" cy="137945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Make it easy </a:t>
                </a:r>
                <a:r>
                  <a:rPr lang="en-US" dirty="0" smtClean="0"/>
                  <a:t>to share, analyze, and visualize results between the structured Portal environment and the flexible Notebook environment</a:t>
                </a:r>
                <a:endParaRPr lang="en-US" dirty="0"/>
              </a:p>
            </p:txBody>
          </p:sp>
          <p:sp>
            <p:nvSpPr>
              <p:cNvPr id="14" name="Right Arrow 13"/>
              <p:cNvSpPr/>
              <p:nvPr/>
            </p:nvSpPr>
            <p:spPr>
              <a:xfrm rot="10800000">
                <a:off x="3462248" y="2743198"/>
                <a:ext cx="793323" cy="363683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7418859" y="2721148"/>
                <a:ext cx="793323" cy="363683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Left-Up Arrow 18"/>
            <p:cNvSpPr/>
            <p:nvPr/>
          </p:nvSpPr>
          <p:spPr>
            <a:xfrm>
              <a:off x="10016740" y="4677411"/>
              <a:ext cx="1070362" cy="937782"/>
            </a:xfrm>
            <a:prstGeom prst="leftUpArrow">
              <a:avLst>
                <a:gd name="adj1" fmla="val 19051"/>
                <a:gd name="adj2" fmla="val 2500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-Up Arrow 19"/>
            <p:cNvSpPr/>
            <p:nvPr/>
          </p:nvSpPr>
          <p:spPr>
            <a:xfrm rot="5400000">
              <a:off x="1188403" y="4622311"/>
              <a:ext cx="937781" cy="1047981"/>
            </a:xfrm>
            <a:prstGeom prst="leftUpArrow">
              <a:avLst>
                <a:gd name="adj1" fmla="val 19051"/>
                <a:gd name="adj2" fmla="val 2500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/>
            <p:cNvSpPr/>
            <p:nvPr/>
          </p:nvSpPr>
          <p:spPr>
            <a:xfrm>
              <a:off x="5874327" y="3592717"/>
              <a:ext cx="464127" cy="1414712"/>
            </a:xfrm>
            <a:prstGeom prst="up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70317" y="5697882"/>
              <a:ext cx="7846423" cy="71796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Unifying Infrastructure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150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Aspects</a:t>
            </a:r>
            <a:r>
              <a:rPr lang="en-US" dirty="0" smtClean="0"/>
              <a:t> of the Science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Science Platform concept thus rests on the provision of three “</a:t>
            </a:r>
            <a:r>
              <a:rPr lang="en-US" i="1" dirty="0" smtClean="0"/>
              <a:t>Aspects</a:t>
            </a:r>
            <a:r>
              <a:rPr lang="en-US" dirty="0" smtClean="0"/>
              <a:t>” of access to the LSST data, storage, and computing: Portal, Notebook, and APIs</a:t>
            </a:r>
          </a:p>
          <a:p>
            <a:pPr lvl="1"/>
            <a:r>
              <a:rPr lang="en-US" sz="2000" dirty="0" smtClean="0"/>
              <a:t>All rest on a foundation of the LSST databases and data-access middleware, and the NCSA provisioning services and identity management for flexible computing and storage access</a:t>
            </a:r>
          </a:p>
          <a:p>
            <a:pPr lvl="1"/>
            <a:r>
              <a:rPr lang="en-US" dirty="0" smtClean="0"/>
              <a:t>All users are required to be authenticated</a:t>
            </a:r>
            <a:endParaRPr lang="en-US" sz="2000" dirty="0" smtClean="0"/>
          </a:p>
          <a:p>
            <a:pPr lvl="1"/>
            <a:r>
              <a:rPr lang="en-US" sz="2000" dirty="0" smtClean="0"/>
              <a:t>The Portal and Notebook Aspects are both client-server Web applications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000" dirty="0" smtClean="0"/>
              <a:t>Asynchronous DAX services and user identity management allow queries and results, and user data, to be shared among the aspects</a:t>
            </a:r>
            <a:endParaRPr lang="en-US" sz="2000" dirty="0"/>
          </a:p>
          <a:p>
            <a:r>
              <a:rPr lang="en-US" dirty="0" smtClean="0"/>
              <a:t>The term “Aspects</a:t>
            </a:r>
            <a:r>
              <a:rPr lang="en-US" dirty="0"/>
              <a:t>” emphasizes the underlying unity of the </a:t>
            </a:r>
            <a:r>
              <a:rPr lang="en-US" dirty="0" smtClean="0"/>
              <a:t>system.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885723" y="3269097"/>
          <a:ext cx="6420556" cy="201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778"/>
                <a:gridCol w="3527778"/>
              </a:tblGrid>
              <a:tr h="415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Portal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Notebook</a:t>
                      </a:r>
                      <a:endParaRPr lang="en-US" sz="1600" dirty="0"/>
                    </a:p>
                  </a:txBody>
                  <a:tcPr/>
                </a:tc>
              </a:tr>
              <a:tr h="4414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Firefly</a:t>
                      </a:r>
                      <a:r>
                        <a:rPr lang="en-US" sz="1600" baseline="0" dirty="0" smtClean="0"/>
                        <a:t> JavaScript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Jupyter</a:t>
                      </a:r>
                      <a:r>
                        <a:rPr lang="en-US" sz="1600" dirty="0" smtClean="0"/>
                        <a:t> front end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Firefly servers and load balancer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Jupyter</a:t>
                      </a:r>
                      <a:r>
                        <a:rPr lang="en-US" sz="1600" dirty="0" smtClean="0"/>
                        <a:t> and </a:t>
                      </a:r>
                      <a:r>
                        <a:rPr lang="en-US" sz="1600" dirty="0" err="1" smtClean="0"/>
                        <a:t>JupyterHub</a:t>
                      </a:r>
                      <a:r>
                        <a:rPr lang="en-US" sz="1600" dirty="0" smtClean="0"/>
                        <a:t> servers</a:t>
                      </a:r>
                      <a:endParaRPr lang="en-US" sz="1600" dirty="0"/>
                    </a:p>
                  </a:txBody>
                  <a:tcPr anchor="ctr"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Python servers for extensions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IPython</a:t>
                      </a:r>
                      <a:r>
                        <a:rPr lang="en-US" sz="1600" baseline="0" dirty="0" smtClean="0"/>
                        <a:t> kernel servers</a:t>
                      </a:r>
                    </a:p>
                  </a:txBody>
                  <a:tcPr anchor="ctr"/>
                </a:tc>
              </a:tr>
              <a:tr h="3573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Flexible computing for parallelized work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0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Platform Underpinnings</a:t>
            </a:r>
            <a:endParaRPr lang="en-US" dirty="0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694805" y="1142576"/>
            <a:ext cx="10845935" cy="2569858"/>
            <a:chOff x="694805" y="1142576"/>
            <a:chExt cx="10845935" cy="2569858"/>
          </a:xfrm>
        </p:grpSpPr>
        <p:sp>
          <p:nvSpPr>
            <p:cNvPr id="7" name="Rounded Rectangle 6"/>
            <p:cNvSpPr/>
            <p:nvPr/>
          </p:nvSpPr>
          <p:spPr>
            <a:xfrm>
              <a:off x="694805" y="1142576"/>
              <a:ext cx="3048000" cy="103134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2400" dirty="0" smtClean="0"/>
                <a:t>Portal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70317" y="2693532"/>
              <a:ext cx="7846423" cy="101890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2400" dirty="0"/>
                <a:t>APIs and Middleware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492740" y="1156700"/>
              <a:ext cx="3048000" cy="10030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2400" dirty="0" smtClean="0"/>
                <a:t>Notebook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742805" y="1288778"/>
              <a:ext cx="4749934" cy="738942"/>
              <a:chOff x="3462248" y="1288778"/>
              <a:chExt cx="4749934" cy="73894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255571" y="1288778"/>
                <a:ext cx="3163288" cy="73894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User Workflows</a:t>
                </a:r>
                <a:endParaRPr lang="en-US" dirty="0"/>
              </a:p>
            </p:txBody>
          </p:sp>
          <p:sp>
            <p:nvSpPr>
              <p:cNvPr id="14" name="Right Arrow 13"/>
              <p:cNvSpPr/>
              <p:nvPr/>
            </p:nvSpPr>
            <p:spPr>
              <a:xfrm rot="10800000">
                <a:off x="3462248" y="1476407"/>
                <a:ext cx="793323" cy="363683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7418859" y="1476408"/>
                <a:ext cx="793323" cy="363683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Left-Up Arrow 19"/>
            <p:cNvSpPr/>
            <p:nvPr/>
          </p:nvSpPr>
          <p:spPr>
            <a:xfrm rot="5400000">
              <a:off x="1027318" y="2279910"/>
              <a:ext cx="1259951" cy="1047981"/>
            </a:xfrm>
            <a:prstGeom prst="leftUpArrow">
              <a:avLst>
                <a:gd name="adj1" fmla="val 19051"/>
                <a:gd name="adj2" fmla="val 2500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/>
            <p:cNvSpPr/>
            <p:nvPr/>
          </p:nvSpPr>
          <p:spPr>
            <a:xfrm>
              <a:off x="5874327" y="2022972"/>
              <a:ext cx="464127" cy="670560"/>
            </a:xfrm>
            <a:prstGeom prst="up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Left-Up Arrow 16"/>
          <p:cNvSpPr/>
          <p:nvPr/>
        </p:nvSpPr>
        <p:spPr>
          <a:xfrm rot="16200000" flipH="1">
            <a:off x="9924686" y="2265784"/>
            <a:ext cx="1259951" cy="1047981"/>
          </a:xfrm>
          <a:prstGeom prst="leftUpArrow">
            <a:avLst>
              <a:gd name="adj1" fmla="val 19051"/>
              <a:gd name="adj2" fmla="val 2500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805770" y="3779669"/>
            <a:ext cx="1587435" cy="11861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LSST Files</a:t>
            </a:r>
            <a:br>
              <a:rPr lang="en-US" dirty="0" smtClean="0"/>
            </a:br>
            <a:r>
              <a:rPr lang="en-US" dirty="0" smtClean="0"/>
              <a:t>(e.g., Images)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134553" y="3779669"/>
            <a:ext cx="1587435" cy="11861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LSST</a:t>
            </a:r>
            <a:br>
              <a:rPr lang="en-US" dirty="0" smtClean="0"/>
            </a:br>
            <a:r>
              <a:rPr lang="en-US" dirty="0" smtClean="0"/>
              <a:t>Databases</a:t>
            </a:r>
            <a:br>
              <a:rPr lang="en-US" dirty="0" smtClean="0"/>
            </a:br>
            <a:r>
              <a:rPr lang="en-US" sz="1600" dirty="0" smtClean="0"/>
              <a:t>L1, L2, Cal, EFD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76987" y="3779669"/>
            <a:ext cx="1587435" cy="11861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 Databases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148204" y="3779669"/>
            <a:ext cx="1587435" cy="11861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</a:t>
            </a:r>
            <a:br>
              <a:rPr lang="en-US" dirty="0" smtClean="0"/>
            </a:b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819421" y="3779669"/>
            <a:ext cx="1587435" cy="11861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Computing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9490637" y="3779669"/>
            <a:ext cx="1587435" cy="11861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LSST Stack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87506" y="5073382"/>
            <a:ext cx="10367682" cy="9105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Center Infrastructure </a:t>
            </a:r>
            <a:r>
              <a:rPr lang="en-US" i="1" dirty="0" smtClean="0"/>
              <a:t>(or equivalent for other instances)</a:t>
            </a:r>
            <a:br>
              <a:rPr lang="en-US" i="1" dirty="0" smtClean="0"/>
            </a:br>
            <a:r>
              <a:rPr lang="en-US" dirty="0" smtClean="0"/>
              <a:t>(container deployment, batch computing, storage, identity management, </a:t>
            </a:r>
            <a:r>
              <a:rPr lang="is-IS" dirty="0" smtClean="0"/>
              <a:t>…)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4130" y="3779669"/>
            <a:ext cx="4382858" cy="125337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C00000"/>
                </a:solidFill>
              </a:rPr>
              <a:t>LSST Data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Products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LSE-163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Portal</a:t>
            </a:r>
          </a:p>
          <a:p>
            <a:pPr lvl="1"/>
            <a:r>
              <a:rPr lang="en-US" dirty="0" smtClean="0"/>
              <a:t>Based on an evolution of the open-source Firefly toolkit that is used in the IRSA archives</a:t>
            </a:r>
          </a:p>
          <a:p>
            <a:pPr lvl="2"/>
            <a:r>
              <a:rPr lang="en-US" dirty="0" smtClean="0"/>
              <a:t>Native astronomical image visualization with data overlays</a:t>
            </a:r>
          </a:p>
          <a:p>
            <a:pPr lvl="2"/>
            <a:r>
              <a:rPr lang="en-US" dirty="0" smtClean="0"/>
              <a:t>Tabular data viewing, 2D &amp; 3D plotting, filtering, sorting, </a:t>
            </a:r>
            <a:r>
              <a:rPr lang="en-US" dirty="0"/>
              <a:t>synthetic </a:t>
            </a:r>
            <a:r>
              <a:rPr lang="en-US" dirty="0" smtClean="0"/>
              <a:t>columns, with brushing and linking</a:t>
            </a:r>
          </a:p>
          <a:p>
            <a:pPr lvl="1"/>
            <a:r>
              <a:rPr lang="en-US" dirty="0" smtClean="0"/>
              <a:t>Adding all-sky visualization based on precomputed multi-resolution maps (probably </a:t>
            </a:r>
            <a:r>
              <a:rPr lang="en-US" dirty="0" err="1" smtClean="0"/>
              <a:t>HiPS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exploration workflows illuminating the connections among the LSST data products</a:t>
            </a:r>
          </a:p>
          <a:p>
            <a:r>
              <a:rPr lang="en-US" dirty="0" smtClean="0"/>
              <a:t>Notebook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JupyterHub</a:t>
            </a:r>
            <a:r>
              <a:rPr lang="en-US" dirty="0" smtClean="0"/>
              <a:t> (for login, session control) and </a:t>
            </a:r>
            <a:r>
              <a:rPr lang="en-US" dirty="0" err="1" smtClean="0"/>
              <a:t>JupyterLab</a:t>
            </a:r>
            <a:endParaRPr lang="en-US" dirty="0" smtClean="0"/>
          </a:p>
          <a:p>
            <a:pPr lvl="1"/>
            <a:r>
              <a:rPr lang="en-US" dirty="0" smtClean="0"/>
              <a:t>Container-based deployment of the LSST software stack</a:t>
            </a:r>
          </a:p>
          <a:p>
            <a:pPr lvl="1"/>
            <a:r>
              <a:rPr lang="en-US" dirty="0" smtClean="0"/>
              <a:t>Python processes execute close to the data at the LSST Data Access Centers</a:t>
            </a:r>
          </a:p>
          <a:p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Preferring IVOA protocols (e.g., TAP, SODA, </a:t>
            </a:r>
            <a:r>
              <a:rPr lang="en-US" dirty="0" err="1" smtClean="0"/>
              <a:t>VOSpace</a:t>
            </a:r>
            <a:r>
              <a:rPr lang="en-US" dirty="0" smtClean="0"/>
              <a:t>) wherever feasible</a:t>
            </a:r>
          </a:p>
          <a:p>
            <a:pPr lvl="1"/>
            <a:r>
              <a:rPr lang="en-US" dirty="0" smtClean="0"/>
              <a:t>May need some extensions for the richness of the data model or performance, still evaluating</a:t>
            </a:r>
          </a:p>
        </p:txBody>
      </p:sp>
    </p:spTree>
    <p:extLst>
      <p:ext uri="{BB962C8B-B14F-4D97-AF65-F5344CB8AC3E}">
        <p14:creationId xmlns:p14="http://schemas.microsoft.com/office/powerpoint/2010/main" val="687701741"/>
      </p:ext>
    </p:extLst>
  </p:cSld>
  <p:clrMapOvr>
    <a:masterClrMapping/>
  </p:clrMapOvr>
</p:sld>
</file>

<file path=ppt/theme/theme1.xml><?xml version="1.0" encoding="utf-8"?>
<a:theme xmlns:a="http://schemas.openxmlformats.org/drawingml/2006/main" name="PDR-nTele2-dm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16222</TotalTime>
  <Words>682</Words>
  <Application>Microsoft Macintosh PowerPoint</Application>
  <PresentationFormat>Widescreen</PresentationFormat>
  <Paragraphs>77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ＭＳ Ｐゴシック</vt:lpstr>
      <vt:lpstr>Arial</vt:lpstr>
      <vt:lpstr>PDR-nTele2-dmf</vt:lpstr>
      <vt:lpstr>The LSST Science Platform  Gregory Dubois-Felsmann LSST DM Science Platform Scientist  Caltech/IPAC October 24, 2017</vt:lpstr>
      <vt:lpstr>The LSST Science Platform (LSP)</vt:lpstr>
      <vt:lpstr>The Science Platform Vision</vt:lpstr>
      <vt:lpstr>Vision of the Science Platform</vt:lpstr>
      <vt:lpstr>The Aspects of the Science Platform</vt:lpstr>
      <vt:lpstr>Science Platform Underpinnings</vt:lpstr>
      <vt:lpstr>Technologies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Platform from the User Perspective</dc:title>
  <dc:creator>ciardi</dc:creator>
  <cp:lastModifiedBy>Gregory Dubois-Felsmann</cp:lastModifiedBy>
  <cp:revision>224</cp:revision>
  <dcterms:created xsi:type="dcterms:W3CDTF">2017-02-21T18:30:30Z</dcterms:created>
  <dcterms:modified xsi:type="dcterms:W3CDTF">2017-10-24T19:42:30Z</dcterms:modified>
</cp:coreProperties>
</file>