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1052" r:id="rId2"/>
    <p:sldId id="1079" r:id="rId3"/>
    <p:sldId id="1081" r:id="rId4"/>
    <p:sldId id="1061" r:id="rId5"/>
    <p:sldId id="1085" r:id="rId6"/>
    <p:sldId id="1062" r:id="rId7"/>
    <p:sldId id="1063" r:id="rId8"/>
    <p:sldId id="1082" r:id="rId9"/>
    <p:sldId id="1083" r:id="rId10"/>
    <p:sldId id="1075" r:id="rId11"/>
    <p:sldId id="1076" r:id="rId12"/>
    <p:sldId id="107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00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5226" autoAdjust="0"/>
    <p:restoredTop sz="93456" autoAdjust="0"/>
  </p:normalViewPr>
  <p:slideViewPr>
    <p:cSldViewPr>
      <p:cViewPr>
        <p:scale>
          <a:sx n="100" d="100"/>
          <a:sy n="100" d="100"/>
        </p:scale>
        <p:origin x="-344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59" d="100"/>
        <a:sy n="59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92BDD26A-EE59-4F46-A898-186256C87F12}" type="datetime1">
              <a:rPr lang="en-US">
                <a:latin typeface="Helvetica Neue"/>
              </a:rPr>
              <a:pPr>
                <a:defRPr/>
              </a:pPr>
              <a:t>10/23/17</a:t>
            </a:fld>
            <a:endParaRPr lang="en-US" dirty="0">
              <a:latin typeface="Helvetica Neue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62ABC3CA-68E9-AF42-B41C-0113132205F4}" type="slidenum">
              <a:rPr lang="en-US">
                <a:latin typeface="Helvetica Neue"/>
              </a:rPr>
              <a:pPr>
                <a:defRPr/>
              </a:pPr>
              <a:t>‹#›</a:t>
            </a:fld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160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0F23ABAA-03DE-BF43-8865-1791B0963E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141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your title, name, and position</a:t>
            </a:r>
          </a:p>
          <a:p>
            <a:r>
              <a:rPr lang="en-US" dirty="0" smtClean="0"/>
              <a:t>Add as</a:t>
            </a:r>
            <a:r>
              <a:rPr lang="en-US" baseline="0" dirty="0" smtClean="0"/>
              <a:t> much imagery as you want for “color”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3ABAA-03DE-BF43-8865-1791B0963E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10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for a giant</a:t>
            </a:r>
            <a:r>
              <a:rPr lang="en-US" baseline="0" dirty="0" smtClean="0"/>
              <a:t> graphic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3ABAA-03DE-BF43-8865-1791B0963E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651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9pPr>
          </a:lstStyle>
          <a:p>
            <a:pPr algn="r"/>
            <a:fld id="{ADDA8958-D896-1947-8909-A6F51A76600B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464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 algn="l">
              <a:defRPr/>
            </a:pPr>
            <a:r>
              <a:rPr lang="en-US" smtClean="0"/>
              <a:t>ADASS XXVI, Sci Platforms BoF, 10/24/17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97426-510D-124C-8C1A-D1CA12EBD197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981200" y="495300"/>
            <a:ext cx="6781800" cy="4572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787BE547-DB46-4246-94FA-34528F01F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343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 algn="l">
              <a:defRPr/>
            </a:pPr>
            <a:r>
              <a:rPr lang="en-US" smtClean="0"/>
              <a:t>ADASS XXVI, Sci Platforms BoF, 10/24/17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692F4-C5F3-0C48-AD38-EA4D518E489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981200" y="495300"/>
            <a:ext cx="6781800" cy="4572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676656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 algn="l">
              <a:defRPr/>
            </a:pPr>
            <a:r>
              <a:rPr lang="en-US" smtClean="0"/>
              <a:t>ADASS XXVI, Sci Platforms BoF, 10/24/17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2BA19-909A-774B-B7B8-75F167A1E1D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 algn="l">
              <a:defRPr/>
            </a:pPr>
            <a:r>
              <a:rPr lang="en-US" smtClean="0"/>
              <a:t>ADASS XXVI, Sci Platforms BoF, 10/24/17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AE239-97A2-934E-99F1-3E3480E99CB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6070A-0A65-D54B-9362-B0AA9C64D5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4194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981200" y="495300"/>
            <a:ext cx="6781800" cy="4572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787BE547-DB46-4246-94FA-34528F01F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87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981200" y="495300"/>
            <a:ext cx="6781800" cy="4572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787BE547-DB46-4246-94FA-34528F01F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030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981200" y="495300"/>
            <a:ext cx="6781800" cy="4572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787BE547-DB46-4246-94FA-34528F01F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142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981200" y="495300"/>
            <a:ext cx="6781800" cy="4572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787BE547-DB46-4246-94FA-34528F01F5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644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file://localhost/Users/fitz/logo.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76200"/>
            <a:ext cx="6766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Primary title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143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00800"/>
            <a:ext cx="365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Helvetica Neue"/>
                <a:ea typeface="ＭＳ Ｐゴシック" pitchFamily="-108" charset="-128"/>
                <a:cs typeface="Helvetica Neue"/>
              </a:defRPr>
            </a:lvl1pPr>
          </a:lstStyle>
          <a:p>
            <a:pPr algn="l">
              <a:defRPr/>
            </a:pPr>
            <a:r>
              <a:rPr lang="en-US" smtClean="0"/>
              <a:t>ADASS XXVI, Sci Platforms BoF, 10/24/17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Helvetica Neue"/>
                <a:ea typeface="ＭＳ Ｐゴシック" pitchFamily="-112" charset="-128"/>
                <a:cs typeface="Helvetica Neue"/>
              </a:defRPr>
            </a:lvl1pPr>
          </a:lstStyle>
          <a:p>
            <a:pPr>
              <a:defRPr/>
            </a:pPr>
            <a:fld id="{F0D8E100-25E8-784B-B423-92F57F1B24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noaoLogo-COLOR.pdf"/>
          <p:cNvPicPr>
            <a:picLocks noChangeAspect="1"/>
          </p:cNvPicPr>
          <p:nvPr userDrawn="1"/>
        </p:nvPicPr>
        <p:blipFill>
          <a:blip r:embed="rId12" r:link="rId13"/>
          <a:stretch>
            <a:fillRect/>
          </a:stretch>
        </p:blipFill>
        <p:spPr>
          <a:xfrm>
            <a:off x="354320" y="91440"/>
            <a:ext cx="1207008" cy="914400"/>
          </a:xfrm>
          <a:prstGeom prst="rect">
            <a:avLst/>
          </a:prstGeom>
          <a:effectLst>
            <a:glow rad="101600">
              <a:schemeClr val="bg1">
                <a:alpha val="75000"/>
              </a:schemeClr>
            </a:glo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31" r:id="rId8"/>
    <p:sldLayoutId id="2147483932" r:id="rId9"/>
    <p:sldLayoutId id="214748393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aseline="0">
          <a:solidFill>
            <a:srgbClr val="000000"/>
          </a:solidFill>
          <a:effectLst/>
          <a:latin typeface="Helvetica Neue"/>
          <a:ea typeface="+mj-ea"/>
          <a:cs typeface="Helvetica Neue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FFFF0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FFFF0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FFFF0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rgbClr val="FFFF0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The NOAO Data </a:t>
            </a:r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ADASS XXVI, Sci Platforms BoF, 10/24/17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BA19-909A-774B-B7B8-75F167A1E1D1}" type="slidenum">
              <a:rPr lang="en-US" smtClean="0"/>
              <a:pPr>
                <a:defRPr/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09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6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for the Data </a:t>
            </a:r>
            <a:r>
              <a:rPr lang="en-US" dirty="0" smtClean="0"/>
              <a:t>Lab in </a:t>
            </a:r>
            <a:r>
              <a:rPr lang="en-US" dirty="0" smtClean="0"/>
              <a:t>the LSST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Doing LSST pathfinder science today, e.g.</a:t>
            </a:r>
          </a:p>
          <a:p>
            <a:pPr lvl="1"/>
            <a:r>
              <a:rPr lang="en-US" dirty="0" smtClean="0"/>
              <a:t>Exploring ways to perform star/galaxy separation, including application of machine learning techniques</a:t>
            </a:r>
          </a:p>
          <a:p>
            <a:pPr lvl="1"/>
            <a:r>
              <a:rPr lang="en-US" dirty="0"/>
              <a:t>Automated searches for dwarf galaxies and streams in all-sky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Identifying variable sources in all-sky photometry, retrieving time series of variable stars, QSOs, etc.</a:t>
            </a:r>
            <a:endParaRPr lang="en-US" dirty="0"/>
          </a:p>
          <a:p>
            <a:pPr lvl="1"/>
            <a:r>
              <a:rPr lang="en-US" dirty="0" smtClean="0"/>
              <a:t>Cross-matching large catalogs, e.g. LSST Stack-reduced crowded field vs. DAOPHOT/</a:t>
            </a:r>
            <a:r>
              <a:rPr lang="en-US" dirty="0" err="1" smtClean="0"/>
              <a:t>DoPHOT</a:t>
            </a:r>
            <a:r>
              <a:rPr lang="en-US" dirty="0" smtClean="0"/>
              <a:t> as part of Q.A.</a:t>
            </a:r>
          </a:p>
          <a:p>
            <a:pPr lvl="1"/>
            <a:r>
              <a:rPr lang="en-US" dirty="0" smtClean="0"/>
              <a:t>Uploading table of moving objects, retrieving image cutouts from Archive, stacking and analyzing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7BE547-DB46-4246-94FA-34528F01F5B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5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for the Data </a:t>
            </a:r>
            <a:r>
              <a:rPr lang="en-US" dirty="0" smtClean="0"/>
              <a:t>Lab in </a:t>
            </a:r>
            <a:r>
              <a:rPr lang="en-US" dirty="0" smtClean="0"/>
              <a:t>the LSST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complementary tool for LSST science</a:t>
            </a:r>
          </a:p>
          <a:p>
            <a:pPr lvl="1"/>
            <a:r>
              <a:rPr lang="en-US" dirty="0" smtClean="0"/>
              <a:t>Data Lab will have some unique datasets for comparison with LSST, </a:t>
            </a:r>
            <a:r>
              <a:rPr lang="en-US" dirty="0"/>
              <a:t>and will allow users to publish additional </a:t>
            </a:r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Scientists will be able to </a:t>
            </a:r>
            <a:r>
              <a:rPr lang="en-US" dirty="0"/>
              <a:t>run legacy code </a:t>
            </a:r>
            <a:r>
              <a:rPr lang="en-US" dirty="0" smtClean="0"/>
              <a:t>close to Data Lab data, and upload personal data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have </a:t>
            </a:r>
            <a:r>
              <a:rPr lang="en-US" dirty="0" smtClean="0"/>
              <a:t>some different </a:t>
            </a:r>
            <a:r>
              <a:rPr lang="en-US" dirty="0"/>
              <a:t>technology on the backend, </a:t>
            </a:r>
            <a:r>
              <a:rPr lang="en-US" dirty="0" smtClean="0"/>
              <a:t>giving diversity of solutions, can be tuned to provide advantages for specific problems</a:t>
            </a:r>
          </a:p>
          <a:p>
            <a:pPr lvl="1"/>
            <a:r>
              <a:rPr lang="en-US" dirty="0" smtClean="0"/>
              <a:t>Our goal </a:t>
            </a:r>
            <a:r>
              <a:rPr lang="en-US" dirty="0"/>
              <a:t>of providing a user friendly platform for </a:t>
            </a:r>
            <a:r>
              <a:rPr lang="en-US" dirty="0" smtClean="0"/>
              <a:t>large data </a:t>
            </a:r>
            <a:r>
              <a:rPr lang="en-US" dirty="0"/>
              <a:t>analysis </a:t>
            </a:r>
            <a:r>
              <a:rPr lang="en-US" dirty="0" smtClean="0"/>
              <a:t>is similar to LSST DAC; but aim to provide support for greater diversity of datasets, perhaps more focused and more customized in certain areas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7BE547-DB46-4246-94FA-34528F01F5B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530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for the Data </a:t>
            </a:r>
            <a:r>
              <a:rPr lang="en-US" dirty="0" smtClean="0"/>
              <a:t>Lab in </a:t>
            </a:r>
            <a:r>
              <a:rPr lang="en-US" dirty="0" smtClean="0"/>
              <a:t>the LSST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testbed for LSST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complex analysis of LSST data (beyond just making queries of the database), the DAC will provide 10% of processing resources to general users, likely to be in high </a:t>
            </a:r>
            <a:r>
              <a:rPr lang="en-US" dirty="0" smtClean="0"/>
              <a:t>demand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Lab needs to be able to drop in code developed in DL to the LSST </a:t>
            </a:r>
            <a:r>
              <a:rPr lang="en-US" dirty="0" smtClean="0"/>
              <a:t>DAC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Lab should have running version of LSST </a:t>
            </a:r>
            <a:r>
              <a:rPr lang="en-US" dirty="0" smtClean="0"/>
              <a:t>Stack and access to LSST APIs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Lab could </a:t>
            </a:r>
            <a:r>
              <a:rPr lang="en-US" dirty="0" smtClean="0"/>
              <a:t>host a </a:t>
            </a:r>
            <a:r>
              <a:rPr lang="en-US" dirty="0"/>
              <a:t>skinny version of LSST main catalog table </a:t>
            </a:r>
            <a:r>
              <a:rPr lang="en-US" dirty="0" smtClean="0"/>
              <a:t>(subset </a:t>
            </a:r>
            <a:r>
              <a:rPr lang="en-US" dirty="0"/>
              <a:t>of columns, but all rows); plan to test feasibility of doing this with </a:t>
            </a:r>
            <a:r>
              <a:rPr lang="en-US" dirty="0" err="1"/>
              <a:t>PanSTARRS</a:t>
            </a:r>
            <a:r>
              <a:rPr lang="en-US" dirty="0"/>
              <a:t> and/or GAIA DR2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7BE547-DB46-4246-94FA-34528F01F5B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850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Helvetica Neue" charset="0"/>
                <a:cs typeface="Helvetica Neue" charset="0"/>
              </a:rPr>
              <a:t>DECam</a:t>
            </a:r>
            <a:r>
              <a:rPr lang="en-US" altLang="en-US" dirty="0" smtClean="0">
                <a:latin typeface="Helvetica Neue" charset="0"/>
                <a:cs typeface="Helvetica Neue" charset="0"/>
              </a:rPr>
              <a:t>/</a:t>
            </a:r>
            <a:r>
              <a:rPr lang="en-US" altLang="en-US" dirty="0" smtClean="0">
                <a:latin typeface="Helvetica Neue" charset="0"/>
                <a:cs typeface="Helvetica Neue" charset="0"/>
              </a:rPr>
              <a:t>Mosaic </a:t>
            </a:r>
            <a:r>
              <a:rPr lang="en-US" altLang="en-US" dirty="0">
                <a:latin typeface="Helvetica Neue" charset="0"/>
                <a:cs typeface="Helvetica Neue" charset="0"/>
              </a:rPr>
              <a:t>I</a:t>
            </a:r>
            <a:r>
              <a:rPr lang="en-US" altLang="en-US" dirty="0" smtClean="0">
                <a:latin typeface="Helvetica Neue" charset="0"/>
                <a:cs typeface="Helvetica Neue" charset="0"/>
              </a:rPr>
              <a:t>mage Data </a:t>
            </a:r>
            <a:r>
              <a:rPr lang="en-US" altLang="en-US" dirty="0">
                <a:latin typeface="Helvetica Neue" charset="0"/>
                <a:cs typeface="Helvetica Neue" charset="0"/>
              </a:rPr>
              <a:t>at </a:t>
            </a:r>
            <a:r>
              <a:rPr lang="en-US" altLang="en-US" dirty="0" smtClean="0">
                <a:latin typeface="Helvetica Neue" charset="0"/>
                <a:cs typeface="Helvetica Neue" charset="0"/>
              </a:rPr>
              <a:t>NOAO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ADASS XXVI, Sci Platforms BoF, 10/24/17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692F4-C5F3-0C48-AD38-EA4D518E4891}" type="slidenum">
              <a:rPr lang="en-US" smtClean="0"/>
              <a:pPr>
                <a:defRPr/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oct20_3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1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588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NOAO All Sky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60" y="5234859"/>
            <a:ext cx="8305800" cy="1165941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ea typeface="Calibri" charset="0"/>
                <a:cs typeface="Calibri" charset="0"/>
              </a:rPr>
              <a:t>~2 billion objects, 20 billion measurements; basic aperture photometry (catalog cleaning in progress)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ea typeface="Calibri" charset="0"/>
                <a:cs typeface="Calibri" charset="0"/>
              </a:rPr>
              <a:t>Availability planned for Fall 2017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ADASS XXVI, Sci Platforms BoF, 10/24/17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692F4-C5F3-0C48-AD38-EA4D518E4891}" type="slidenum">
              <a:rPr lang="en-US" smtClean="0"/>
              <a:pPr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81000" y="1067007"/>
            <a:ext cx="8341360" cy="41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847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Heiti SC Light" charset="-122"/>
                <a:cs typeface="Heiti SC Light" charset="-122"/>
                <a:sym typeface="Gill Sans" charset="0"/>
              </a:defRPr>
            </a:lvl9pPr>
          </a:lstStyle>
          <a:p>
            <a:pPr algn="r"/>
            <a:fld id="{AB2DDD1B-D6A3-8B4A-9B1C-40780660B02E}" type="slidenum">
              <a:rPr lang="en-US" altLang="en-US"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4</a:t>
            </a:fld>
            <a:endParaRPr lang="en-US" altLang="en-US" sz="140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88" y="90488"/>
            <a:ext cx="1733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/>
          </p:cNvSpPr>
          <p:nvPr/>
        </p:nvSpPr>
        <p:spPr bwMode="auto">
          <a:xfrm>
            <a:off x="381000" y="6248400"/>
            <a:ext cx="3517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4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1pPr>
            <a:lvl2pPr marL="704850" indent="-285750">
              <a:spcBef>
                <a:spcPts val="500"/>
              </a:spcBef>
              <a:buClr>
                <a:srgbClr val="000000"/>
              </a:buClr>
              <a:buSzPct val="100000"/>
              <a:buFont typeface="Helvetica Neue" charset="0"/>
              <a:buChar char="–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2pPr>
            <a:lvl3pPr marL="1104900" indent="-228600">
              <a:spcBef>
                <a:spcPts val="5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3pPr>
            <a:lvl4pPr marL="1562100" indent="-228600">
              <a:spcBef>
                <a:spcPts val="500"/>
              </a:spcBef>
              <a:buClr>
                <a:srgbClr val="000000"/>
              </a:buClr>
              <a:buSzPct val="100000"/>
              <a:buFont typeface="Helvetica Neue" charset="0"/>
              <a:buChar char="–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4pPr>
            <a:lvl5pPr marL="2019300" indent="-228600">
              <a:spcBef>
                <a:spcPts val="500"/>
              </a:spcBef>
              <a:buClr>
                <a:srgbClr val="000000"/>
              </a:buClr>
              <a:buSzPct val="100000"/>
              <a:buFont typeface="Helvetica Neue" charset="0"/>
              <a:buChar char="»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5pPr>
            <a:lvl6pPr marL="24765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»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6pPr>
            <a:lvl7pPr marL="29337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»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7pPr>
            <a:lvl8pPr marL="33909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»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8pPr>
            <a:lvl9pPr marL="38481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»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NOAO UC, Tucson, Jun 16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NOAO Data Lab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9100" y="1143000"/>
            <a:ext cx="8305800" cy="4419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3366FF"/>
                </a:solidFill>
              </a:rPr>
              <a:t>Motivation</a:t>
            </a:r>
            <a:r>
              <a:rPr lang="en-US" altLang="en-US" dirty="0" smtClean="0">
                <a:solidFill>
                  <a:srgbClr val="3366FF"/>
                </a:solidFill>
              </a:rPr>
              <a:t>: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1600" dirty="0" smtClean="0">
              <a:solidFill>
                <a:srgbClr val="3366FF"/>
              </a:solidFill>
            </a:endParaRPr>
          </a:p>
          <a:p>
            <a:pPr marL="0" indent="0">
              <a:spcBef>
                <a:spcPct val="0"/>
              </a:spcBef>
              <a:buFont typeface="Arial"/>
              <a:buChar char="•"/>
            </a:pPr>
            <a:r>
              <a:rPr lang="en-US" altLang="en-US" sz="2000" dirty="0" smtClean="0"/>
              <a:t>    Existing </a:t>
            </a:r>
            <a:r>
              <a:rPr lang="en-US" altLang="en-US" sz="2000" i="1" dirty="0" smtClean="0"/>
              <a:t>NOAO Science Archive </a:t>
            </a:r>
            <a:r>
              <a:rPr lang="en-US" altLang="en-US" sz="2000" dirty="0" smtClean="0"/>
              <a:t>entirely image/file-centric</a:t>
            </a:r>
          </a:p>
          <a:p>
            <a:pPr marL="0" indent="0">
              <a:spcBef>
                <a:spcPct val="0"/>
              </a:spcBef>
              <a:buFont typeface="Arial"/>
              <a:buChar char="•"/>
            </a:pPr>
            <a:r>
              <a:rPr lang="en-US" altLang="en-US" sz="2000" dirty="0" smtClean="0"/>
              <a:t>    No capability to serve or query catalog/spectral data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 smtClean="0">
              <a:solidFill>
                <a:srgbClr val="3366FF"/>
              </a:solidFill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3366FF"/>
                </a:solidFill>
              </a:rPr>
              <a:t>Goal</a:t>
            </a:r>
            <a:r>
              <a:rPr lang="en-US" altLang="en-US" dirty="0">
                <a:solidFill>
                  <a:srgbClr val="3366FF"/>
                </a:solidFill>
              </a:rPr>
              <a:t>: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sz="2000" dirty="0"/>
              <a:t>Efficient exploration and analysis of </a:t>
            </a:r>
            <a:r>
              <a:rPr lang="en-US" altLang="en-US" sz="2000" dirty="0" smtClean="0"/>
              <a:t>large </a:t>
            </a:r>
            <a:r>
              <a:rPr lang="en-US" altLang="en-US" sz="2000" dirty="0"/>
              <a:t>datasets </a:t>
            </a:r>
            <a:r>
              <a:rPr lang="en-US" altLang="en-US" sz="2000" dirty="0" smtClean="0"/>
              <a:t>with an emphasis </a:t>
            </a:r>
            <a:r>
              <a:rPr lang="en-US" altLang="en-US" sz="2000" dirty="0"/>
              <a:t>on </a:t>
            </a:r>
            <a:r>
              <a:rPr lang="en-US" altLang="en-US" sz="2000" dirty="0" smtClean="0"/>
              <a:t>NOAO </a:t>
            </a:r>
            <a:r>
              <a:rPr lang="en-US" altLang="en-US" sz="2000" dirty="0"/>
              <a:t>wide-field 4-m telescopes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solidFill>
                  <a:srgbClr val="3366FF"/>
                </a:solidFill>
              </a:rPr>
              <a:t>Approach:</a:t>
            </a:r>
          </a:p>
          <a:p>
            <a:pPr eaLnBrk="1" hangingPunct="1"/>
            <a:r>
              <a:rPr lang="en-US" altLang="en-US" sz="2000" dirty="0" smtClean="0"/>
              <a:t>High-value catalogs from NOAO and external sources (e.g. SDSS, GAIA) and</a:t>
            </a:r>
            <a:r>
              <a:rPr lang="en-US" altLang="en-US" sz="2000" dirty="0" smtClean="0"/>
              <a:t> the NOAO</a:t>
            </a:r>
            <a:r>
              <a:rPr lang="en-US" altLang="en-US" sz="2000" dirty="0" smtClean="0"/>
              <a:t>-based images linked to catalog objects</a:t>
            </a: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dirty="0" smtClean="0"/>
              <a:t>Data </a:t>
            </a:r>
            <a:r>
              <a:rPr lang="en-US" altLang="en-US" sz="2000" dirty="0" smtClean="0"/>
              <a:t>discovery </a:t>
            </a:r>
            <a:r>
              <a:rPr lang="en-US" altLang="en-US" sz="2000" i="1" dirty="0" smtClean="0"/>
              <a:t>(web-based browsing</a:t>
            </a:r>
            <a:r>
              <a:rPr lang="en-US" altLang="en-US" sz="2000" dirty="0" smtClean="0"/>
              <a:t>)</a:t>
            </a:r>
          </a:p>
          <a:p>
            <a:pPr eaLnBrk="1" hangingPunct="1">
              <a:defRPr/>
            </a:pPr>
            <a:r>
              <a:rPr lang="en-US" altLang="en-US" sz="2000" dirty="0"/>
              <a:t>Developing intuition through interaction with selected catalog and image set of known </a:t>
            </a:r>
            <a:r>
              <a:rPr lang="en-US" altLang="en-US" sz="2000" dirty="0" smtClean="0"/>
              <a:t>objects (</a:t>
            </a:r>
            <a:r>
              <a:rPr lang="en-US" altLang="en-US" sz="2000" i="1" dirty="0" err="1" smtClean="0"/>
              <a:t>Jupyter</a:t>
            </a:r>
            <a:r>
              <a:rPr lang="en-US" altLang="en-US" sz="2000" i="1" dirty="0" smtClean="0"/>
              <a:t> notebooks</a:t>
            </a:r>
            <a:r>
              <a:rPr lang="en-US" altLang="en-US" sz="2000" dirty="0" smtClean="0"/>
              <a:t>)</a:t>
            </a:r>
          </a:p>
          <a:p>
            <a:pPr eaLnBrk="1" hangingPunct="1">
              <a:defRPr/>
            </a:pPr>
            <a:r>
              <a:rPr lang="en-US" altLang="en-US" sz="2000" dirty="0"/>
              <a:t>A</a:t>
            </a:r>
            <a:r>
              <a:rPr lang="en-US" altLang="en-US" sz="2000" dirty="0" smtClean="0"/>
              <a:t>utomation </a:t>
            </a:r>
            <a:r>
              <a:rPr lang="en-US" altLang="en-US" sz="2000" dirty="0"/>
              <a:t>of analysis to aid discovery of unknown </a:t>
            </a:r>
            <a:r>
              <a:rPr lang="en-US" altLang="en-US" sz="2000" dirty="0" smtClean="0"/>
              <a:t>objects (</a:t>
            </a:r>
            <a:r>
              <a:rPr lang="en-US" altLang="en-US" sz="2000" i="1" dirty="0" smtClean="0"/>
              <a:t>APIs</a:t>
            </a:r>
            <a:r>
              <a:rPr lang="en-US" altLang="en-US" sz="2000" dirty="0" smtClean="0"/>
              <a:t>) </a:t>
            </a:r>
            <a:endParaRPr lang="en-US" altLang="en-US" sz="2000" dirty="0"/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8170863" y="6426200"/>
            <a:ext cx="2873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4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1pPr>
            <a:lvl2pPr marL="704850" indent="-285750">
              <a:spcBef>
                <a:spcPts val="500"/>
              </a:spcBef>
              <a:buClr>
                <a:srgbClr val="000000"/>
              </a:buClr>
              <a:buSzPct val="100000"/>
              <a:buFont typeface="Helvetica Neue" charset="0"/>
              <a:buChar char="–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2pPr>
            <a:lvl3pPr marL="1104900" indent="-228600">
              <a:spcBef>
                <a:spcPts val="500"/>
              </a:spcBef>
              <a:buClr>
                <a:srgbClr val="000000"/>
              </a:buClr>
              <a:buSzPct val="100000"/>
              <a:buFont typeface="Helvetica Neue" charset="0"/>
              <a:buChar char="•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3pPr>
            <a:lvl4pPr marL="1562100" indent="-228600">
              <a:spcBef>
                <a:spcPts val="500"/>
              </a:spcBef>
              <a:buClr>
                <a:srgbClr val="000000"/>
              </a:buClr>
              <a:buSzPct val="100000"/>
              <a:buFont typeface="Helvetica Neue" charset="0"/>
              <a:buChar char="–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4pPr>
            <a:lvl5pPr marL="2019300" indent="-228600">
              <a:spcBef>
                <a:spcPts val="500"/>
              </a:spcBef>
              <a:buClr>
                <a:srgbClr val="000000"/>
              </a:buClr>
              <a:buSzPct val="100000"/>
              <a:buFont typeface="Helvetica Neue" charset="0"/>
              <a:buChar char="»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5pPr>
            <a:lvl6pPr marL="24765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»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6pPr>
            <a:lvl7pPr marL="29337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»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7pPr>
            <a:lvl8pPr marL="33909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»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8pPr>
            <a:lvl9pPr marL="38481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 Neue" charset="0"/>
              <a:buChar char="»"/>
              <a:defRPr sz="2000">
                <a:solidFill>
                  <a:schemeClr val="tx1"/>
                </a:solidFill>
                <a:latin typeface="Helvetica Neue" charset="0"/>
                <a:ea typeface="Heiti SC Light" charset="-122"/>
                <a:cs typeface="Heiti SC Light" charset="-122"/>
                <a:sym typeface="Helvetica Neue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57F3BB3-2801-5341-9A5D-421BFC90C795}" type="slidenum">
              <a:rPr lang="en-US" altLang="en-US" sz="1400">
                <a:ea typeface="Helvetica Neue" charset="0"/>
                <a:cs typeface="Helvetica Neue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4768860"/>
      </p:ext>
    </p:extLst>
  </p:cSld>
  <p:clrMapOvr>
    <a:masterClrMapping/>
  </p:clrMapOvr>
  <p:transition advTm="952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NOAO Data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3366FF"/>
                </a:solidFill>
              </a:rPr>
              <a:t>A Few Design Principles: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600" dirty="0" smtClean="0">
              <a:solidFill>
                <a:srgbClr val="3366FF"/>
              </a:solidFill>
            </a:endParaRPr>
          </a:p>
          <a:p>
            <a:pPr marL="0" indent="0">
              <a:spcBef>
                <a:spcPct val="0"/>
              </a:spcBef>
              <a:buFont typeface="Arial"/>
              <a:buChar char="•"/>
            </a:pPr>
            <a:r>
              <a:rPr lang="en-US" altLang="en-US" sz="2000" dirty="0" smtClean="0"/>
              <a:t> </a:t>
            </a:r>
            <a:r>
              <a:rPr lang="en-US" altLang="en-US" sz="2000" dirty="0" smtClean="0"/>
              <a:t> </a:t>
            </a:r>
            <a:r>
              <a:rPr lang="en-US" altLang="en-US" dirty="0" smtClean="0"/>
              <a:t>Allow </a:t>
            </a:r>
            <a:r>
              <a:rPr lang="en-US" altLang="en-US" dirty="0" smtClean="0"/>
              <a:t>multiple entry points into the system</a:t>
            </a:r>
          </a:p>
          <a:p>
            <a:pPr marL="400050" lvl="1" indent="0">
              <a:spcBef>
                <a:spcPct val="0"/>
              </a:spcBef>
              <a:buFont typeface="Arial"/>
              <a:buChar char="•"/>
            </a:pPr>
            <a:r>
              <a:rPr lang="en-US" altLang="en-US" sz="1200" dirty="0" smtClean="0"/>
              <a:t> </a:t>
            </a:r>
            <a:r>
              <a:rPr lang="en-US" altLang="en-US" sz="1800" dirty="0" smtClean="0"/>
              <a:t>Web-based, notebooks, </a:t>
            </a:r>
            <a:r>
              <a:rPr lang="en-US" altLang="en-US" sz="1800" dirty="0" err="1" smtClean="0"/>
              <a:t>cmdline</a:t>
            </a:r>
            <a:r>
              <a:rPr lang="en-US" altLang="en-US" sz="1800" dirty="0" smtClean="0"/>
              <a:t> tools, APIs for scripting</a:t>
            </a:r>
          </a:p>
          <a:p>
            <a:pPr marL="400050" lvl="1" indent="0">
              <a:spcBef>
                <a:spcPct val="0"/>
              </a:spcBef>
              <a:buFont typeface="Arial"/>
              <a:buChar char="•"/>
            </a:pPr>
            <a:endParaRPr lang="en-US" altLang="en-US" sz="1600" dirty="0" smtClean="0"/>
          </a:p>
          <a:p>
            <a:pPr marL="0" indent="0">
              <a:spcBef>
                <a:spcPct val="0"/>
              </a:spcBef>
              <a:buFont typeface="Arial"/>
              <a:buChar char="•"/>
            </a:pPr>
            <a:r>
              <a:rPr lang="en-US" altLang="en-US" sz="2000" dirty="0" smtClean="0"/>
              <a:t> </a:t>
            </a:r>
            <a:r>
              <a:rPr lang="en-US" altLang="en-US" sz="2000" dirty="0" smtClean="0"/>
              <a:t> </a:t>
            </a:r>
            <a:r>
              <a:rPr lang="en-US" altLang="en-US" dirty="0" smtClean="0"/>
              <a:t>Be </a:t>
            </a:r>
            <a:r>
              <a:rPr lang="en-US" altLang="en-US" dirty="0" smtClean="0"/>
              <a:t>language agnostic</a:t>
            </a:r>
          </a:p>
          <a:p>
            <a:pPr marL="400050" lvl="1" indent="0">
              <a:spcBef>
                <a:spcPct val="0"/>
              </a:spcBef>
              <a:buFont typeface="Arial"/>
              <a:buChar char="•"/>
            </a:pPr>
            <a:r>
              <a:rPr lang="en-US" altLang="en-US" sz="1600" dirty="0" smtClean="0"/>
              <a:t> </a:t>
            </a:r>
            <a:r>
              <a:rPr lang="en-US" altLang="en-US" sz="1800" dirty="0" smtClean="0"/>
              <a:t>Python </a:t>
            </a:r>
            <a:r>
              <a:rPr lang="en-US" altLang="en-US" sz="1800" i="1" dirty="0" smtClean="0"/>
              <a:t>Flask </a:t>
            </a:r>
            <a:r>
              <a:rPr lang="en-US" altLang="en-US" sz="1800" dirty="0" smtClean="0"/>
              <a:t>micro-services architecture, </a:t>
            </a:r>
            <a:r>
              <a:rPr lang="en-US" altLang="en-US" sz="1800" dirty="0" err="1" smtClean="0"/>
              <a:t>RESTful</a:t>
            </a:r>
            <a:r>
              <a:rPr lang="en-US" altLang="en-US" sz="1800" dirty="0" smtClean="0"/>
              <a:t> </a:t>
            </a:r>
            <a:r>
              <a:rPr lang="en-US" altLang="en-US" sz="1800" dirty="0" smtClean="0"/>
              <a:t>interfaces</a:t>
            </a:r>
          </a:p>
          <a:p>
            <a:pPr marL="400050" lvl="1" indent="0">
              <a:spcBef>
                <a:spcPct val="0"/>
              </a:spcBef>
              <a:buFont typeface="Arial"/>
              <a:buChar char="•"/>
            </a:pPr>
            <a:endParaRPr lang="en-US" altLang="en-US" sz="1600" dirty="0" smtClean="0"/>
          </a:p>
          <a:p>
            <a:pPr marL="0" indent="0">
              <a:spcBef>
                <a:spcPct val="0"/>
              </a:spcBef>
              <a:buFont typeface="Arial"/>
              <a:buChar char="•"/>
            </a:pPr>
            <a:r>
              <a:rPr lang="en-US" altLang="en-US" dirty="0" smtClean="0"/>
              <a:t> Enable user-developed tools, don’t just supply them</a:t>
            </a:r>
          </a:p>
          <a:p>
            <a:pPr marL="400050" lvl="1" indent="0">
              <a:spcBef>
                <a:spcPct val="0"/>
              </a:spcBef>
              <a:buFont typeface="Arial"/>
              <a:buChar char="•"/>
            </a:pPr>
            <a:r>
              <a:rPr lang="en-US" altLang="en-US" dirty="0" smtClean="0"/>
              <a:t> Support legacy code in containers</a:t>
            </a:r>
          </a:p>
          <a:p>
            <a:pPr marL="400050" lvl="1" indent="0">
              <a:spcBef>
                <a:spcPct val="0"/>
              </a:spcBef>
              <a:buNone/>
            </a:pPr>
            <a:endParaRPr lang="en-US" altLang="en-US" dirty="0" smtClean="0"/>
          </a:p>
          <a:p>
            <a:pPr marL="0" indent="0">
              <a:spcBef>
                <a:spcPct val="0"/>
              </a:spcBef>
              <a:buFont typeface="Arial"/>
              <a:buChar char="•"/>
            </a:pPr>
            <a:r>
              <a:rPr lang="en-US" altLang="en-US" dirty="0" smtClean="0"/>
              <a:t> Use established standards, but hide complexity	</a:t>
            </a:r>
          </a:p>
          <a:p>
            <a:pPr marL="400050" lvl="1" indent="0">
              <a:spcBef>
                <a:spcPct val="0"/>
              </a:spcBef>
              <a:buFont typeface="Arial"/>
              <a:buChar char="•"/>
            </a:pPr>
            <a:r>
              <a:rPr lang="en-US" altLang="en-US" dirty="0" smtClean="0"/>
              <a:t> Astronomer-friendly interfaces</a:t>
            </a:r>
          </a:p>
          <a:p>
            <a:pPr marL="400050" lvl="1" indent="0">
              <a:spcBef>
                <a:spcPct val="0"/>
              </a:spcBef>
              <a:buFont typeface="Arial"/>
              <a:buChar char="•"/>
            </a:pPr>
            <a:endParaRPr lang="en-US" altLang="en-US" dirty="0" smtClean="0"/>
          </a:p>
          <a:p>
            <a:pPr marL="0" indent="0">
              <a:spcBef>
                <a:spcPct val="0"/>
              </a:spcBef>
              <a:buFont typeface="Arial"/>
              <a:buChar char="•"/>
            </a:pPr>
            <a:r>
              <a:rPr lang="en-US" altLang="en-US" dirty="0" smtClean="0"/>
              <a:t> Know your limits</a:t>
            </a:r>
          </a:p>
          <a:p>
            <a:pPr marL="400050" lvl="1" indent="0">
              <a:spcBef>
                <a:spcPct val="0"/>
              </a:spcBef>
              <a:buFont typeface="Arial"/>
              <a:buChar char="•"/>
            </a:pPr>
            <a:r>
              <a:rPr lang="en-US" altLang="en-US" dirty="0" smtClean="0"/>
              <a:t> Provide access to external data/services vs. local ingest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070A-0A65-D54B-9362-B0AA9C64D5D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Helvetica Neue" charset="0"/>
              </a:rPr>
              <a:t>Data Lab in a Nutshell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  <a:buFont typeface="Helvetica Neue" charset="0"/>
              <a:buNone/>
              <a:defRPr/>
            </a:pPr>
            <a:r>
              <a:rPr lang="en-US" altLang="en-US" b="1" dirty="0">
                <a:solidFill>
                  <a:srgbClr val="3366FF"/>
                </a:solidFill>
                <a:cs typeface="Helvetica Neue" charset="0"/>
              </a:rPr>
              <a:t>Large Catalogs </a:t>
            </a:r>
            <a:r>
              <a:rPr lang="en-US" altLang="en-US" dirty="0">
                <a:cs typeface="Helvetica Neue" charset="0"/>
              </a:rPr>
              <a:t>– Data Lab will serve TB-scale</a:t>
            </a:r>
            <a:r>
              <a:rPr lang="en-US" altLang="en-US" dirty="0" smtClean="0">
                <a:cs typeface="Helvetica Neue" charset="0"/>
              </a:rPr>
              <a:t> tables and </a:t>
            </a:r>
            <a:r>
              <a:rPr lang="en-US" altLang="en-US" dirty="0" smtClean="0">
                <a:cs typeface="Helvetica Neue" charset="0"/>
              </a:rPr>
              <a:t>provide personal database </a:t>
            </a:r>
            <a:r>
              <a:rPr lang="en-US" altLang="en-US" dirty="0" smtClean="0">
                <a:cs typeface="Helvetica Neue" charset="0"/>
              </a:rPr>
              <a:t>storage (~25TB)</a:t>
            </a:r>
          </a:p>
          <a:p>
            <a:pPr eaLnBrk="1" hangingPunct="1">
              <a:spcAft>
                <a:spcPts val="600"/>
              </a:spcAft>
              <a:buFont typeface="Helvetica Neue" charset="0"/>
              <a:buNone/>
              <a:defRPr/>
            </a:pPr>
            <a:r>
              <a:rPr lang="en-US" altLang="en-US" b="1" dirty="0">
                <a:solidFill>
                  <a:srgbClr val="3366FF"/>
                </a:solidFill>
                <a:cs typeface="Helvetica Neue" charset="0"/>
              </a:rPr>
              <a:t>Pixel Data </a:t>
            </a:r>
            <a:r>
              <a:rPr lang="en-US" altLang="en-US" dirty="0">
                <a:cs typeface="Helvetica Neue" charset="0"/>
              </a:rPr>
              <a:t>– Data Lab will connect users to images and spectra in </a:t>
            </a:r>
            <a:r>
              <a:rPr lang="en-US" altLang="en-US" i="1" dirty="0">
                <a:cs typeface="Helvetica Neue" charset="0"/>
              </a:rPr>
              <a:t>NOAO Science </a:t>
            </a:r>
            <a:r>
              <a:rPr lang="en-US" altLang="en-US" i="1" dirty="0" smtClean="0">
                <a:cs typeface="Helvetica Neue" charset="0"/>
              </a:rPr>
              <a:t>Archive  (</a:t>
            </a:r>
            <a:r>
              <a:rPr lang="en-US" altLang="en-US" dirty="0" smtClean="0">
                <a:cs typeface="Helvetica Neue" charset="0"/>
              </a:rPr>
              <a:t>~500TB</a:t>
            </a:r>
            <a:r>
              <a:rPr lang="en-US" altLang="en-US" i="1" dirty="0" smtClean="0">
                <a:cs typeface="Helvetica Neue" charset="0"/>
              </a:rPr>
              <a:t>)</a:t>
            </a:r>
          </a:p>
          <a:p>
            <a:pPr eaLnBrk="1" hangingPunct="1">
              <a:spcAft>
                <a:spcPts val="600"/>
              </a:spcAft>
              <a:buFont typeface="Helvetica Neue" charset="0"/>
              <a:buNone/>
              <a:defRPr/>
            </a:pPr>
            <a:r>
              <a:rPr lang="en-US" altLang="en-US" b="1" dirty="0">
                <a:solidFill>
                  <a:srgbClr val="3366FF"/>
                </a:solidFill>
                <a:cs typeface="Helvetica Neue" charset="0"/>
              </a:rPr>
              <a:t>Virtual Storage </a:t>
            </a:r>
            <a:r>
              <a:rPr lang="en-US" altLang="en-US" dirty="0">
                <a:cs typeface="Helvetica Neue" charset="0"/>
              </a:rPr>
              <a:t>– </a:t>
            </a:r>
            <a:r>
              <a:rPr lang="en-US" altLang="en-US" dirty="0" smtClean="0">
                <a:cs typeface="Helvetica Neue" charset="0"/>
              </a:rPr>
              <a:t>~1 TB per user to minimize </a:t>
            </a:r>
            <a:r>
              <a:rPr lang="en-US" altLang="en-US" dirty="0">
                <a:cs typeface="Helvetica Neue" charset="0"/>
              </a:rPr>
              <a:t>data transfer</a:t>
            </a:r>
          </a:p>
          <a:p>
            <a:pPr eaLnBrk="1" hangingPunct="1">
              <a:spcAft>
                <a:spcPts val="600"/>
              </a:spcAft>
              <a:buFont typeface="Helvetica Neue" charset="0"/>
              <a:buNone/>
              <a:defRPr/>
            </a:pPr>
            <a:r>
              <a:rPr lang="en-US" altLang="en-US" b="1" dirty="0">
                <a:solidFill>
                  <a:srgbClr val="3366FF"/>
                </a:solidFill>
                <a:cs typeface="Helvetica Neue" charset="0"/>
              </a:rPr>
              <a:t>Visualization</a:t>
            </a:r>
            <a:r>
              <a:rPr lang="en-US" altLang="en-US" dirty="0">
                <a:cs typeface="Helvetica Neue" charset="0"/>
              </a:rPr>
              <a:t> – Data Lab will enable data exploration</a:t>
            </a:r>
          </a:p>
          <a:p>
            <a:pPr eaLnBrk="1" hangingPunct="1">
              <a:spcAft>
                <a:spcPts val="600"/>
              </a:spcAft>
              <a:buFont typeface="Helvetica Neue" charset="0"/>
              <a:buNone/>
              <a:defRPr/>
            </a:pPr>
            <a:r>
              <a:rPr lang="en-US" altLang="en-US" b="1" dirty="0">
                <a:solidFill>
                  <a:srgbClr val="3366FF"/>
                </a:solidFill>
                <a:cs typeface="Helvetica Neue" charset="0"/>
              </a:rPr>
              <a:t>Compute </a:t>
            </a:r>
            <a:r>
              <a:rPr lang="en-US" altLang="en-US" b="1" dirty="0" smtClean="0">
                <a:solidFill>
                  <a:srgbClr val="3366FF"/>
                </a:solidFill>
                <a:cs typeface="Helvetica Neue" charset="0"/>
              </a:rPr>
              <a:t>Processing*</a:t>
            </a:r>
            <a:r>
              <a:rPr lang="en-US" altLang="en-US" b="1" dirty="0" smtClean="0">
                <a:cs typeface="Helvetica Neue" charset="0"/>
              </a:rPr>
              <a:t> </a:t>
            </a:r>
            <a:r>
              <a:rPr lang="en-US" altLang="en-US" dirty="0">
                <a:cs typeface="Helvetica Neue" charset="0"/>
              </a:rPr>
              <a:t>– Data Lab will allow workflows to run close to the data</a:t>
            </a:r>
          </a:p>
          <a:p>
            <a:pPr eaLnBrk="1" hangingPunct="1">
              <a:spcAft>
                <a:spcPts val="600"/>
              </a:spcAft>
              <a:buFont typeface="Helvetica Neue" charset="0"/>
              <a:buNone/>
              <a:defRPr/>
            </a:pPr>
            <a:r>
              <a:rPr lang="en-US" altLang="en-US" b="1" dirty="0">
                <a:solidFill>
                  <a:srgbClr val="3366FF"/>
                </a:solidFill>
                <a:cs typeface="Helvetica Neue" charset="0"/>
              </a:rPr>
              <a:t>Additional </a:t>
            </a:r>
            <a:r>
              <a:rPr lang="en-US" altLang="en-US" b="1" dirty="0" smtClean="0">
                <a:solidFill>
                  <a:srgbClr val="3366FF"/>
                </a:solidFill>
                <a:cs typeface="Helvetica Neue" charset="0"/>
              </a:rPr>
              <a:t>features* </a:t>
            </a:r>
            <a:r>
              <a:rPr lang="en-US" altLang="en-US" dirty="0">
                <a:cs typeface="Helvetica Neue" charset="0"/>
              </a:rPr>
              <a:t>– Access to published datasets and external data services, data publication, exportable workflows, distributable </a:t>
            </a:r>
            <a:r>
              <a:rPr lang="en-US" altLang="en-US" dirty="0" smtClean="0">
                <a:cs typeface="Helvetica Neue" charset="0"/>
              </a:rPr>
              <a:t>software</a:t>
            </a:r>
          </a:p>
          <a:p>
            <a:pPr eaLnBrk="1" hangingPunct="1">
              <a:spcAft>
                <a:spcPts val="600"/>
              </a:spcAft>
              <a:buFont typeface="Helvetica Neue" charset="0"/>
              <a:buNone/>
              <a:defRPr/>
            </a:pPr>
            <a:r>
              <a:rPr lang="en-US" altLang="en-US" dirty="0" smtClean="0">
                <a:cs typeface="Helvetica Neue" charset="0"/>
              </a:rPr>
              <a:t>*Some limitations in</a:t>
            </a:r>
            <a:r>
              <a:rPr lang="en-US" altLang="en-US" dirty="0" smtClean="0">
                <a:cs typeface="Helvetica Neue" charset="0"/>
              </a:rPr>
              <a:t> current release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5"/>
          </p:nvPr>
        </p:nvSpPr>
        <p:spPr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  <a:cs typeface="Helvetica Neu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" charset="0"/>
                <a:ea typeface="ＭＳ Ｐゴシック" charset="-128"/>
                <a:cs typeface="Helvetica Neu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Helvetica Neue" charset="0"/>
                <a:ea typeface="ＭＳ Ｐゴシック" charset="-128"/>
                <a:cs typeface="Helvetica Neue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" charset="0"/>
                <a:ea typeface="ＭＳ Ｐゴシック" charset="-128"/>
                <a:cs typeface="Helvetica Neue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" charset="0"/>
                <a:ea typeface="ＭＳ Ｐゴシック" charset="-128"/>
                <a:cs typeface="Helvetica Neu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" charset="0"/>
                <a:ea typeface="ＭＳ Ｐゴシック" charset="-128"/>
                <a:cs typeface="Helvetica Neu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" charset="0"/>
                <a:ea typeface="ＭＳ Ｐゴシック" charset="-128"/>
                <a:cs typeface="Helvetica Neu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" charset="0"/>
                <a:ea typeface="ＭＳ Ｐゴシック" charset="-128"/>
                <a:cs typeface="Helvetica Neu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" charset="0"/>
                <a:ea typeface="ＭＳ Ｐゴシック" charset="-128"/>
                <a:cs typeface="Helvetica Neu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915D6959-16D5-F74C-9E39-7BF09A73A16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0325" y="6276975"/>
            <a:ext cx="773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88" y="90488"/>
            <a:ext cx="1733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8361359"/>
      </p:ext>
    </p:extLst>
  </p:cSld>
  <p:clrMapOvr>
    <a:masterClrMapping/>
  </p:clrMapOvr>
  <p:transition spd="slow" advTm="1252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</a:t>
            </a:r>
            <a:r>
              <a:rPr lang="en-US" dirty="0" smtClean="0"/>
              <a:t> Functionality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219200"/>
          <a:ext cx="8305800" cy="523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Function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Sky exploration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discovery tool</a:t>
                      </a:r>
                    </a:p>
                    <a:p>
                      <a:r>
                        <a:rPr lang="en-US" dirty="0" smtClean="0"/>
                        <a:t>Catalog overlay tool</a:t>
                      </a:r>
                    </a:p>
                    <a:p>
                      <a:r>
                        <a:rPr lang="en-US" dirty="0" smtClean="0"/>
                        <a:t>Catalog</a:t>
                      </a:r>
                      <a:r>
                        <a:rPr lang="en-US" baseline="0" dirty="0" smtClean="0"/>
                        <a:t> visualization tool (prototype)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interface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datalab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command/python</a:t>
                      </a:r>
                      <a:r>
                        <a:rPr lang="en-US" baseline="0" dirty="0" smtClean="0"/>
                        <a:t> API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Catalog 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interface</a:t>
                      </a:r>
                    </a:p>
                    <a:p>
                      <a:r>
                        <a:rPr lang="en-US" i="1" dirty="0" err="1" smtClean="0"/>
                        <a:t>datalab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command/python</a:t>
                      </a:r>
                      <a:r>
                        <a:rPr lang="en-US" baseline="0" dirty="0" smtClean="0"/>
                        <a:t> API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TOPCAT + other TAP-aware clients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 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r>
                        <a:rPr lang="en-US" baseline="0" dirty="0" smtClean="0"/>
                        <a:t> Image Access (SIA) service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result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myDB</a:t>
                      </a:r>
                      <a:r>
                        <a:rPr lang="en-US" i="1" dirty="0" smtClean="0"/>
                        <a:t> </a:t>
                      </a:r>
                      <a:r>
                        <a:rPr lang="en-US" i="0" dirty="0" smtClean="0"/>
                        <a:t>user database</a:t>
                      </a:r>
                    </a:p>
                    <a:p>
                      <a:r>
                        <a:rPr lang="en-US" dirty="0" smtClean="0"/>
                        <a:t>Virtual storage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VOSpace+</a:t>
                      </a:r>
                      <a:r>
                        <a:rPr lang="en-US" i="1" dirty="0" err="1" smtClean="0"/>
                        <a:t>caps</a:t>
                      </a:r>
                      <a:r>
                        <a:rPr lang="en-US" i="1" dirty="0" smtClean="0"/>
                        <a:t>/views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datalab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command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Virtual </a:t>
                      </a:r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Jupyter</a:t>
                      </a:r>
                      <a:r>
                        <a:rPr lang="en-US" dirty="0" smtClean="0"/>
                        <a:t> notebook </a:t>
                      </a:r>
                      <a:r>
                        <a:rPr lang="en-US" dirty="0" smtClean="0"/>
                        <a:t>server</a:t>
                      </a:r>
                    </a:p>
                    <a:p>
                      <a:r>
                        <a:rPr lang="en-US" dirty="0" smtClean="0"/>
                        <a:t>Python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next to data (*</a:t>
                      </a:r>
                      <a:r>
                        <a:rPr lang="en-US" sz="1600" i="1" baseline="0" dirty="0" smtClean="0"/>
                        <a:t>coming soon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Manager + </a:t>
                      </a:r>
                      <a:r>
                        <a:rPr lang="en-US" dirty="0" err="1" smtClean="0"/>
                        <a:t>Docker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7BE547-DB46-4246-94FA-34528F01F5B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3161029"/>
      </p:ext>
    </p:extLst>
  </p:cSld>
  <p:clrMapOvr>
    <a:masterClrMapping/>
  </p:clrMapOvr>
  <p:transition advTm="935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Notebook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ADASS XXVI, Sci Platforms BoF, 10/24/17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692F4-C5F3-0C48-AD38-EA4D518E4891}" type="slidenum">
              <a:rPr lang="en-US" smtClean="0"/>
              <a:pPr>
                <a:defRPr/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Star/galaxy/QSO separation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417489" y="1202323"/>
            <a:ext cx="4719320" cy="4284077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-122"/>
              <a:cs typeface="Heiti SC Light" charset="-122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763" y="3902382"/>
            <a:ext cx="4243590" cy="2646967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-122"/>
              <a:cs typeface="Heiti SC Light" charset="-122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4410" y="1214120"/>
            <a:ext cx="4243590" cy="2646967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-122"/>
              <a:cs typeface="Heiti SC Light" charset="-122"/>
              <a:sym typeface="Gill San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23" y="1550543"/>
            <a:ext cx="3646394" cy="21013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2922" y="1202323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User logs in to Data Lab</a:t>
            </a:r>
            <a:endParaRPr lang="en-US" sz="16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384929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Queries database for </a:t>
            </a:r>
            <a:r>
              <a:rPr lang="en-US" sz="1600" dirty="0" err="1" smtClean="0">
                <a:latin typeface="+mj-lt"/>
              </a:rPr>
              <a:t>DECaLS</a:t>
            </a:r>
            <a:r>
              <a:rPr lang="en-US" sz="1600" dirty="0" smtClean="0">
                <a:latin typeface="+mj-lt"/>
              </a:rPr>
              <a:t> Tractor and </a:t>
            </a:r>
            <a:r>
              <a:rPr lang="en-US" sz="1600" dirty="0" err="1" smtClean="0">
                <a:latin typeface="+mj-lt"/>
              </a:rPr>
              <a:t>AllWISE</a:t>
            </a:r>
            <a:r>
              <a:rPr lang="en-US" sz="1600" dirty="0" smtClean="0">
                <a:latin typeface="+mj-lt"/>
              </a:rPr>
              <a:t> photometry</a:t>
            </a:r>
            <a:endParaRPr lang="en-US" sz="16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5075" y="1524000"/>
            <a:ext cx="371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Visualizes color-color diagrams by morphology type</a:t>
            </a:r>
            <a:endParaRPr lang="en-US" sz="16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3247822"/>
            <a:ext cx="3081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Launches </a:t>
            </a:r>
            <a:r>
              <a:rPr lang="en-US" sz="1600" dirty="0" err="1" smtClean="0">
                <a:latin typeface="+mj-lt"/>
              </a:rPr>
              <a:t>Jupyter</a:t>
            </a:r>
            <a:r>
              <a:rPr lang="en-US" sz="1600" dirty="0" smtClean="0">
                <a:latin typeface="+mj-lt"/>
              </a:rPr>
              <a:t> Notebook</a:t>
            </a:r>
            <a:endParaRPr lang="en-US" sz="1600" dirty="0"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72000"/>
            <a:ext cx="2895600" cy="17582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382" y="2319528"/>
            <a:ext cx="4638618" cy="297123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952455" y="1219200"/>
            <a:ext cx="381000" cy="358399"/>
            <a:chOff x="3962400" y="777389"/>
            <a:chExt cx="381000" cy="358399"/>
          </a:xfrm>
        </p:grpSpPr>
        <p:sp>
          <p:nvSpPr>
            <p:cNvPr id="19" name="Oval 18"/>
            <p:cNvSpPr/>
            <p:nvPr/>
          </p:nvSpPr>
          <p:spPr bwMode="auto">
            <a:xfrm>
              <a:off x="3962400" y="807035"/>
              <a:ext cx="341515" cy="32875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-122"/>
                <a:cs typeface="Heiti SC Light" charset="-122"/>
                <a:sym typeface="Gill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95612" y="777389"/>
              <a:ext cx="34778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9623" y="6157432"/>
            <a:ext cx="381000" cy="350622"/>
            <a:chOff x="3962400" y="785166"/>
            <a:chExt cx="381000" cy="350622"/>
          </a:xfrm>
        </p:grpSpPr>
        <p:sp>
          <p:nvSpPr>
            <p:cNvPr id="22" name="Oval 21"/>
            <p:cNvSpPr/>
            <p:nvPr/>
          </p:nvSpPr>
          <p:spPr bwMode="auto">
            <a:xfrm>
              <a:off x="3962400" y="807035"/>
              <a:ext cx="341515" cy="32875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-122"/>
                <a:cs typeface="Heiti SC Light" charset="-122"/>
                <a:sym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5612" y="785166"/>
              <a:ext cx="347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63000" y="1219200"/>
            <a:ext cx="381000" cy="350622"/>
            <a:chOff x="3962400" y="785166"/>
            <a:chExt cx="381000" cy="350622"/>
          </a:xfrm>
        </p:grpSpPr>
        <p:sp>
          <p:nvSpPr>
            <p:cNvPr id="25" name="Oval 24"/>
            <p:cNvSpPr/>
            <p:nvPr/>
          </p:nvSpPr>
          <p:spPr bwMode="auto">
            <a:xfrm>
              <a:off x="3962400" y="807035"/>
              <a:ext cx="341515" cy="32875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-122"/>
                <a:cs typeface="Heiti SC Light" charset="-122"/>
                <a:sym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5612" y="785166"/>
              <a:ext cx="347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3</a:t>
              </a:r>
              <a:endParaRPr lang="en-US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57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Notebook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ADASS XXVI, Sci Platforms BoF, 10/24/17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692F4-C5F3-0C48-AD38-EA4D518E4891}" type="slidenum">
              <a:rPr lang="en-US" smtClean="0"/>
              <a:pPr>
                <a:defRPr/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Detecting a faint dwarf galaxy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906644" y="3870817"/>
            <a:ext cx="3886200" cy="2825566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-122"/>
              <a:cs typeface="Heiti SC Light" charset="-122"/>
              <a:sym typeface="Gill San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96484" y="1175358"/>
            <a:ext cx="4171315" cy="259989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-122"/>
              <a:cs typeface="Heiti SC Light" charset="-122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29025" y="3870817"/>
            <a:ext cx="3886200" cy="277723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-122"/>
              <a:cs typeface="Heiti SC Light" charset="-122"/>
              <a:sym typeface="Gill Sans" charset="0"/>
            </a:endParaRP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>
            <a:off x="6553200" y="6400800"/>
            <a:ext cx="1905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fld id="{D6B43FCE-DAE2-F04E-846F-12B29AD991A1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65725" y="1187858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Queries database for blue stellar objects in SMASH DR1 Field</a:t>
            </a:r>
            <a:endParaRPr lang="en-US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2121" y="3886200"/>
            <a:ext cx="338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Applies filter to spatial distribution</a:t>
            </a:r>
            <a:endParaRPr lang="en-US" sz="1600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3962400"/>
            <a:ext cx="309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Runs automatic peak detection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28600" y="1187858"/>
            <a:ext cx="3886200" cy="2599899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-122"/>
              <a:cs typeface="Heiti SC Light" charset="-122"/>
              <a:sym typeface="Gill Sans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23" y="1536078"/>
            <a:ext cx="3646394" cy="210131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92922" y="1187858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+mj-lt"/>
              </a:rPr>
              <a:t>User logs in to Data Lab</a:t>
            </a:r>
            <a:endParaRPr lang="en-US" sz="16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200" y="3233357"/>
            <a:ext cx="3081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Launches </a:t>
            </a:r>
            <a:r>
              <a:rPr lang="en-US" sz="1600" dirty="0" err="1" smtClean="0">
                <a:latin typeface="+mj-lt"/>
              </a:rPr>
              <a:t>Jupyter</a:t>
            </a:r>
            <a:r>
              <a:rPr lang="en-US" sz="1600" dirty="0" smtClean="0">
                <a:latin typeface="+mj-lt"/>
              </a:rPr>
              <a:t> Notebook</a:t>
            </a:r>
            <a:endParaRPr lang="en-US" sz="1600" dirty="0">
              <a:latin typeface="+mj-lt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79993"/>
            <a:ext cx="3759200" cy="179356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71164"/>
            <a:ext cx="3059713" cy="228203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961" y="4343400"/>
            <a:ext cx="3012039" cy="22958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739095" y="1168366"/>
            <a:ext cx="381000" cy="358399"/>
            <a:chOff x="3962400" y="777389"/>
            <a:chExt cx="381000" cy="358399"/>
          </a:xfrm>
        </p:grpSpPr>
        <p:sp>
          <p:nvSpPr>
            <p:cNvPr id="42" name="Oval 41"/>
            <p:cNvSpPr/>
            <p:nvPr/>
          </p:nvSpPr>
          <p:spPr bwMode="auto">
            <a:xfrm>
              <a:off x="3962400" y="807035"/>
              <a:ext cx="341515" cy="32875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-122"/>
                <a:cs typeface="Heiti SC Light" charset="-122"/>
                <a:sym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95612" y="777389"/>
              <a:ext cx="34778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86799" y="1198012"/>
            <a:ext cx="381000" cy="350622"/>
            <a:chOff x="3962400" y="785166"/>
            <a:chExt cx="381000" cy="350622"/>
          </a:xfrm>
        </p:grpSpPr>
        <p:sp>
          <p:nvSpPr>
            <p:cNvPr id="45" name="Oval 44"/>
            <p:cNvSpPr/>
            <p:nvPr/>
          </p:nvSpPr>
          <p:spPr bwMode="auto">
            <a:xfrm>
              <a:off x="3962400" y="807035"/>
              <a:ext cx="341515" cy="32875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-122"/>
                <a:cs typeface="Heiti SC Light" charset="-122"/>
                <a:sym typeface="Gill Sans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95612" y="785166"/>
              <a:ext cx="347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2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53968" y="3874132"/>
            <a:ext cx="381000" cy="350622"/>
            <a:chOff x="3962400" y="785166"/>
            <a:chExt cx="381000" cy="350622"/>
          </a:xfrm>
        </p:grpSpPr>
        <p:sp>
          <p:nvSpPr>
            <p:cNvPr id="48" name="Oval 47"/>
            <p:cNvSpPr/>
            <p:nvPr/>
          </p:nvSpPr>
          <p:spPr bwMode="auto">
            <a:xfrm>
              <a:off x="3962400" y="807035"/>
              <a:ext cx="341515" cy="32875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-122"/>
                <a:cs typeface="Heiti SC Light" charset="-122"/>
                <a:sym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95612" y="785166"/>
              <a:ext cx="347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3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411844" y="3886200"/>
            <a:ext cx="381000" cy="350622"/>
            <a:chOff x="3962400" y="785166"/>
            <a:chExt cx="381000" cy="350622"/>
          </a:xfrm>
        </p:grpSpPr>
        <p:sp>
          <p:nvSpPr>
            <p:cNvPr id="51" name="Oval 50"/>
            <p:cNvSpPr/>
            <p:nvPr/>
          </p:nvSpPr>
          <p:spPr bwMode="auto">
            <a:xfrm>
              <a:off x="3962400" y="807035"/>
              <a:ext cx="341515" cy="32875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-122"/>
                <a:cs typeface="Heiti SC Light" charset="-122"/>
                <a:sym typeface="Gill Sans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95612" y="785166"/>
              <a:ext cx="347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6771942"/>
      </p:ext>
    </p:extLst>
  </p:cSld>
  <p:clrMapOvr>
    <a:masterClrMapping/>
  </p:clrMapOvr>
</p:sld>
</file>

<file path=ppt/theme/theme1.xml><?xml version="1.0" encoding="utf-8"?>
<a:theme xmlns:a="http://schemas.openxmlformats.org/drawingml/2006/main" name="NOAO_open_house">
  <a:themeElements>
    <a:clrScheme name="NOAO_open_hou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AO_open_hous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NOAO_open_ho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O_open_ho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O_open_ho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O_open_ho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O_open_ho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O_open_ho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O_open_ho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O_open_ho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O_open_ho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O_open_ho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O_open_ho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O_open_ho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:a="http://schemas.openxmlformats.org/drawingml/2006/main" xmlns="" name="ocTemplate-Mar17" id="{32FF0193-7B85-4B4B-AD40-42818B003040}" vid="{504FC866-D794-0048-BB1B-1E51675D219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ocTemplate-Mar17</Template>
  <TotalTime>3932</TotalTime>
  <Words>964</Words>
  <Application>Microsoft Macintosh PowerPoint</Application>
  <PresentationFormat>On-screen Show (4:3)</PresentationFormat>
  <Paragraphs>137</Paragraphs>
  <Slides>12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NOAO_open_house</vt:lpstr>
      <vt:lpstr>The NOAO Data Lab</vt:lpstr>
      <vt:lpstr>DECam/Mosaic Image Data at NOAO</vt:lpstr>
      <vt:lpstr>An NOAO All Sky Catalog</vt:lpstr>
      <vt:lpstr>NOAO Data Lab</vt:lpstr>
      <vt:lpstr>NOAO Data Lab</vt:lpstr>
      <vt:lpstr>Data Lab in a Nutshell</vt:lpstr>
      <vt:lpstr>Summary of Functionality</vt:lpstr>
      <vt:lpstr>Example Notebook</vt:lpstr>
      <vt:lpstr>Example Notebook</vt:lpstr>
      <vt:lpstr>Roles for the Data Lab in the LSST Era</vt:lpstr>
      <vt:lpstr>Roles for the Data Lab in the LSST Era</vt:lpstr>
      <vt:lpstr>Roles for the Data Lab in the LSST Era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NOAO Data Lab Project</dc:title>
  <dc:subject/>
  <dc:creator>knutago@gmail.com</dc:creator>
  <cp:keywords/>
  <dc:description/>
  <cp:lastModifiedBy>Michael Fitzpatrick</cp:lastModifiedBy>
  <cp:revision>12</cp:revision>
  <cp:lastPrinted>2016-01-06T12:39:56Z</cp:lastPrinted>
  <dcterms:created xsi:type="dcterms:W3CDTF">2017-10-24T01:52:40Z</dcterms:created>
  <dcterms:modified xsi:type="dcterms:W3CDTF">2017-10-24T13:25:16Z</dcterms:modified>
  <cp:category/>
</cp:coreProperties>
</file>