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552" r:id="rId6"/>
    <p:sldId id="549" r:id="rId7"/>
    <p:sldId id="551" r:id="rId8"/>
    <p:sldId id="545" r:id="rId9"/>
    <p:sldId id="535" r:id="rId10"/>
    <p:sldId id="536" r:id="rId11"/>
    <p:sldId id="5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B25B-A6B1-413C-9AFA-FB5964E645C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F02F-104A-4195-92AC-5F97879A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4CCD8-F321-984E-8D53-437445F01A1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48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257A-C8E4-688C-DA66-961E74C9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49EA-B029-6403-B144-881D1493D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14CB-E7A8-DBEB-557E-B6060510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D482-EB6C-251F-A8D9-BBFD8D45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3237-51E8-8382-236F-DA10D4A5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E924-FAA1-6E73-EA8E-11031EF7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D11D9-DEE4-C488-6688-CD5C7B52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A206-AF94-D68C-B032-00E8C19F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616D-4F3C-810F-0A9B-6044834D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9001-1F78-26C8-8E7C-77A980E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4BCB-151B-6270-0B2F-8B26E8A2B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CE82-1CEC-9C71-25B6-EB1C8C98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C224-EA47-960F-AE43-D028EB87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902A-6781-8085-5B6E-A31C1067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440F-4D24-5941-4B3D-1FBD9CDA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ECD6-2718-DC08-DCDB-A1912FB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FB53-A649-B70D-F81B-A754A0FE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3DB0-70A7-3EF8-72CC-747D237B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BD98-7962-9DA7-B8E0-C67111F1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A0CD-8A11-2512-E20E-5D4DFE60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EACA-29ED-B3CF-9C69-68D80A1B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595B-0341-907A-9F9A-951E802D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DEB9-B552-1ACD-D9C0-6542F402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2B6E-0743-7BEE-38CA-FD9D27F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8E8C-EECD-7E83-9A25-69C2044C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12EB-A65A-5079-DF59-5ECE61B5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8B7F-1831-99FC-D023-E5AD33BA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8FE38-6A8A-363D-7B63-E7EF64C6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2BA8-6298-42CF-CF1F-9F833575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BEE4C-C53E-956D-D4FD-A790727A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87E86-D179-F9D5-6856-2566BEF5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5BD8-9639-F72A-043C-399E40C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A3E8-222B-71BE-D987-F3A7F815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872B6-4FF7-2649-1880-1A4489B7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1663A-80A0-2F0E-A12D-A35C61213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66C-931A-5662-FE5A-82E7D03BC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D7450-EECA-C3A0-372F-9A547C22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335A7-7B28-8B61-7630-8277C1F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F07A0-F987-BA6A-9A7F-D0D62E1F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2066-972E-59CB-D410-8B31FA6F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BCB28-AB7C-6684-82E6-D7E2FE08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227E0-52A6-BB82-51F3-606373E2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1A8D3-4076-4590-054E-E26F49A1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EFE09-95B8-735E-FE48-612BBD57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5877D-2FD5-D132-03C2-765FC42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907A-1CAE-6B8C-9761-521BF4EF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C1E9-1318-4021-D2FD-3C25E128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9281-72CE-C3A7-6006-2C6A3F66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DEFCB-D2E0-70AE-81E2-10C60FF3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F8EAB-768E-BF85-F3BB-51186F01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CF68-7294-89A7-CD66-1E910AEF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3946-422D-EA23-D363-876D639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7509-DBE4-8B6A-A24A-90A5D64C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DE4BF-0A3F-0579-1F57-32C36C08A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24B3A-01C7-0BF8-8767-76B92340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2DC78-4F67-B920-839D-EE672897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53CD7-2AC1-D8EE-1503-C1596910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9995-3E1C-1200-CB66-BB701C2F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531D7-B54C-F4C8-FA95-89B8468F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60D21-6CC3-1596-E930-EDEF0738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7D54-575C-F03F-CF41-83A5B91A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98A-2801-4198-8460-2CF223B48C3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974B-72FA-6E05-BB57-E6E707F2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8E53-59CC-DEF3-EC2C-F3023AF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fCbh96QfF4" TargetMode="External"/><Relationship Id="rId2" Type="http://schemas.openxmlformats.org/officeDocument/2006/relationships/hyperlink" Target="https://github.com/BrianMAnderson/2025.02.17_WIMP_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173-8AC7-4236-B89E-5E6DC9142DC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12DA-57F9-4547-A272-F112BE0E0580}"/>
              </a:ext>
            </a:extLst>
          </p:cNvPr>
          <p:cNvSpPr txBox="1"/>
          <p:nvPr/>
        </p:nvSpPr>
        <p:spPr>
          <a:xfrm>
            <a:off x="720436" y="3273421"/>
            <a:ext cx="5148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Mark Anderson, PhD</a:t>
            </a:r>
          </a:p>
          <a:p>
            <a:r>
              <a:rPr lang="en-US" sz="2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Institute of Medical Physics (WIMP)</a:t>
            </a:r>
          </a:p>
          <a:p>
            <a:r>
              <a:rPr lang="en-US" sz="2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24</a:t>
            </a:r>
            <a:r>
              <a:rPr lang="en-US" sz="2000" baseline="30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North Carolina Chapel Hill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213CD-9598-3945-BF40-8E23495404F3}"/>
              </a:ext>
            </a:extLst>
          </p:cNvPr>
          <p:cNvSpPr txBox="1"/>
          <p:nvPr/>
        </p:nvSpPr>
        <p:spPr>
          <a:xfrm>
            <a:off x="720436" y="691481"/>
            <a:ext cx="1076498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rgbClr val="007DBA"/>
                </a:solidFill>
                <a:latin typeface="Arial"/>
                <a:cs typeface="Arial"/>
              </a:rPr>
              <a:t>AI Basics: Making </a:t>
            </a:r>
            <a:r>
              <a:rPr lang="en-US" sz="5400" b="1" dirty="0" err="1">
                <a:solidFill>
                  <a:srgbClr val="007DBA"/>
                </a:solidFill>
                <a:latin typeface="Arial"/>
                <a:cs typeface="Arial"/>
              </a:rPr>
              <a:t>Tensorflow</a:t>
            </a:r>
            <a:r>
              <a:rPr lang="en-US" sz="5400" b="1" dirty="0">
                <a:solidFill>
                  <a:srgbClr val="007DBA"/>
                </a:solidFill>
                <a:latin typeface="Arial"/>
                <a:cs typeface="Arial"/>
              </a:rPr>
              <a:t> Work with Medicine</a:t>
            </a:r>
            <a:endParaRPr lang="en-US" sz="5400" b="1" dirty="0">
              <a:solidFill>
                <a:srgbClr val="007D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B437-8520-4A9F-FCB7-2F0D92D1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EC3EC-0D25-D375-5A1C-B21E147C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76" y="174244"/>
            <a:ext cx="6007008" cy="165935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E039846-F746-E1D2-3056-C5D5BE8F1E18}"/>
              </a:ext>
            </a:extLst>
          </p:cNvPr>
          <p:cNvGrpSpPr/>
          <p:nvPr/>
        </p:nvGrpSpPr>
        <p:grpSpPr>
          <a:xfrm>
            <a:off x="7795760" y="2682238"/>
            <a:ext cx="3177041" cy="3926996"/>
            <a:chOff x="5685665" y="1490398"/>
            <a:chExt cx="2543936" cy="329310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B802F5-AAED-38C6-E00B-490C42EF9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164"/>
            <a:stretch/>
          </p:blipFill>
          <p:spPr>
            <a:xfrm>
              <a:off x="5691244" y="3238588"/>
              <a:ext cx="2538357" cy="15449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5977EC2-3F29-DE7D-2827-6670D3DC6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273"/>
            <a:stretch/>
          </p:blipFill>
          <p:spPr>
            <a:xfrm>
              <a:off x="5685665" y="1490398"/>
              <a:ext cx="2543936" cy="154491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F13CC0C-4EE4-A9E5-AA52-6FB6204C9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57" y="2682239"/>
            <a:ext cx="1549400" cy="3492500"/>
          </a:xfrm>
          <a:prstGeom prst="rect">
            <a:avLst/>
          </a:prstGeom>
        </p:spPr>
      </p:pic>
      <p:sp>
        <p:nvSpPr>
          <p:cNvPr id="16" name="Down Arrow 13">
            <a:extLst>
              <a:ext uri="{FF2B5EF4-FFF2-40B4-BE49-F238E27FC236}">
                <a16:creationId xmlns:a16="http://schemas.microsoft.com/office/drawing/2014/main" id="{9ADDAAEC-903C-D0D9-DD23-83338BCBA11F}"/>
              </a:ext>
            </a:extLst>
          </p:cNvPr>
          <p:cNvSpPr/>
          <p:nvPr/>
        </p:nvSpPr>
        <p:spPr>
          <a:xfrm rot="16200000">
            <a:off x="2159836" y="3933474"/>
            <a:ext cx="646176" cy="1231757"/>
          </a:xfrm>
          <a:prstGeom prst="downArrow">
            <a:avLst/>
          </a:prstGeom>
          <a:solidFill>
            <a:srgbClr val="5B9BD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2D6B1D-B7BB-9824-E6DF-0BDF48C452D5}"/>
              </a:ext>
            </a:extLst>
          </p:cNvPr>
          <p:cNvGrpSpPr/>
          <p:nvPr/>
        </p:nvGrpSpPr>
        <p:grpSpPr>
          <a:xfrm>
            <a:off x="3379334" y="2803102"/>
            <a:ext cx="2448685" cy="3492500"/>
            <a:chOff x="3628248" y="1825625"/>
            <a:chExt cx="3495675" cy="489260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F116E96-4E24-2236-0434-2823E1E84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8248" y="1825625"/>
              <a:ext cx="3495675" cy="258972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69456F-60E0-3C7C-27B6-2C886E9CE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5064"/>
            <a:stretch/>
          </p:blipFill>
          <p:spPr>
            <a:xfrm>
              <a:off x="3628248" y="4533877"/>
              <a:ext cx="3495675" cy="2184353"/>
            </a:xfrm>
            <a:prstGeom prst="rect">
              <a:avLst/>
            </a:prstGeom>
          </p:spPr>
        </p:pic>
      </p:grpSp>
      <p:sp>
        <p:nvSpPr>
          <p:cNvPr id="21" name="Down Arrow 13">
            <a:extLst>
              <a:ext uri="{FF2B5EF4-FFF2-40B4-BE49-F238E27FC236}">
                <a16:creationId xmlns:a16="http://schemas.microsoft.com/office/drawing/2014/main" id="{0DEDB47D-48BF-8A5B-3B32-49B75E10DFC5}"/>
              </a:ext>
            </a:extLst>
          </p:cNvPr>
          <p:cNvSpPr/>
          <p:nvPr/>
        </p:nvSpPr>
        <p:spPr>
          <a:xfrm rot="16200000">
            <a:off x="6401340" y="3813586"/>
            <a:ext cx="646176" cy="1231757"/>
          </a:xfrm>
          <a:prstGeom prst="downArrow">
            <a:avLst/>
          </a:prstGeom>
          <a:solidFill>
            <a:srgbClr val="5B9BD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2282D-0D04-EA5E-1B8F-2CBBCAB91E18}"/>
              </a:ext>
            </a:extLst>
          </p:cNvPr>
          <p:cNvSpPr txBox="1"/>
          <p:nvPr/>
        </p:nvSpPr>
        <p:spPr>
          <a:xfrm>
            <a:off x="338173" y="2096682"/>
            <a:ext cx="18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RT Structures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5DFEC5-4202-8B8F-0C72-0069DDEEC786}"/>
              </a:ext>
            </a:extLst>
          </p:cNvPr>
          <p:cNvSpPr txBox="1"/>
          <p:nvPr/>
        </p:nvSpPr>
        <p:spPr>
          <a:xfrm>
            <a:off x="4185613" y="2282130"/>
            <a:ext cx="97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Masks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EA872-8404-84F8-DC12-B186468CD478}"/>
              </a:ext>
            </a:extLst>
          </p:cNvPr>
          <p:cNvSpPr txBox="1"/>
          <p:nvPr/>
        </p:nvSpPr>
        <p:spPr>
          <a:xfrm>
            <a:off x="8568030" y="2296737"/>
            <a:ext cx="18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RT Structures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54A5EA-250D-76C3-CDC0-AA4423587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754" y="1806215"/>
            <a:ext cx="4098261" cy="5590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DF5D65-77B3-392C-D92D-CFF51D0C31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854"/>
          <a:stretch/>
        </p:blipFill>
        <p:spPr>
          <a:xfrm>
            <a:off x="10063389" y="732250"/>
            <a:ext cx="1972056" cy="695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739ADF-56A2-0CB9-514D-FE1C03247F8F}"/>
              </a:ext>
            </a:extLst>
          </p:cNvPr>
          <p:cNvSpPr txBox="1"/>
          <p:nvPr/>
        </p:nvSpPr>
        <p:spPr>
          <a:xfrm>
            <a:off x="1806538" y="4385205"/>
            <a:ext cx="12699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Characterize</a:t>
            </a:r>
          </a:p>
        </p:txBody>
      </p:sp>
    </p:spTree>
    <p:extLst>
      <p:ext uri="{BB962C8B-B14F-4D97-AF65-F5344CB8AC3E}">
        <p14:creationId xmlns:p14="http://schemas.microsoft.com/office/powerpoint/2010/main" val="18300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/>
      <p:bldP spid="24" grpId="0"/>
      <p:bldP spid="2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8C92-D1F0-6A17-06A7-72DE53DD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 err="1"/>
              <a:t>Nifti</a:t>
            </a:r>
            <a:r>
              <a:rPr lang="en-US" dirty="0"/>
              <a:t> (and anything else) to </a:t>
            </a:r>
            <a:r>
              <a:rPr lang="en-US" dirty="0" err="1"/>
              <a:t>tfrecords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D2C3-C19E-FF57-6F31-504D0DE8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991-F9DF-9BF5-4501-6B40718A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to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1E75-20C1-968E-EFD2-C9F3AD2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just talk</a:t>
            </a:r>
          </a:p>
          <a:p>
            <a:r>
              <a:rPr lang="en-US" dirty="0"/>
              <a:t>Want you to leave with something useful</a:t>
            </a:r>
          </a:p>
        </p:txBody>
      </p:sp>
      <p:pic>
        <p:nvPicPr>
          <p:cNvPr id="1026" name="Picture 2" descr="Man Standing Crossroads: Over 2,024 Royalty-Free Licensable ...">
            <a:extLst>
              <a:ext uri="{FF2B5EF4-FFF2-40B4-BE49-F238E27FC236}">
                <a16:creationId xmlns:a16="http://schemas.microsoft.com/office/drawing/2014/main" id="{B193F00F-7CC5-2B65-79DF-B41F4AD8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67" y="3015049"/>
            <a:ext cx="4144760" cy="33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046-FEBD-5AB4-FBF3-B46C0727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5E3A-9791-FF29-AB87-CB537C09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1) How do I convert DICOM into more wieldy format (</a:t>
            </a:r>
            <a:r>
              <a:rPr lang="en-US" dirty="0" err="1"/>
              <a:t>Nifti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Images and RT Structures</a:t>
            </a:r>
          </a:p>
          <a:p>
            <a:endParaRPr lang="en-US" dirty="0"/>
          </a:p>
          <a:p>
            <a:r>
              <a:rPr lang="en-US" dirty="0"/>
              <a:t>2) How do I create </a:t>
            </a:r>
            <a:r>
              <a:rPr lang="en-US" dirty="0" err="1"/>
              <a:t>Tensorflow</a:t>
            </a:r>
            <a:r>
              <a:rPr lang="en-US" dirty="0"/>
              <a:t> records?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Nifti</a:t>
            </a:r>
            <a:r>
              <a:rPr lang="en-US" dirty="0"/>
              <a:t>, toxicity scoring, anything</a:t>
            </a:r>
          </a:p>
          <a:p>
            <a:endParaRPr lang="en-US" dirty="0"/>
          </a:p>
          <a:p>
            <a:r>
              <a:rPr lang="en-US" dirty="0"/>
              <a:t>3) How do I make a generator from these records</a:t>
            </a:r>
          </a:p>
          <a:p>
            <a:pPr lvl="1"/>
            <a:r>
              <a:rPr lang="en-US" dirty="0"/>
              <a:t>For model training you need an example generator</a:t>
            </a:r>
          </a:p>
          <a:p>
            <a:endParaRPr lang="en-US" dirty="0"/>
          </a:p>
          <a:p>
            <a:r>
              <a:rPr lang="en-US" dirty="0"/>
              <a:t>4) How do I make a model!</a:t>
            </a:r>
          </a:p>
          <a:p>
            <a:pPr lvl="1"/>
            <a:r>
              <a:rPr lang="en-US" dirty="0"/>
              <a:t>That’s the whole goal isn’t it?</a:t>
            </a:r>
          </a:p>
        </p:txBody>
      </p:sp>
    </p:spTree>
    <p:extLst>
      <p:ext uri="{BB962C8B-B14F-4D97-AF65-F5344CB8AC3E}">
        <p14:creationId xmlns:p14="http://schemas.microsoft.com/office/powerpoint/2010/main" val="39725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C0E-89C8-E78E-FEA8-4696FCD8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FC9E-315D-B103-0FF8-9A75C49E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everything I make is publicly </a:t>
            </a:r>
            <a:r>
              <a:rPr lang="en-US"/>
              <a:t>available.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workshop is here: </a:t>
            </a:r>
            <a:r>
              <a:rPr lang="en-US" dirty="0">
                <a:hlinkClick r:id="rId2"/>
              </a:rPr>
              <a:t>https://github.com/BrianMAnderson/2025.02.17_WIMP_Workshop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Want to run this with your own data? Great!</a:t>
            </a:r>
          </a:p>
          <a:p>
            <a:r>
              <a:rPr lang="en-US" dirty="0">
                <a:hlinkClick r:id="rId3"/>
              </a:rPr>
              <a:t>https://youtu.be/BfCbh96QfF4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3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EFAB-E0F8-7491-41CD-C85D3CC8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DICOM to </a:t>
            </a:r>
            <a:r>
              <a:rPr lang="en-US" dirty="0" err="1"/>
              <a:t>Nifti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2A1F-1CE2-CE64-C5C6-F9A23FAC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342C-1F09-2012-0775-BC91E596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convert DICOM?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8FE1-086D-CED0-3258-AAFD167A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825625"/>
            <a:ext cx="10633364" cy="4351338"/>
          </a:xfrm>
        </p:spPr>
        <p:txBody>
          <a:bodyPr/>
          <a:lstStyle/>
          <a:p>
            <a:r>
              <a:rPr lang="en-US" dirty="0"/>
              <a:t>Slice thickness</a:t>
            </a:r>
          </a:p>
          <a:p>
            <a:endParaRPr lang="en-US" dirty="0"/>
          </a:p>
          <a:p>
            <a:r>
              <a:rPr lang="en-US" dirty="0"/>
              <a:t>Pixel Spacing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E512B-3E92-8BFE-D52F-B0B90E707C2D}"/>
              </a:ext>
            </a:extLst>
          </p:cNvPr>
          <p:cNvGrpSpPr/>
          <p:nvPr/>
        </p:nvGrpSpPr>
        <p:grpSpPr>
          <a:xfrm>
            <a:off x="2662333" y="1527470"/>
            <a:ext cx="3587264" cy="2763254"/>
            <a:chOff x="1996749" y="1886464"/>
            <a:chExt cx="2690448" cy="20724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9218FA-488D-99B8-B78F-63320FE81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64" t="3553" r="2704"/>
            <a:stretch/>
          </p:blipFill>
          <p:spPr>
            <a:xfrm>
              <a:off x="2388160" y="1886464"/>
              <a:ext cx="1907624" cy="1371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25B027-50E3-D943-B31C-DDA66F746917}"/>
                </a:ext>
              </a:extLst>
            </p:cNvPr>
            <p:cNvSpPr txBox="1"/>
            <p:nvPr/>
          </p:nvSpPr>
          <p:spPr>
            <a:xfrm>
              <a:off x="1996749" y="3335657"/>
              <a:ext cx="2690448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3mm slice thickness</a:t>
              </a:r>
            </a:p>
            <a:p>
              <a:pPr algn="ctr"/>
              <a:r>
                <a:rPr lang="en-US" sz="2400" dirty="0"/>
                <a:t>NumPy array (60, 512, 512)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0B760-541D-4BC4-C7B7-49C49935B513}"/>
              </a:ext>
            </a:extLst>
          </p:cNvPr>
          <p:cNvGrpSpPr/>
          <p:nvPr/>
        </p:nvGrpSpPr>
        <p:grpSpPr>
          <a:xfrm>
            <a:off x="5743074" y="1527470"/>
            <a:ext cx="6288740" cy="2763254"/>
            <a:chOff x="4414060" y="1302583"/>
            <a:chExt cx="4836695" cy="207244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9FC8E91-65B4-6524-6C99-06146DABF1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18"/>
            <a:stretch/>
          </p:blipFill>
          <p:spPr bwMode="auto">
            <a:xfrm>
              <a:off x="4414060" y="1302583"/>
              <a:ext cx="4836695" cy="1338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F78914-AC0C-EB72-E419-56EA8F740FEB}"/>
                </a:ext>
              </a:extLst>
            </p:cNvPr>
            <p:cNvSpPr txBox="1"/>
            <p:nvPr/>
          </p:nvSpPr>
          <p:spPr>
            <a:xfrm>
              <a:off x="5452918" y="2751776"/>
              <a:ext cx="2758979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1mm slice thickness</a:t>
              </a:r>
            </a:p>
            <a:p>
              <a:pPr algn="ctr"/>
              <a:r>
                <a:rPr lang="en-US" sz="2400" dirty="0"/>
                <a:t>NumPy array (60, 512, 512)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F5B486-372C-5A34-E837-077F5F3AA140}"/>
              </a:ext>
            </a:extLst>
          </p:cNvPr>
          <p:cNvSpPr txBox="1"/>
          <p:nvPr/>
        </p:nvSpPr>
        <p:spPr>
          <a:xfrm>
            <a:off x="1136488" y="4914832"/>
            <a:ext cx="161634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5x5 kernel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8B2A83-E7BE-6BDD-C5D7-4136140B9F2B}"/>
              </a:ext>
            </a:extLst>
          </p:cNvPr>
          <p:cNvSpPr/>
          <p:nvPr/>
        </p:nvSpPr>
        <p:spPr>
          <a:xfrm rot="16200000">
            <a:off x="3119053" y="4529365"/>
            <a:ext cx="1219200" cy="1219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B4EDE-DB33-F454-84A4-0E612C0D243C}"/>
              </a:ext>
            </a:extLst>
          </p:cNvPr>
          <p:cNvSpPr/>
          <p:nvPr/>
        </p:nvSpPr>
        <p:spPr>
          <a:xfrm rot="16200000">
            <a:off x="3963928" y="2135577"/>
            <a:ext cx="609600" cy="609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23232-A097-8F5D-A301-706DFEA83447}"/>
              </a:ext>
            </a:extLst>
          </p:cNvPr>
          <p:cNvSpPr/>
          <p:nvPr/>
        </p:nvSpPr>
        <p:spPr>
          <a:xfrm rot="16200000">
            <a:off x="8357936" y="2114955"/>
            <a:ext cx="609600" cy="609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4A27A-28A3-F350-D19B-18C333BBACD4}"/>
              </a:ext>
            </a:extLst>
          </p:cNvPr>
          <p:cNvSpPr txBox="1"/>
          <p:nvPr/>
        </p:nvSpPr>
        <p:spPr>
          <a:xfrm>
            <a:off x="480000" y="5990422"/>
            <a:ext cx="47131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Very important in 3D </a:t>
            </a:r>
            <a:r>
              <a:rPr lang="en-US" sz="2667" dirty="0" err="1"/>
              <a:t>UNets</a:t>
            </a:r>
            <a:endParaRPr lang="en-US" sz="26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A36CD-76D0-EC60-5A39-EBF0222E0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516" y="4443753"/>
            <a:ext cx="2315909" cy="1926569"/>
          </a:xfrm>
          <a:prstGeom prst="rect">
            <a:avLst/>
          </a:prstGeom>
        </p:spPr>
      </p:pic>
      <p:pic>
        <p:nvPicPr>
          <p:cNvPr id="15" name="Picture 14" descr="Image result for kitten convolution">
            <a:extLst>
              <a:ext uri="{FF2B5EF4-FFF2-40B4-BE49-F238E27FC236}">
                <a16:creationId xmlns:a16="http://schemas.microsoft.com/office/drawing/2014/main" id="{E22E284B-1E88-9A3F-EE48-BB85FA50E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r="50173"/>
          <a:stretch/>
        </p:blipFill>
        <p:spPr bwMode="auto">
          <a:xfrm>
            <a:off x="5515562" y="4558760"/>
            <a:ext cx="1316925" cy="115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50">
            <a:extLst>
              <a:ext uri="{FF2B5EF4-FFF2-40B4-BE49-F238E27FC236}">
                <a16:creationId xmlns:a16="http://schemas.microsoft.com/office/drawing/2014/main" id="{D726039B-6799-6395-BC24-23B1013B039B}"/>
              </a:ext>
            </a:extLst>
          </p:cNvPr>
          <p:cNvSpPr/>
          <p:nvPr/>
        </p:nvSpPr>
        <p:spPr>
          <a:xfrm>
            <a:off x="7200956" y="4529366"/>
            <a:ext cx="928953" cy="117140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ounded Rectangle 51">
            <a:extLst>
              <a:ext uri="{FF2B5EF4-FFF2-40B4-BE49-F238E27FC236}">
                <a16:creationId xmlns:a16="http://schemas.microsoft.com/office/drawing/2014/main" id="{395E6E0C-D01C-ADFC-1841-3A6553ED24B4}"/>
              </a:ext>
            </a:extLst>
          </p:cNvPr>
          <p:cNvSpPr/>
          <p:nvPr/>
        </p:nvSpPr>
        <p:spPr>
          <a:xfrm>
            <a:off x="7601353" y="4603321"/>
            <a:ext cx="928953" cy="11714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A39035-E99E-DE7C-80B6-C89618E7C467}"/>
              </a:ext>
            </a:extLst>
          </p:cNvPr>
          <p:cNvSpPr/>
          <p:nvPr/>
        </p:nvSpPr>
        <p:spPr>
          <a:xfrm rot="16200000">
            <a:off x="6250491" y="4724425"/>
            <a:ext cx="140391" cy="1866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08FD46-33C9-33BA-37AA-FF42933332CC}"/>
              </a:ext>
            </a:extLst>
          </p:cNvPr>
          <p:cNvGrpSpPr/>
          <p:nvPr/>
        </p:nvGrpSpPr>
        <p:grpSpPr>
          <a:xfrm>
            <a:off x="6227348" y="4747567"/>
            <a:ext cx="1464619" cy="140391"/>
            <a:chOff x="4670511" y="3560675"/>
            <a:chExt cx="967089" cy="10529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3489A1-6EA6-D9A6-15A0-723A5C4F8B51}"/>
                </a:ext>
              </a:extLst>
            </p:cNvPr>
            <p:cNvCxnSpPr>
              <a:stCxn id="24" idx="1"/>
            </p:cNvCxnSpPr>
            <p:nvPr/>
          </p:nvCxnSpPr>
          <p:spPr>
            <a:xfrm>
              <a:off x="4740515" y="3665968"/>
              <a:ext cx="8970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E04689-B1E9-9E15-43D2-CC6D1CC922CC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4810518" y="3613321"/>
              <a:ext cx="827082" cy="52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7887A5-2A65-49DE-63CA-AE5F42E05180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4740515" y="3560675"/>
              <a:ext cx="897085" cy="105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D69942-AB7D-3603-57D1-E3A4FA1E6845}"/>
                </a:ext>
              </a:extLst>
            </p:cNvPr>
            <p:cNvCxnSpPr>
              <a:stCxn id="24" idx="0"/>
            </p:cNvCxnSpPr>
            <p:nvPr/>
          </p:nvCxnSpPr>
          <p:spPr>
            <a:xfrm>
              <a:off x="4670511" y="3613321"/>
              <a:ext cx="967089" cy="52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54E35B92-0997-30BE-0442-1EAEA029E66D}"/>
              </a:ext>
            </a:extLst>
          </p:cNvPr>
          <p:cNvSpPr/>
          <p:nvPr/>
        </p:nvSpPr>
        <p:spPr>
          <a:xfrm>
            <a:off x="8038584" y="4703071"/>
            <a:ext cx="928953" cy="11714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AFE27F-A094-A22F-2F4F-78F0EA6326E2}"/>
              </a:ext>
            </a:extLst>
          </p:cNvPr>
          <p:cNvCxnSpPr>
            <a:cxnSpLocks/>
          </p:cNvCxnSpPr>
          <p:nvPr/>
        </p:nvCxnSpPr>
        <p:spPr>
          <a:xfrm flipV="1">
            <a:off x="7331008" y="5750455"/>
            <a:ext cx="152585" cy="4570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601EB5-0D15-34C0-7D15-833787DB2E92}"/>
              </a:ext>
            </a:extLst>
          </p:cNvPr>
          <p:cNvCxnSpPr>
            <a:cxnSpLocks/>
          </p:cNvCxnSpPr>
          <p:nvPr/>
        </p:nvCxnSpPr>
        <p:spPr>
          <a:xfrm flipV="1">
            <a:off x="7785887" y="5821710"/>
            <a:ext cx="142075" cy="3858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F8C3E6-DD61-1A17-B67F-CF09AD282064}"/>
              </a:ext>
            </a:extLst>
          </p:cNvPr>
          <p:cNvCxnSpPr>
            <a:cxnSpLocks/>
          </p:cNvCxnSpPr>
          <p:nvPr/>
        </p:nvCxnSpPr>
        <p:spPr>
          <a:xfrm flipV="1">
            <a:off x="8477993" y="5902619"/>
            <a:ext cx="52313" cy="38495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7FF16B-8D2B-8764-2D48-BE8452D10BA5}"/>
              </a:ext>
            </a:extLst>
          </p:cNvPr>
          <p:cNvSpPr txBox="1"/>
          <p:nvPr/>
        </p:nvSpPr>
        <p:spPr>
          <a:xfrm>
            <a:off x="6946880" y="621715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4B0B20-7597-356F-E167-FAC9900F71A5}"/>
              </a:ext>
            </a:extLst>
          </p:cNvPr>
          <p:cNvSpPr txBox="1"/>
          <p:nvPr/>
        </p:nvSpPr>
        <p:spPr>
          <a:xfrm>
            <a:off x="7373462" y="6194435"/>
            <a:ext cx="528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71348F-D852-93E6-5ED4-5823B4CE6F60}"/>
              </a:ext>
            </a:extLst>
          </p:cNvPr>
          <p:cNvSpPr txBox="1"/>
          <p:nvPr/>
        </p:nvSpPr>
        <p:spPr>
          <a:xfrm>
            <a:off x="8149697" y="6260177"/>
            <a:ext cx="65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</p:spTree>
    <p:extLst>
      <p:ext uri="{BB962C8B-B14F-4D97-AF65-F5344CB8AC3E}">
        <p14:creationId xmlns:p14="http://schemas.microsoft.com/office/powerpoint/2010/main" val="13216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6" grpId="0" animBg="1"/>
      <p:bldP spid="17" grpId="0"/>
      <p:bldP spid="21" grpId="0" animBg="1"/>
      <p:bldP spid="22" grpId="0" animBg="1"/>
      <p:bldP spid="24" grpId="0" animBg="1"/>
      <p:bldP spid="30" grpId="0" animBg="1"/>
      <p:bldP spid="39" grpId="0"/>
      <p:bldP spid="40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A60ADB6-00D3-F128-38F5-E198BAB7F496}"/>
              </a:ext>
            </a:extLst>
          </p:cNvPr>
          <p:cNvGrpSpPr/>
          <p:nvPr/>
        </p:nvGrpSpPr>
        <p:grpSpPr>
          <a:xfrm>
            <a:off x="5743074" y="1527470"/>
            <a:ext cx="6288740" cy="2763254"/>
            <a:chOff x="4414060" y="1302583"/>
            <a:chExt cx="4836695" cy="2072441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5A39440-A758-391A-03D7-E335B4EED8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18"/>
            <a:stretch/>
          </p:blipFill>
          <p:spPr bwMode="auto">
            <a:xfrm>
              <a:off x="4414060" y="1302583"/>
              <a:ext cx="4836695" cy="1338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CC27CB-0D8F-3E21-3B90-BF1E0D65783E}"/>
                </a:ext>
              </a:extLst>
            </p:cNvPr>
            <p:cNvSpPr txBox="1"/>
            <p:nvPr/>
          </p:nvSpPr>
          <p:spPr>
            <a:xfrm>
              <a:off x="5452918" y="2751776"/>
              <a:ext cx="2758979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1mm slice thickness</a:t>
              </a:r>
            </a:p>
            <a:p>
              <a:pPr algn="ctr"/>
              <a:r>
                <a:rPr lang="en-US" sz="2400" dirty="0"/>
                <a:t>NumPy array (60, 512, 512)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A0A8682-5E89-2216-C73B-1F5364EC4F4A}"/>
              </a:ext>
            </a:extLst>
          </p:cNvPr>
          <p:cNvGrpSpPr/>
          <p:nvPr/>
        </p:nvGrpSpPr>
        <p:grpSpPr>
          <a:xfrm>
            <a:off x="2662333" y="1527470"/>
            <a:ext cx="3587264" cy="2763254"/>
            <a:chOff x="1996749" y="1886464"/>
            <a:chExt cx="2690448" cy="20724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9D3A88-C4B4-4EFC-921E-52E80D4C7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64" t="3553" r="2704"/>
            <a:stretch/>
          </p:blipFill>
          <p:spPr>
            <a:xfrm>
              <a:off x="2388160" y="1886464"/>
              <a:ext cx="1907624" cy="1371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7D4386-829E-31DA-5A5A-594ED48731AE}"/>
                </a:ext>
              </a:extLst>
            </p:cNvPr>
            <p:cNvSpPr txBox="1"/>
            <p:nvPr/>
          </p:nvSpPr>
          <p:spPr>
            <a:xfrm>
              <a:off x="1996749" y="3335657"/>
              <a:ext cx="2690448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3mm slice thickness</a:t>
              </a:r>
            </a:p>
            <a:p>
              <a:pPr algn="ctr"/>
              <a:r>
                <a:rPr lang="en-US" sz="2400" dirty="0"/>
                <a:t>NumPy array (60, 512, 512)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43342C-1F09-2012-0775-BC91E596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wary of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8FE1-086D-CED0-3258-AAFD167A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919999"/>
            <a:ext cx="11280000" cy="4674359"/>
          </a:xfrm>
        </p:spPr>
        <p:txBody>
          <a:bodyPr>
            <a:normAutofit lnSpcReduction="10000"/>
          </a:bodyPr>
          <a:lstStyle/>
          <a:p>
            <a:r>
              <a:rPr lang="en-US" strike="sngStrike" dirty="0"/>
              <a:t>Slice thickness</a:t>
            </a:r>
          </a:p>
          <a:p>
            <a:endParaRPr lang="en-US" dirty="0"/>
          </a:p>
          <a:p>
            <a:r>
              <a:rPr lang="en-US" strike="sngStrike" dirty="0"/>
              <a:t>Pixel Spacing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Instead? </a:t>
            </a:r>
            <a:r>
              <a:rPr lang="en-US" dirty="0" err="1"/>
              <a:t>Nifti</a:t>
            </a:r>
            <a:r>
              <a:rPr lang="en-US" dirty="0"/>
              <a:t> files!</a:t>
            </a:r>
          </a:p>
          <a:p>
            <a:pPr lvl="1"/>
            <a:r>
              <a:rPr lang="en-US" dirty="0"/>
              <a:t>Makes resampling easy</a:t>
            </a:r>
          </a:p>
          <a:p>
            <a:pPr lvl="1"/>
            <a:r>
              <a:rPr lang="en-US" dirty="0"/>
              <a:t>Makes registration easy</a:t>
            </a:r>
          </a:p>
          <a:p>
            <a:endParaRPr lang="en-US" dirty="0"/>
          </a:p>
          <a:p>
            <a:r>
              <a:rPr lang="en-US" dirty="0"/>
              <a:t>Easy to convert back to NumPy when ready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CE9A-C182-B000-9C41-C95A341E70E2}"/>
              </a:ext>
            </a:extLst>
          </p:cNvPr>
          <p:cNvSpPr/>
          <p:nvPr/>
        </p:nvSpPr>
        <p:spPr>
          <a:xfrm rot="16200000">
            <a:off x="3963928" y="2135577"/>
            <a:ext cx="609600" cy="609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D5D386-3A00-E9C0-EEB7-D92CE854455B}"/>
              </a:ext>
            </a:extLst>
          </p:cNvPr>
          <p:cNvSpPr/>
          <p:nvPr/>
        </p:nvSpPr>
        <p:spPr>
          <a:xfrm rot="16200000">
            <a:off x="8357936" y="2114955"/>
            <a:ext cx="609600" cy="609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DD9410-591B-5BDA-D08E-75E62AB56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529" y="4613367"/>
            <a:ext cx="3289300" cy="105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CAFDA8-9D65-E208-71D6-F40138867308}"/>
              </a:ext>
            </a:extLst>
          </p:cNvPr>
          <p:cNvSpPr txBox="1"/>
          <p:nvPr/>
        </p:nvSpPr>
        <p:spPr>
          <a:xfrm>
            <a:off x="8554229" y="5049875"/>
            <a:ext cx="320577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Lets get some data!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00CB00-63C1-37EB-4E3D-B5932409D1CD}"/>
              </a:ext>
            </a:extLst>
          </p:cNvPr>
          <p:cNvSpPr txBox="1"/>
          <p:nvPr/>
        </p:nvSpPr>
        <p:spPr>
          <a:xfrm>
            <a:off x="4376608" y="767956"/>
            <a:ext cx="47433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That’s a  bit aggressive…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4D4DD8-0074-5D24-37F9-FA00EE6DDC7E}"/>
              </a:ext>
            </a:extLst>
          </p:cNvPr>
          <p:cNvGrpSpPr/>
          <p:nvPr/>
        </p:nvGrpSpPr>
        <p:grpSpPr>
          <a:xfrm>
            <a:off x="6000403" y="6121071"/>
            <a:ext cx="5613400" cy="668243"/>
            <a:chOff x="4500302" y="4590803"/>
            <a:chExt cx="4210050" cy="50118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3FB60E-7AC3-9D7E-8C05-E40956493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9965"/>
            <a:stretch/>
          </p:blipFill>
          <p:spPr>
            <a:xfrm>
              <a:off x="5744087" y="4590803"/>
              <a:ext cx="1619250" cy="2973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EB4015-76A5-9FBC-DEB0-0C77D863A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2670" b="15452"/>
            <a:stretch/>
          </p:blipFill>
          <p:spPr>
            <a:xfrm>
              <a:off x="4500302" y="4885698"/>
              <a:ext cx="4210050" cy="206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5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83F9-0462-CA1D-49FD-623CF1F3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3E52-4466-7AC5-6A1F-F1359079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741" y="1825625"/>
            <a:ext cx="8077059" cy="4351339"/>
          </a:xfrm>
        </p:spPr>
        <p:txBody>
          <a:bodyPr/>
          <a:lstStyle/>
          <a:p>
            <a:r>
              <a:rPr lang="en-US" dirty="0"/>
              <a:t>We have tons of data! All perfectly curated and ready for use!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E8ED9-6ED4-C218-8163-5C2FB18D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911272"/>
            <a:ext cx="2768743" cy="30354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641B50D-8020-4F65-DFB2-35703CBAEBC5}"/>
              </a:ext>
            </a:extLst>
          </p:cNvPr>
          <p:cNvGrpSpPr/>
          <p:nvPr/>
        </p:nvGrpSpPr>
        <p:grpSpPr>
          <a:xfrm>
            <a:off x="3505200" y="2632417"/>
            <a:ext cx="4123509" cy="3291499"/>
            <a:chOff x="2628900" y="1974313"/>
            <a:chExt cx="3092632" cy="2468624"/>
          </a:xfrm>
        </p:grpSpPr>
        <p:pic>
          <p:nvPicPr>
            <p:cNvPr id="2050" name="Picture 2" descr="Dirty and clean room before and after cleaning flat cartoon vector illustration.">
              <a:extLst>
                <a:ext uri="{FF2B5EF4-FFF2-40B4-BE49-F238E27FC236}">
                  <a16:creationId xmlns:a16="http://schemas.microsoft.com/office/drawing/2014/main" id="{511416FE-35CC-37CF-3E27-9DC564A77D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656" b="14500"/>
            <a:stretch/>
          </p:blipFill>
          <p:spPr bwMode="auto">
            <a:xfrm>
              <a:off x="2628900" y="1974313"/>
              <a:ext cx="3092632" cy="246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D1558A-35DB-06AF-B097-D9081E1DF754}"/>
                </a:ext>
              </a:extLst>
            </p:cNvPr>
            <p:cNvSpPr/>
            <p:nvPr/>
          </p:nvSpPr>
          <p:spPr>
            <a:xfrm>
              <a:off x="2813957" y="3891643"/>
              <a:ext cx="1162157" cy="439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1" dirty="0"/>
                <a:t>RT Structures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5369C2-4A19-8F73-E9B0-0C970A8D965E}"/>
                </a:ext>
              </a:extLst>
            </p:cNvPr>
            <p:cNvSpPr/>
            <p:nvPr/>
          </p:nvSpPr>
          <p:spPr>
            <a:xfrm>
              <a:off x="4761412" y="2438400"/>
              <a:ext cx="847559" cy="289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1" dirty="0"/>
                <a:t>Images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D81018-8318-9767-DA8D-1E9F013F6607}"/>
                </a:ext>
              </a:extLst>
            </p:cNvPr>
            <p:cNvSpPr/>
            <p:nvPr/>
          </p:nvSpPr>
          <p:spPr>
            <a:xfrm>
              <a:off x="4638895" y="3978904"/>
              <a:ext cx="847559" cy="289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1" dirty="0"/>
                <a:t>Dose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CB8076-ADCE-DECE-62CE-641F9E70A9AC}"/>
                </a:ext>
              </a:extLst>
            </p:cNvPr>
            <p:cNvSpPr/>
            <p:nvPr/>
          </p:nvSpPr>
          <p:spPr>
            <a:xfrm>
              <a:off x="3724441" y="3406702"/>
              <a:ext cx="847559" cy="232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1" dirty="0"/>
                <a:t>Plan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598106-852C-F857-9125-02EDC16B7D03}"/>
                </a:ext>
              </a:extLst>
            </p:cNvPr>
            <p:cNvSpPr/>
            <p:nvPr/>
          </p:nvSpPr>
          <p:spPr>
            <a:xfrm>
              <a:off x="2813957" y="2841810"/>
              <a:ext cx="1162157" cy="232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1" dirty="0"/>
                <a:t>Registrations</a:t>
              </a:r>
            </a:p>
          </p:txBody>
        </p:sp>
      </p:grpSp>
      <p:pic>
        <p:nvPicPr>
          <p:cNvPr id="11" name="Picture 2" descr="Dirty and clean room before and after cleaning flat cartoon vector illustration.">
            <a:extLst>
              <a:ext uri="{FF2B5EF4-FFF2-40B4-BE49-F238E27FC236}">
                <a16:creationId xmlns:a16="http://schemas.microsoft.com/office/drawing/2014/main" id="{D7363043-2A2F-D35F-FDD8-550CCBF05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1" b="14500"/>
          <a:stretch/>
        </p:blipFill>
        <p:spPr bwMode="auto">
          <a:xfrm>
            <a:off x="7619169" y="2632416"/>
            <a:ext cx="4176487" cy="329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4DE07-41E6-AA25-34BA-555EE23B8E36}"/>
              </a:ext>
            </a:extLst>
          </p:cNvPr>
          <p:cNvGrpSpPr/>
          <p:nvPr/>
        </p:nvGrpSpPr>
        <p:grpSpPr>
          <a:xfrm>
            <a:off x="7848643" y="3492756"/>
            <a:ext cx="4291124" cy="1991216"/>
            <a:chOff x="7848643" y="4061716"/>
            <a:chExt cx="4291124" cy="199121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FE3B3D2-48EA-858B-448F-0E2E977BCF23}"/>
                </a:ext>
              </a:extLst>
            </p:cNvPr>
            <p:cNvCxnSpPr>
              <a:cxnSpLocks/>
              <a:stCxn id="16" idx="2"/>
              <a:endCxn id="14" idx="0"/>
            </p:cNvCxnSpPr>
            <p:nvPr/>
          </p:nvCxnSpPr>
          <p:spPr>
            <a:xfrm>
              <a:off x="10035726" y="4371573"/>
              <a:ext cx="21664" cy="39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A71CE1B-1CA5-816C-188B-EF08CF6A08CE}"/>
                </a:ext>
              </a:extLst>
            </p:cNvPr>
            <p:cNvGrpSpPr/>
            <p:nvPr/>
          </p:nvGrpSpPr>
          <p:grpSpPr>
            <a:xfrm>
              <a:off x="7848643" y="4061716"/>
              <a:ext cx="4291124" cy="1991216"/>
              <a:chOff x="7848643" y="4061716"/>
              <a:chExt cx="4291124" cy="199121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DFE628-5DD4-7758-86ED-BC9DE70B82FB}"/>
                  </a:ext>
                </a:extLst>
              </p:cNvPr>
              <p:cNvSpPr/>
              <p:nvPr/>
            </p:nvSpPr>
            <p:spPr>
              <a:xfrm>
                <a:off x="7848643" y="4964099"/>
                <a:ext cx="1130079" cy="386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Images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F7E563-9963-C521-39A0-B409D19E7C98}"/>
                  </a:ext>
                </a:extLst>
              </p:cNvPr>
              <p:cNvSpPr/>
              <p:nvPr/>
            </p:nvSpPr>
            <p:spPr>
              <a:xfrm>
                <a:off x="9282619" y="4764469"/>
                <a:ext cx="1549542" cy="585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RT Structures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973627E-0830-2232-932C-E6D534F6C1AF}"/>
                  </a:ext>
                </a:extLst>
              </p:cNvPr>
              <p:cNvSpPr/>
              <p:nvPr/>
            </p:nvSpPr>
            <p:spPr>
              <a:xfrm>
                <a:off x="11009688" y="4864284"/>
                <a:ext cx="1130079" cy="386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Dose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F7DDF3-D276-EE1C-D752-02AA9F938E5F}"/>
                  </a:ext>
                </a:extLst>
              </p:cNvPr>
              <p:cNvSpPr/>
              <p:nvPr/>
            </p:nvSpPr>
            <p:spPr>
              <a:xfrm>
                <a:off x="9470686" y="4061716"/>
                <a:ext cx="1130079" cy="30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Plan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A49E99-4AF1-45BA-8B68-1E12758ABB6A}"/>
                  </a:ext>
                </a:extLst>
              </p:cNvPr>
              <p:cNvSpPr/>
              <p:nvPr/>
            </p:nvSpPr>
            <p:spPr>
              <a:xfrm>
                <a:off x="9282619" y="5743075"/>
                <a:ext cx="1549542" cy="30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Registrations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E10FC8C-0A0D-8E96-422C-D5EA443D17D2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8978722" y="5057324"/>
                <a:ext cx="303897" cy="99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8E1431D-D669-2726-FF89-BCD0A3F1AA9E}"/>
                  </a:ext>
                </a:extLst>
              </p:cNvPr>
              <p:cNvCxnSpPr>
                <a:cxnSpLocks/>
                <a:stCxn id="13" idx="0"/>
                <a:endCxn id="16" idx="1"/>
              </p:cNvCxnSpPr>
              <p:nvPr/>
            </p:nvCxnSpPr>
            <p:spPr>
              <a:xfrm flipV="1">
                <a:off x="8413683" y="4216645"/>
                <a:ext cx="1057003" cy="747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7B90246-61E6-4C10-0529-43F961477D33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10832161" y="5057324"/>
                <a:ext cx="1775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C22C81E-14A1-96F0-D4F7-12B715FB67FE}"/>
                  </a:ext>
                </a:extLst>
              </p:cNvPr>
              <p:cNvCxnSpPr>
                <a:cxnSpLocks/>
                <a:stCxn id="13" idx="2"/>
                <a:endCxn id="17" idx="0"/>
              </p:cNvCxnSpPr>
              <p:nvPr/>
            </p:nvCxnSpPr>
            <p:spPr>
              <a:xfrm>
                <a:off x="8413683" y="5350179"/>
                <a:ext cx="1643707" cy="392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63EA42-E2D1-DD10-3897-8522482EAFA5}"/>
              </a:ext>
            </a:extLst>
          </p:cNvPr>
          <p:cNvGrpSpPr/>
          <p:nvPr/>
        </p:nvGrpSpPr>
        <p:grpSpPr>
          <a:xfrm>
            <a:off x="1702070" y="5696995"/>
            <a:ext cx="6080676" cy="1306841"/>
            <a:chOff x="1468379" y="4103549"/>
            <a:chExt cx="4560507" cy="9801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2BD6F5-10E7-F609-1B07-2EB679CFF63B}"/>
                </a:ext>
              </a:extLst>
            </p:cNvPr>
            <p:cNvGrpSpPr/>
            <p:nvPr/>
          </p:nvGrpSpPr>
          <p:grpSpPr>
            <a:xfrm>
              <a:off x="1468379" y="4455077"/>
              <a:ext cx="4560507" cy="628603"/>
              <a:chOff x="1468379" y="4455077"/>
              <a:chExt cx="4560507" cy="6286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80908-8DA4-9D19-C263-6859C0805CB8}"/>
                  </a:ext>
                </a:extLst>
              </p:cNvPr>
              <p:cNvSpPr txBox="1"/>
              <p:nvPr/>
            </p:nvSpPr>
            <p:spPr>
              <a:xfrm>
                <a:off x="1468379" y="4460432"/>
                <a:ext cx="1668613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Resident volumes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43972-00E9-90D4-368A-E2E749229436}"/>
                  </a:ext>
                </a:extLst>
              </p:cNvPr>
              <p:cNvSpPr txBox="1"/>
              <p:nvPr/>
            </p:nvSpPr>
            <p:spPr>
              <a:xfrm>
                <a:off x="2903387" y="4455077"/>
                <a:ext cx="1668613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Auto-contour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50A610-6280-F0C0-589C-8E5A32814DE3}"/>
                  </a:ext>
                </a:extLst>
              </p:cNvPr>
              <p:cNvSpPr txBox="1"/>
              <p:nvPr/>
            </p:nvSpPr>
            <p:spPr>
              <a:xfrm>
                <a:off x="4360273" y="4455077"/>
                <a:ext cx="1668613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Clinical contours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D9DA89-5BE2-D36A-7E3D-B05630EE11BA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2302686" y="4103549"/>
              <a:ext cx="1277407" cy="3568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8EC533-1F71-9468-7AD9-B878C517DEF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580093" y="4103549"/>
              <a:ext cx="157601" cy="351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D7227B-A5EE-119E-DCC3-F11D9769498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3580093" y="4103549"/>
              <a:ext cx="1614487" cy="351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9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DICOM is wonderful…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1E99CD-9B3D-4B43-9B95-8840855C362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s://pubs.rsna.org/cms/10.1148/rg.293075172/asset/images/medium/g09ma01g04x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2" y="1946037"/>
            <a:ext cx="6823743" cy="44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47077" y="592082"/>
            <a:ext cx="3254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*DICOM-RT and Its Utilization in Radiation Therapy</a:t>
            </a:r>
          </a:p>
          <a:p>
            <a:r>
              <a:rPr lang="en-US" sz="1100" dirty="0"/>
              <a:t>Maria Y. Law, Brent Liu</a:t>
            </a:r>
          </a:p>
          <a:p>
            <a:r>
              <a:rPr lang="en-US" sz="1100" dirty="0"/>
              <a:t>RSNA: </a:t>
            </a:r>
            <a:r>
              <a:rPr lang="en-US" sz="1100" dirty="0" err="1"/>
              <a:t>RadioGraphics</a:t>
            </a:r>
            <a:endParaRPr lang="en-US" sz="1100" dirty="0"/>
          </a:p>
          <a:p>
            <a:r>
              <a:rPr lang="en-US" sz="1100" dirty="0"/>
              <a:t>https://pubs.rsna.org/doi/full/10.1148/rg.293075172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46D1-2884-6CD1-03DE-AA020E3F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39377"/>
            <a:ext cx="12179927" cy="4330923"/>
          </a:xfrm>
          <a:prstGeom prst="rect">
            <a:avLst/>
          </a:prstGeom>
        </p:spPr>
      </p:pic>
      <p:pic>
        <p:nvPicPr>
          <p:cNvPr id="6" name="Picture 2" descr="I Don't Want To Understand It! | Know Your Meme">
            <a:extLst>
              <a:ext uri="{FF2B5EF4-FFF2-40B4-BE49-F238E27FC236}">
                <a16:creationId xmlns:a16="http://schemas.microsoft.com/office/drawing/2014/main" id="{72DD222D-7874-ECEE-0576-5D831630A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18" y="2398095"/>
            <a:ext cx="6338855" cy="269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CE21D7-8795-6A22-E698-322C1ABF5E5B}"/>
              </a:ext>
            </a:extLst>
          </p:cNvPr>
          <p:cNvSpPr txBox="1"/>
          <p:nvPr/>
        </p:nvSpPr>
        <p:spPr>
          <a:xfrm>
            <a:off x="7572317" y="5213610"/>
            <a:ext cx="3749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Just make it work…</a:t>
            </a:r>
          </a:p>
        </p:txBody>
      </p:sp>
    </p:spTree>
    <p:extLst>
      <p:ext uri="{BB962C8B-B14F-4D97-AF65-F5344CB8AC3E}">
        <p14:creationId xmlns:p14="http://schemas.microsoft.com/office/powerpoint/2010/main" val="7006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382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How do to this workshop?</vt:lpstr>
      <vt:lpstr>Main takeaways</vt:lpstr>
      <vt:lpstr>GitHub</vt:lpstr>
      <vt:lpstr>Step 1: DICOM to Nifti</vt:lpstr>
      <vt:lpstr>Why do we need to convert DICOM?</vt:lpstr>
      <vt:lpstr>Be wary of NumPy</vt:lpstr>
      <vt:lpstr>Organizing data</vt:lpstr>
      <vt:lpstr>DICOM is wonderful…</vt:lpstr>
      <vt:lpstr>Tools to help</vt:lpstr>
      <vt:lpstr>Step 2: Nifti (and anything else) to tfrecords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Anderson</dc:creator>
  <cp:lastModifiedBy>Brian Anderson</cp:lastModifiedBy>
  <cp:revision>9</cp:revision>
  <dcterms:created xsi:type="dcterms:W3CDTF">2025-02-24T00:59:19Z</dcterms:created>
  <dcterms:modified xsi:type="dcterms:W3CDTF">2025-02-25T15:30:13Z</dcterms:modified>
</cp:coreProperties>
</file>