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64" r:id="rId3"/>
    <p:sldId id="258" r:id="rId4"/>
    <p:sldId id="262" r:id="rId5"/>
    <p:sldId id="263" r:id="rId6"/>
    <p:sldId id="256" r:id="rId7"/>
  </p:sldIdLst>
  <p:sldSz cx="457200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27" d="100"/>
          <a:sy n="27" d="100"/>
        </p:scale>
        <p:origin x="20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5237694"/>
            <a:ext cx="38862000" cy="11142133"/>
          </a:xfrm>
        </p:spPr>
        <p:txBody>
          <a:bodyPr anchor="b"/>
          <a:lstStyle>
            <a:lvl1pPr algn="ctr">
              <a:defRPr sz="2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6809511"/>
            <a:ext cx="34290000" cy="7726889"/>
          </a:xfrm>
        </p:spPr>
        <p:txBody>
          <a:bodyPr/>
          <a:lstStyle>
            <a:lvl1pPr marL="0" indent="0" algn="ctr">
              <a:buNone/>
              <a:defRPr sz="11200"/>
            </a:lvl1pPr>
            <a:lvl2pPr marL="2133615" indent="0" algn="ctr">
              <a:buNone/>
              <a:defRPr sz="9333"/>
            </a:lvl2pPr>
            <a:lvl3pPr marL="4267230" indent="0" algn="ctr">
              <a:buNone/>
              <a:defRPr sz="8400"/>
            </a:lvl3pPr>
            <a:lvl4pPr marL="6400846" indent="0" algn="ctr">
              <a:buNone/>
              <a:defRPr sz="7467"/>
            </a:lvl4pPr>
            <a:lvl5pPr marL="8534461" indent="0" algn="ctr">
              <a:buNone/>
              <a:defRPr sz="7467"/>
            </a:lvl5pPr>
            <a:lvl6pPr marL="10668076" indent="0" algn="ctr">
              <a:buNone/>
              <a:defRPr sz="7467"/>
            </a:lvl6pPr>
            <a:lvl7pPr marL="12801691" indent="0" algn="ctr">
              <a:buNone/>
              <a:defRPr sz="7467"/>
            </a:lvl7pPr>
            <a:lvl8pPr marL="14935307" indent="0" algn="ctr">
              <a:buNone/>
              <a:defRPr sz="7467"/>
            </a:lvl8pPr>
            <a:lvl9pPr marL="17068922" indent="0" algn="ctr">
              <a:buNone/>
              <a:defRPr sz="74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6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0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1703917"/>
            <a:ext cx="9858375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1703917"/>
            <a:ext cx="29003625" cy="271219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7978784"/>
            <a:ext cx="39433500" cy="13312773"/>
          </a:xfrm>
        </p:spPr>
        <p:txBody>
          <a:bodyPr anchor="b"/>
          <a:lstStyle>
            <a:lvl1pPr>
              <a:defRPr sz="2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21417501"/>
            <a:ext cx="39433500" cy="7000873"/>
          </a:xfrm>
        </p:spPr>
        <p:txBody>
          <a:bodyPr/>
          <a:lstStyle>
            <a:lvl1pPr marL="0" indent="0">
              <a:buNone/>
              <a:defRPr sz="11200">
                <a:solidFill>
                  <a:schemeClr val="tx1"/>
                </a:solidFill>
              </a:defRPr>
            </a:lvl1pPr>
            <a:lvl2pPr marL="2133615" indent="0">
              <a:buNone/>
              <a:defRPr sz="9333">
                <a:solidFill>
                  <a:schemeClr val="tx1">
                    <a:tint val="75000"/>
                  </a:schemeClr>
                </a:solidFill>
              </a:defRPr>
            </a:lvl2pPr>
            <a:lvl3pPr marL="426723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6400846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4pPr>
            <a:lvl5pPr marL="8534461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5pPr>
            <a:lvl6pPr marL="10668076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6pPr>
            <a:lvl7pPr marL="12801691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7pPr>
            <a:lvl8pPr marL="14935307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8pPr>
            <a:lvl9pPr marL="17068922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1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8519583"/>
            <a:ext cx="1943100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8519583"/>
            <a:ext cx="1943100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4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703924"/>
            <a:ext cx="39433500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7845427"/>
            <a:ext cx="19341700" cy="3844923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33615" indent="0">
              <a:buNone/>
              <a:defRPr sz="9333" b="1"/>
            </a:lvl2pPr>
            <a:lvl3pPr marL="4267230" indent="0">
              <a:buNone/>
              <a:defRPr sz="8400" b="1"/>
            </a:lvl3pPr>
            <a:lvl4pPr marL="6400846" indent="0">
              <a:buNone/>
              <a:defRPr sz="7467" b="1"/>
            </a:lvl4pPr>
            <a:lvl5pPr marL="8534461" indent="0">
              <a:buNone/>
              <a:defRPr sz="7467" b="1"/>
            </a:lvl5pPr>
            <a:lvl6pPr marL="10668076" indent="0">
              <a:buNone/>
              <a:defRPr sz="7467" b="1"/>
            </a:lvl6pPr>
            <a:lvl7pPr marL="12801691" indent="0">
              <a:buNone/>
              <a:defRPr sz="7467" b="1"/>
            </a:lvl7pPr>
            <a:lvl8pPr marL="14935307" indent="0">
              <a:buNone/>
              <a:defRPr sz="7467" b="1"/>
            </a:lvl8pPr>
            <a:lvl9pPr marL="17068922" indent="0">
              <a:buNone/>
              <a:defRPr sz="74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1690350"/>
            <a:ext cx="19341700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7845427"/>
            <a:ext cx="19436955" cy="3844923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33615" indent="0">
              <a:buNone/>
              <a:defRPr sz="9333" b="1"/>
            </a:lvl2pPr>
            <a:lvl3pPr marL="4267230" indent="0">
              <a:buNone/>
              <a:defRPr sz="8400" b="1"/>
            </a:lvl3pPr>
            <a:lvl4pPr marL="6400846" indent="0">
              <a:buNone/>
              <a:defRPr sz="7467" b="1"/>
            </a:lvl4pPr>
            <a:lvl5pPr marL="8534461" indent="0">
              <a:buNone/>
              <a:defRPr sz="7467" b="1"/>
            </a:lvl5pPr>
            <a:lvl6pPr marL="10668076" indent="0">
              <a:buNone/>
              <a:defRPr sz="7467" b="1"/>
            </a:lvl6pPr>
            <a:lvl7pPr marL="12801691" indent="0">
              <a:buNone/>
              <a:defRPr sz="7467" b="1"/>
            </a:lvl7pPr>
            <a:lvl8pPr marL="14935307" indent="0">
              <a:buNone/>
              <a:defRPr sz="7467" b="1"/>
            </a:lvl8pPr>
            <a:lvl9pPr marL="17068922" indent="0">
              <a:buNone/>
              <a:defRPr sz="74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1690350"/>
            <a:ext cx="19436955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9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133600"/>
            <a:ext cx="14745890" cy="7467600"/>
          </a:xfrm>
        </p:spPr>
        <p:txBody>
          <a:bodyPr anchor="b"/>
          <a:lstStyle>
            <a:lvl1pPr>
              <a:defRPr sz="149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4607991"/>
            <a:ext cx="23145750" cy="22743583"/>
          </a:xfrm>
        </p:spPr>
        <p:txBody>
          <a:bodyPr/>
          <a:lstStyle>
            <a:lvl1pPr>
              <a:defRPr sz="14933"/>
            </a:lvl1pPr>
            <a:lvl2pPr>
              <a:defRPr sz="13067"/>
            </a:lvl2pPr>
            <a:lvl3pPr>
              <a:defRPr sz="11200"/>
            </a:lvl3pPr>
            <a:lvl4pPr>
              <a:defRPr sz="9333"/>
            </a:lvl4pPr>
            <a:lvl5pPr>
              <a:defRPr sz="9333"/>
            </a:lvl5pPr>
            <a:lvl6pPr>
              <a:defRPr sz="9333"/>
            </a:lvl6pPr>
            <a:lvl7pPr>
              <a:defRPr sz="9333"/>
            </a:lvl7pPr>
            <a:lvl8pPr>
              <a:defRPr sz="9333"/>
            </a:lvl8pPr>
            <a:lvl9pPr>
              <a:defRPr sz="9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601200"/>
            <a:ext cx="14745890" cy="17787411"/>
          </a:xfrm>
        </p:spPr>
        <p:txBody>
          <a:bodyPr/>
          <a:lstStyle>
            <a:lvl1pPr marL="0" indent="0">
              <a:buNone/>
              <a:defRPr sz="7467"/>
            </a:lvl1pPr>
            <a:lvl2pPr marL="2133615" indent="0">
              <a:buNone/>
              <a:defRPr sz="6533"/>
            </a:lvl2pPr>
            <a:lvl3pPr marL="4267230" indent="0">
              <a:buNone/>
              <a:defRPr sz="5600"/>
            </a:lvl3pPr>
            <a:lvl4pPr marL="6400846" indent="0">
              <a:buNone/>
              <a:defRPr sz="4667"/>
            </a:lvl4pPr>
            <a:lvl5pPr marL="8534461" indent="0">
              <a:buNone/>
              <a:defRPr sz="4667"/>
            </a:lvl5pPr>
            <a:lvl6pPr marL="10668076" indent="0">
              <a:buNone/>
              <a:defRPr sz="4667"/>
            </a:lvl6pPr>
            <a:lvl7pPr marL="12801691" indent="0">
              <a:buNone/>
              <a:defRPr sz="4667"/>
            </a:lvl7pPr>
            <a:lvl8pPr marL="14935307" indent="0">
              <a:buNone/>
              <a:defRPr sz="4667"/>
            </a:lvl8pPr>
            <a:lvl9pPr marL="17068922" indent="0">
              <a:buNone/>
              <a:defRPr sz="4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9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133600"/>
            <a:ext cx="14745890" cy="7467600"/>
          </a:xfrm>
        </p:spPr>
        <p:txBody>
          <a:bodyPr anchor="b"/>
          <a:lstStyle>
            <a:lvl1pPr>
              <a:defRPr sz="149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4607991"/>
            <a:ext cx="23145750" cy="22743583"/>
          </a:xfrm>
        </p:spPr>
        <p:txBody>
          <a:bodyPr anchor="t"/>
          <a:lstStyle>
            <a:lvl1pPr marL="0" indent="0">
              <a:buNone/>
              <a:defRPr sz="14933"/>
            </a:lvl1pPr>
            <a:lvl2pPr marL="2133615" indent="0">
              <a:buNone/>
              <a:defRPr sz="13067"/>
            </a:lvl2pPr>
            <a:lvl3pPr marL="4267230" indent="0">
              <a:buNone/>
              <a:defRPr sz="11200"/>
            </a:lvl3pPr>
            <a:lvl4pPr marL="6400846" indent="0">
              <a:buNone/>
              <a:defRPr sz="9333"/>
            </a:lvl4pPr>
            <a:lvl5pPr marL="8534461" indent="0">
              <a:buNone/>
              <a:defRPr sz="9333"/>
            </a:lvl5pPr>
            <a:lvl6pPr marL="10668076" indent="0">
              <a:buNone/>
              <a:defRPr sz="9333"/>
            </a:lvl6pPr>
            <a:lvl7pPr marL="12801691" indent="0">
              <a:buNone/>
              <a:defRPr sz="9333"/>
            </a:lvl7pPr>
            <a:lvl8pPr marL="14935307" indent="0">
              <a:buNone/>
              <a:defRPr sz="9333"/>
            </a:lvl8pPr>
            <a:lvl9pPr marL="17068922" indent="0">
              <a:buNone/>
              <a:defRPr sz="9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601200"/>
            <a:ext cx="14745890" cy="17787411"/>
          </a:xfrm>
        </p:spPr>
        <p:txBody>
          <a:bodyPr/>
          <a:lstStyle>
            <a:lvl1pPr marL="0" indent="0">
              <a:buNone/>
              <a:defRPr sz="7467"/>
            </a:lvl1pPr>
            <a:lvl2pPr marL="2133615" indent="0">
              <a:buNone/>
              <a:defRPr sz="6533"/>
            </a:lvl2pPr>
            <a:lvl3pPr marL="4267230" indent="0">
              <a:buNone/>
              <a:defRPr sz="5600"/>
            </a:lvl3pPr>
            <a:lvl4pPr marL="6400846" indent="0">
              <a:buNone/>
              <a:defRPr sz="4667"/>
            </a:lvl4pPr>
            <a:lvl5pPr marL="8534461" indent="0">
              <a:buNone/>
              <a:defRPr sz="4667"/>
            </a:lvl5pPr>
            <a:lvl6pPr marL="10668076" indent="0">
              <a:buNone/>
              <a:defRPr sz="4667"/>
            </a:lvl6pPr>
            <a:lvl7pPr marL="12801691" indent="0">
              <a:buNone/>
              <a:defRPr sz="4667"/>
            </a:lvl7pPr>
            <a:lvl8pPr marL="14935307" indent="0">
              <a:buNone/>
              <a:defRPr sz="4667"/>
            </a:lvl8pPr>
            <a:lvl9pPr marL="17068922" indent="0">
              <a:buNone/>
              <a:defRPr sz="4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8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703924"/>
            <a:ext cx="3943350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8519583"/>
            <a:ext cx="3943350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9662974"/>
            <a:ext cx="102870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0B1A-49E1-4C40-9321-E95425B2047F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9662974"/>
            <a:ext cx="154305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9662974"/>
            <a:ext cx="102870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6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7230" rtl="0" eaLnBrk="1" latinLnBrk="0" hangingPunct="1">
        <a:lnSpc>
          <a:spcPct val="90000"/>
        </a:lnSpc>
        <a:spcBef>
          <a:spcPct val="0"/>
        </a:spcBef>
        <a:buNone/>
        <a:defRPr sz="205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08" indent="-1066808" algn="l" defTabSz="4267230" rtl="0" eaLnBrk="1" latinLnBrk="0" hangingPunct="1">
        <a:lnSpc>
          <a:spcPct val="90000"/>
        </a:lnSpc>
        <a:spcBef>
          <a:spcPts val="4667"/>
        </a:spcBef>
        <a:buFont typeface="Arial" panose="020B0604020202020204" pitchFamily="34" charset="0"/>
        <a:buChar char="•"/>
        <a:defRPr sz="13067" kern="1200">
          <a:solidFill>
            <a:schemeClr val="tx1"/>
          </a:solidFill>
          <a:latin typeface="+mn-lt"/>
          <a:ea typeface="+mn-ea"/>
          <a:cs typeface="+mn-cs"/>
        </a:defRPr>
      </a:lvl1pPr>
      <a:lvl2pPr marL="3200423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38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9333" kern="1200">
          <a:solidFill>
            <a:schemeClr val="tx1"/>
          </a:solidFill>
          <a:latin typeface="+mn-lt"/>
          <a:ea typeface="+mn-ea"/>
          <a:cs typeface="+mn-cs"/>
        </a:defRPr>
      </a:lvl3pPr>
      <a:lvl4pPr marL="7467653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69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1734884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3868499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114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8135730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33615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67230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46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34461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76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91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35307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68922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hyperlink" Target="https://github.com/brianmanderson/DicomTemplateMakerCShar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13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hyperlink" Target="https://github.com/brianmanderson/DicomTemplateMakerCShar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31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79EC823-D5C6-EB21-4546-EA8593946B2B}"/>
              </a:ext>
            </a:extLst>
          </p:cNvPr>
          <p:cNvGrpSpPr/>
          <p:nvPr/>
        </p:nvGrpSpPr>
        <p:grpSpPr>
          <a:xfrm>
            <a:off x="889688" y="1021599"/>
            <a:ext cx="16362904" cy="12710778"/>
            <a:chOff x="291812" y="3905476"/>
            <a:chExt cx="16362904" cy="127107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77AC10-1741-1A23-F5B0-CEDAC2A9355F}"/>
                </a:ext>
              </a:extLst>
            </p:cNvPr>
            <p:cNvSpPr txBox="1"/>
            <p:nvPr/>
          </p:nvSpPr>
          <p:spPr>
            <a:xfrm rot="16200000">
              <a:off x="-30102" y="6034568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1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C4EC7A9-BA91-99D5-9D28-5E252FB513DF}"/>
                </a:ext>
              </a:extLst>
            </p:cNvPr>
            <p:cNvSpPr/>
            <p:nvPr/>
          </p:nvSpPr>
          <p:spPr>
            <a:xfrm>
              <a:off x="7291137" y="6155944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Add templates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14A766-6D6A-3E44-F9C4-7D4AC64060D1}"/>
                </a:ext>
              </a:extLst>
            </p:cNvPr>
            <p:cNvSpPr txBox="1"/>
            <p:nvPr/>
          </p:nvSpPr>
          <p:spPr>
            <a:xfrm rot="16200000">
              <a:off x="-30103" y="10186794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5C1694-59F2-6CCE-C9A1-8FD106674EC8}"/>
                </a:ext>
              </a:extLst>
            </p:cNvPr>
            <p:cNvSpPr txBox="1"/>
            <p:nvPr/>
          </p:nvSpPr>
          <p:spPr>
            <a:xfrm>
              <a:off x="925780" y="8541354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Add ROIs, change colors and types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AA90A15-3854-18D6-D0AD-48149E5E04F8}"/>
                </a:ext>
              </a:extLst>
            </p:cNvPr>
            <p:cNvSpPr/>
            <p:nvPr/>
          </p:nvSpPr>
          <p:spPr>
            <a:xfrm>
              <a:off x="7291137" y="10076446"/>
              <a:ext cx="2923674" cy="925791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Edit DICOM paths</a:t>
              </a:r>
            </a:p>
          </p:txBody>
        </p:sp>
        <p:pic>
          <p:nvPicPr>
            <p:cNvPr id="15" name="Picture 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D1C9070-7780-C666-2230-559D2234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5780" y="9040752"/>
              <a:ext cx="6300788" cy="3173955"/>
            </a:xfrm>
            <a:prstGeom prst="rect">
              <a:avLst/>
            </a:prstGeom>
          </p:spPr>
        </p:pic>
        <p:pic>
          <p:nvPicPr>
            <p:cNvPr id="16" name="Picture 1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3D8E86B-399F-1CFD-5D6B-88B0D5DF8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65"/>
            <a:stretch/>
          </p:blipFill>
          <p:spPr>
            <a:xfrm>
              <a:off x="10363197" y="8383384"/>
              <a:ext cx="6291519" cy="406378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76348C-E4FC-F5CC-B3F3-96D56B206035}"/>
                </a:ext>
              </a:extLst>
            </p:cNvPr>
            <p:cNvSpPr txBox="1"/>
            <p:nvPr/>
          </p:nvSpPr>
          <p:spPr>
            <a:xfrm rot="16200000">
              <a:off x="-30102" y="14260501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3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4F93925-8547-FF8E-658B-99567A8CD8D3}"/>
                </a:ext>
              </a:extLst>
            </p:cNvPr>
            <p:cNvSpPr/>
            <p:nvPr/>
          </p:nvSpPr>
          <p:spPr>
            <a:xfrm>
              <a:off x="7368191" y="13909935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Create RT File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6AC4170-AA53-05EE-3CFA-2B24E0CB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3488" y="12765295"/>
              <a:ext cx="6211787" cy="34139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0B6DDC-2EE9-5161-5175-89BFDE9919C7}"/>
                </a:ext>
              </a:extLst>
            </p:cNvPr>
            <p:cNvSpPr txBox="1"/>
            <p:nvPr/>
          </p:nvSpPr>
          <p:spPr>
            <a:xfrm>
              <a:off x="925780" y="12195252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Run DICOM server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33EFB-BDC8-EC37-40CF-6DE575BB56E6}"/>
                </a:ext>
              </a:extLst>
            </p:cNvPr>
            <p:cNvSpPr txBox="1"/>
            <p:nvPr/>
          </p:nvSpPr>
          <p:spPr>
            <a:xfrm>
              <a:off x="1186228" y="3905476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Start the program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A8A93A-8555-1BA2-0C4A-84895764E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8068" y="4379797"/>
              <a:ext cx="6168189" cy="4245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EE57A0-0C85-C400-2B8C-0EB77D0ED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893" b="2349"/>
            <a:stretch/>
          </p:blipFill>
          <p:spPr>
            <a:xfrm>
              <a:off x="10379690" y="4454683"/>
              <a:ext cx="6265585" cy="39287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58D1EBE-1E2A-AB7E-8121-B5B3C8FDE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068" y="12722369"/>
              <a:ext cx="6168189" cy="38938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344A88C-6AB5-2599-547B-F882346FB983}"/>
              </a:ext>
            </a:extLst>
          </p:cNvPr>
          <p:cNvGrpSpPr/>
          <p:nvPr/>
        </p:nvGrpSpPr>
        <p:grpSpPr>
          <a:xfrm>
            <a:off x="24654229" y="7279483"/>
            <a:ext cx="18201023" cy="4063784"/>
            <a:chOff x="422628" y="8561766"/>
            <a:chExt cx="18201023" cy="4063784"/>
          </a:xfrm>
        </p:grpSpPr>
        <p:pic>
          <p:nvPicPr>
            <p:cNvPr id="3" name="Picture 2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642F9477-5408-D4BE-FFCE-D3F0DDBCF9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89" t="8859" r="20165" b="73911"/>
            <a:stretch/>
          </p:blipFill>
          <p:spPr>
            <a:xfrm>
              <a:off x="6803357" y="8561766"/>
              <a:ext cx="11820294" cy="16527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BAA6762-B442-63E8-E106-776D4A0F6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08" t="51628" r="19546" b="28866"/>
            <a:stretch/>
          </p:blipFill>
          <p:spPr>
            <a:xfrm>
              <a:off x="6803357" y="10593658"/>
              <a:ext cx="11820294" cy="18710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72306045-ECA1-A4B0-1E00-5111C3F0D5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65"/>
            <a:stretch/>
          </p:blipFill>
          <p:spPr>
            <a:xfrm>
              <a:off x="422628" y="8561766"/>
              <a:ext cx="6291519" cy="406378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ED3CD31-A13F-0CBD-8455-8CDDF4CDFB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994" r="18908" b="18705"/>
          <a:stretch/>
        </p:blipFill>
        <p:spPr>
          <a:xfrm>
            <a:off x="24823171" y="978563"/>
            <a:ext cx="7994869" cy="2400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88EB49-BBA1-C2BD-7E19-F335890582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78" t="50096" r="68144" b="15885"/>
          <a:stretch/>
        </p:blipFill>
        <p:spPr>
          <a:xfrm>
            <a:off x="34826929" y="978563"/>
            <a:ext cx="4236351" cy="34139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F1485D-3419-A73B-F5CE-319A8B041C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7400" y="15596835"/>
            <a:ext cx="8639175" cy="29908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48F6F3-0CA6-AC81-1CB8-6B5F5C833C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688" y="18587685"/>
            <a:ext cx="7239000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52382F9-178D-7A2E-1254-A0F416DE79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689" y="22469734"/>
            <a:ext cx="6510297" cy="27394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428C1B-2F61-1C79-6B3D-2EED532E35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326" y="27207624"/>
            <a:ext cx="5038725" cy="31807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19D441-C854-EB5A-99EB-B84F74121287}"/>
              </a:ext>
            </a:extLst>
          </p:cNvPr>
          <p:cNvSpPr txBox="1"/>
          <p:nvPr/>
        </p:nvSpPr>
        <p:spPr>
          <a:xfrm>
            <a:off x="6419292" y="3096365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of the program after providing a path for the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AbdPelvBladder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template. Note that the ‘Run DICOM server’ button has been depressed.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498B41D-4D09-FD7B-FFC0-FCC0160CE9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234" y="23229545"/>
            <a:ext cx="5946775" cy="1798320"/>
          </a:xfrm>
          <a:prstGeom prst="rect">
            <a:avLst/>
          </a:prstGeom>
          <a:noFill/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3AA1D4-989D-3F9A-4FB2-64E3D51A2C79}"/>
              </a:ext>
            </a:extLst>
          </p:cNvPr>
          <p:cNvSpPr txBox="1"/>
          <p:nvPr/>
        </p:nvSpPr>
        <p:spPr>
          <a:xfrm>
            <a:off x="8753931" y="2526755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8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of the creation of an RT Structure file from the </a:t>
            </a:r>
            <a:r>
              <a:rPr lang="en-US" sz="18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AbdPelv_Bladder</a:t>
            </a:r>
            <a:r>
              <a:rPr lang="en-US" sz="18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template.</a:t>
            </a:r>
            <a:r>
              <a:rPr lang="en-US" sz="16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085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">
            <a:extLst>
              <a:ext uri="{FF2B5EF4-FFF2-40B4-BE49-F238E27FC236}">
                <a16:creationId xmlns:a16="http://schemas.microsoft.com/office/drawing/2014/main" id="{30DBBE55-4799-7D86-C318-E6CD32326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" b="1704"/>
          <a:stretch/>
        </p:blipFill>
        <p:spPr bwMode="auto">
          <a:xfrm>
            <a:off x="1685741" y="22837632"/>
            <a:ext cx="40397923" cy="879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F680FC90-4716-27D6-D839-88879AEFEF6A}"/>
              </a:ext>
            </a:extLst>
          </p:cNvPr>
          <p:cNvGrpSpPr/>
          <p:nvPr/>
        </p:nvGrpSpPr>
        <p:grpSpPr>
          <a:xfrm>
            <a:off x="40223340" y="374772"/>
            <a:ext cx="3276600" cy="3898466"/>
            <a:chOff x="36005302" y="4980062"/>
            <a:chExt cx="3276600" cy="3898466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FC9AE4B-4BFB-EE71-398D-2CFB89185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005302" y="4990822"/>
              <a:ext cx="3276600" cy="3276600"/>
            </a:xfrm>
            <a:prstGeom prst="rect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21E22C6-58E4-ED66-8141-6BD059F9D8C2}"/>
                </a:ext>
              </a:extLst>
            </p:cNvPr>
            <p:cNvSpPr/>
            <p:nvPr/>
          </p:nvSpPr>
          <p:spPr>
            <a:xfrm>
              <a:off x="36005302" y="4980062"/>
              <a:ext cx="3276599" cy="3325460"/>
            </a:xfrm>
            <a:prstGeom prst="rect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B34F1A9-5D07-7884-698D-0AE1A697BB9C}"/>
                </a:ext>
              </a:extLst>
            </p:cNvPr>
            <p:cNvSpPr/>
            <p:nvPr/>
          </p:nvSpPr>
          <p:spPr>
            <a:xfrm>
              <a:off x="36005302" y="4999111"/>
              <a:ext cx="3276599" cy="3879417"/>
            </a:xfrm>
            <a:prstGeom prst="rect">
              <a:avLst/>
            </a:prstGeom>
            <a:noFill/>
            <a:ln w="190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A1FF120-F39A-53DE-9881-67CAB9EF84F8}"/>
                </a:ext>
              </a:extLst>
            </p:cNvPr>
            <p:cNvSpPr/>
            <p:nvPr/>
          </p:nvSpPr>
          <p:spPr>
            <a:xfrm>
              <a:off x="36250230" y="8498957"/>
              <a:ext cx="914400" cy="16983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471E2DC-C42A-638D-3AA3-9CBBEFA2880F}"/>
                </a:ext>
              </a:extLst>
            </p:cNvPr>
            <p:cNvSpPr/>
            <p:nvPr/>
          </p:nvSpPr>
          <p:spPr>
            <a:xfrm>
              <a:off x="37409558" y="8498957"/>
              <a:ext cx="365760" cy="16983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CFCDD3A-4A2D-5280-1156-27DAE7CC2033}"/>
                </a:ext>
              </a:extLst>
            </p:cNvPr>
            <p:cNvSpPr/>
            <p:nvPr/>
          </p:nvSpPr>
          <p:spPr>
            <a:xfrm>
              <a:off x="38266701" y="8498957"/>
              <a:ext cx="685800" cy="169833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B79C183-8E1C-B28A-013A-9B913F9FBA20}"/>
              </a:ext>
            </a:extLst>
          </p:cNvPr>
          <p:cNvGrpSpPr/>
          <p:nvPr/>
        </p:nvGrpSpPr>
        <p:grpSpPr>
          <a:xfrm>
            <a:off x="1372146" y="3662132"/>
            <a:ext cx="41798393" cy="16587030"/>
            <a:chOff x="1047271" y="3636724"/>
            <a:chExt cx="41798393" cy="16587030"/>
          </a:xfrm>
        </p:grpSpPr>
        <p:pic>
          <p:nvPicPr>
            <p:cNvPr id="10" name="Picture 1">
              <a:extLst>
                <a:ext uri="{FF2B5EF4-FFF2-40B4-BE49-F238E27FC236}">
                  <a16:creationId xmlns:a16="http://schemas.microsoft.com/office/drawing/2014/main" id="{82760100-860F-8259-754F-A3088B020A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855" b="1704"/>
            <a:stretch/>
          </p:blipFill>
          <p:spPr bwMode="auto">
            <a:xfrm>
              <a:off x="1047271" y="9167802"/>
              <a:ext cx="14649929" cy="8791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7790FDA-86C5-1693-58E0-CE96DA74B9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800"/>
            <a:stretch/>
          </p:blipFill>
          <p:spPr>
            <a:xfrm>
              <a:off x="1322034" y="4039542"/>
              <a:ext cx="6404625" cy="6097208"/>
            </a:xfrm>
            <a:prstGeom prst="rect">
              <a:avLst/>
            </a:prstGeom>
          </p:spPr>
        </p:pic>
        <p:pic>
          <p:nvPicPr>
            <p:cNvPr id="17" name="Picture 1">
              <a:extLst>
                <a:ext uri="{FF2B5EF4-FFF2-40B4-BE49-F238E27FC236}">
                  <a16:creationId xmlns:a16="http://schemas.microsoft.com/office/drawing/2014/main" id="{49DE671B-9D60-4FC2-01CB-E5AE93A451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53"/>
            <a:stretch/>
          </p:blipFill>
          <p:spPr bwMode="auto">
            <a:xfrm>
              <a:off x="26326914" y="11051149"/>
              <a:ext cx="7274243" cy="8943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Graphic 6" descr="Syncing cloud with solid fill">
              <a:extLst>
                <a:ext uri="{FF2B5EF4-FFF2-40B4-BE49-F238E27FC236}">
                  <a16:creationId xmlns:a16="http://schemas.microsoft.com/office/drawing/2014/main" id="{AD5B648A-D6BA-36CD-F038-B26EF2AC3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33779" y="3770498"/>
              <a:ext cx="5238528" cy="523852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F22CE7-44F1-B58F-46D9-5F39414735C7}"/>
                </a:ext>
              </a:extLst>
            </p:cNvPr>
            <p:cNvSpPr txBox="1"/>
            <p:nvPr/>
          </p:nvSpPr>
          <p:spPr>
            <a:xfrm>
              <a:off x="9081085" y="3636724"/>
              <a:ext cx="634391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/>
                <a:t>TG-263 Templates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23797E8B-D31D-CCFA-CFA4-ABFBEAEAC799}"/>
                </a:ext>
              </a:extLst>
            </p:cNvPr>
            <p:cNvSpPr/>
            <p:nvPr/>
          </p:nvSpPr>
          <p:spPr>
            <a:xfrm>
              <a:off x="11493381" y="8624898"/>
              <a:ext cx="1519327" cy="18192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135269-01AE-E5F7-5F2E-BAF92E950639}"/>
                </a:ext>
              </a:extLst>
            </p:cNvPr>
            <p:cNvSpPr txBox="1"/>
            <p:nvPr/>
          </p:nvSpPr>
          <p:spPr>
            <a:xfrm>
              <a:off x="26449115" y="10024372"/>
              <a:ext cx="6928115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/>
                <a:t>Generate TPS</a:t>
              </a:r>
            </a:p>
            <a:p>
              <a:pPr algn="ctr"/>
              <a:r>
                <a:rPr lang="en-US" sz="6600" dirty="0"/>
                <a:t>Loadable templates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9220B7-9F7F-CC89-CA9E-8FD966622200}"/>
                </a:ext>
              </a:extLst>
            </p:cNvPr>
            <p:cNvSpPr txBox="1"/>
            <p:nvPr/>
          </p:nvSpPr>
          <p:spPr>
            <a:xfrm>
              <a:off x="33965541" y="18100096"/>
              <a:ext cx="8880123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/>
                <a:t>Generate Patient-Specific</a:t>
              </a:r>
            </a:p>
            <a:p>
              <a:pPr algn="ctr"/>
              <a:r>
                <a:rPr lang="en-US" sz="6600" dirty="0"/>
                <a:t>RT Structures</a:t>
              </a:r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0E7D1753-61D4-19B4-56FB-70DF9AEEBEAC}"/>
                </a:ext>
              </a:extLst>
            </p:cNvPr>
            <p:cNvSpPr/>
            <p:nvPr/>
          </p:nvSpPr>
          <p:spPr>
            <a:xfrm rot="16200000">
              <a:off x="33285313" y="14846843"/>
              <a:ext cx="1519327" cy="18192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Computer outline">
              <a:extLst>
                <a:ext uri="{FF2B5EF4-FFF2-40B4-BE49-F238E27FC236}">
                  <a16:creationId xmlns:a16="http://schemas.microsoft.com/office/drawing/2014/main" id="{13AF99E1-76F2-069E-2D9B-FB57AF321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011285" y="5105122"/>
              <a:ext cx="5905500" cy="5905500"/>
            </a:xfrm>
            <a:prstGeom prst="rect">
              <a:avLst/>
            </a:prstGeom>
          </p:spPr>
        </p:pic>
        <p:pic>
          <p:nvPicPr>
            <p:cNvPr id="30" name="Picture 1">
              <a:extLst>
                <a:ext uri="{FF2B5EF4-FFF2-40B4-BE49-F238E27FC236}">
                  <a16:creationId xmlns:a16="http://schemas.microsoft.com/office/drawing/2014/main" id="{3067A3F3-1F78-553A-052C-94029F8704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90" t="69161" r="44919" b="1704"/>
            <a:stretch/>
          </p:blipFill>
          <p:spPr bwMode="auto">
            <a:xfrm>
              <a:off x="17136787" y="15641751"/>
              <a:ext cx="5549249" cy="2605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D10E5DE9-8FA4-8117-5986-B3C5440E16D5}"/>
                </a:ext>
              </a:extLst>
            </p:cNvPr>
            <p:cNvSpPr/>
            <p:nvPr/>
          </p:nvSpPr>
          <p:spPr>
            <a:xfrm rot="16200000">
              <a:off x="15776092" y="12653966"/>
              <a:ext cx="1519327" cy="18192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Clipboard Checked with solid fill">
              <a:extLst>
                <a:ext uri="{FF2B5EF4-FFF2-40B4-BE49-F238E27FC236}">
                  <a16:creationId xmlns:a16="http://schemas.microsoft.com/office/drawing/2014/main" id="{854B77DB-AE0A-2385-8639-165E36982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7398663" y="10646608"/>
              <a:ext cx="4995143" cy="4995143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8FA9FF0-0FA8-8F2C-7A47-C1DACB93F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308065" y="13193799"/>
              <a:ext cx="3891612" cy="4589230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83BB0BE-7222-D4B5-8678-492E06900DD6}"/>
                </a:ext>
              </a:extLst>
            </p:cNvPr>
            <p:cNvGrpSpPr/>
            <p:nvPr/>
          </p:nvGrpSpPr>
          <p:grpSpPr>
            <a:xfrm>
              <a:off x="23731569" y="8731569"/>
              <a:ext cx="2700511" cy="7798797"/>
              <a:chOff x="22969569" y="8731569"/>
              <a:chExt cx="2700511" cy="7798797"/>
            </a:xfrm>
          </p:grpSpPr>
          <p:sp>
            <p:nvSpPr>
              <p:cNvPr id="52" name="Arrow: Bent-Up 51">
                <a:extLst>
                  <a:ext uri="{FF2B5EF4-FFF2-40B4-BE49-F238E27FC236}">
                    <a16:creationId xmlns:a16="http://schemas.microsoft.com/office/drawing/2014/main" id="{E898749D-DAC1-BDC2-E8FE-177214C0EA08}"/>
                  </a:ext>
                </a:extLst>
              </p:cNvPr>
              <p:cNvSpPr/>
              <p:nvPr/>
            </p:nvSpPr>
            <p:spPr>
              <a:xfrm rot="16200000" flipV="1">
                <a:off x="21700561" y="10000577"/>
                <a:ext cx="5238528" cy="2700511"/>
              </a:xfrm>
              <a:prstGeom prst="bentUp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row: Bent-Up 52">
                <a:extLst>
                  <a:ext uri="{FF2B5EF4-FFF2-40B4-BE49-F238E27FC236}">
                    <a16:creationId xmlns:a16="http://schemas.microsoft.com/office/drawing/2014/main" id="{1132AD38-4A94-37CC-9651-EE74E268441E}"/>
                  </a:ext>
                </a:extLst>
              </p:cNvPr>
              <p:cNvSpPr/>
              <p:nvPr/>
            </p:nvSpPr>
            <p:spPr>
              <a:xfrm rot="16200000" flipH="1" flipV="1">
                <a:off x="23016937" y="13877223"/>
                <a:ext cx="2605775" cy="2700511"/>
              </a:xfrm>
              <a:prstGeom prst="bentUpArrow">
                <a:avLst>
                  <a:gd name="adj1" fmla="val 25731"/>
                  <a:gd name="adj2" fmla="val 25000"/>
                  <a:gd name="adj3" fmla="val 25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1796DFF-23E8-2C64-5DF8-0F1E3FD82385}"/>
                </a:ext>
              </a:extLst>
            </p:cNvPr>
            <p:cNvSpPr/>
            <p:nvPr/>
          </p:nvSpPr>
          <p:spPr>
            <a:xfrm>
              <a:off x="22445632" y="12653271"/>
              <a:ext cx="1285937" cy="9103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0017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183CD8-AA51-F770-482B-EDCAE9CD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74" y="1055077"/>
            <a:ext cx="8884662" cy="4498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93294-5F82-9399-826D-3378AC68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174" y="6906586"/>
            <a:ext cx="9391650" cy="6276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8D497-5BA5-DCE0-D205-8ACDB5820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852" y="10679990"/>
            <a:ext cx="7191375" cy="2676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19939E-FC90-3608-08FE-33E61AD4F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9345" y="6906585"/>
            <a:ext cx="7191375" cy="3600450"/>
          </a:xfrm>
          <a:prstGeom prst="rect">
            <a:avLst/>
          </a:prstGeom>
        </p:spPr>
      </p:pic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E1091A4B-52C0-C85D-0978-917604BBD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71216" y="1055077"/>
            <a:ext cx="2018030" cy="1952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A5011A-FA4A-F587-CE24-0661A968C8CD}"/>
              </a:ext>
            </a:extLst>
          </p:cNvPr>
          <p:cNvSpPr txBox="1"/>
          <p:nvPr/>
        </p:nvSpPr>
        <p:spPr>
          <a:xfrm>
            <a:off x="24671216" y="322123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8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Evaluation of generated RT Structure ‘TG263_Breast’ after importation into anonymized patient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392BC-201C-9541-F049-FAA7AB680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71217" y="6159944"/>
            <a:ext cx="1651635" cy="5168900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3F62591-2D12-F675-EFD8-7C2939E29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22852" y="6106604"/>
            <a:ext cx="1397635" cy="5222240"/>
          </a:xfrm>
          <a:prstGeom prst="rect">
            <a:avLst/>
          </a:prstGeom>
        </p:spPr>
      </p:pic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16359A53-53F1-BF16-9573-304707BDA1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20486" y="9964230"/>
            <a:ext cx="1477010" cy="1364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60388D-40AE-888A-D885-6328CC8AD1F6}"/>
              </a:ext>
            </a:extLst>
          </p:cNvPr>
          <p:cNvSpPr txBox="1"/>
          <p:nvPr/>
        </p:nvSpPr>
        <p:spPr>
          <a:xfrm>
            <a:off x="24671216" y="11563794"/>
            <a:ext cx="9173730" cy="680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 Template Naming as of 09/20/2022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8A108C-E2E7-502A-1D87-EDC186C938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49350" y="6758749"/>
            <a:ext cx="5943600" cy="3361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DB6F89-253E-01D1-4F8A-F371D2E12E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695529" y="9229257"/>
            <a:ext cx="10239375" cy="70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7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EAFCB5-99A2-1C24-44EF-7CBDFD67A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84" y="1153258"/>
            <a:ext cx="11591925" cy="5734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DCF8FB-134B-2E78-19E0-72784BF37B0E}"/>
              </a:ext>
            </a:extLst>
          </p:cNvPr>
          <p:cNvSpPr/>
          <p:nvPr/>
        </p:nvSpPr>
        <p:spPr>
          <a:xfrm>
            <a:off x="869266" y="4410808"/>
            <a:ext cx="327660" cy="2293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EA057CB-749C-6309-51F7-F28D0867EDF8}"/>
              </a:ext>
            </a:extLst>
          </p:cNvPr>
          <p:cNvSpPr/>
          <p:nvPr/>
        </p:nvSpPr>
        <p:spPr>
          <a:xfrm rot="12347698">
            <a:off x="9319835" y="3394617"/>
            <a:ext cx="1062546" cy="1721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A7E216-E1AB-FCDA-B793-BA13EBFDE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339" y="4401283"/>
            <a:ext cx="5096586" cy="2457793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BF561A4C-C732-EB31-135E-EAC593D9825C}"/>
              </a:ext>
            </a:extLst>
          </p:cNvPr>
          <p:cNvSpPr/>
          <p:nvPr/>
        </p:nvSpPr>
        <p:spPr>
          <a:xfrm rot="5643520">
            <a:off x="8893704" y="3937347"/>
            <a:ext cx="1062546" cy="3644291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2B27F1-7B8A-B048-640B-406B34FB7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271" y="8691401"/>
            <a:ext cx="76390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711DB53-5B28-7D05-2D18-5CA64805D3A5}"/>
              </a:ext>
            </a:extLst>
          </p:cNvPr>
          <p:cNvGrpSpPr/>
          <p:nvPr/>
        </p:nvGrpSpPr>
        <p:grpSpPr>
          <a:xfrm>
            <a:off x="1196600" y="5666789"/>
            <a:ext cx="41631424" cy="23859860"/>
            <a:chOff x="1196600" y="5666789"/>
            <a:chExt cx="41631424" cy="23859860"/>
          </a:xfrm>
        </p:grpSpPr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ABCC4F6C-4B26-EF34-D416-24121EA9FA90}"/>
                </a:ext>
              </a:extLst>
            </p:cNvPr>
            <p:cNvCxnSpPr>
              <a:cxnSpLocks/>
              <a:stCxn id="10" idx="3"/>
              <a:endCxn id="30" idx="1"/>
            </p:cNvCxnSpPr>
            <p:nvPr/>
          </p:nvCxnSpPr>
          <p:spPr>
            <a:xfrm flipV="1">
              <a:off x="10498850" y="10106072"/>
              <a:ext cx="2476703" cy="6736040"/>
            </a:xfrm>
            <a:prstGeom prst="curvedConnector3">
              <a:avLst>
                <a:gd name="adj1" fmla="val 50000"/>
              </a:avLst>
            </a:prstGeom>
            <a:ln w="295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D08E848-004F-B723-B35D-8EF820DFF055}"/>
                </a:ext>
              </a:extLst>
            </p:cNvPr>
            <p:cNvGrpSpPr/>
            <p:nvPr/>
          </p:nvGrpSpPr>
          <p:grpSpPr>
            <a:xfrm>
              <a:off x="1196600" y="11967923"/>
              <a:ext cx="9302250" cy="8068153"/>
              <a:chOff x="674983" y="15868369"/>
              <a:chExt cx="12888250" cy="11204751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38143F-DFC9-046C-29D2-0F2F534ED7CB}"/>
                  </a:ext>
                </a:extLst>
              </p:cNvPr>
              <p:cNvSpPr txBox="1"/>
              <p:nvPr/>
            </p:nvSpPr>
            <p:spPr>
              <a:xfrm>
                <a:off x="764800" y="15868369"/>
                <a:ext cx="8199698" cy="1068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/>
                  <a:t>Installation of Program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EABC2F-CE30-5EEA-5A7C-15C52A5E36C8}"/>
                  </a:ext>
                </a:extLst>
              </p:cNvPr>
              <p:cNvSpPr txBox="1"/>
              <p:nvPr/>
            </p:nvSpPr>
            <p:spPr>
              <a:xfrm>
                <a:off x="764801" y="16838563"/>
                <a:ext cx="11735872" cy="1154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Program is installed from the publicly available website:  </a:t>
                </a:r>
                <a:r>
                  <a:rPr lang="en-US" sz="2400" dirty="0">
                    <a:hlinkClick r:id="rId2"/>
                  </a:rPr>
                  <a:t>https://github.com/brianmanderson/DicomTemplateMakerCSharp</a:t>
                </a:r>
                <a:r>
                  <a:rPr lang="en-US" sz="2400" dirty="0"/>
                  <a:t> </a:t>
                </a: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B4DA80BC-7ADA-9A09-E027-7D8D56712B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983" y="18201802"/>
                <a:ext cx="12888250" cy="887131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F10810D9-C466-1844-038B-9F6743617608}"/>
                </a:ext>
              </a:extLst>
            </p:cNvPr>
            <p:cNvCxnSpPr>
              <a:cxnSpLocks/>
              <a:stCxn id="30" idx="3"/>
              <a:endCxn id="38" idx="0"/>
            </p:cNvCxnSpPr>
            <p:nvPr/>
          </p:nvCxnSpPr>
          <p:spPr>
            <a:xfrm>
              <a:off x="28235291" y="10106072"/>
              <a:ext cx="4473585" cy="1305345"/>
            </a:xfrm>
            <a:prstGeom prst="curvedConnector2">
              <a:avLst/>
            </a:prstGeom>
            <a:ln w="295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EF57C24-994C-470F-E723-2E13F2D063D4}"/>
                </a:ext>
              </a:extLst>
            </p:cNvPr>
            <p:cNvGrpSpPr/>
            <p:nvPr/>
          </p:nvGrpSpPr>
          <p:grpSpPr>
            <a:xfrm>
              <a:off x="29967612" y="11411417"/>
              <a:ext cx="12535372" cy="8012502"/>
              <a:chOff x="16301900" y="8206510"/>
              <a:chExt cx="15126645" cy="9656328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7CCBD6C5-1BD7-EBE8-3779-60E4ECE039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01900" y="10380307"/>
                <a:ext cx="15126645" cy="7482531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0BCC19D-8E7D-7239-7A54-0330049512AD}"/>
                  </a:ext>
                </a:extLst>
              </p:cNvPr>
              <p:cNvSpPr txBox="1"/>
              <p:nvPr/>
            </p:nvSpPr>
            <p:spPr>
              <a:xfrm>
                <a:off x="16301900" y="8206510"/>
                <a:ext cx="6615858" cy="927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/>
                  <a:t>Edit Regions of Interest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878640-9795-2F0C-7A02-C44D34F6CC6F}"/>
                  </a:ext>
                </a:extLst>
              </p:cNvPr>
              <p:cNvSpPr txBox="1"/>
              <p:nvPr/>
            </p:nvSpPr>
            <p:spPr>
              <a:xfrm>
                <a:off x="16301900" y="9133809"/>
                <a:ext cx="13223852" cy="100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Users can edit any ROI to match the preferences of their individual clinic. Including nomenclature/type/color/ontology 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86A8F41-BFA3-DCB9-AA2D-3E208B30D5B8}"/>
                </a:ext>
              </a:extLst>
            </p:cNvPr>
            <p:cNvGrpSpPr/>
            <p:nvPr/>
          </p:nvGrpSpPr>
          <p:grpSpPr>
            <a:xfrm>
              <a:off x="12975553" y="5666789"/>
              <a:ext cx="15259738" cy="7633247"/>
              <a:chOff x="1039086" y="14936275"/>
              <a:chExt cx="15259738" cy="7633247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0B2D55F-A639-0F1D-6091-39E941963249}"/>
                  </a:ext>
                </a:extLst>
              </p:cNvPr>
              <p:cNvGrpSpPr/>
              <p:nvPr/>
            </p:nvGrpSpPr>
            <p:grpSpPr>
              <a:xfrm>
                <a:off x="1412895" y="16181594"/>
                <a:ext cx="6758773" cy="6079860"/>
                <a:chOff x="12258444" y="3351848"/>
                <a:chExt cx="6758773" cy="6079860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25F0D43C-0ADE-3D50-5241-ED19D80F12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05287" y="4912364"/>
                  <a:ext cx="6591987" cy="4519344"/>
                </a:xfrm>
                <a:prstGeom prst="rect">
                  <a:avLst/>
                </a:prstGeom>
              </p:spPr>
            </p:pic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707B448-4A40-A916-10EA-37C366007F01}"/>
                    </a:ext>
                  </a:extLst>
                </p:cNvPr>
                <p:cNvSpPr txBox="1"/>
                <p:nvPr/>
              </p:nvSpPr>
              <p:spPr>
                <a:xfrm>
                  <a:off x="12258444" y="3351848"/>
                  <a:ext cx="6758773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400" dirty="0"/>
                    <a:t>Download TG-263 Templates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4EF161E-0EA4-E867-5FE3-6D7F54B482D1}"/>
                    </a:ext>
                  </a:extLst>
                </p:cNvPr>
                <p:cNvSpPr txBox="1"/>
                <p:nvPr/>
              </p:nvSpPr>
              <p:spPr>
                <a:xfrm>
                  <a:off x="12341837" y="4081367"/>
                  <a:ext cx="65919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A list of TG-263 compliant ROIs and templates are maintained and continually updated online</a:t>
                  </a: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B63E97-C5CC-BFAE-1F71-5E521B894CCC}"/>
                  </a:ext>
                </a:extLst>
              </p:cNvPr>
              <p:cNvSpPr txBox="1"/>
              <p:nvPr/>
            </p:nvSpPr>
            <p:spPr>
              <a:xfrm>
                <a:off x="8858402" y="16649761"/>
                <a:ext cx="728848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Downloaded templates are grouped based on their names. Each template is composed of ROIs relevant to that treated site.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D474C8B-0DD7-BCFD-43BE-268E53226ADD}"/>
                  </a:ext>
                </a:extLst>
              </p:cNvPr>
              <p:cNvSpPr/>
              <p:nvPr/>
            </p:nvSpPr>
            <p:spPr>
              <a:xfrm>
                <a:off x="1039086" y="16181593"/>
                <a:ext cx="15259738" cy="6387929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02151C-711F-5218-1570-0C73206EA138}"/>
                  </a:ext>
                </a:extLst>
              </p:cNvPr>
              <p:cNvSpPr txBox="1"/>
              <p:nvPr/>
            </p:nvSpPr>
            <p:spPr>
              <a:xfrm>
                <a:off x="5919159" y="14936275"/>
                <a:ext cx="5286127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000" dirty="0"/>
                  <a:t>Populate Templates</a:t>
                </a:r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2B479CAA-75D3-EC74-5577-F4B24F784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72722" y="17737211"/>
                <a:ext cx="7162171" cy="4524243"/>
              </a:xfrm>
              <a:prstGeom prst="rect">
                <a:avLst/>
              </a:prstGeom>
            </p:spPr>
          </p:pic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7FE23984-8524-8664-0B5E-892A368BDB68}"/>
                  </a:ext>
                </a:extLst>
              </p:cNvPr>
              <p:cNvSpPr/>
              <p:nvPr/>
            </p:nvSpPr>
            <p:spPr>
              <a:xfrm>
                <a:off x="8215175" y="20001782"/>
                <a:ext cx="694097" cy="60016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5E60725-4406-778C-60E5-D4F5DB4FA5BF}"/>
                </a:ext>
              </a:extLst>
            </p:cNvPr>
            <p:cNvGrpSpPr/>
            <p:nvPr/>
          </p:nvGrpSpPr>
          <p:grpSpPr>
            <a:xfrm>
              <a:off x="13696681" y="22082820"/>
              <a:ext cx="7677150" cy="6779931"/>
              <a:chOff x="31582241" y="3294477"/>
              <a:chExt cx="7677150" cy="6779931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A39B1F1-B174-17A8-8D7C-63E9FBFCCEBD}"/>
                  </a:ext>
                </a:extLst>
              </p:cNvPr>
              <p:cNvGrpSpPr/>
              <p:nvPr/>
            </p:nvGrpSpPr>
            <p:grpSpPr>
              <a:xfrm>
                <a:off x="31582241" y="3294477"/>
                <a:ext cx="7677150" cy="1818607"/>
                <a:chOff x="16301901" y="8616220"/>
                <a:chExt cx="7677150" cy="1818607"/>
              </a:xfrm>
            </p:grpSpPr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92DB873-0062-773F-933E-EA05D44DF023}"/>
                    </a:ext>
                  </a:extLst>
                </p:cNvPr>
                <p:cNvSpPr txBox="1"/>
                <p:nvPr/>
              </p:nvSpPr>
              <p:spPr>
                <a:xfrm>
                  <a:off x="16301901" y="8616220"/>
                  <a:ext cx="6654065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400" dirty="0"/>
                    <a:t>Patient Specific RT Structure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7C9F27D-92F3-C26C-0A59-17412CADAB7A}"/>
                    </a:ext>
                  </a:extLst>
                </p:cNvPr>
                <p:cNvSpPr txBox="1"/>
                <p:nvPr/>
              </p:nvSpPr>
              <p:spPr>
                <a:xfrm>
                  <a:off x="16301901" y="9234498"/>
                  <a:ext cx="767715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Users can create patient-specific RT Structures by defining locations where DICOM will be present and required Series/Study Descriptions</a:t>
                  </a:r>
                </a:p>
              </p:txBody>
            </p:sp>
          </p:grpSp>
          <p:pic>
            <p:nvPicPr>
              <p:cNvPr id="1024" name="Picture 1023">
                <a:extLst>
                  <a:ext uri="{FF2B5EF4-FFF2-40B4-BE49-F238E27FC236}">
                    <a16:creationId xmlns:a16="http://schemas.microsoft.com/office/drawing/2014/main" id="{99DAB8C1-6F8C-BE60-AE4B-3B82E2A500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582241" y="5254758"/>
                <a:ext cx="7677150" cy="4819650"/>
              </a:xfrm>
              <a:prstGeom prst="rect">
                <a:avLst/>
              </a:prstGeom>
            </p:spPr>
          </p:pic>
        </p:grpSp>
        <p:cxnSp>
          <p:nvCxnSpPr>
            <p:cNvPr id="1055" name="Connector: Curved 1054">
              <a:extLst>
                <a:ext uri="{FF2B5EF4-FFF2-40B4-BE49-F238E27FC236}">
                  <a16:creationId xmlns:a16="http://schemas.microsoft.com/office/drawing/2014/main" id="{37C0B2B3-E46C-6F0C-A9F0-B54611D556A6}"/>
                </a:ext>
              </a:extLst>
            </p:cNvPr>
            <p:cNvCxnSpPr>
              <a:cxnSpLocks/>
              <a:stCxn id="35" idx="2"/>
              <a:endCxn id="1052" idx="0"/>
            </p:cNvCxnSpPr>
            <p:nvPr/>
          </p:nvCxnSpPr>
          <p:spPr>
            <a:xfrm rot="5400000">
              <a:off x="34423354" y="19622517"/>
              <a:ext cx="2010542" cy="1613346"/>
            </a:xfrm>
            <a:prstGeom prst="curvedConnector3">
              <a:avLst>
                <a:gd name="adj1" fmla="val 50000"/>
              </a:avLst>
            </a:prstGeom>
            <a:ln w="295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3" name="Group 1062">
              <a:extLst>
                <a:ext uri="{FF2B5EF4-FFF2-40B4-BE49-F238E27FC236}">
                  <a16:creationId xmlns:a16="http://schemas.microsoft.com/office/drawing/2014/main" id="{029D365E-535D-00F2-6408-EC0A058E294A}"/>
                </a:ext>
              </a:extLst>
            </p:cNvPr>
            <p:cNvGrpSpPr/>
            <p:nvPr/>
          </p:nvGrpSpPr>
          <p:grpSpPr>
            <a:xfrm>
              <a:off x="26293619" y="21434461"/>
              <a:ext cx="16534405" cy="8092188"/>
              <a:chOff x="19333671" y="14266367"/>
              <a:chExt cx="16534405" cy="8092188"/>
            </a:xfrm>
          </p:grpSpPr>
          <p:grpSp>
            <p:nvGrpSpPr>
              <p:cNvPr id="1054" name="Group 1053">
                <a:extLst>
                  <a:ext uri="{FF2B5EF4-FFF2-40B4-BE49-F238E27FC236}">
                    <a16:creationId xmlns:a16="http://schemas.microsoft.com/office/drawing/2014/main" id="{3EE089B5-2FE9-4C71-B8E6-C92569B70D55}"/>
                  </a:ext>
                </a:extLst>
              </p:cNvPr>
              <p:cNvGrpSpPr/>
              <p:nvPr/>
            </p:nvGrpSpPr>
            <p:grpSpPr>
              <a:xfrm>
                <a:off x="19562192" y="15295796"/>
                <a:ext cx="6909164" cy="6688106"/>
                <a:chOff x="19562192" y="15295796"/>
                <a:chExt cx="6909164" cy="6688106"/>
              </a:xfrm>
            </p:grpSpPr>
            <p:grpSp>
              <p:nvGrpSpPr>
                <p:cNvPr id="1036" name="Group 1035">
                  <a:extLst>
                    <a:ext uri="{FF2B5EF4-FFF2-40B4-BE49-F238E27FC236}">
                      <a16:creationId xmlns:a16="http://schemas.microsoft.com/office/drawing/2014/main" id="{A07AE1F1-1F0E-B37B-1EE2-1AFF61BCFD06}"/>
                    </a:ext>
                  </a:extLst>
                </p:cNvPr>
                <p:cNvGrpSpPr/>
                <p:nvPr/>
              </p:nvGrpSpPr>
              <p:grpSpPr>
                <a:xfrm>
                  <a:off x="19562192" y="15295796"/>
                  <a:ext cx="6597338" cy="1970638"/>
                  <a:chOff x="1554388" y="15720468"/>
                  <a:chExt cx="6597338" cy="1970638"/>
                </a:xfrm>
              </p:grpSpPr>
              <p:sp>
                <p:nvSpPr>
                  <p:cNvPr id="1045" name="TextBox 1044">
                    <a:extLst>
                      <a:ext uri="{FF2B5EF4-FFF2-40B4-BE49-F238E27FC236}">
                        <a16:creationId xmlns:a16="http://schemas.microsoft.com/office/drawing/2014/main" id="{DC95EEF5-06EB-DCCC-2F20-197615B3BED5}"/>
                      </a:ext>
                    </a:extLst>
                  </p:cNvPr>
                  <p:cNvSpPr txBox="1"/>
                  <p:nvPr/>
                </p:nvSpPr>
                <p:spPr>
                  <a:xfrm>
                    <a:off x="1559738" y="16490777"/>
                    <a:ext cx="6591988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‘Create folder with loadable RTs’ will generate a folder with a loadable CT and a unique RT structure for each template.</a:t>
                    </a:r>
                  </a:p>
                </p:txBody>
              </p:sp>
              <p:sp>
                <p:nvSpPr>
                  <p:cNvPr id="1040" name="TextBox 1039">
                    <a:extLst>
                      <a:ext uri="{FF2B5EF4-FFF2-40B4-BE49-F238E27FC236}">
                        <a16:creationId xmlns:a16="http://schemas.microsoft.com/office/drawing/2014/main" id="{5EA53D62-3099-9EC6-8F86-A9659DAFABFD}"/>
                      </a:ext>
                    </a:extLst>
                  </p:cNvPr>
                  <p:cNvSpPr txBox="1"/>
                  <p:nvPr/>
                </p:nvSpPr>
                <p:spPr>
                  <a:xfrm>
                    <a:off x="1554388" y="15720468"/>
                    <a:ext cx="3247876" cy="76944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sz="4400" dirty="0"/>
                      <a:t>RT Structures</a:t>
                    </a:r>
                  </a:p>
                </p:txBody>
              </p:sp>
            </p:grpSp>
            <p:pic>
              <p:nvPicPr>
                <p:cNvPr id="1047" name="Picture 1046">
                  <a:extLst>
                    <a:ext uri="{FF2B5EF4-FFF2-40B4-BE49-F238E27FC236}">
                      <a16:creationId xmlns:a16="http://schemas.microsoft.com/office/drawing/2014/main" id="{DD2247A4-0B64-6F31-3B39-C6D89075D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616156" y="17393049"/>
                  <a:ext cx="6855200" cy="4590853"/>
                </a:xfrm>
                <a:prstGeom prst="rect">
                  <a:avLst/>
                </a:prstGeom>
              </p:spPr>
            </p:pic>
          </p:grpSp>
          <p:grpSp>
            <p:nvGrpSpPr>
              <p:cNvPr id="1053" name="Group 1052">
                <a:extLst>
                  <a:ext uri="{FF2B5EF4-FFF2-40B4-BE49-F238E27FC236}">
                    <a16:creationId xmlns:a16="http://schemas.microsoft.com/office/drawing/2014/main" id="{3D398BBD-F0D6-200E-E101-995C4F2142DE}"/>
                  </a:ext>
                </a:extLst>
              </p:cNvPr>
              <p:cNvGrpSpPr/>
              <p:nvPr/>
            </p:nvGrpSpPr>
            <p:grpSpPr>
              <a:xfrm>
                <a:off x="26824047" y="15295796"/>
                <a:ext cx="8691733" cy="6669082"/>
                <a:chOff x="28609742" y="15520769"/>
                <a:chExt cx="8691733" cy="6669082"/>
              </a:xfrm>
            </p:grpSpPr>
            <p:pic>
              <p:nvPicPr>
                <p:cNvPr id="1049" name="Picture 1048">
                  <a:extLst>
                    <a:ext uri="{FF2B5EF4-FFF2-40B4-BE49-F238E27FC236}">
                      <a16:creationId xmlns:a16="http://schemas.microsoft.com/office/drawing/2014/main" id="{38C9A33A-9BEA-BB2C-F6F1-275431BFEA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612924" y="17604984"/>
                  <a:ext cx="8688551" cy="4584867"/>
                </a:xfrm>
                <a:prstGeom prst="rect">
                  <a:avLst/>
                </a:prstGeom>
              </p:spPr>
            </p:pic>
            <p:sp>
              <p:nvSpPr>
                <p:cNvPr id="1050" name="TextBox 1049">
                  <a:extLst>
                    <a:ext uri="{FF2B5EF4-FFF2-40B4-BE49-F238E27FC236}">
                      <a16:creationId xmlns:a16="http://schemas.microsoft.com/office/drawing/2014/main" id="{AC96C173-5192-B270-E9FA-97BF51B8F247}"/>
                    </a:ext>
                  </a:extLst>
                </p:cNvPr>
                <p:cNvSpPr txBox="1"/>
                <p:nvPr/>
              </p:nvSpPr>
              <p:spPr>
                <a:xfrm>
                  <a:off x="28609742" y="15520769"/>
                  <a:ext cx="3841756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400" dirty="0"/>
                    <a:t>Varian XML files</a:t>
                  </a:r>
                </a:p>
              </p:txBody>
            </p:sp>
            <p:sp>
              <p:nvSpPr>
                <p:cNvPr id="1051" name="TextBox 1050">
                  <a:extLst>
                    <a:ext uri="{FF2B5EF4-FFF2-40B4-BE49-F238E27FC236}">
                      <a16:creationId xmlns:a16="http://schemas.microsoft.com/office/drawing/2014/main" id="{08D88538-9E9E-0C8B-76E8-2694352E60F0}"/>
                    </a:ext>
                  </a:extLst>
                </p:cNvPr>
                <p:cNvSpPr txBox="1"/>
                <p:nvPr/>
              </p:nvSpPr>
              <p:spPr>
                <a:xfrm>
                  <a:off x="28612924" y="16237934"/>
                  <a:ext cx="7677149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‘Create folder with loadable Varian </a:t>
                  </a:r>
                  <a:r>
                    <a:rPr lang="en-US" sz="2400" dirty="0" err="1"/>
                    <a:t>Xmls’</a:t>
                  </a:r>
                  <a:r>
                    <a:rPr lang="en-US" sz="2400" dirty="0"/>
                    <a:t> will generate a folder with a loadable .xml files. </a:t>
                  </a:r>
                  <a:r>
                    <a:rPr lang="en-US" sz="2400" b="1" i="1" dirty="0"/>
                    <a:t>If this folder is the Varian XML folder, the templates will populate immediately!</a:t>
                  </a:r>
                </a:p>
              </p:txBody>
            </p:sp>
          </p:grpSp>
          <p:sp>
            <p:nvSpPr>
              <p:cNvPr id="1052" name="TextBox 1051">
                <a:extLst>
                  <a:ext uri="{FF2B5EF4-FFF2-40B4-BE49-F238E27FC236}">
                    <a16:creationId xmlns:a16="http://schemas.microsoft.com/office/drawing/2014/main" id="{996F4F32-3631-035C-C4C3-CA3916B73800}"/>
                  </a:ext>
                </a:extLst>
              </p:cNvPr>
              <p:cNvSpPr txBox="1"/>
              <p:nvPr/>
            </p:nvSpPr>
            <p:spPr>
              <a:xfrm>
                <a:off x="23508623" y="14266367"/>
                <a:ext cx="8306762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000" dirty="0"/>
                  <a:t>Generate TPS Loadable Objects</a:t>
                </a:r>
              </a:p>
            </p:txBody>
          </p:sp>
          <p:sp>
            <p:nvSpPr>
              <p:cNvPr id="1058" name="Rectangle 1057">
                <a:extLst>
                  <a:ext uri="{FF2B5EF4-FFF2-40B4-BE49-F238E27FC236}">
                    <a16:creationId xmlns:a16="http://schemas.microsoft.com/office/drawing/2014/main" id="{505C9236-CBE2-02C1-F5C6-0F3E8CC6758A}"/>
                  </a:ext>
                </a:extLst>
              </p:cNvPr>
              <p:cNvSpPr/>
              <p:nvPr/>
            </p:nvSpPr>
            <p:spPr>
              <a:xfrm>
                <a:off x="19333671" y="15261147"/>
                <a:ext cx="16534405" cy="7097408"/>
              </a:xfrm>
              <a:prstGeom prst="rect">
                <a:avLst/>
              </a:prstGeom>
              <a:noFill/>
              <a:ln w="1270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6ABC43B-8CBF-C2BC-6B47-D69863CD008E}"/>
                </a:ext>
              </a:extLst>
            </p:cNvPr>
            <p:cNvGrpSpPr/>
            <p:nvPr/>
          </p:nvGrpSpPr>
          <p:grpSpPr>
            <a:xfrm>
              <a:off x="1631647" y="21434461"/>
              <a:ext cx="9369979" cy="7694229"/>
              <a:chOff x="23163469" y="11534246"/>
              <a:chExt cx="9369979" cy="7694229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6EB27EC-DA0F-EF2A-B3C5-37270E96E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04173" y="13335303"/>
                <a:ext cx="9329275" cy="5893172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8B78E4-1E0C-56A5-C319-62967B2248AA}"/>
                  </a:ext>
                </a:extLst>
              </p:cNvPr>
              <p:cNvSpPr txBox="1"/>
              <p:nvPr/>
            </p:nvSpPr>
            <p:spPr>
              <a:xfrm>
                <a:off x="23163469" y="11534246"/>
                <a:ext cx="619263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Run DICOM Server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E6AE40-67BE-AFAB-7D99-7EB10B55C84C}"/>
                  </a:ext>
                </a:extLst>
              </p:cNvPr>
              <p:cNvSpPr txBox="1"/>
              <p:nvPr/>
            </p:nvSpPr>
            <p:spPr>
              <a:xfrm>
                <a:off x="23163470" y="12182605"/>
                <a:ext cx="921740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Selecting ‘Run DICOM server’ will begin evaluating all templates and the paths listed in the previous step. Any DICOM files present will have a patient-specific RT structure generated.</a:t>
                </a:r>
              </a:p>
            </p:txBody>
          </p:sp>
        </p:grp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553D67DF-9C16-E861-9A75-7D2A76E8F0F3}"/>
                </a:ext>
              </a:extLst>
            </p:cNvPr>
            <p:cNvCxnSpPr>
              <a:cxnSpLocks/>
              <a:stCxn id="35" idx="1"/>
              <a:endCxn id="1024" idx="3"/>
            </p:cNvCxnSpPr>
            <p:nvPr/>
          </p:nvCxnSpPr>
          <p:spPr>
            <a:xfrm rot="10800000" flipV="1">
              <a:off x="21373832" y="16319540"/>
              <a:ext cx="8593781" cy="10133385"/>
            </a:xfrm>
            <a:prstGeom prst="curvedConnector3">
              <a:avLst>
                <a:gd name="adj1" fmla="val 50000"/>
              </a:avLst>
            </a:prstGeom>
            <a:ln w="295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8D7169C7-BB5E-03AD-1074-6B7FC7080D68}"/>
                </a:ext>
              </a:extLst>
            </p:cNvPr>
            <p:cNvCxnSpPr>
              <a:cxnSpLocks/>
              <a:stCxn id="1024" idx="1"/>
              <a:endCxn id="2" idx="3"/>
            </p:cNvCxnSpPr>
            <p:nvPr/>
          </p:nvCxnSpPr>
          <p:spPr>
            <a:xfrm rot="10800000">
              <a:off x="11001627" y="26182104"/>
              <a:ext cx="2695055" cy="270822"/>
            </a:xfrm>
            <a:prstGeom prst="curvedConnector3">
              <a:avLst>
                <a:gd name="adj1" fmla="val 50000"/>
              </a:avLst>
            </a:prstGeom>
            <a:ln w="295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208D543-441A-2537-568B-E67E8DA1C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154607" y="14306201"/>
              <a:ext cx="6727454" cy="6727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989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BCC4F6C-4B26-EF34-D416-24121EA9FA90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rot="5400000">
            <a:off x="7533084" y="11016042"/>
            <a:ext cx="2699207" cy="911202"/>
          </a:xfrm>
          <a:prstGeom prst="curvedConnector3">
            <a:avLst>
              <a:gd name="adj1" fmla="val 50000"/>
            </a:avLst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08E848-004F-B723-B35D-8EF820DFF055}"/>
              </a:ext>
            </a:extLst>
          </p:cNvPr>
          <p:cNvGrpSpPr/>
          <p:nvPr/>
        </p:nvGrpSpPr>
        <p:grpSpPr>
          <a:xfrm>
            <a:off x="4687163" y="2053887"/>
            <a:ext cx="9302250" cy="8068153"/>
            <a:chOff x="674983" y="15868369"/>
            <a:chExt cx="12888250" cy="112047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38143F-DFC9-046C-29D2-0F2F534ED7CB}"/>
                </a:ext>
              </a:extLst>
            </p:cNvPr>
            <p:cNvSpPr txBox="1"/>
            <p:nvPr/>
          </p:nvSpPr>
          <p:spPr>
            <a:xfrm>
              <a:off x="764800" y="15868369"/>
              <a:ext cx="8199698" cy="1068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Installation of Program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EABC2F-CE30-5EEA-5A7C-15C52A5E36C8}"/>
                </a:ext>
              </a:extLst>
            </p:cNvPr>
            <p:cNvSpPr txBox="1"/>
            <p:nvPr/>
          </p:nvSpPr>
          <p:spPr>
            <a:xfrm>
              <a:off x="764801" y="16838563"/>
              <a:ext cx="11735872" cy="1154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Program is installed from the publicly available website:  </a:t>
              </a:r>
              <a:r>
                <a:rPr lang="en-US" sz="2400" dirty="0">
                  <a:hlinkClick r:id="rId2"/>
                </a:rPr>
                <a:t>https://github.com/brianmanderson/DicomTemplateMakerCSharp</a:t>
              </a:r>
              <a:r>
                <a:rPr lang="en-US" sz="2400" dirty="0"/>
                <a:t>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DA80BC-7ADA-9A09-E027-7D8D56712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983" y="18201802"/>
              <a:ext cx="12888250" cy="88713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10810D9-C466-1844-038B-9F6743617608}"/>
              </a:ext>
            </a:extLst>
          </p:cNvPr>
          <p:cNvCxnSpPr>
            <a:cxnSpLocks/>
            <a:stCxn id="30" idx="3"/>
            <a:endCxn id="35" idx="2"/>
          </p:cNvCxnSpPr>
          <p:nvPr/>
        </p:nvCxnSpPr>
        <p:spPr>
          <a:xfrm flipV="1">
            <a:off x="19933628" y="10122039"/>
            <a:ext cx="2432485" cy="5893172"/>
          </a:xfrm>
          <a:prstGeom prst="curvedConnector2">
            <a:avLst/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F57C24-994C-470F-E723-2E13F2D063D4}"/>
              </a:ext>
            </a:extLst>
          </p:cNvPr>
          <p:cNvGrpSpPr/>
          <p:nvPr/>
        </p:nvGrpSpPr>
        <p:grpSpPr>
          <a:xfrm>
            <a:off x="16098427" y="2109537"/>
            <a:ext cx="12535372" cy="8012502"/>
            <a:chOff x="16301900" y="8206510"/>
            <a:chExt cx="15126645" cy="965632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CCBD6C5-1BD7-EBE8-3779-60E4ECE03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01900" y="10380307"/>
              <a:ext cx="15126645" cy="748253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BCC19D-8E7D-7239-7A54-0330049512AD}"/>
                </a:ext>
              </a:extLst>
            </p:cNvPr>
            <p:cNvSpPr txBox="1"/>
            <p:nvPr/>
          </p:nvSpPr>
          <p:spPr>
            <a:xfrm>
              <a:off x="16301900" y="8206510"/>
              <a:ext cx="6615858" cy="92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Edit Regions of Interest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878640-9795-2F0C-7A02-C44D34F6CC6F}"/>
                </a:ext>
              </a:extLst>
            </p:cNvPr>
            <p:cNvSpPr txBox="1"/>
            <p:nvPr/>
          </p:nvSpPr>
          <p:spPr>
            <a:xfrm>
              <a:off x="16301900" y="9133809"/>
              <a:ext cx="13223852" cy="100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Users can edit any ROI to match the preferences of their individual clinic. Including nomenclature/type/color/ontology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6A8F41-BFA3-DCB9-AA2D-3E208B30D5B8}"/>
              </a:ext>
            </a:extLst>
          </p:cNvPr>
          <p:cNvGrpSpPr/>
          <p:nvPr/>
        </p:nvGrpSpPr>
        <p:grpSpPr>
          <a:xfrm>
            <a:off x="4673890" y="11575928"/>
            <a:ext cx="15259738" cy="7633247"/>
            <a:chOff x="1039086" y="14936275"/>
            <a:chExt cx="15259738" cy="763324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B2D55F-A639-0F1D-6091-39E941963249}"/>
                </a:ext>
              </a:extLst>
            </p:cNvPr>
            <p:cNvGrpSpPr/>
            <p:nvPr/>
          </p:nvGrpSpPr>
          <p:grpSpPr>
            <a:xfrm>
              <a:off x="1412895" y="16181594"/>
              <a:ext cx="6758773" cy="6079860"/>
              <a:chOff x="12258444" y="3351848"/>
              <a:chExt cx="6758773" cy="607986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5F0D43C-0ADE-3D50-5241-ED19D80F1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05287" y="4912364"/>
                <a:ext cx="6591987" cy="4519344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07B448-4A40-A916-10EA-37C366007F01}"/>
                  </a:ext>
                </a:extLst>
              </p:cNvPr>
              <p:cNvSpPr txBox="1"/>
              <p:nvPr/>
            </p:nvSpPr>
            <p:spPr>
              <a:xfrm>
                <a:off x="12258444" y="3351848"/>
                <a:ext cx="675877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/>
                  <a:t>Download TG-263 Templates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EF161E-0EA4-E867-5FE3-6D7F54B482D1}"/>
                  </a:ext>
                </a:extLst>
              </p:cNvPr>
              <p:cNvSpPr txBox="1"/>
              <p:nvPr/>
            </p:nvSpPr>
            <p:spPr>
              <a:xfrm>
                <a:off x="12341837" y="4081367"/>
                <a:ext cx="65919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list of TG-263 compliant ROIs and templates are maintained and continually updated online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B63E97-C5CC-BFAE-1F71-5E521B894CCC}"/>
                </a:ext>
              </a:extLst>
            </p:cNvPr>
            <p:cNvSpPr txBox="1"/>
            <p:nvPr/>
          </p:nvSpPr>
          <p:spPr>
            <a:xfrm>
              <a:off x="8858402" y="16649761"/>
              <a:ext cx="72884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Downloaded templates are grouped based on their names. Each template is composed of ROIs relevant to that treated site.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474C8B-0DD7-BCFD-43BE-268E53226ADD}"/>
                </a:ext>
              </a:extLst>
            </p:cNvPr>
            <p:cNvSpPr/>
            <p:nvPr/>
          </p:nvSpPr>
          <p:spPr>
            <a:xfrm>
              <a:off x="1039086" y="16181593"/>
              <a:ext cx="15259738" cy="6387929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02151C-711F-5218-1570-0C73206EA138}"/>
                </a:ext>
              </a:extLst>
            </p:cNvPr>
            <p:cNvSpPr txBox="1"/>
            <p:nvPr/>
          </p:nvSpPr>
          <p:spPr>
            <a:xfrm>
              <a:off x="5919159" y="14936275"/>
              <a:ext cx="528612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/>
                <a:t>Populate Templates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479CAA-75D3-EC74-5577-F4B24F784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72722" y="17737211"/>
              <a:ext cx="7162171" cy="4524243"/>
            </a:xfrm>
            <a:prstGeom prst="rect">
              <a:avLst/>
            </a:prstGeom>
          </p:spPr>
        </p:pic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7FE23984-8524-8664-0B5E-892A368BDB68}"/>
                </a:ext>
              </a:extLst>
            </p:cNvPr>
            <p:cNvSpPr/>
            <p:nvPr/>
          </p:nvSpPr>
          <p:spPr>
            <a:xfrm>
              <a:off x="8215175" y="20001782"/>
              <a:ext cx="694097" cy="600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A39B1F1-B174-17A8-8D7C-63E9FBFCCEBD}"/>
              </a:ext>
            </a:extLst>
          </p:cNvPr>
          <p:cNvGrpSpPr/>
          <p:nvPr/>
        </p:nvGrpSpPr>
        <p:grpSpPr>
          <a:xfrm>
            <a:off x="31582241" y="3294477"/>
            <a:ext cx="7677150" cy="1818607"/>
            <a:chOff x="16301901" y="8616220"/>
            <a:chExt cx="7677150" cy="181860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2DB873-0062-773F-933E-EA05D44DF023}"/>
                </a:ext>
              </a:extLst>
            </p:cNvPr>
            <p:cNvSpPr txBox="1"/>
            <p:nvPr/>
          </p:nvSpPr>
          <p:spPr>
            <a:xfrm>
              <a:off x="16301901" y="8616220"/>
              <a:ext cx="665406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Patient Specific RT Structure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C9F27D-92F3-C26C-0A59-17412CADAB7A}"/>
                </a:ext>
              </a:extLst>
            </p:cNvPr>
            <p:cNvSpPr txBox="1"/>
            <p:nvPr/>
          </p:nvSpPr>
          <p:spPr>
            <a:xfrm>
              <a:off x="16301901" y="9234498"/>
              <a:ext cx="76771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Users can create patient-specific RT Structures by defining locations where DICOM will be present and required Series/Study Descriptions</a:t>
              </a:r>
            </a:p>
          </p:txBody>
        </p:sp>
      </p:grp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99DAB8C1-6F8C-BE60-AE4B-3B82E2A50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82241" y="5254758"/>
            <a:ext cx="7677150" cy="4819650"/>
          </a:xfrm>
          <a:prstGeom prst="rect">
            <a:avLst/>
          </a:prstGeom>
        </p:spPr>
      </p:pic>
      <p:cxnSp>
        <p:nvCxnSpPr>
          <p:cNvPr id="1031" name="Connector: Curved 1030">
            <a:extLst>
              <a:ext uri="{FF2B5EF4-FFF2-40B4-BE49-F238E27FC236}">
                <a16:creationId xmlns:a16="http://schemas.microsoft.com/office/drawing/2014/main" id="{10327EF7-5AF6-FC9D-8E70-48ACDED6CD2E}"/>
              </a:ext>
            </a:extLst>
          </p:cNvPr>
          <p:cNvCxnSpPr>
            <a:cxnSpLocks/>
            <a:stCxn id="35" idx="3"/>
            <a:endCxn id="1024" idx="1"/>
          </p:cNvCxnSpPr>
          <p:nvPr/>
        </p:nvCxnSpPr>
        <p:spPr>
          <a:xfrm>
            <a:off x="28633799" y="7017661"/>
            <a:ext cx="2948442" cy="646922"/>
          </a:xfrm>
          <a:prstGeom prst="curvedConnector3">
            <a:avLst>
              <a:gd name="adj1" fmla="val 50000"/>
            </a:avLst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or: Curved 1054">
            <a:extLst>
              <a:ext uri="{FF2B5EF4-FFF2-40B4-BE49-F238E27FC236}">
                <a16:creationId xmlns:a16="http://schemas.microsoft.com/office/drawing/2014/main" id="{37C0B2B3-E46C-6F0C-A9F0-B54611D556A6}"/>
              </a:ext>
            </a:extLst>
          </p:cNvPr>
          <p:cNvCxnSpPr>
            <a:cxnSpLocks/>
            <a:stCxn id="30" idx="3"/>
            <a:endCxn id="1052" idx="0"/>
          </p:cNvCxnSpPr>
          <p:nvPr/>
        </p:nvCxnSpPr>
        <p:spPr>
          <a:xfrm>
            <a:off x="19933628" y="16015211"/>
            <a:ext cx="2384118" cy="5893170"/>
          </a:xfrm>
          <a:prstGeom prst="curvedConnector2">
            <a:avLst/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029D365E-535D-00F2-6408-EC0A058E294A}"/>
              </a:ext>
            </a:extLst>
          </p:cNvPr>
          <p:cNvGrpSpPr/>
          <p:nvPr/>
        </p:nvGrpSpPr>
        <p:grpSpPr>
          <a:xfrm>
            <a:off x="13989413" y="21908381"/>
            <a:ext cx="16534405" cy="8092188"/>
            <a:chOff x="19333671" y="14266367"/>
            <a:chExt cx="16534405" cy="8092188"/>
          </a:xfrm>
        </p:grpSpPr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3EE089B5-2FE9-4C71-B8E6-C92569B70D55}"/>
                </a:ext>
              </a:extLst>
            </p:cNvPr>
            <p:cNvGrpSpPr/>
            <p:nvPr/>
          </p:nvGrpSpPr>
          <p:grpSpPr>
            <a:xfrm>
              <a:off x="19562192" y="15295796"/>
              <a:ext cx="6909164" cy="6688106"/>
              <a:chOff x="19562192" y="15295796"/>
              <a:chExt cx="6909164" cy="6688106"/>
            </a:xfrm>
          </p:grpSpPr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A07AE1F1-1F0E-B37B-1EE2-1AFF61BCFD06}"/>
                  </a:ext>
                </a:extLst>
              </p:cNvPr>
              <p:cNvGrpSpPr/>
              <p:nvPr/>
            </p:nvGrpSpPr>
            <p:grpSpPr>
              <a:xfrm>
                <a:off x="19562192" y="15295796"/>
                <a:ext cx="6597338" cy="1970638"/>
                <a:chOff x="1554388" y="15720468"/>
                <a:chExt cx="6597338" cy="1970638"/>
              </a:xfrm>
            </p:grpSpPr>
            <p:sp>
              <p:nvSpPr>
                <p:cNvPr id="1045" name="TextBox 1044">
                  <a:extLst>
                    <a:ext uri="{FF2B5EF4-FFF2-40B4-BE49-F238E27FC236}">
                      <a16:creationId xmlns:a16="http://schemas.microsoft.com/office/drawing/2014/main" id="{DC95EEF5-06EB-DCCC-2F20-197615B3BED5}"/>
                    </a:ext>
                  </a:extLst>
                </p:cNvPr>
                <p:cNvSpPr txBox="1"/>
                <p:nvPr/>
              </p:nvSpPr>
              <p:spPr>
                <a:xfrm>
                  <a:off x="1559738" y="16490777"/>
                  <a:ext cx="659198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‘Create folder with loadable RTs’ will generate a folder with a loadable CT and a unique RT structure for each template.</a:t>
                  </a:r>
                </a:p>
              </p:txBody>
            </p:sp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5EA53D62-3099-9EC6-8F86-A9659DAFABFD}"/>
                    </a:ext>
                  </a:extLst>
                </p:cNvPr>
                <p:cNvSpPr txBox="1"/>
                <p:nvPr/>
              </p:nvSpPr>
              <p:spPr>
                <a:xfrm>
                  <a:off x="1554388" y="15720468"/>
                  <a:ext cx="3247876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400" dirty="0"/>
                    <a:t>RT Structures</a:t>
                  </a:r>
                </a:p>
              </p:txBody>
            </p:sp>
          </p:grpSp>
          <p:pic>
            <p:nvPicPr>
              <p:cNvPr id="1047" name="Picture 1046">
                <a:extLst>
                  <a:ext uri="{FF2B5EF4-FFF2-40B4-BE49-F238E27FC236}">
                    <a16:creationId xmlns:a16="http://schemas.microsoft.com/office/drawing/2014/main" id="{DD2247A4-0B64-6F31-3B39-C6D89075D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16156" y="17393049"/>
                <a:ext cx="6855200" cy="4590853"/>
              </a:xfrm>
              <a:prstGeom prst="rect">
                <a:avLst/>
              </a:prstGeom>
            </p:spPr>
          </p:pic>
        </p:grpSp>
        <p:grpSp>
          <p:nvGrpSpPr>
            <p:cNvPr id="1053" name="Group 1052">
              <a:extLst>
                <a:ext uri="{FF2B5EF4-FFF2-40B4-BE49-F238E27FC236}">
                  <a16:creationId xmlns:a16="http://schemas.microsoft.com/office/drawing/2014/main" id="{3D398BBD-F0D6-200E-E101-995C4F2142DE}"/>
                </a:ext>
              </a:extLst>
            </p:cNvPr>
            <p:cNvGrpSpPr/>
            <p:nvPr/>
          </p:nvGrpSpPr>
          <p:grpSpPr>
            <a:xfrm>
              <a:off x="26824047" y="15295796"/>
              <a:ext cx="8691733" cy="6669082"/>
              <a:chOff x="28609742" y="15520769"/>
              <a:chExt cx="8691733" cy="6669082"/>
            </a:xfrm>
          </p:grpSpPr>
          <p:pic>
            <p:nvPicPr>
              <p:cNvPr id="1049" name="Picture 1048">
                <a:extLst>
                  <a:ext uri="{FF2B5EF4-FFF2-40B4-BE49-F238E27FC236}">
                    <a16:creationId xmlns:a16="http://schemas.microsoft.com/office/drawing/2014/main" id="{38C9A33A-9BEA-BB2C-F6F1-275431BFE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12924" y="17604984"/>
                <a:ext cx="8688551" cy="4584867"/>
              </a:xfrm>
              <a:prstGeom prst="rect">
                <a:avLst/>
              </a:prstGeom>
            </p:spPr>
          </p:pic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AC96C173-5192-B270-E9FA-97BF51B8F247}"/>
                  </a:ext>
                </a:extLst>
              </p:cNvPr>
              <p:cNvSpPr txBox="1"/>
              <p:nvPr/>
            </p:nvSpPr>
            <p:spPr>
              <a:xfrm>
                <a:off x="28609742" y="15520769"/>
                <a:ext cx="384175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/>
                  <a:t>Varian XML files</a:t>
                </a:r>
              </a:p>
            </p:txBody>
          </p:sp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08D88538-9E9E-0C8B-76E8-2694352E60F0}"/>
                  </a:ext>
                </a:extLst>
              </p:cNvPr>
              <p:cNvSpPr txBox="1"/>
              <p:nvPr/>
            </p:nvSpPr>
            <p:spPr>
              <a:xfrm>
                <a:off x="28612924" y="16237934"/>
                <a:ext cx="76771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‘Create folder with loadable Varian </a:t>
                </a:r>
                <a:r>
                  <a:rPr lang="en-US" sz="2400" dirty="0" err="1"/>
                  <a:t>Xmls’</a:t>
                </a:r>
                <a:r>
                  <a:rPr lang="en-US" sz="2400" dirty="0"/>
                  <a:t> will generate a folder with a loadable .xml files. </a:t>
                </a:r>
                <a:r>
                  <a:rPr lang="en-US" sz="2400" b="1" i="1" dirty="0"/>
                  <a:t>If this folder is the Varian XML folder, the templates will populate immediately!</a:t>
                </a:r>
              </a:p>
            </p:txBody>
          </p:sp>
        </p:grp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996F4F32-3631-035C-C4C3-CA3916B73800}"/>
                </a:ext>
              </a:extLst>
            </p:cNvPr>
            <p:cNvSpPr txBox="1"/>
            <p:nvPr/>
          </p:nvSpPr>
          <p:spPr>
            <a:xfrm>
              <a:off x="23508623" y="14266367"/>
              <a:ext cx="830676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/>
                <a:t>Generate TPS Loadable Objects</a:t>
              </a: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505C9236-CBE2-02C1-F5C6-0F3E8CC6758A}"/>
                </a:ext>
              </a:extLst>
            </p:cNvPr>
            <p:cNvSpPr/>
            <p:nvPr/>
          </p:nvSpPr>
          <p:spPr>
            <a:xfrm>
              <a:off x="19333671" y="15261147"/>
              <a:ext cx="16534405" cy="7097408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ABC43B-8CBF-C2BC-6B47-D69863CD008E}"/>
              </a:ext>
            </a:extLst>
          </p:cNvPr>
          <p:cNvGrpSpPr/>
          <p:nvPr/>
        </p:nvGrpSpPr>
        <p:grpSpPr>
          <a:xfrm>
            <a:off x="25321545" y="12087704"/>
            <a:ext cx="9369978" cy="7694229"/>
            <a:chOff x="23163470" y="11534246"/>
            <a:chExt cx="9369978" cy="769422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6EB27EC-DA0F-EF2A-B3C5-37270E96E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204173" y="13335303"/>
              <a:ext cx="9329275" cy="58931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8B78E4-1E0C-56A5-C319-62967B2248AA}"/>
                </a:ext>
              </a:extLst>
            </p:cNvPr>
            <p:cNvSpPr txBox="1"/>
            <p:nvPr/>
          </p:nvSpPr>
          <p:spPr>
            <a:xfrm>
              <a:off x="23163470" y="11534246"/>
              <a:ext cx="26818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Run Server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E6AE40-67BE-AFAB-7D99-7EB10B55C84C}"/>
                </a:ext>
              </a:extLst>
            </p:cNvPr>
            <p:cNvSpPr txBox="1"/>
            <p:nvPr/>
          </p:nvSpPr>
          <p:spPr>
            <a:xfrm>
              <a:off x="23163470" y="12182605"/>
              <a:ext cx="92174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Selecting ‘Run DICOM server’ will begin evaluating all templates and the paths listed in the previous step. Any DICOM files present will have a patient-specific RT structure generated.</a:t>
              </a:r>
            </a:p>
          </p:txBody>
        </p:sp>
      </p:grp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53D67DF-9C16-E861-9A75-7D2A76E8F0F3}"/>
              </a:ext>
            </a:extLst>
          </p:cNvPr>
          <p:cNvCxnSpPr>
            <a:cxnSpLocks/>
            <a:stCxn id="1024" idx="2"/>
            <a:endCxn id="11" idx="0"/>
          </p:cNvCxnSpPr>
          <p:nvPr/>
        </p:nvCxnSpPr>
        <p:spPr>
          <a:xfrm rot="5400000">
            <a:off x="31344706" y="8659952"/>
            <a:ext cx="2661655" cy="5490566"/>
          </a:xfrm>
          <a:prstGeom prst="curvedConnector3">
            <a:avLst>
              <a:gd name="adj1" fmla="val 50000"/>
            </a:avLst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3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3814</TotalTime>
  <Words>525</Words>
  <Application>Microsoft Office PowerPoint</Application>
  <PresentationFormat>Custom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Anderson, Brian</cp:lastModifiedBy>
  <cp:revision>20</cp:revision>
  <dcterms:created xsi:type="dcterms:W3CDTF">2022-08-03T22:26:15Z</dcterms:created>
  <dcterms:modified xsi:type="dcterms:W3CDTF">2023-05-25T17:59:32Z</dcterms:modified>
</cp:coreProperties>
</file>