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14" r:id="rId4"/>
    <p:sldId id="333" r:id="rId5"/>
    <p:sldId id="334" r:id="rId6"/>
    <p:sldId id="335" r:id="rId7"/>
    <p:sldId id="259" r:id="rId8"/>
    <p:sldId id="262" r:id="rId9"/>
    <p:sldId id="260" r:id="rId10"/>
    <p:sldId id="261" r:id="rId11"/>
    <p:sldId id="286" r:id="rId12"/>
    <p:sldId id="287" r:id="rId13"/>
    <p:sldId id="288" r:id="rId14"/>
    <p:sldId id="300" r:id="rId15"/>
    <p:sldId id="289" r:id="rId16"/>
    <p:sldId id="290" r:id="rId17"/>
    <p:sldId id="291" r:id="rId18"/>
    <p:sldId id="292" r:id="rId19"/>
    <p:sldId id="293" r:id="rId20"/>
    <p:sldId id="311" r:id="rId21"/>
    <p:sldId id="318" r:id="rId22"/>
    <p:sldId id="294" r:id="rId23"/>
    <p:sldId id="276" r:id="rId24"/>
    <p:sldId id="299" r:id="rId25"/>
    <p:sldId id="295" r:id="rId26"/>
    <p:sldId id="296" r:id="rId27"/>
    <p:sldId id="297" r:id="rId28"/>
    <p:sldId id="298" r:id="rId29"/>
    <p:sldId id="319" r:id="rId30"/>
    <p:sldId id="301" r:id="rId31"/>
    <p:sldId id="302" r:id="rId32"/>
    <p:sldId id="303" r:id="rId33"/>
    <p:sldId id="304" r:id="rId34"/>
    <p:sldId id="305" r:id="rId35"/>
    <p:sldId id="307" r:id="rId36"/>
    <p:sldId id="309" r:id="rId37"/>
    <p:sldId id="308" r:id="rId38"/>
    <p:sldId id="265" r:id="rId39"/>
    <p:sldId id="320" r:id="rId40"/>
    <p:sldId id="266" r:id="rId41"/>
    <p:sldId id="267" r:id="rId42"/>
    <p:sldId id="310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313" r:id="rId52"/>
    <p:sldId id="321" r:id="rId53"/>
    <p:sldId id="322" r:id="rId54"/>
    <p:sldId id="317" r:id="rId55"/>
    <p:sldId id="324" r:id="rId56"/>
    <p:sldId id="325" r:id="rId57"/>
    <p:sldId id="326" r:id="rId58"/>
    <p:sldId id="327" r:id="rId59"/>
    <p:sldId id="329" r:id="rId60"/>
    <p:sldId id="330" r:id="rId61"/>
    <p:sldId id="331" r:id="rId62"/>
    <p:sldId id="332" r:id="rId63"/>
    <p:sldId id="32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2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5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2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6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0D87-119D-46DF-9F45-87038F3F10A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8E9A-E200-4EED-B239-FA8D7611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60.xml"/><Relationship Id="rId3" Type="http://schemas.openxmlformats.org/officeDocument/2006/relationships/slide" Target="slide9.xml"/><Relationship Id="rId7" Type="http://schemas.openxmlformats.org/officeDocument/2006/relationships/slide" Target="slide25.xml"/><Relationship Id="rId12" Type="http://schemas.openxmlformats.org/officeDocument/2006/relationships/slide" Target="slide5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2.xml"/><Relationship Id="rId11" Type="http://schemas.openxmlformats.org/officeDocument/2006/relationships/slide" Target="slide3.xml"/><Relationship Id="rId5" Type="http://schemas.openxmlformats.org/officeDocument/2006/relationships/slide" Target="slide11.xml"/><Relationship Id="rId15" Type="http://schemas.openxmlformats.org/officeDocument/2006/relationships/slide" Target="slide55.xml"/><Relationship Id="rId10" Type="http://schemas.openxmlformats.org/officeDocument/2006/relationships/slide" Target="slide47.xml"/><Relationship Id="rId4" Type="http://schemas.openxmlformats.org/officeDocument/2006/relationships/slide" Target="slide10.xml"/><Relationship Id="rId9" Type="http://schemas.openxmlformats.org/officeDocument/2006/relationships/slide" Target="slide32.xml"/><Relationship Id="rId14" Type="http://schemas.openxmlformats.org/officeDocument/2006/relationships/slide" Target="slide5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" TargetMode="External"/><Relationship Id="rId2" Type="http://schemas.openxmlformats.org/officeDocument/2006/relationships/hyperlink" Target="https://www.python.org/downloads/release/python-373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anmanderson/Teaching-Python-to-Matlab-Users.gi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rdp/cudnn-download" TargetMode="External"/><Relationship Id="rId2" Type="http://schemas.openxmlformats.org/officeDocument/2006/relationships/hyperlink" Target="https://developer.nvidia.com/cuda-80-ga2-download-archive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mailto:bmanderson@mdanderson.or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 for </a:t>
            </a:r>
            <a:r>
              <a:rPr lang="en-US" dirty="0" err="1" smtClean="0"/>
              <a:t>Matlab</a:t>
            </a:r>
            <a:r>
              <a:rPr lang="en-US" dirty="0" smtClean="0"/>
              <a:t>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Brian </a:t>
            </a:r>
            <a:r>
              <a:rPr lang="en-US" dirty="0" smtClean="0"/>
              <a:t>Anderson, 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Accepting inputs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4" y="1801129"/>
            <a:ext cx="4431150" cy="132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25" y="3582745"/>
            <a:ext cx="2840915" cy="594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73" y="1801129"/>
            <a:ext cx="3441349" cy="12184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742" y="3536388"/>
            <a:ext cx="3513280" cy="6413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8795" y="5034579"/>
            <a:ext cx="846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difference in how the string is added in python. Here, the ‘+’ sign concatenates strings together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685" y="5849508"/>
            <a:ext cx="5987840" cy="8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things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Lists! Imagine </a:t>
            </a:r>
            <a:r>
              <a:rPr lang="en-US" dirty="0" err="1" smtClean="0"/>
              <a:t>matlab</a:t>
            </a:r>
            <a:r>
              <a:rPr lang="en-US" dirty="0" smtClean="0"/>
              <a:t> arrays which can accept (almost) anything</a:t>
            </a:r>
          </a:p>
          <a:p>
            <a:r>
              <a:rPr lang="en-US" dirty="0" smtClean="0"/>
              <a:t>This list has a string, an integer, and an array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Lists are self-defined… that means, using a for-loop will iterate over each thing in the list. Example on next slide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3066549"/>
            <a:ext cx="6517355" cy="4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part might seem confusing at first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6" y="2496302"/>
            <a:ext cx="8662777" cy="37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part might seem confusing at first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6" y="2496302"/>
            <a:ext cx="8662777" cy="379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6" y="3380371"/>
            <a:ext cx="4293163" cy="9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part might seem confusing at first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6" y="2496302"/>
            <a:ext cx="8662777" cy="379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6" y="3380371"/>
            <a:ext cx="4293163" cy="9269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101389" y="3741820"/>
            <a:ext cx="1648326" cy="11309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part might seem confusing at first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6" y="2496302"/>
            <a:ext cx="8662777" cy="379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6" y="3380371"/>
            <a:ext cx="4293163" cy="926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625" y="3546225"/>
            <a:ext cx="1706479" cy="19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= [‘</a:t>
            </a:r>
            <a:r>
              <a:rPr lang="en-US" dirty="0" err="1" smtClean="0"/>
              <a:t>Blue’,’Red’,’Green’,’White</a:t>
            </a:r>
            <a:r>
              <a:rPr lang="en-US" dirty="0" smtClean="0"/>
              <a:t>’]</a:t>
            </a:r>
          </a:p>
          <a:p>
            <a:r>
              <a:rPr lang="en-US" dirty="0" smtClean="0"/>
              <a:t>Write a for loop which prints off each color in the Colors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Colors = [‘</a:t>
            </a:r>
            <a:r>
              <a:rPr lang="en-US" dirty="0" err="1" smtClean="0"/>
              <a:t>Blue’,’Red’,’Green’,’White</a:t>
            </a:r>
            <a:r>
              <a:rPr lang="en-US" dirty="0" smtClean="0"/>
              <a:t>’]</a:t>
            </a:r>
          </a:p>
          <a:p>
            <a:r>
              <a:rPr lang="en-US" dirty="0" smtClean="0"/>
              <a:t>Write a for loop which prints off each color in the Colors list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x in Colors: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only thing that matters is that whatever you put as x is also x in print()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things in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091"/>
          </a:xfrm>
        </p:spPr>
        <p:txBody>
          <a:bodyPr>
            <a:normAutofit/>
          </a:bodyPr>
          <a:lstStyle/>
          <a:p>
            <a:r>
              <a:rPr lang="en-US" dirty="0" smtClean="0"/>
              <a:t>Python has rather unique ways of identifying items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 want to determine if all of the people are in </a:t>
            </a:r>
            <a:r>
              <a:rPr lang="en-US" dirty="0" err="1" smtClean="0"/>
              <a:t>people_here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False since all of people is not contained within </a:t>
            </a:r>
            <a:r>
              <a:rPr lang="en-US" dirty="0" err="1" smtClean="0"/>
              <a:t>people_here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‘Brian’ IS within people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497"/>
          <a:stretch/>
        </p:blipFill>
        <p:spPr>
          <a:xfrm>
            <a:off x="838200" y="2499183"/>
            <a:ext cx="7621734" cy="545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34" y="3931926"/>
            <a:ext cx="3744733" cy="67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34" y="5271127"/>
            <a:ext cx="3745288" cy="70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things in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1252"/>
            <a:ext cx="10515600" cy="43084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Now lets say I want to find out exactly which index Brian is in </a:t>
            </a:r>
            <a:r>
              <a:rPr lang="en-US" dirty="0" err="1" smtClean="0"/>
              <a:t>people_here</a:t>
            </a:r>
            <a:r>
              <a:rPr lang="en-US" dirty="0" smtClean="0"/>
              <a:t>, similar to find(…) in </a:t>
            </a:r>
            <a:r>
              <a:rPr lang="en-US" dirty="0" err="1" smtClean="0"/>
              <a:t>matlab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really gets into the ‘object oriented’ part of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497"/>
          <a:stretch/>
        </p:blipFill>
        <p:spPr>
          <a:xfrm>
            <a:off x="838200" y="1793127"/>
            <a:ext cx="7621734" cy="5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 action="ppaction://hlinksldjump"/>
              </a:rPr>
              <a:t>Why is python ‘better’?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What does python code look like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Accepting Inputs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Lists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Strings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0 indexing and range()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For and While loops</a:t>
            </a:r>
            <a:endParaRPr lang="en-US" dirty="0" smtClean="0"/>
          </a:p>
          <a:p>
            <a:r>
              <a:rPr lang="en-US" dirty="0" smtClean="0">
                <a:hlinkClick r:id="rId9" action="ppaction://hlinksldjump"/>
              </a:rPr>
              <a:t>Dictionaries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10" action="ppaction://hlinksldjump"/>
              </a:rPr>
              <a:t>Making Modules Loadable</a:t>
            </a:r>
            <a:endParaRPr lang="en-US" dirty="0"/>
          </a:p>
          <a:p>
            <a:r>
              <a:rPr lang="en-US" dirty="0">
                <a:hlinkClick r:id="rId11" action="ppaction://hlinksldjump"/>
              </a:rPr>
              <a:t>How to install </a:t>
            </a:r>
            <a:r>
              <a:rPr lang="en-US" dirty="0" smtClean="0">
                <a:hlinkClick r:id="rId11" action="ppaction://hlinksldjump"/>
              </a:rPr>
              <a:t>python</a:t>
            </a:r>
            <a:endParaRPr lang="en-US" dirty="0" smtClean="0"/>
          </a:p>
          <a:p>
            <a:r>
              <a:rPr lang="en-US" dirty="0" smtClean="0">
                <a:hlinkClick r:id="rId12" action="ppaction://hlinksldjump"/>
              </a:rPr>
              <a:t>Basic </a:t>
            </a:r>
            <a:r>
              <a:rPr lang="en-US" dirty="0" err="1" smtClean="0">
                <a:hlinkClick r:id="rId12" action="ppaction://hlinksldjump"/>
              </a:rPr>
              <a:t>Dicom</a:t>
            </a:r>
            <a:r>
              <a:rPr lang="en-US" dirty="0" smtClean="0"/>
              <a:t> / </a:t>
            </a:r>
            <a:r>
              <a:rPr lang="en-US" dirty="0" smtClean="0">
                <a:hlinkClick r:id="rId13" action="ppaction://hlinksldjump"/>
              </a:rPr>
              <a:t>Advanced </a:t>
            </a:r>
            <a:r>
              <a:rPr lang="en-US" dirty="0" err="1" smtClean="0">
                <a:hlinkClick r:id="rId13" action="ppaction://hlinksldjump"/>
              </a:rPr>
              <a:t>Dicom</a:t>
            </a:r>
            <a:endParaRPr lang="en-US" dirty="0" smtClean="0"/>
          </a:p>
          <a:p>
            <a:r>
              <a:rPr lang="en-US" dirty="0" smtClean="0">
                <a:hlinkClick r:id="rId14" action="ppaction://hlinksldjump"/>
              </a:rPr>
              <a:t>Python in deep learning (how to install </a:t>
            </a:r>
            <a:r>
              <a:rPr lang="en-US" dirty="0" err="1" smtClean="0">
                <a:hlinkClick r:id="rId14" action="ppaction://hlinksldjump"/>
              </a:rPr>
              <a:t>tensorflow</a:t>
            </a:r>
            <a:r>
              <a:rPr lang="en-US" dirty="0" smtClean="0">
                <a:hlinkClick r:id="rId14" action="ppaction://hlinksldjump"/>
              </a:rPr>
              <a:t> and </a:t>
            </a:r>
            <a:r>
              <a:rPr lang="en-US" dirty="0" err="1" smtClean="0">
                <a:hlinkClick r:id="rId14" action="ppaction://hlinksldjump"/>
              </a:rPr>
              <a:t>tensorflow-gpu</a:t>
            </a:r>
            <a:r>
              <a:rPr lang="en-US" dirty="0" smtClean="0">
                <a:hlinkClick r:id="rId14" action="ppaction://hlinksldjump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15" action="ppaction://hlinksldjump"/>
              </a:rPr>
              <a:t>Classes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Confusing things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things in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1252"/>
            <a:ext cx="10515600" cy="43084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 you’d do something similar to find(</a:t>
            </a:r>
            <a:r>
              <a:rPr lang="en-US" dirty="0" err="1" smtClean="0"/>
              <a:t>people_here</a:t>
            </a:r>
            <a:r>
              <a:rPr lang="en-US" dirty="0" smtClean="0"/>
              <a:t>, ‘Brian’)</a:t>
            </a:r>
          </a:p>
          <a:p>
            <a:endParaRPr lang="en-US" dirty="0" smtClean="0"/>
          </a:p>
          <a:p>
            <a:r>
              <a:rPr lang="en-US" dirty="0" smtClean="0"/>
              <a:t>In Python, these functions are a part of the variables themselves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did it return 1?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497"/>
          <a:stretch/>
        </p:blipFill>
        <p:spPr>
          <a:xfrm>
            <a:off x="838200" y="1793127"/>
            <a:ext cx="7621734" cy="545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5483"/>
            <a:ext cx="5287127" cy="7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things in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1252"/>
            <a:ext cx="10515600" cy="43084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 you’d do something similar to find(</a:t>
            </a:r>
            <a:r>
              <a:rPr lang="en-US" dirty="0" err="1" smtClean="0"/>
              <a:t>people_here</a:t>
            </a:r>
            <a:r>
              <a:rPr lang="en-US" dirty="0" smtClean="0"/>
              <a:t>, ‘Brian’)</a:t>
            </a:r>
          </a:p>
          <a:p>
            <a:endParaRPr lang="en-US" dirty="0" smtClean="0"/>
          </a:p>
          <a:p>
            <a:r>
              <a:rPr lang="en-US" dirty="0" smtClean="0"/>
              <a:t>In Python, these functions are a part of the variables themselves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did it return 1?</a:t>
            </a:r>
          </a:p>
          <a:p>
            <a:r>
              <a:rPr lang="en-US" dirty="0" smtClean="0"/>
              <a:t>Because 0 indexing!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497"/>
          <a:stretch/>
        </p:blipFill>
        <p:spPr>
          <a:xfrm>
            <a:off x="838200" y="1793127"/>
            <a:ext cx="7621734" cy="545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5483"/>
            <a:ext cx="5287127" cy="7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things in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Similarly, if you have a long string, such as: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want to find where Muffin starts, the function is intrinsically part of the string itself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5" y="2803358"/>
            <a:ext cx="7218691" cy="465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15" y="4407568"/>
            <a:ext cx="3429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loops and lists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26" y="2421534"/>
            <a:ext cx="7621734" cy="21397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627" y="5076114"/>
            <a:ext cx="4490603" cy="123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and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don’t want to iterate over the items in a list, but instead want to repeat a function a number of times?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 you would define the range as (start, step, stop)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5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For, if, and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holds numbers in a function called ‘range’</a:t>
            </a:r>
          </a:p>
          <a:p>
            <a:r>
              <a:rPr lang="en-US" dirty="0" smtClean="0"/>
              <a:t>The syntax is range(</a:t>
            </a:r>
            <a:r>
              <a:rPr lang="en-US" dirty="0" err="1" smtClean="0"/>
              <a:t>start,stop,steps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So, range(0,5,1) will go to 4</a:t>
            </a:r>
          </a:p>
          <a:p>
            <a:r>
              <a:rPr lang="en-US" dirty="0" smtClean="0"/>
              <a:t>It WILL NOT go to 5</a:t>
            </a:r>
          </a:p>
          <a:p>
            <a:endParaRPr lang="en-US" dirty="0"/>
          </a:p>
          <a:p>
            <a:r>
              <a:rPr lang="en-US" dirty="0" smtClean="0"/>
              <a:t>Any idea why it won’t go to 5?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For, if, and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411"/>
            <a:ext cx="10515600" cy="4962450"/>
          </a:xfrm>
        </p:spPr>
        <p:txBody>
          <a:bodyPr>
            <a:normAutofit/>
          </a:bodyPr>
          <a:lstStyle/>
          <a:p>
            <a:r>
              <a:rPr lang="en-US" dirty="0" smtClean="0"/>
              <a:t>Python holds numbers in a function called ‘range’</a:t>
            </a:r>
          </a:p>
          <a:p>
            <a:r>
              <a:rPr lang="en-US" dirty="0" smtClean="0"/>
              <a:t>The syntax is range(</a:t>
            </a:r>
            <a:r>
              <a:rPr lang="en-US" dirty="0" err="1" smtClean="0"/>
              <a:t>start,start,steps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So, range(0,5,1) will go to 4</a:t>
            </a:r>
          </a:p>
          <a:p>
            <a:r>
              <a:rPr lang="en-US" dirty="0" smtClean="0"/>
              <a:t>It WILL NOT go to 5</a:t>
            </a:r>
          </a:p>
          <a:p>
            <a:endParaRPr lang="en-US" dirty="0"/>
          </a:p>
          <a:p>
            <a:r>
              <a:rPr lang="en-US" dirty="0" smtClean="0"/>
              <a:t>Any idea why it won’t go to 5?</a:t>
            </a:r>
          </a:p>
          <a:p>
            <a:endParaRPr lang="en-US" dirty="0"/>
          </a:p>
          <a:p>
            <a:r>
              <a:rPr lang="en-US" dirty="0" smtClean="0"/>
              <a:t>Because python starts at the 0 index, not 1 like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Next slide explains a little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0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Imagine you have a list of 5 items</a:t>
            </a:r>
          </a:p>
          <a:p>
            <a:r>
              <a:rPr lang="en-US" dirty="0" smtClean="0"/>
              <a:t>The length of the list is 5</a:t>
            </a:r>
          </a:p>
          <a:p>
            <a:r>
              <a:rPr lang="en-US" dirty="0" smtClean="0"/>
              <a:t>So, as x increases the following will print</a:t>
            </a:r>
          </a:p>
          <a:p>
            <a:r>
              <a:rPr lang="en-US" dirty="0" smtClean="0"/>
              <a:t>X = 0, print ‘1’</a:t>
            </a:r>
          </a:p>
          <a:p>
            <a:r>
              <a:rPr lang="en-US" dirty="0" smtClean="0"/>
              <a:t>X = 1, print ‘2’</a:t>
            </a:r>
          </a:p>
          <a:p>
            <a:r>
              <a:rPr lang="en-US" dirty="0" smtClean="0"/>
              <a:t>X = 2, print ‘3’</a:t>
            </a:r>
          </a:p>
          <a:p>
            <a:r>
              <a:rPr lang="en-US" dirty="0" smtClean="0"/>
              <a:t>X = 3, print ‘4’</a:t>
            </a:r>
          </a:p>
          <a:p>
            <a:r>
              <a:rPr lang="en-US" dirty="0" smtClean="0"/>
              <a:t>X = 4, print ‘5’</a:t>
            </a:r>
          </a:p>
          <a:p>
            <a:r>
              <a:rPr lang="en-US" dirty="0" smtClean="0"/>
              <a:t>If X went to 5, it would be out of the range of the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18" y="1825625"/>
            <a:ext cx="4259076" cy="8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and while loop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1360"/>
            <a:ext cx="5836047" cy="21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and while loop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1360"/>
            <a:ext cx="5836047" cy="2140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2418"/>
            <a:ext cx="5694412" cy="26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highly recommend downloading Python as a standalone (not Anaconda), but this is </a:t>
            </a:r>
            <a:r>
              <a:rPr lang="en-US" dirty="0"/>
              <a:t>personal preference: </a:t>
            </a:r>
            <a:r>
              <a:rPr lang="en-US" dirty="0">
                <a:hlinkClick r:id="rId2"/>
              </a:rPr>
              <a:t>https://www.python.org/downloads/release/python-373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(get the x64 version at the bottom)</a:t>
            </a:r>
          </a:p>
          <a:p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err="1" smtClean="0"/>
              <a:t>PyCharm</a:t>
            </a:r>
            <a:r>
              <a:rPr lang="en-US" dirty="0" smtClean="0"/>
              <a:t>, it is free since you are students: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https://www.jetbrains.com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for loop which prints the even numbers from 0 to 10 (including 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for loop which prints the even numbers from 0 to 10 (including 10)</a:t>
            </a:r>
          </a:p>
          <a:p>
            <a:endParaRPr lang="en-US" dirty="0" smtClean="0"/>
          </a:p>
          <a:p>
            <a:r>
              <a:rPr lang="en-US" dirty="0" smtClean="0"/>
              <a:t>For x in range(0,12,2):</a:t>
            </a:r>
          </a:p>
          <a:p>
            <a:pPr marL="457200" lvl="1" indent="0">
              <a:buNone/>
            </a:pPr>
            <a:r>
              <a:rPr lang="en-US" dirty="0" smtClean="0"/>
              <a:t>	Print(x)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Note that I have 12 listed as the stopping point, not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 are arguably the coolest thing in Python (in my opinion)</a:t>
            </a:r>
          </a:p>
          <a:p>
            <a:endParaRPr lang="en-US" dirty="0" smtClean="0"/>
          </a:p>
          <a:p>
            <a:r>
              <a:rPr lang="en-US" dirty="0" smtClean="0"/>
              <a:t>Imagine a set of keys, like explained in Dennis’ previous presentation, with any number of values to be set</a:t>
            </a:r>
          </a:p>
        </p:txBody>
      </p:sp>
    </p:spTree>
    <p:extLst>
      <p:ext uri="{BB962C8B-B14F-4D97-AF65-F5344CB8AC3E}">
        <p14:creationId xmlns:p14="http://schemas.microsoft.com/office/powerpoint/2010/main" val="13748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make dictionaries a few different ways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Here we first define the dictionary as what is within the key ‘Key’</a:t>
            </a:r>
          </a:p>
          <a:p>
            <a:endParaRPr lang="en-US" dirty="0" smtClean="0"/>
          </a:p>
          <a:p>
            <a:r>
              <a:rPr lang="en-US" dirty="0" smtClean="0"/>
              <a:t>Now, we have two keys:</a:t>
            </a:r>
          </a:p>
          <a:p>
            <a:endParaRPr lang="en-US" dirty="0" smtClean="0"/>
          </a:p>
          <a:p>
            <a:r>
              <a:rPr lang="en-US" dirty="0" smtClean="0"/>
              <a:t>You can look at the data in each key like this: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76" y="2413799"/>
            <a:ext cx="6737448" cy="3325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76" y="3380609"/>
            <a:ext cx="7117922" cy="292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13" y="4001294"/>
            <a:ext cx="2910611" cy="588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407" y="5533078"/>
            <a:ext cx="6157666" cy="6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put anything in a dictionary</a:t>
            </a:r>
          </a:p>
          <a:p>
            <a:endParaRPr lang="en-US" dirty="0"/>
          </a:p>
          <a:p>
            <a:r>
              <a:rPr lang="en-US" dirty="0" smtClean="0"/>
              <a:t>For example, say you have 100 images, you can make a dictionary with keys [‘Image x’] from x to 100 each with a corresponding image</a:t>
            </a:r>
          </a:p>
          <a:p>
            <a:endParaRPr lang="en-US" dirty="0"/>
          </a:p>
          <a:p>
            <a:r>
              <a:rPr lang="en-US" dirty="0" smtClean="0"/>
              <a:t>And, you could put a dictionary of those images within a dictionary of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within Dictionary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19715"/>
            <a:ext cx="9547583" cy="447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23711"/>
            <a:ext cx="8308498" cy="960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90621"/>
            <a:ext cx="10684018" cy="5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40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‘lean’, if you need to use something, you’ll likely have to import a module for it</a:t>
            </a:r>
          </a:p>
          <a:p>
            <a:r>
              <a:rPr lang="en-US" dirty="0" smtClean="0"/>
              <a:t>For example, to change directory you will need the ‘</a:t>
            </a:r>
            <a:r>
              <a:rPr lang="en-US" dirty="0" err="1" smtClean="0"/>
              <a:t>os</a:t>
            </a:r>
            <a:r>
              <a:rPr lang="en-US" dirty="0" smtClean="0"/>
              <a:t>’ module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59" y="3468604"/>
            <a:ext cx="9792602" cy="15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25" y="2607243"/>
            <a:ext cx="3879875" cy="13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430379" y="1383632"/>
            <a:ext cx="48126" cy="621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 install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python is installed, you can add to it by opening a command prompt and typing ‘pip install package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907" r="1"/>
          <a:stretch/>
        </p:blipFill>
        <p:spPr>
          <a:xfrm>
            <a:off x="1828800" y="2913529"/>
            <a:ext cx="8266983" cy="7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6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87" y="4107684"/>
            <a:ext cx="3381195" cy="156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write the function in python, have it print the answer</a:t>
            </a:r>
          </a:p>
          <a:p>
            <a:endParaRPr lang="en-US" dirty="0"/>
          </a:p>
          <a:p>
            <a:r>
              <a:rPr lang="en-US" dirty="0" smtClean="0"/>
              <a:t>Don’t forget, spacing is important!!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87" y="4107684"/>
            <a:ext cx="3381195" cy="156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053" y="2004844"/>
            <a:ext cx="3916556" cy="147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Outputs, with </a:t>
            </a:r>
            <a:r>
              <a:rPr lang="en-US" dirty="0" err="1" smtClean="0"/>
              <a:t>argv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87" y="4107684"/>
            <a:ext cx="3381195" cy="156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219" y="2004844"/>
            <a:ext cx="5050884" cy="1923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035" y="4715892"/>
            <a:ext cx="6060250" cy="5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Outputs, with </a:t>
            </a:r>
            <a:r>
              <a:rPr lang="en-US" dirty="0" err="1"/>
              <a:t>argv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87" y="4107684"/>
            <a:ext cx="3381195" cy="156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219" y="2004844"/>
            <a:ext cx="5050884" cy="1923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035" y="4715892"/>
            <a:ext cx="6060250" cy="5983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229139" y="5314278"/>
            <a:ext cx="10757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3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Outputs, with </a:t>
            </a:r>
            <a:r>
              <a:rPr lang="en-US" dirty="0" err="1"/>
              <a:t>argv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87" y="4107684"/>
            <a:ext cx="3381195" cy="156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9" y="2004844"/>
            <a:ext cx="4720659" cy="1104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219" y="2004843"/>
            <a:ext cx="5050884" cy="193596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8046720" y="2837530"/>
            <a:ext cx="10757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210339" y="2837530"/>
            <a:ext cx="10757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369" y="4948664"/>
            <a:ext cx="5880631" cy="5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say I have a new function, and it involves adding two numbers together…</a:t>
            </a:r>
          </a:p>
          <a:p>
            <a:endParaRPr lang="en-US" dirty="0" smtClean="0"/>
          </a:p>
          <a:p>
            <a:r>
              <a:rPr lang="en-US" dirty="0" smtClean="0"/>
              <a:t>I don’t want to have to re-write my module ‘</a:t>
            </a:r>
            <a:r>
              <a:rPr lang="en-US" dirty="0" err="1" smtClean="0"/>
              <a:t>add_two_numbers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I’ll need to import it, this means I need to change my code up a little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modules loadable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3833519"/>
            <a:ext cx="976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issues with this: No matter what, when I run the function it will give me back a </a:t>
            </a:r>
            <a:r>
              <a:rPr lang="en-US" dirty="0" err="1" smtClean="0"/>
              <a:t>sum_val</a:t>
            </a:r>
            <a:r>
              <a:rPr lang="en-US" dirty="0" smtClean="0"/>
              <a:t>. I want to make it such that I can import the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add_two_numbers</a:t>
            </a:r>
            <a:r>
              <a:rPr lang="en-US" dirty="0" smtClean="0"/>
              <a:t> without anything else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50666"/>
            <a:ext cx="9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function is saved as ‘add_two_numbers.py’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94" y="2038116"/>
            <a:ext cx="5288615" cy="1476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0" y="4756849"/>
            <a:ext cx="5277688" cy="18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modules loadable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6367" y="5260489"/>
            <a:ext cx="1041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saying, that if you run this python code nothing is going to happen, just xxx =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40" y="1997242"/>
            <a:ext cx="5939360" cy="20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modules loadable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where we really start to get into the ‘object-oriented’ nature of python</a:t>
            </a:r>
          </a:p>
          <a:p>
            <a:r>
              <a:rPr lang="en-US" dirty="0" smtClean="0"/>
              <a:t>For kicks, I’ll make one more module called Multiple_Functions.py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69" y="3417031"/>
            <a:ext cx="6859121" cy="26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 package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are going to use python, you should familiarize yourself with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For windows users, download the program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the rest of this tutorial by navigating to a folder in your local drive and typing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/>
              <a:t> clone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github.com/brianmanderson/Teaching-Python-to-Matlab-Users.git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04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1882" y="3777671"/>
            <a:ext cx="4081631" cy="13817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4" y="2502048"/>
            <a:ext cx="6480307" cy="30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whole </a:t>
            </a:r>
            <a:r>
              <a:rPr lang="en-US" dirty="0" err="1" smtClean="0"/>
              <a:t>add_two_numbers.add_two_numbers</a:t>
            </a:r>
            <a:r>
              <a:rPr lang="en-US" dirty="0" smtClean="0"/>
              <a:t> is kind of awkward..</a:t>
            </a:r>
          </a:p>
          <a:p>
            <a:r>
              <a:rPr lang="en-US" dirty="0" smtClean="0"/>
              <a:t>Import the module as something different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84" y="2886910"/>
            <a:ext cx="7913521" cy="367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module which subtracts two numbers</a:t>
            </a:r>
          </a:p>
          <a:p>
            <a:endParaRPr lang="en-US" dirty="0"/>
          </a:p>
          <a:p>
            <a:r>
              <a:rPr lang="en-US" dirty="0" smtClean="0"/>
              <a:t>Then, write a new module which loads in that module and subtracts 20 from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38982"/>
            <a:ext cx="3434575" cy="1556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596" y="2825666"/>
            <a:ext cx="5375309" cy="1301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569" y="4484019"/>
            <a:ext cx="3838012" cy="102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To run them you’ll need Microsoft Visual Studios C++ packages</a:t>
            </a:r>
          </a:p>
          <a:p>
            <a:r>
              <a:rPr lang="en-US" dirty="0"/>
              <a:t>Install python 3.6.2 x64 (MAKE SURE YOU GET THIS RIGHT)</a:t>
            </a:r>
          </a:p>
          <a:p>
            <a:r>
              <a:rPr lang="en-US" dirty="0"/>
              <a:t>Install windows visual studio (modify to include C++)</a:t>
            </a:r>
          </a:p>
          <a:p>
            <a:r>
              <a:rPr lang="en-US" dirty="0"/>
              <a:t>Install CUDA toolkit 8.0 </a:t>
            </a:r>
            <a:r>
              <a:rPr lang="en-US" u="sng" dirty="0">
                <a:hlinkClick r:id="rId2"/>
              </a:rPr>
              <a:t>https://developer.nvidia.com/cuda-80-ga2-download-archive</a:t>
            </a:r>
            <a:endParaRPr lang="en-US" dirty="0"/>
          </a:p>
          <a:p>
            <a:r>
              <a:rPr lang="en-US" dirty="0"/>
              <a:t>Add to path: </a:t>
            </a:r>
          </a:p>
          <a:p>
            <a:r>
              <a:rPr lang="en-US" dirty="0"/>
              <a:t>                C:\Program Files\NVIDIA GPU Computing Toolkit\CUDA\v8.0\bin;</a:t>
            </a:r>
          </a:p>
          <a:p>
            <a:r>
              <a:rPr lang="en-US" dirty="0"/>
              <a:t>                C:\Program Files (x86)\NVIDIA Corporation\PhysX\Common;</a:t>
            </a:r>
          </a:p>
          <a:p>
            <a:r>
              <a:rPr lang="en-US" dirty="0"/>
              <a:t>                C:\Program Files\NVIDIA GPU Computing Toolkit\CUDA\v8.0\</a:t>
            </a:r>
            <a:r>
              <a:rPr lang="en-US" dirty="0" err="1"/>
              <a:t>libnvvp</a:t>
            </a:r>
            <a:r>
              <a:rPr lang="en-US" dirty="0"/>
              <a:t>;</a:t>
            </a:r>
          </a:p>
          <a:p>
            <a:r>
              <a:rPr lang="en-US" dirty="0"/>
              <a:t>                C:\Program Files\NVIDIA GPU Computing Toolkit\CUDA\v8.0\bin;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Download cuDNNv6.0 </a:t>
            </a:r>
            <a:r>
              <a:rPr lang="en-US" u="sng" dirty="0">
                <a:hlinkClick r:id="rId3"/>
              </a:rPr>
              <a:t>https://developer.nvidia.com/rdp/cudnn-download</a:t>
            </a:r>
            <a:r>
              <a:rPr lang="en-US" dirty="0"/>
              <a:t> (You must make an account, etc.)</a:t>
            </a:r>
          </a:p>
          <a:p>
            <a:r>
              <a:rPr lang="en-US" dirty="0"/>
              <a:t>Extract ^ to somewhere. Add to path</a:t>
            </a:r>
          </a:p>
          <a:p>
            <a:r>
              <a:rPr lang="en-US" dirty="0" smtClean="0"/>
              <a:t>Y</a:t>
            </a:r>
            <a:r>
              <a:rPr lang="en-US" dirty="0"/>
              <a:t>:\</a:t>
            </a:r>
            <a:r>
              <a:rPr lang="en-US" dirty="0" smtClean="0"/>
              <a:t>cuda; Y</a:t>
            </a:r>
            <a:r>
              <a:rPr lang="en-US" dirty="0"/>
              <a:t>:\cuda\bin; (Or wherever you put it)</a:t>
            </a:r>
          </a:p>
          <a:p>
            <a:r>
              <a:rPr lang="en-US" dirty="0"/>
              <a:t>Make sure you can open ‘python’ from cmd. If you can’t, ensure you have these in path</a:t>
            </a:r>
          </a:p>
          <a:p>
            <a:r>
              <a:rPr lang="en-US" dirty="0"/>
              <a:t> </a:t>
            </a:r>
            <a:r>
              <a:rPr lang="en-US" dirty="0" smtClean="0"/>
              <a:t>               C</a:t>
            </a:r>
            <a:r>
              <a:rPr lang="en-US" dirty="0"/>
              <a:t>:\Users\bmanderson\AppData\Local\Programs\Python\Python36\Scripts\;</a:t>
            </a:r>
          </a:p>
          <a:p>
            <a:r>
              <a:rPr lang="en-US" dirty="0" smtClean="0"/>
              <a:t>C</a:t>
            </a:r>
            <a:r>
              <a:rPr lang="en-US" dirty="0"/>
              <a:t>:\Users\bmanderson\AppData\Local\Programs\Python\Python36</a:t>
            </a:r>
            <a:r>
              <a:rPr lang="en-US" dirty="0" smtClean="0"/>
              <a:t>\;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Pycharm</a:t>
            </a:r>
            <a:r>
              <a:rPr lang="en-US" dirty="0"/>
              <a:t> open settings -&gt; Project -&gt; Project Interpreter -&gt; Select Python at top. -&gt; click ‘+’ sign, search for </a:t>
            </a:r>
            <a:r>
              <a:rPr lang="en-US" dirty="0" err="1"/>
              <a:t>tensorflow-gpu</a:t>
            </a:r>
            <a:r>
              <a:rPr lang="en-US" dirty="0"/>
              <a:t> -&gt;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a way of making a framework for similar things, or tasks</a:t>
            </a:r>
          </a:p>
          <a:p>
            <a:endParaRPr lang="en-US" dirty="0"/>
          </a:p>
          <a:p>
            <a:r>
              <a:rPr lang="en-US" dirty="0" smtClean="0"/>
              <a:t>Say you want to make something that describes students here at MDA</a:t>
            </a:r>
          </a:p>
          <a:p>
            <a:endParaRPr lang="en-US" dirty="0"/>
          </a:p>
          <a:p>
            <a:r>
              <a:rPr lang="en-US" dirty="0" smtClean="0"/>
              <a:t>You want to know have their name, grad school, major, and maybe undergrad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everyone here is getting their degree from this institution though, but we can make the default MDA</a:t>
            </a:r>
          </a:p>
          <a:p>
            <a:r>
              <a:rPr lang="en-US" dirty="0" smtClean="0"/>
              <a:t>So, when making a class you start off by defining the __</a:t>
            </a:r>
            <a:r>
              <a:rPr lang="en-US" dirty="0" err="1" smtClean="0"/>
              <a:t>init</a:t>
            </a:r>
            <a:r>
              <a:rPr lang="en-US" dirty="0" smtClean="0"/>
              <a:t>__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7769"/>
          <a:stretch/>
        </p:blipFill>
        <p:spPr>
          <a:xfrm>
            <a:off x="2468655" y="3597087"/>
            <a:ext cx="8851553" cy="17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add something to return the info…</a:t>
            </a:r>
          </a:p>
          <a:p>
            <a:endParaRPr lang="en-US" dirty="0"/>
          </a:p>
          <a:p>
            <a:r>
              <a:rPr lang="en-US" dirty="0" smtClean="0"/>
              <a:t>Note that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return_Info</a:t>
            </a:r>
            <a:r>
              <a:rPr lang="en-US" dirty="0" smtClean="0"/>
              <a:t> only has self as an input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56" y="3597087"/>
            <a:ext cx="5676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you can make multiple students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82" y="3312459"/>
            <a:ext cx="3122029" cy="1573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247" y="2990569"/>
            <a:ext cx="1898656" cy="11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Dicom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Load a single </a:t>
            </a:r>
            <a:r>
              <a:rPr lang="en-US" dirty="0" err="1" smtClean="0"/>
              <a:t>dicom</a:t>
            </a:r>
            <a:r>
              <a:rPr lang="en-US" dirty="0" smtClean="0"/>
              <a:t> file as variable 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127" y="1825625"/>
            <a:ext cx="5318332" cy="14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1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juptyer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navigate to where </a:t>
            </a:r>
            <a:r>
              <a:rPr lang="en-US" dirty="0" smtClean="0"/>
              <a:t>downloaded the tutorial with ‘cd’ (change directory)</a:t>
            </a:r>
          </a:p>
          <a:p>
            <a:endParaRPr lang="en-US" dirty="0"/>
          </a:p>
          <a:p>
            <a:r>
              <a:rPr lang="en-US" dirty="0"/>
              <a:t>cd ..\Teaching Python to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And type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86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</a:t>
            </a:r>
            <a:r>
              <a:rPr lang="en-US" dirty="0" err="1" smtClean="0"/>
              <a:t>Dicom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6031" y="1690688"/>
            <a:ext cx="2942329" cy="4351338"/>
          </a:xfrm>
        </p:spPr>
        <p:txBody>
          <a:bodyPr/>
          <a:lstStyle/>
          <a:p>
            <a:r>
              <a:rPr lang="en-US" dirty="0" smtClean="0"/>
              <a:t>This creates a class called </a:t>
            </a:r>
            <a:r>
              <a:rPr lang="en-US" dirty="0" err="1" smtClean="0"/>
              <a:t>Dicom_Creator</a:t>
            </a:r>
            <a:endParaRPr lang="en-US" dirty="0" smtClean="0"/>
          </a:p>
          <a:p>
            <a:r>
              <a:rPr lang="en-US" dirty="0" smtClean="0"/>
              <a:t>It is initialized by a path to the files</a:t>
            </a:r>
          </a:p>
          <a:p>
            <a:r>
              <a:rPr lang="en-US" dirty="0" err="1" smtClean="0"/>
              <a:t>Get_files</a:t>
            </a:r>
            <a:r>
              <a:rPr lang="en-US" dirty="0" smtClean="0"/>
              <a:t>() will create a list of </a:t>
            </a:r>
            <a:r>
              <a:rPr lang="en-US" dirty="0" err="1" smtClean="0"/>
              <a:t>dicom</a:t>
            </a:r>
            <a:r>
              <a:rPr lang="en-US" dirty="0" smtClean="0"/>
              <a:t> files and all of the </a:t>
            </a:r>
            <a:r>
              <a:rPr lang="en-US" dirty="0" err="1" smtClean="0"/>
              <a:t>dicom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3639" y="1690688"/>
            <a:ext cx="8669361" cy="4401205"/>
          </a:xfrm>
          <a:prstGeom prst="rect">
            <a:avLst/>
          </a:prstGeom>
          <a:solidFill>
            <a:srgbClr val="19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AA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Dicom_Creator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EB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files_path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files_path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files_path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929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get_files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lstRSFile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files_path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Modality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'RTSTRUCT'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check whether the file's DICOM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Dicom_Data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(ds)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Modality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'RTSTRUCT'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lstRSFile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298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</a:t>
            </a:r>
            <a:r>
              <a:rPr lang="en-US" dirty="0" err="1"/>
              <a:t>Dicom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44379" y="1477526"/>
            <a:ext cx="9119937" cy="5047536"/>
          </a:xfrm>
          <a:prstGeom prst="rect">
            <a:avLst/>
          </a:prstGeom>
          <a:solidFill>
            <a:srgbClr val="19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9299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get_images_and_mask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image_size_1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pixel_array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image_size_2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pixel_array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image_size_1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image_size_2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EB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'float32'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loop through all the DICOM files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read the file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store the raw image data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pixel_array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:, :,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lstFilesDCM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filenameDCM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Get slice locations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E85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EB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ImagePositionPatient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RescaleIntercept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RescaleIntercept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RescaleSlope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RescaleSlope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RescaleIntercept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RescaleSlope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indexes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EB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EB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6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ArrayDicom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:, :,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indexes]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FC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slice_locations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</a:t>
            </a:r>
            <a:r>
              <a:rPr lang="en-US" dirty="0" err="1" smtClean="0"/>
              <a:t>Dicom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line sets a path</a:t>
            </a:r>
          </a:p>
          <a:p>
            <a:r>
              <a:rPr lang="en-US" dirty="0" smtClean="0"/>
              <a:t>Second line initializes our class</a:t>
            </a:r>
          </a:p>
          <a:p>
            <a:r>
              <a:rPr lang="en-US" dirty="0" smtClean="0"/>
              <a:t>Third tells it to run the </a:t>
            </a:r>
            <a:r>
              <a:rPr lang="en-US" dirty="0" err="1" smtClean="0"/>
              <a:t>get_files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Fourth tells it to get the images</a:t>
            </a:r>
          </a:p>
          <a:p>
            <a:r>
              <a:rPr lang="en-US" dirty="0" smtClean="0"/>
              <a:t>Last pulls the images out for us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9705" y="2861068"/>
            <a:ext cx="4910319" cy="1169551"/>
          </a:xfrm>
          <a:prstGeom prst="rect">
            <a:avLst/>
          </a:prstGeom>
          <a:solidFill>
            <a:srgbClr val="19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bmanderson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dicom_test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AB8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Dicom_reader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Dicom_Creator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(path)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Dicom_reader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get_files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Dicom_reader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0EF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FBE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get_images_and_mask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Images = </a:t>
            </a:r>
            <a:r>
              <a:rPr lang="en-US" alt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Dicom_reader.ArrayDicom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69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for what I have here, please feel free to reach out to me at: </a:t>
            </a:r>
            <a:r>
              <a:rPr lang="en-US" dirty="0" smtClean="0">
                <a:hlinkClick r:id="rId2"/>
              </a:rPr>
              <a:t>bmanderson@mdanderson.org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Cheers!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python ‘better’?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runs very ‘lean’, in that only a few tools are available to you unless you specifically import others</a:t>
            </a:r>
          </a:p>
          <a:p>
            <a:r>
              <a:rPr lang="en-US" dirty="0" smtClean="0"/>
              <a:t>This means it can be very fast, and created .exe files can be relatively small</a:t>
            </a:r>
          </a:p>
          <a:p>
            <a:endParaRPr lang="en-US" dirty="0" smtClean="0"/>
          </a:p>
          <a:p>
            <a:r>
              <a:rPr lang="en-US" dirty="0" smtClean="0"/>
              <a:t>IT’S FREE!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with a black background is in python</a:t>
            </a:r>
          </a:p>
          <a:p>
            <a:endParaRPr lang="en-US" dirty="0"/>
          </a:p>
          <a:p>
            <a:r>
              <a:rPr lang="en-US" dirty="0" smtClean="0"/>
              <a:t>Anything with a white background is in </a:t>
            </a:r>
            <a:r>
              <a:rPr lang="en-US" dirty="0" err="1" smtClean="0"/>
              <a:t>Matlab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general the </a:t>
            </a:r>
            <a:r>
              <a:rPr lang="en-US" dirty="0" err="1" smtClean="0"/>
              <a:t>Matlab</a:t>
            </a:r>
            <a:r>
              <a:rPr lang="en-US" dirty="0" smtClean="0"/>
              <a:t> code will be on the left column and Python on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655" y="1756359"/>
            <a:ext cx="4129736" cy="1481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141" r="76413"/>
          <a:stretch/>
        </p:blipFill>
        <p:spPr>
          <a:xfrm>
            <a:off x="5345655" y="3670349"/>
            <a:ext cx="4022160" cy="747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9944" y="4963820"/>
            <a:ext cx="8713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that in python, the words beneath the </a:t>
            </a:r>
            <a:r>
              <a:rPr lang="en-US" dirty="0" err="1" smtClean="0"/>
              <a:t>def</a:t>
            </a:r>
            <a:r>
              <a:rPr lang="en-US" dirty="0" smtClean="0"/>
              <a:t> are tabbed, while those 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 are not. This is because </a:t>
            </a:r>
            <a:r>
              <a:rPr lang="en-US" dirty="0" err="1" smtClean="0"/>
              <a:t>Matlab</a:t>
            </a:r>
            <a:r>
              <a:rPr lang="en-US" dirty="0" smtClean="0"/>
              <a:t> uses ‘end’, while python relies on </a:t>
            </a:r>
          </a:p>
          <a:p>
            <a:r>
              <a:rPr lang="en-US" dirty="0" smtClean="0"/>
              <a:t>The spacing to determine where everything is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24" y="1756359"/>
            <a:ext cx="3794397" cy="12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1741</Words>
  <Application>Microsoft Office PowerPoint</Application>
  <PresentationFormat>Widescreen</PresentationFormat>
  <Paragraphs>274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Office Theme</vt:lpstr>
      <vt:lpstr>Introduction to Python for Matlab Users</vt:lpstr>
      <vt:lpstr>General background</vt:lpstr>
      <vt:lpstr>How to install python</vt:lpstr>
      <vt:lpstr>Pip install Jupyter notebooks</vt:lpstr>
      <vt:lpstr>Download a package from github</vt:lpstr>
      <vt:lpstr>Run juptyer notebook</vt:lpstr>
      <vt:lpstr>Why is python ‘better’?</vt:lpstr>
      <vt:lpstr>Quick Reminder</vt:lpstr>
      <vt:lpstr>What does it look like?</vt:lpstr>
      <vt:lpstr>Accepting inputs</vt:lpstr>
      <vt:lpstr>New things in Python</vt:lpstr>
      <vt:lpstr>For loops with lists</vt:lpstr>
      <vt:lpstr>For loops with lists</vt:lpstr>
      <vt:lpstr>For loops with lists</vt:lpstr>
      <vt:lpstr>For loops with lists</vt:lpstr>
      <vt:lpstr>Exercise 1</vt:lpstr>
      <vt:lpstr>Exercise 1</vt:lpstr>
      <vt:lpstr>Identifying things in lists</vt:lpstr>
      <vt:lpstr>Identifying things in lists</vt:lpstr>
      <vt:lpstr>Identifying things in lists</vt:lpstr>
      <vt:lpstr>Identifying things in lists</vt:lpstr>
      <vt:lpstr>Identifying things in string</vt:lpstr>
      <vt:lpstr>For loops with lists</vt:lpstr>
      <vt:lpstr>For loops and while loops</vt:lpstr>
      <vt:lpstr>For, if, and while loops</vt:lpstr>
      <vt:lpstr>For, if, and while loops</vt:lpstr>
      <vt:lpstr>0 indexing</vt:lpstr>
      <vt:lpstr>For and while loop</vt:lpstr>
      <vt:lpstr>For and while loop</vt:lpstr>
      <vt:lpstr>Exercise 2</vt:lpstr>
      <vt:lpstr>Exercise 2</vt:lpstr>
      <vt:lpstr>Dictionaries</vt:lpstr>
      <vt:lpstr>Dictionaries</vt:lpstr>
      <vt:lpstr>Dictionaries</vt:lpstr>
      <vt:lpstr>Dictionary within Dictionary</vt:lpstr>
      <vt:lpstr>Importing modules</vt:lpstr>
      <vt:lpstr>Writing functions</vt:lpstr>
      <vt:lpstr>Returning Outputs</vt:lpstr>
      <vt:lpstr>Returning Outputs</vt:lpstr>
      <vt:lpstr>Returning Outputs</vt:lpstr>
      <vt:lpstr>Pause</vt:lpstr>
      <vt:lpstr>Returning Outputs</vt:lpstr>
      <vt:lpstr>Returning Outputs, with argv</vt:lpstr>
      <vt:lpstr>Returning Outputs, with argv</vt:lpstr>
      <vt:lpstr>Returning Outputs, with argv</vt:lpstr>
      <vt:lpstr>Returning Outputs</vt:lpstr>
      <vt:lpstr>Making modules loadable</vt:lpstr>
      <vt:lpstr>Making modules loadable</vt:lpstr>
      <vt:lpstr>Making modules loadable</vt:lpstr>
      <vt:lpstr>Loading modules</vt:lpstr>
      <vt:lpstr>Loading modules</vt:lpstr>
      <vt:lpstr>Exercise</vt:lpstr>
      <vt:lpstr>Exercise</vt:lpstr>
      <vt:lpstr>Python deep learning</vt:lpstr>
      <vt:lpstr>Classes</vt:lpstr>
      <vt:lpstr>Classes</vt:lpstr>
      <vt:lpstr>Classes</vt:lpstr>
      <vt:lpstr>Classes</vt:lpstr>
      <vt:lpstr>Basic Dicom</vt:lpstr>
      <vt:lpstr>More advanced Dicom</vt:lpstr>
      <vt:lpstr>More advanced Dicom</vt:lpstr>
      <vt:lpstr>More advanced Dicom</vt:lpstr>
      <vt:lpstr>Thank you!</vt:lpstr>
    </vt:vector>
  </TitlesOfParts>
  <Company>M. D. Anderson Cancer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Matlab Users</dc:title>
  <dc:creator>Anderson,Brian M</dc:creator>
  <cp:lastModifiedBy>Anderson,Brian M</cp:lastModifiedBy>
  <cp:revision>48</cp:revision>
  <dcterms:created xsi:type="dcterms:W3CDTF">2017-11-25T15:54:02Z</dcterms:created>
  <dcterms:modified xsi:type="dcterms:W3CDTF">2019-04-19T21:42:48Z</dcterms:modified>
</cp:coreProperties>
</file>