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7432000" cy="2743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6" d="100"/>
          <a:sy n="16" d="100"/>
        </p:scale>
        <p:origin x="182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4489452"/>
            <a:ext cx="23317200" cy="9550400"/>
          </a:xfrm>
        </p:spPr>
        <p:txBody>
          <a:bodyPr anchor="b"/>
          <a:lstStyle>
            <a:lvl1pPr algn="ctr">
              <a:defRPr sz="1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14408152"/>
            <a:ext cx="20574000" cy="6623048"/>
          </a:xfrm>
        </p:spPr>
        <p:txBody>
          <a:bodyPr/>
          <a:lstStyle>
            <a:lvl1pPr marL="0" indent="0" algn="ctr">
              <a:buNone/>
              <a:defRPr sz="7200"/>
            </a:lvl1pPr>
            <a:lvl2pPr marL="1371600" indent="0" algn="ctr">
              <a:buNone/>
              <a:defRPr sz="6000"/>
            </a:lvl2pPr>
            <a:lvl3pPr marL="2743200" indent="0" algn="ctr">
              <a:buNone/>
              <a:defRPr sz="5400"/>
            </a:lvl3pPr>
            <a:lvl4pPr marL="4114800" indent="0" algn="ctr">
              <a:buNone/>
              <a:defRPr sz="4800"/>
            </a:lvl4pPr>
            <a:lvl5pPr marL="5486400" indent="0" algn="ctr">
              <a:buNone/>
              <a:defRPr sz="4800"/>
            </a:lvl5pPr>
            <a:lvl6pPr marL="6858000" indent="0" algn="ctr">
              <a:buNone/>
              <a:defRPr sz="4800"/>
            </a:lvl6pPr>
            <a:lvl7pPr marL="8229600" indent="0" algn="ctr">
              <a:buNone/>
              <a:defRPr sz="4800"/>
            </a:lvl7pPr>
            <a:lvl8pPr marL="9601200" indent="0" algn="ctr">
              <a:buNone/>
              <a:defRPr sz="4800"/>
            </a:lvl8pPr>
            <a:lvl9pPr marL="10972800" indent="0" algn="ctr">
              <a:buNone/>
              <a:defRPr sz="4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44730-8609-42F6-A1F6-0EFDC4C66E50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E6BBB-F7DF-4FA2-B50D-7BE647858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218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44730-8609-42F6-A1F6-0EFDC4C66E50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E6BBB-F7DF-4FA2-B50D-7BE647858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16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631027" y="1460500"/>
            <a:ext cx="5915025" cy="2324735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5952" y="1460500"/>
            <a:ext cx="17402175" cy="232473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44730-8609-42F6-A1F6-0EFDC4C66E50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E6BBB-F7DF-4FA2-B50D-7BE647858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23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44730-8609-42F6-A1F6-0EFDC4C66E50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E6BBB-F7DF-4FA2-B50D-7BE647858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775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664" y="6838958"/>
            <a:ext cx="23660100" cy="11410948"/>
          </a:xfrm>
        </p:spPr>
        <p:txBody>
          <a:bodyPr anchor="b"/>
          <a:lstStyle>
            <a:lvl1pPr>
              <a:defRPr sz="1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1664" y="18357858"/>
            <a:ext cx="23660100" cy="6000748"/>
          </a:xfrm>
        </p:spPr>
        <p:txBody>
          <a:bodyPr/>
          <a:lstStyle>
            <a:lvl1pPr marL="0" indent="0">
              <a:buNone/>
              <a:defRPr sz="7200">
                <a:solidFill>
                  <a:schemeClr val="tx1"/>
                </a:solidFill>
              </a:defRPr>
            </a:lvl1pPr>
            <a:lvl2pPr marL="1371600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2pPr>
            <a:lvl3pPr marL="2743200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3pPr>
            <a:lvl4pPr marL="41148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4pPr>
            <a:lvl5pPr marL="54864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5pPr>
            <a:lvl6pPr marL="68580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82296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96012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109728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44730-8609-42F6-A1F6-0EFDC4C66E50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E6BBB-F7DF-4FA2-B50D-7BE647858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091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950" y="7302500"/>
            <a:ext cx="11658600" cy="17405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7450" y="7302500"/>
            <a:ext cx="11658600" cy="17405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44730-8609-42F6-A1F6-0EFDC4C66E50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E6BBB-F7DF-4FA2-B50D-7BE647858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813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460506"/>
            <a:ext cx="23660100" cy="53022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9526" y="6724652"/>
            <a:ext cx="11605020" cy="3295648"/>
          </a:xfrm>
        </p:spPr>
        <p:txBody>
          <a:bodyPr anchor="b"/>
          <a:lstStyle>
            <a:lvl1pPr marL="0" indent="0">
              <a:buNone/>
              <a:defRPr sz="7200" b="1"/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9526" y="10020300"/>
            <a:ext cx="11605020" cy="14738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87452" y="6724652"/>
            <a:ext cx="11662173" cy="3295648"/>
          </a:xfrm>
        </p:spPr>
        <p:txBody>
          <a:bodyPr anchor="b"/>
          <a:lstStyle>
            <a:lvl1pPr marL="0" indent="0">
              <a:buNone/>
              <a:defRPr sz="7200" b="1"/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87452" y="10020300"/>
            <a:ext cx="11662173" cy="14738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44730-8609-42F6-A1F6-0EFDC4C66E50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E6BBB-F7DF-4FA2-B50D-7BE647858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659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44730-8609-42F6-A1F6-0EFDC4C66E50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E6BBB-F7DF-4FA2-B50D-7BE647858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511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44730-8609-42F6-A1F6-0EFDC4C66E50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E6BBB-F7DF-4FA2-B50D-7BE647858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707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828800"/>
            <a:ext cx="8847534" cy="6400800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2173" y="3949706"/>
            <a:ext cx="13887450" cy="19494500"/>
          </a:xfrm>
        </p:spPr>
        <p:txBody>
          <a:bodyPr/>
          <a:lstStyle>
            <a:lvl1pPr>
              <a:defRPr sz="9600"/>
            </a:lvl1pPr>
            <a:lvl2pPr>
              <a:defRPr sz="8400"/>
            </a:lvl2pPr>
            <a:lvl3pPr>
              <a:defRPr sz="7200"/>
            </a:lvl3pPr>
            <a:lvl4pPr>
              <a:defRPr sz="6000"/>
            </a:lvl4pPr>
            <a:lvl5pPr>
              <a:defRPr sz="6000"/>
            </a:lvl5pPr>
            <a:lvl6pPr>
              <a:defRPr sz="6000"/>
            </a:lvl6pPr>
            <a:lvl7pPr>
              <a:defRPr sz="6000"/>
            </a:lvl7pPr>
            <a:lvl8pPr>
              <a:defRPr sz="6000"/>
            </a:lvl8pPr>
            <a:lvl9pPr>
              <a:defRPr sz="6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8229600"/>
            <a:ext cx="8847534" cy="15246352"/>
          </a:xfrm>
        </p:spPr>
        <p:txBody>
          <a:bodyPr/>
          <a:lstStyle>
            <a:lvl1pPr marL="0" indent="0">
              <a:buNone/>
              <a:defRPr sz="4800"/>
            </a:lvl1pPr>
            <a:lvl2pPr marL="1371600" indent="0">
              <a:buNone/>
              <a:defRPr sz="4200"/>
            </a:lvl2pPr>
            <a:lvl3pPr marL="2743200" indent="0">
              <a:buNone/>
              <a:defRPr sz="3600"/>
            </a:lvl3pPr>
            <a:lvl4pPr marL="4114800" indent="0">
              <a:buNone/>
              <a:defRPr sz="3000"/>
            </a:lvl4pPr>
            <a:lvl5pPr marL="5486400" indent="0">
              <a:buNone/>
              <a:defRPr sz="3000"/>
            </a:lvl5pPr>
            <a:lvl6pPr marL="6858000" indent="0">
              <a:buNone/>
              <a:defRPr sz="3000"/>
            </a:lvl6pPr>
            <a:lvl7pPr marL="8229600" indent="0">
              <a:buNone/>
              <a:defRPr sz="3000"/>
            </a:lvl7pPr>
            <a:lvl8pPr marL="9601200" indent="0">
              <a:buNone/>
              <a:defRPr sz="3000"/>
            </a:lvl8pPr>
            <a:lvl9pPr marL="10972800" indent="0">
              <a:buNone/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44730-8609-42F6-A1F6-0EFDC4C66E50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E6BBB-F7DF-4FA2-B50D-7BE647858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114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828800"/>
            <a:ext cx="8847534" cy="6400800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62173" y="3949706"/>
            <a:ext cx="13887450" cy="19494500"/>
          </a:xfrm>
        </p:spPr>
        <p:txBody>
          <a:bodyPr anchor="t"/>
          <a:lstStyle>
            <a:lvl1pPr marL="0" indent="0">
              <a:buNone/>
              <a:defRPr sz="9600"/>
            </a:lvl1pPr>
            <a:lvl2pPr marL="1371600" indent="0">
              <a:buNone/>
              <a:defRPr sz="8400"/>
            </a:lvl2pPr>
            <a:lvl3pPr marL="2743200" indent="0">
              <a:buNone/>
              <a:defRPr sz="7200"/>
            </a:lvl3pPr>
            <a:lvl4pPr marL="4114800" indent="0">
              <a:buNone/>
              <a:defRPr sz="6000"/>
            </a:lvl4pPr>
            <a:lvl5pPr marL="5486400" indent="0">
              <a:buNone/>
              <a:defRPr sz="6000"/>
            </a:lvl5pPr>
            <a:lvl6pPr marL="6858000" indent="0">
              <a:buNone/>
              <a:defRPr sz="6000"/>
            </a:lvl6pPr>
            <a:lvl7pPr marL="8229600" indent="0">
              <a:buNone/>
              <a:defRPr sz="6000"/>
            </a:lvl7pPr>
            <a:lvl8pPr marL="9601200" indent="0">
              <a:buNone/>
              <a:defRPr sz="6000"/>
            </a:lvl8pPr>
            <a:lvl9pPr marL="10972800" indent="0">
              <a:buNone/>
              <a:defRPr sz="6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8229600"/>
            <a:ext cx="8847534" cy="15246352"/>
          </a:xfrm>
        </p:spPr>
        <p:txBody>
          <a:bodyPr/>
          <a:lstStyle>
            <a:lvl1pPr marL="0" indent="0">
              <a:buNone/>
              <a:defRPr sz="4800"/>
            </a:lvl1pPr>
            <a:lvl2pPr marL="1371600" indent="0">
              <a:buNone/>
              <a:defRPr sz="4200"/>
            </a:lvl2pPr>
            <a:lvl3pPr marL="2743200" indent="0">
              <a:buNone/>
              <a:defRPr sz="3600"/>
            </a:lvl3pPr>
            <a:lvl4pPr marL="4114800" indent="0">
              <a:buNone/>
              <a:defRPr sz="3000"/>
            </a:lvl4pPr>
            <a:lvl5pPr marL="5486400" indent="0">
              <a:buNone/>
              <a:defRPr sz="3000"/>
            </a:lvl5pPr>
            <a:lvl6pPr marL="6858000" indent="0">
              <a:buNone/>
              <a:defRPr sz="3000"/>
            </a:lvl6pPr>
            <a:lvl7pPr marL="8229600" indent="0">
              <a:buNone/>
              <a:defRPr sz="3000"/>
            </a:lvl7pPr>
            <a:lvl8pPr marL="9601200" indent="0">
              <a:buNone/>
              <a:defRPr sz="3000"/>
            </a:lvl8pPr>
            <a:lvl9pPr marL="10972800" indent="0">
              <a:buNone/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44730-8609-42F6-A1F6-0EFDC4C66E50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E6BBB-F7DF-4FA2-B50D-7BE647858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89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5950" y="1460506"/>
            <a:ext cx="23660100" cy="5302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5950" y="7302500"/>
            <a:ext cx="23660100" cy="17405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5950" y="25425406"/>
            <a:ext cx="61722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44730-8609-42F6-A1F6-0EFDC4C66E50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6850" y="25425406"/>
            <a:ext cx="92583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73850" y="25425406"/>
            <a:ext cx="61722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E6BBB-F7DF-4FA2-B50D-7BE647858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437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743200" rtl="0" eaLnBrk="1" latinLnBrk="0" hangingPunct="1">
        <a:lnSpc>
          <a:spcPct val="90000"/>
        </a:lnSpc>
        <a:spcBef>
          <a:spcPct val="0"/>
        </a:spcBef>
        <a:buNone/>
        <a:defRPr sz="1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0" indent="-685800" algn="l" defTabSz="2743200" rtl="0" eaLnBrk="1" latinLnBrk="0" hangingPunct="1">
        <a:lnSpc>
          <a:spcPct val="90000"/>
        </a:lnSpc>
        <a:spcBef>
          <a:spcPts val="3000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1pPr>
      <a:lvl2pPr marL="20574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3pPr>
      <a:lvl4pPr marL="48006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61722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75438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9154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102870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16586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3pPr>
      <a:lvl4pPr marL="41148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68580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2296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96012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0F1B0366-B97B-CF2F-D08D-723648584A76}"/>
              </a:ext>
            </a:extLst>
          </p:cNvPr>
          <p:cNvGrpSpPr/>
          <p:nvPr/>
        </p:nvGrpSpPr>
        <p:grpSpPr>
          <a:xfrm>
            <a:off x="2407750" y="1709530"/>
            <a:ext cx="22917154" cy="18094852"/>
            <a:chOff x="2407750" y="1709530"/>
            <a:chExt cx="22917154" cy="18094852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067355D-A229-513C-95C3-7FF3FA990003}"/>
                </a:ext>
              </a:extLst>
            </p:cNvPr>
            <p:cNvSpPr/>
            <p:nvPr/>
          </p:nvSpPr>
          <p:spPr>
            <a:xfrm>
              <a:off x="2407750" y="1709530"/>
              <a:ext cx="22917154" cy="180948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00F9F37-D5B5-556C-E22A-9AE215A40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407210" y="15087005"/>
              <a:ext cx="6617040" cy="4635738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BB0109D-760A-5453-77BF-F44E2B0631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19529" y="15087005"/>
              <a:ext cx="6617040" cy="4635738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ACF0AF9-6D73-968F-7EC8-FC9216270E0C}"/>
                </a:ext>
              </a:extLst>
            </p:cNvPr>
            <p:cNvSpPr/>
            <p:nvPr/>
          </p:nvSpPr>
          <p:spPr>
            <a:xfrm>
              <a:off x="11133206" y="15168645"/>
              <a:ext cx="4457701" cy="4635737"/>
            </a:xfrm>
            <a:prstGeom prst="rect">
              <a:avLst/>
            </a:prstGeom>
            <a:noFill/>
            <a:ln w="889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1243C9D-2FBB-6A03-919A-E220F5457CE3}"/>
                </a:ext>
              </a:extLst>
            </p:cNvPr>
            <p:cNvSpPr txBox="1"/>
            <p:nvPr/>
          </p:nvSpPr>
          <p:spPr>
            <a:xfrm>
              <a:off x="11133206" y="15295775"/>
              <a:ext cx="39737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CT  : 2.16.840.1.114362…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1D73429-B126-E572-89C1-F30BE12939D2}"/>
                </a:ext>
              </a:extLst>
            </p:cNvPr>
            <p:cNvSpPr txBox="1"/>
            <p:nvPr/>
          </p:nvSpPr>
          <p:spPr>
            <a:xfrm>
              <a:off x="11133205" y="15859356"/>
              <a:ext cx="39737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MR : 1.11.40.1.1234122…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95837FA-5395-D567-EB91-A0838A09B7D7}"/>
                </a:ext>
              </a:extLst>
            </p:cNvPr>
            <p:cNvSpPr txBox="1"/>
            <p:nvPr/>
          </p:nvSpPr>
          <p:spPr>
            <a:xfrm rot="5400000">
              <a:off x="11790639" y="17727729"/>
              <a:ext cx="314283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/>
                <a:t>…………………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4F8E320-4DD8-A6A9-8003-ABFA21800EC1}"/>
                </a:ext>
              </a:extLst>
            </p:cNvPr>
            <p:cNvSpPr txBox="1"/>
            <p:nvPr/>
          </p:nvSpPr>
          <p:spPr>
            <a:xfrm>
              <a:off x="10796194" y="13253630"/>
              <a:ext cx="4794713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Group images based on their unique series instance UID and modality</a:t>
              </a:r>
            </a:p>
          </p:txBody>
        </p: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AC3DE339-6A0A-BAF5-3829-49A7839FE983}"/>
                </a:ext>
              </a:extLst>
            </p:cNvPr>
            <p:cNvSpPr/>
            <p:nvPr/>
          </p:nvSpPr>
          <p:spPr>
            <a:xfrm>
              <a:off x="7222594" y="16054210"/>
              <a:ext cx="4339140" cy="2716673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Step 1: Characterize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A5F3405-380E-C822-F553-D829EFCF749B}"/>
                </a:ext>
              </a:extLst>
            </p:cNvPr>
            <p:cNvSpPr txBox="1"/>
            <p:nvPr/>
          </p:nvSpPr>
          <p:spPr>
            <a:xfrm>
              <a:off x="3430692" y="13171987"/>
              <a:ext cx="4794713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Selected folder with many DICOM images and modalities</a:t>
              </a:r>
            </a:p>
          </p:txBody>
        </p:sp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976D3D8D-717B-052E-8B3C-B5A19E15AE97}"/>
                </a:ext>
              </a:extLst>
            </p:cNvPr>
            <p:cNvSpPr/>
            <p:nvPr/>
          </p:nvSpPr>
          <p:spPr>
            <a:xfrm>
              <a:off x="15106936" y="15946125"/>
              <a:ext cx="4339140" cy="2716673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Step 2: </a:t>
              </a:r>
            </a:p>
            <a:p>
              <a:pPr algn="ctr"/>
              <a:r>
                <a:rPr lang="en-US" sz="3600" dirty="0"/>
                <a:t>Change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C5674C2-3852-A3B4-0662-811AFE337E8D}"/>
                </a:ext>
              </a:extLst>
            </p:cNvPr>
            <p:cNvSpPr txBox="1"/>
            <p:nvPr/>
          </p:nvSpPr>
          <p:spPr>
            <a:xfrm>
              <a:off x="19318373" y="13171987"/>
              <a:ext cx="4794713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Based on selected attributes and modalities, each group is changed</a:t>
              </a: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29D85997-5A16-EE93-8497-43C45BD0A6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02825" y="2102271"/>
              <a:ext cx="13226349" cy="9373124"/>
            </a:xfrm>
            <a:prstGeom prst="rect">
              <a:avLst/>
            </a:prstGeom>
            <a:ln w="63500">
              <a:solidFill>
                <a:schemeClr val="tx1"/>
              </a:solidFill>
            </a:ln>
          </p:spPr>
        </p:pic>
        <p:cxnSp>
          <p:nvCxnSpPr>
            <p:cNvPr id="19" name="Connector: Curved 18">
              <a:extLst>
                <a:ext uri="{FF2B5EF4-FFF2-40B4-BE49-F238E27FC236}">
                  <a16:creationId xmlns:a16="http://schemas.microsoft.com/office/drawing/2014/main" id="{005BDD64-7767-207D-D8B6-418E68EFFDBF}"/>
                </a:ext>
              </a:extLst>
            </p:cNvPr>
            <p:cNvCxnSpPr>
              <a:cxnSpLocks/>
              <a:stCxn id="17" idx="2"/>
              <a:endCxn id="10" idx="0"/>
            </p:cNvCxnSpPr>
            <p:nvPr/>
          </p:nvCxnSpPr>
          <p:spPr>
            <a:xfrm rot="5400000">
              <a:off x="8923729" y="8379716"/>
              <a:ext cx="1696592" cy="7887951"/>
            </a:xfrm>
            <a:prstGeom prst="curvedConnector3">
              <a:avLst>
                <a:gd name="adj1" fmla="val 50000"/>
              </a:avLst>
            </a:prstGeom>
            <a:ln w="317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73815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22</TotalTime>
  <Words>47</Words>
  <Application>Microsoft Office PowerPoint</Application>
  <PresentationFormat>Custom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Anderson, Brian</dc:creator>
  <cp:lastModifiedBy>Anderson, Brian</cp:lastModifiedBy>
  <cp:revision>9</cp:revision>
  <dcterms:created xsi:type="dcterms:W3CDTF">2023-12-03T16:16:42Z</dcterms:created>
  <dcterms:modified xsi:type="dcterms:W3CDTF">2023-12-03T16:40:12Z</dcterms:modified>
</cp:coreProperties>
</file>