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95" autoAdjust="0"/>
    <p:restoredTop sz="95741" autoAdjust="0"/>
  </p:normalViewPr>
  <p:slideViewPr>
    <p:cSldViewPr snapToGrid="0">
      <p:cViewPr>
        <p:scale>
          <a:sx n="28" d="100"/>
          <a:sy n="28" d="100"/>
        </p:scale>
        <p:origin x="1256" y="-104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52522-108F-2A4E-9BBA-FBA30AE411DB}" type="datetimeFigureOut">
              <a:rPr lang="en-US" smtClean="0"/>
              <a:pPr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EF49E-1D6E-2D4E-B993-8062488BD7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22520" y="812800"/>
            <a:ext cx="41964692" cy="31287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7054" y="-288586"/>
            <a:ext cx="41964692" cy="6540816"/>
          </a:xfrm>
        </p:spPr>
        <p:txBody>
          <a:bodyPr>
            <a:normAutofit/>
          </a:bodyPr>
          <a:lstStyle/>
          <a:p>
            <a:r>
              <a:rPr lang="en-US" sz="8200" b="1" dirty="0">
                <a:latin typeface="Arial"/>
                <a:cs typeface="Arial"/>
              </a:rPr>
              <a:t>Evolution of mesoscales in a countable configuration space</a:t>
            </a:r>
            <a:br>
              <a:rPr lang="en-US" sz="8200" dirty="0">
                <a:latin typeface="Arial"/>
                <a:cs typeface="Arial"/>
              </a:rPr>
            </a:br>
            <a:r>
              <a:rPr lang="en-US" sz="6700" dirty="0">
                <a:latin typeface="Arial"/>
                <a:cs typeface="Arial"/>
              </a:rPr>
              <a:t>Brian E. </a:t>
            </a:r>
            <a:r>
              <a:rPr lang="en-US" sz="6700" dirty="0" err="1">
                <a:latin typeface="Arial"/>
                <a:cs typeface="Arial"/>
              </a:rPr>
              <a:t>Mapes</a:t>
            </a:r>
            <a:r>
              <a:rPr lang="en-US" sz="6700" dirty="0">
                <a:latin typeface="Arial"/>
                <a:cs typeface="Arial"/>
              </a:rPr>
              <a:t>, University of Miami</a:t>
            </a:r>
            <a:br>
              <a:rPr lang="en-US" sz="6700" dirty="0">
                <a:latin typeface="Arial"/>
                <a:cs typeface="Arial"/>
              </a:rPr>
            </a:br>
            <a:r>
              <a:rPr lang="en-US" sz="6700" dirty="0">
                <a:latin typeface="Arial"/>
                <a:cs typeface="Arial"/>
              </a:rPr>
              <a:t>mapes or </a:t>
            </a:r>
            <a:r>
              <a:rPr lang="en-US" sz="6700" dirty="0" err="1">
                <a:latin typeface="Arial"/>
                <a:cs typeface="Arial"/>
              </a:rPr>
              <a:t>bmapes @miami.edu</a:t>
            </a:r>
            <a:endParaRPr lang="en-US" sz="6700" dirty="0">
              <a:latin typeface="Arial"/>
              <a:cs typeface="Arial"/>
            </a:endParaRPr>
          </a:p>
        </p:txBody>
      </p:sp>
      <p:sp>
        <p:nvSpPr>
          <p:cNvPr id="6" name="TextBox 51"/>
          <p:cNvSpPr txBox="1">
            <a:spLocks noChangeArrowheads="1"/>
          </p:cNvSpPr>
          <p:nvPr/>
        </p:nvSpPr>
        <p:spPr bwMode="auto">
          <a:xfrm>
            <a:off x="1889607" y="6540861"/>
            <a:ext cx="20274339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b="1" u="sng" dirty="0"/>
              <a:t>QUESTION:</a:t>
            </a:r>
            <a:r>
              <a:rPr lang="en-US" sz="4000" b="1" dirty="0"/>
              <a:t> How do </a:t>
            </a:r>
            <a:r>
              <a:rPr lang="en-US" sz="4000" b="1" i="1" dirty="0">
                <a:solidFill>
                  <a:srgbClr val="7030A0"/>
                </a:solidFill>
              </a:rPr>
              <a:t>unlikely but efficient</a:t>
            </a:r>
            <a:r>
              <a:rPr lang="en-US" sz="4000" b="1" dirty="0">
                <a:solidFill>
                  <a:srgbClr val="7030A0"/>
                </a:solidFill>
              </a:rPr>
              <a:t> </a:t>
            </a:r>
            <a:r>
              <a:rPr lang="en-US" sz="4000" b="1" dirty="0"/>
              <a:t>mesoscale organizations of convection evolve from more </a:t>
            </a:r>
            <a:r>
              <a:rPr lang="en-US" sz="4000" b="1" i="1" dirty="0">
                <a:solidFill>
                  <a:srgbClr val="00B050"/>
                </a:solidFill>
              </a:rPr>
              <a:t>likely but random </a:t>
            </a:r>
            <a:r>
              <a:rPr lang="en-US" sz="4000" b="1" dirty="0"/>
              <a:t>configurations</a:t>
            </a:r>
            <a:r>
              <a:rPr lang="en-US" sz="4000" b="1" i="1" dirty="0"/>
              <a:t> </a:t>
            </a:r>
            <a:r>
              <a:rPr lang="en-US" sz="4000" b="1" dirty="0"/>
              <a:t>of</a:t>
            </a:r>
            <a:r>
              <a:rPr lang="en-US" sz="4000" b="1" i="1" dirty="0"/>
              <a:t> c</a:t>
            </a:r>
            <a:r>
              <a:rPr lang="en-US" sz="4000" b="1" dirty="0"/>
              <a:t>onvective updrafts, in a newly convecting fluid?</a:t>
            </a:r>
            <a:endParaRPr lang="en-US" sz="4000" b="1" dirty="0">
              <a:ea typeface="Arial" pitchFamily="-84" charset="0"/>
              <a:cs typeface="Arial" pitchFamily="-84" charset="0"/>
            </a:endParaRPr>
          </a:p>
          <a:p>
            <a:pPr>
              <a:buFont typeface="Arial"/>
              <a:buChar char="•"/>
            </a:pPr>
            <a:endParaRPr lang="en-US" sz="4000" b="1" dirty="0">
              <a:ea typeface="Arial" pitchFamily="-84" charset="0"/>
              <a:cs typeface="Arial" pitchFamily="-84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Evolutionary reasoning principles: </a:t>
            </a:r>
          </a:p>
          <a:p>
            <a:pPr>
              <a:buFont typeface="Arial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Consider an abstract space of possible configurations of convective cells (here,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w=1 </a:t>
            </a:r>
            <a:r>
              <a:rPr lang="en-US" sz="4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updrafts) </a:t>
            </a:r>
          </a:p>
          <a:p>
            <a:pPr>
              <a:buFont typeface="Arial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Vast majority of these are un-special; nearly redundant functionally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are ‘fitter’ at persistence and/or reproduction (propagating) </a:t>
            </a:r>
          </a:p>
          <a:p>
            <a:pPr>
              <a:buFont typeface="Arial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config.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adjacency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a </a:t>
            </a:r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‘fitness’ for evolution to climb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4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ea typeface="Arial" pitchFamily="-84" charset="0"/>
                <a:cs typeface="Times New Roman" panose="02020603050405020304" pitchFamily="18" charset="0"/>
              </a:rPr>
              <a:t>Numerical experiments: how fast can a system discover its ‘fitter’ = ‘organized’ configurations?</a:t>
            </a: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9543907" y="5796185"/>
            <a:ext cx="4637088" cy="8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ea typeface="Arial" pitchFamily="-84" charset="0"/>
                <a:cs typeface="Arial" pitchFamily="-84" charset="0"/>
              </a:rPr>
              <a:t>1. Introduction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2514" y="5778106"/>
            <a:ext cx="20601432" cy="72941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3145751" y="5791495"/>
            <a:ext cx="18855842" cy="778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3. Time evolution: a game with rules + randomness </a:t>
            </a:r>
          </a:p>
          <a:p>
            <a:pPr algn="ctr"/>
            <a:r>
              <a:rPr lang="en-US" sz="5000" dirty="0">
                <a:ea typeface="Arial" pitchFamily="-84" charset="0"/>
                <a:cs typeface="Arial" pitchFamily="-84" charset="0"/>
                <a:sym typeface="Wingdings" pitchFamily="2" charset="2"/>
              </a:rPr>
              <a:t>1-timestep jumps  31x31 </a:t>
            </a:r>
            <a:r>
              <a:rPr lang="en-US" sz="5000" i="1" dirty="0">
                <a:ea typeface="Arial" pitchFamily="-84" charset="0"/>
                <a:cs typeface="Arial" pitchFamily="-84" charset="0"/>
                <a:sym typeface="Wingdings" pitchFamily="2" charset="2"/>
              </a:rPr>
              <a:t>transition probability matrix TPM</a:t>
            </a:r>
            <a:endParaRPr lang="en-US" sz="5000" b="1" i="1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r>
              <a:rPr lang="en-US" sz="5000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Probability for time t+1, based on configuration at time t: </a:t>
            </a:r>
          </a:p>
          <a:p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   P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t+1) = 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w(x,y, t) + 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R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Noise + 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N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4neigh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t) +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F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|</a:t>
            </a:r>
            <a:r>
              <a:rPr lang="en-US" sz="5000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V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t)| </a:t>
            </a:r>
          </a:p>
          <a:p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Parameter space: 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W,R,E,F </a:t>
            </a:r>
          </a:p>
          <a:p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W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governs persistence, </a:t>
            </a:r>
          </a:p>
          <a:p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R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random noise strength</a:t>
            </a:r>
          </a:p>
          <a:p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</a:t>
            </a:r>
            <a:r>
              <a:rPr lang="en-US" sz="5000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entrainment protection by neighbors</a:t>
            </a:r>
          </a:p>
          <a:p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	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F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governs </a:t>
            </a:r>
            <a:r>
              <a:rPr lang="en-US" sz="5000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</a:t>
            </a:r>
            <a:r>
              <a:rPr lang="en-US" sz="5000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V</a:t>
            </a:r>
            <a:r>
              <a:rPr lang="en-US" sz="5000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|-dependent surface flux </a:t>
            </a:r>
            <a:endParaRPr lang="en-US" sz="5000" i="1" dirty="0">
              <a:latin typeface="Times New Roman" panose="02020603050405020304" pitchFamily="18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946360" y="5796183"/>
            <a:ext cx="19229832" cy="89116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2514" y="13512799"/>
            <a:ext cx="20613435" cy="17928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16"/>
          <p:cNvSpPr txBox="1">
            <a:spLocks noChangeArrowheads="1"/>
          </p:cNvSpPr>
          <p:nvPr/>
        </p:nvSpPr>
        <p:spPr bwMode="auto">
          <a:xfrm>
            <a:off x="12863544" y="21054854"/>
            <a:ext cx="9105209" cy="932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Simple combinatorics so far.</a:t>
            </a:r>
          </a:p>
          <a:p>
            <a:pPr algn="ctr"/>
            <a:endParaRPr lang="en-US" sz="5000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Interest begins with a temporal evolution law!</a:t>
            </a:r>
          </a:p>
          <a:p>
            <a:pPr algn="ctr"/>
            <a:endParaRPr lang="en-US" sz="5000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Define probability P</a:t>
            </a:r>
            <a:r>
              <a:rPr lang="en-US" sz="5000" b="1" baseline="-25000" dirty="0">
                <a:ea typeface="Arial" pitchFamily="-84" charset="0"/>
                <a:cs typeface="Arial" pitchFamily="-84" charset="0"/>
              </a:rPr>
              <a:t>w</a:t>
            </a:r>
            <a:r>
              <a:rPr lang="en-US" sz="5000" b="1" dirty="0">
                <a:ea typeface="Arial" pitchFamily="-84" charset="0"/>
                <a:cs typeface="Arial" pitchFamily="-84" charset="0"/>
              </a:rPr>
              <a:t>(x,y, t+1). </a:t>
            </a:r>
          </a:p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Top 4 P</a:t>
            </a:r>
            <a:r>
              <a:rPr lang="en-US" sz="5000" b="1" baseline="-25000" dirty="0">
                <a:ea typeface="Arial" pitchFamily="-84" charset="0"/>
                <a:cs typeface="Arial" pitchFamily="-84" charset="0"/>
              </a:rPr>
              <a:t>w  </a:t>
            </a:r>
            <a:r>
              <a:rPr lang="en-US" sz="5000" b="1" dirty="0">
                <a:ea typeface="Arial" pitchFamily="-84" charset="0"/>
                <a:cs typeface="Arial" pitchFamily="-84" charset="0"/>
              </a:rPr>
              <a:t>locations get w=1.</a:t>
            </a:r>
          </a:p>
          <a:p>
            <a:pPr algn="ctr"/>
            <a:endParaRPr lang="en-US" sz="5000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50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Iterate. </a:t>
            </a:r>
          </a:p>
          <a:p>
            <a:pPr algn="ctr"/>
            <a:endParaRPr lang="en-US" sz="5000" b="1" dirty="0">
              <a:ea typeface="Arial" pitchFamily="-84" charset="0"/>
              <a:cs typeface="Arial" pitchFamily="-84" charset="0"/>
            </a:endParaRPr>
          </a:p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Do ”winners” emerge? </a:t>
            </a:r>
          </a:p>
          <a:p>
            <a:pPr algn="ctr"/>
            <a:r>
              <a:rPr lang="en-US" sz="5000" b="1" dirty="0">
                <a:ea typeface="Arial" pitchFamily="-84" charset="0"/>
                <a:cs typeface="Arial" pitchFamily="-84" charset="0"/>
              </a:rPr>
              <a:t>How fast? By what pathways?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959060" y="15257990"/>
            <a:ext cx="19213068" cy="95705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27538978" y="25186568"/>
            <a:ext cx="10599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ea typeface="Arial" pitchFamily="-84" charset="0"/>
                <a:cs typeface="Arial" pitchFamily="-84" charset="0"/>
              </a:rPr>
              <a:t>4. The evolutionary conceptual project </a:t>
            </a:r>
          </a:p>
        </p:txBody>
      </p:sp>
      <p:sp>
        <p:nvSpPr>
          <p:cNvPr id="36" name="TextBox 16"/>
          <p:cNvSpPr txBox="1">
            <a:spLocks noChangeArrowheads="1"/>
          </p:cNvSpPr>
          <p:nvPr/>
        </p:nvSpPr>
        <p:spPr bwMode="auto">
          <a:xfrm>
            <a:off x="22958428" y="30223227"/>
            <a:ext cx="191157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Arial" pitchFamily="-84" charset="0"/>
                <a:cs typeface="Arial" pitchFamily="-84" charset="0"/>
              </a:rPr>
              <a:t>References: </a:t>
            </a:r>
          </a:p>
          <a:p>
            <a:r>
              <a:rPr lang="en-US" sz="3600" dirty="0">
                <a:ea typeface="Arial" pitchFamily="-84" charset="0"/>
                <a:cs typeface="Arial" pitchFamily="-84" charset="0"/>
              </a:rPr>
              <a:t>Mapes (2025, ArXiv &amp; JAS in press): Evolutionary theory of convective organization </a:t>
            </a:r>
            <a:r>
              <a:rPr lang="en-US" sz="2400" dirty="0">
                <a:ea typeface="Arial" pitchFamily="-84" charset="0"/>
                <a:cs typeface="Arial" pitchFamily="-84" charset="0"/>
              </a:rPr>
              <a:t>(but this work is not there!)</a:t>
            </a:r>
            <a:endParaRPr lang="en-US" sz="5000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97160" y="25188686"/>
            <a:ext cx="19174968" cy="4861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2084469" y="14247390"/>
            <a:ext cx="19794015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4x4 lattice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sz="48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w=1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“updrafts” at every time.  Enforce mean [w]=0.</a:t>
            </a:r>
          </a:p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* Velocity potential </a:t>
            </a:r>
            <a:r>
              <a:rPr lang="en-US" sz="4800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US" sz="4800">
                <a:latin typeface="Symbol" pitchFamily="2" charset="2"/>
              </a:rPr>
              <a:t>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= ifft( fft(w)/k</a:t>
            </a:r>
            <a:r>
              <a:rPr lang="en-US" sz="4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) for total wavenumber k. </a:t>
            </a:r>
            <a:r>
              <a:rPr lang="en-US" sz="4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= grad(</a:t>
            </a:r>
            <a:r>
              <a:rPr lang="en-US" sz="4800">
                <a:solidFill>
                  <a:srgbClr val="FF0000"/>
                </a:solidFill>
                <a:latin typeface="Symbol" pitchFamily="2" charset="2"/>
              </a:rPr>
              <a:t>c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194560" marR="0" lvl="1" indent="0" algn="l" defTabSz="2194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 numpy on unstaggered grid; V=0 for checkerboard w !</a:t>
            </a:r>
            <a:endParaRPr kumimoji="0" lang="en-US" sz="4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194560" marR="0" lvl="1" indent="0" algn="l" defTabSz="21945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Randomly generate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configurations: thousands 16*15*14*13 = </a:t>
            </a:r>
            <a:r>
              <a:rPr lang="en-US" sz="4800"/>
              <a:t>43680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equivalencies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 by domain-mean 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|</a:t>
            </a:r>
            <a:r>
              <a:rPr lang="en-US" sz="4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], </a:t>
            </a:r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 N</a:t>
            </a:r>
            <a:r>
              <a:rPr lang="en-US" sz="4800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_neighbors</a:t>
            </a:r>
            <a:r>
              <a:rPr lang="en-US" sz="4800" baseline="30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</a:p>
          <a:p>
            <a:pPr lvl="1"/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2 things that shape Prob(w @t+1) pattern:             F</a:t>
            </a:r>
            <a:r>
              <a:rPr lang="en-US" sz="3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>
                <a:latin typeface="Symbol" pitchFamily="2" charset="2"/>
                <a:cs typeface="Times New Roman" panose="02020603050405020304" pitchFamily="18" charset="0"/>
              </a:rPr>
              <a:t>a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|;          Entrainment </a:t>
            </a:r>
            <a:r>
              <a:rPr lang="en-US" sz="3600">
                <a:latin typeface="Symbol" pitchFamily="2" charset="2"/>
                <a:cs typeface="Times New Roman" panose="02020603050405020304" pitchFamily="18" charset="0"/>
              </a:rPr>
              <a:t>a (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4-N</a:t>
            </a:r>
            <a:r>
              <a:rPr lang="en-US" sz="3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endParaRPr lang="en-US" sz="3600" dirty="0"/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23325894" y="26032790"/>
            <a:ext cx="1859493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Even for 4 cells in a 4x4 periodic grid, configuration space is size 31. For 5 in 5x5, &gt; 300, and on from there.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 Welcome to combinatorics, and life!    </a:t>
            </a:r>
            <a:r>
              <a:rPr lang="en-US" sz="3200" b="1" i="1" dirty="0">
                <a:ea typeface="Arial" pitchFamily="-84" charset="0"/>
                <a:cs typeface="Arial" pitchFamily="-84" charset="0"/>
              </a:rPr>
              <a:t>Pleiotropy.    </a:t>
            </a:r>
            <a:r>
              <a:rPr lang="en-US" sz="3200" b="1" dirty="0">
                <a:ea typeface="Arial" pitchFamily="-84" charset="0"/>
                <a:cs typeface="Arial" pitchFamily="-84" charset="0"/>
              </a:rPr>
              <a:t>How can back-propagation of evo. selection work?? </a:t>
            </a:r>
            <a:endParaRPr lang="en-US" sz="3200" b="1" i="1" dirty="0">
              <a:ea typeface="Arial" pitchFamily="-84" charset="0"/>
              <a:cs typeface="Arial" pitchFamily="-8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Absurdly many </a:t>
            </a:r>
            <a:r>
              <a:rPr lang="en-US" sz="3200" i="1" dirty="0">
                <a:ea typeface="Arial" pitchFamily="-84" charset="0"/>
                <a:cs typeface="Arial" pitchFamily="-84" charset="0"/>
              </a:rPr>
              <a:t>configurations</a:t>
            </a:r>
            <a:r>
              <a:rPr lang="en-US" sz="3200" dirty="0">
                <a:ea typeface="Arial" pitchFamily="-84" charset="0"/>
                <a:cs typeface="Arial" pitchFamily="-84" charset="0"/>
              </a:rPr>
              <a:t> (e.g., DNA) </a:t>
            </a:r>
            <a:r>
              <a:rPr lang="en-US" sz="3200" dirty="0">
                <a:ea typeface="Arial" pitchFamily="-84" charset="0"/>
                <a:cs typeface="Arial" pitchFamily="-84" charset="0"/>
                <a:sym typeface="Wingdings" pitchFamily="2" charset="2"/>
              </a:rPr>
              <a:t> several </a:t>
            </a:r>
            <a:r>
              <a:rPr lang="en-US" sz="3200" i="1" dirty="0">
                <a:ea typeface="Arial" pitchFamily="-84" charset="0"/>
                <a:cs typeface="Arial" pitchFamily="-84" charset="0"/>
                <a:sym typeface="Wingdings" pitchFamily="2" charset="2"/>
              </a:rPr>
              <a:t>traits</a:t>
            </a:r>
            <a:r>
              <a:rPr lang="en-US" sz="3200" dirty="0">
                <a:ea typeface="Arial" pitchFamily="-84" charset="0"/>
                <a:cs typeface="Arial" pitchFamily="-84" charset="0"/>
                <a:sym typeface="Wingdings" pitchFamily="2" charset="2"/>
              </a:rPr>
              <a:t>  binary </a:t>
            </a:r>
            <a:r>
              <a:rPr lang="en-US" sz="3200" dirty="0">
                <a:ea typeface="Arial" pitchFamily="-84" charset="0"/>
                <a:cs typeface="Arial" pitchFamily="-84" charset="0"/>
              </a:rPr>
              <a:t>fitness </a:t>
            </a:r>
            <a:r>
              <a:rPr lang="en-US" sz="3200" i="1" dirty="0">
                <a:ea typeface="Arial" pitchFamily="-84" charset="0"/>
                <a:cs typeface="Arial" pitchFamily="-84" charset="0"/>
              </a:rPr>
              <a:t>selection </a:t>
            </a:r>
            <a:r>
              <a:rPr lang="en-US" sz="3200" dirty="0">
                <a:ea typeface="Arial" pitchFamily="-84" charset="0"/>
                <a:cs typeface="Arial" pitchFamily="-84" charset="0"/>
              </a:rPr>
              <a:t>(survival, reproduction)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ea typeface="Arial" pitchFamily="-84" charset="0"/>
              <a:cs typeface="Arial" pitchFamily="-8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Unlikely but efficient configs can only discover themselves by </a:t>
            </a:r>
            <a:r>
              <a:rPr lang="en-US" sz="3200" i="1" dirty="0">
                <a:ea typeface="Arial" pitchFamily="-84" charset="0"/>
                <a:cs typeface="Arial" pitchFamily="-84" charset="0"/>
              </a:rPr>
              <a:t>pathways</a:t>
            </a:r>
            <a:r>
              <a:rPr lang="en-US" sz="3200" dirty="0">
                <a:ea typeface="Arial" pitchFamily="-84" charset="0"/>
                <a:cs typeface="Arial" pitchFamily="-84" charset="0"/>
              </a:rPr>
              <a:t> in vast config space</a:t>
            </a:r>
            <a:r>
              <a:rPr lang="en-US" sz="3200" i="1" dirty="0">
                <a:ea typeface="Arial" pitchFamily="-84" charset="0"/>
                <a:cs typeface="Arial" pitchFamily="-84" charset="0"/>
              </a:rPr>
              <a:t>.  </a:t>
            </a:r>
            <a:r>
              <a:rPr lang="en-US" sz="3200" i="1" u="sng" dirty="0">
                <a:ea typeface="Arial" pitchFamily="-84" charset="0"/>
                <a:cs typeface="Arial" pitchFamily="-84" charset="0"/>
              </a:rPr>
              <a:t>Can we map it?</a:t>
            </a:r>
          </a:p>
          <a:p>
            <a:pPr marL="265176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In biology, key is meso GRNs (Gene Regulatory Networks). </a:t>
            </a:r>
          </a:p>
          <a:p>
            <a:pPr marL="265176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ea typeface="Arial" pitchFamily="-84" charset="0"/>
                <a:cs typeface="Arial" pitchFamily="-84" charset="0"/>
              </a:rPr>
              <a:t>In convection, </a:t>
            </a:r>
            <a:r>
              <a:rPr lang="en-US" sz="3200" u="sng" dirty="0">
                <a:ea typeface="Arial" pitchFamily="-84" charset="0"/>
                <a:cs typeface="Arial" pitchFamily="-84" charset="0"/>
              </a:rPr>
              <a:t>meso state networks?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4531349" y="13538364"/>
            <a:ext cx="1629741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5000" b="1" dirty="0">
                <a:ea typeface="Arial" pitchFamily="-84" charset="0"/>
                <a:cs typeface="Arial" pitchFamily="-84" charset="0"/>
              </a:rPr>
              <a:t>2. Simplest, </a:t>
            </a:r>
            <a:r>
              <a:rPr lang="en-US" sz="5000" b="1" i="1" dirty="0">
                <a:ea typeface="Arial" pitchFamily="-84" charset="0"/>
                <a:cs typeface="Arial" pitchFamily="-84" charset="0"/>
              </a:rPr>
              <a:t>enumerable</a:t>
            </a:r>
            <a:r>
              <a:rPr lang="en-US" sz="5000" b="1" dirty="0">
                <a:ea typeface="Arial" pitchFamily="-84" charset="0"/>
                <a:cs typeface="Arial" pitchFamily="-84" charset="0"/>
              </a:rPr>
              <a:t> convection-like configuration space: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740888-E754-E307-1277-F16367222371}"/>
              </a:ext>
            </a:extLst>
          </p:cNvPr>
          <p:cNvCxnSpPr/>
          <p:nvPr/>
        </p:nvCxnSpPr>
        <p:spPr>
          <a:xfrm>
            <a:off x="1562514" y="19190089"/>
            <a:ext cx="20601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1131F983-CCEA-8C2B-FB51-D9086F76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115" y="9022027"/>
            <a:ext cx="3119029" cy="2840092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DDB269A-E66B-41B6-C917-201BEFB3B4CE}"/>
              </a:ext>
            </a:extLst>
          </p:cNvPr>
          <p:cNvCxnSpPr>
            <a:cxnSpLocks/>
          </p:cNvCxnSpPr>
          <p:nvPr/>
        </p:nvCxnSpPr>
        <p:spPr>
          <a:xfrm flipV="1">
            <a:off x="31301235" y="9477261"/>
            <a:ext cx="3998927" cy="1436331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CA2A640E-3D6D-6359-D9D6-96AA2C2EE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28496" y="9120366"/>
            <a:ext cx="21627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Arial" pitchFamily="-84" charset="0"/>
                <a:cs typeface="Arial" pitchFamily="-84" charset="0"/>
              </a:rPr>
              <a:t>p=1 along </a:t>
            </a:r>
          </a:p>
          <a:p>
            <a:r>
              <a:rPr lang="en-US" sz="3600" dirty="0">
                <a:ea typeface="Arial" pitchFamily="-84" charset="0"/>
                <a:cs typeface="Arial" pitchFamily="-84" charset="0"/>
              </a:rPr>
              <a:t>diag.</a:t>
            </a:r>
            <a:endParaRPr lang="en-US" sz="5000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64" name="TextBox 16">
            <a:extLst>
              <a:ext uri="{FF2B5EF4-FFF2-40B4-BE49-F238E27FC236}">
                <a16:creationId xmlns:a16="http://schemas.microsoft.com/office/drawing/2014/main" id="{3E4152E8-8C06-B845-5FD4-D3784FD5AEAE}"/>
              </a:ext>
            </a:extLst>
          </p:cNvPr>
          <p:cNvSpPr txBox="1">
            <a:spLocks noChangeArrowheads="1"/>
          </p:cNvSpPr>
          <p:nvPr/>
        </p:nvSpPr>
        <p:spPr bwMode="auto">
          <a:xfrm rot="19012541">
            <a:off x="31703869" y="9808708"/>
            <a:ext cx="2743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Arial" pitchFamily="-84" charset="0"/>
                <a:cs typeface="Arial" pitchFamily="-84" charset="0"/>
              </a:rPr>
              <a:t>pure, sole</a:t>
            </a:r>
            <a:endParaRPr lang="en-US" sz="4400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09F12327-5723-6912-3616-FC62B03AA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1" y="15408007"/>
            <a:ext cx="18855842" cy="855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E,F</a:t>
            </a:r>
            <a:r>
              <a:rPr lang="en-US" sz="5000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(nonlocal) most interesting for </a:t>
            </a:r>
            <a:r>
              <a:rPr lang="en-US" sz="5000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contingent</a:t>
            </a:r>
            <a:r>
              <a:rPr lang="en-US" sz="5000" b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evolution...</a:t>
            </a:r>
            <a:endParaRPr lang="en-US" sz="5000" b="1" i="1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  <a:sym typeface="Wingdings" pitchFamily="2" charset="2"/>
            </a:endParaRPr>
          </a:p>
          <a:p>
            <a:pPr marL="914400" indent="-914400">
              <a:buFont typeface="+mj-lt"/>
              <a:buAutoNum type="arabicPeriod"/>
            </a:pP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Construct P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(x,y, t+1; </a:t>
            </a:r>
            <a:r>
              <a:rPr lang="en-US" sz="5000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W,R,E,F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)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Initialize 4 w=1 cells randomly, iterate for NT time steps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Repeat step 2. NENS times to see I.C.-robustness of results </a:t>
            </a:r>
          </a:p>
          <a:p>
            <a:pPr marL="914400" indent="-914400">
              <a:buFont typeface="+mj-lt"/>
              <a:buAutoNum type="arabicPeriod"/>
            </a:pPr>
            <a:endParaRPr lang="en-US" sz="5000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endParaRPr lang="en-US" sz="5000" dirty="0">
              <a:ea typeface="Arial" pitchFamily="-84" charset="0"/>
              <a:cs typeface="Arial" pitchFamily="-84" charset="0"/>
              <a:sym typeface="Wingdings" pitchFamily="2" charset="2"/>
            </a:endParaRPr>
          </a:p>
          <a:p>
            <a:r>
              <a:rPr lang="en-US" sz="5000" b="1" i="1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</a:p>
          <a:p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  <a:p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sp>
        <p:nvSpPr>
          <p:cNvPr id="75" name="TextBox 51">
            <a:extLst>
              <a:ext uri="{FF2B5EF4-FFF2-40B4-BE49-F238E27FC236}">
                <a16:creationId xmlns:a16="http://schemas.microsoft.com/office/drawing/2014/main" id="{EDA8D380-8EBF-331E-3E80-C666E358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1678" y="13896443"/>
            <a:ext cx="35899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unconditional on t=t</a:t>
            </a:r>
            <a:endParaRPr lang="en-US" sz="2400" dirty="0">
              <a:solidFill>
                <a:schemeClr val="accent6">
                  <a:lumMod val="75000"/>
                </a:schemeClr>
              </a:solidFill>
              <a:ea typeface="Arial" pitchFamily="-84" charset="0"/>
              <a:cs typeface="Arial" pitchFamily="-8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6C059A6-6D2C-9504-AF73-7735C536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6391" y="11551004"/>
            <a:ext cx="3447588" cy="3020453"/>
          </a:xfrm>
          <a:prstGeom prst="rect">
            <a:avLst/>
          </a:prstGeom>
        </p:spPr>
      </p:pic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E405F835-7128-1DCB-0DE2-A80D7EFDD982}"/>
              </a:ext>
            </a:extLst>
          </p:cNvPr>
          <p:cNvCxnSpPr>
            <a:cxnSpLocks/>
          </p:cNvCxnSpPr>
          <p:nvPr/>
        </p:nvCxnSpPr>
        <p:spPr>
          <a:xfrm>
            <a:off x="33997392" y="11592784"/>
            <a:ext cx="5074158" cy="1141693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51">
            <a:extLst>
              <a:ext uri="{FF2B5EF4-FFF2-40B4-BE49-F238E27FC236}">
                <a16:creationId xmlns:a16="http://schemas.microsoft.com/office/drawing/2014/main" id="{FDCDAC11-6D81-FE89-003B-4B83A82D1CA7}"/>
              </a:ext>
            </a:extLst>
          </p:cNvPr>
          <p:cNvSpPr txBox="1">
            <a:spLocks noChangeArrowheads="1"/>
          </p:cNvSpPr>
          <p:nvPr/>
        </p:nvSpPr>
        <p:spPr bwMode="auto">
          <a:xfrm rot="18722293">
            <a:off x="38698485" y="10439533"/>
            <a:ext cx="35899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       9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/1000 rare ”block”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         config is #31 </a:t>
            </a:r>
          </a:p>
        </p:txBody>
      </p:sp>
      <p:sp>
        <p:nvSpPr>
          <p:cNvPr id="85" name="TextBox 16">
            <a:extLst>
              <a:ext uri="{FF2B5EF4-FFF2-40B4-BE49-F238E27FC236}">
                <a16:creationId xmlns:a16="http://schemas.microsoft.com/office/drawing/2014/main" id="{9A3D29DB-9FD5-DECC-4FFE-6D847C716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5536" y="12019467"/>
            <a:ext cx="227166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ea typeface="Arial" pitchFamily="-84" charset="0"/>
                <a:cs typeface="Arial" pitchFamily="-84" charset="0"/>
              </a:rPr>
              <a:t>numerosity within the 31 equivalency classes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573FEE88-ED51-ADD5-2CF4-BBE14AE06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47"/>
          <a:stretch>
            <a:fillRect/>
          </a:stretch>
        </p:blipFill>
        <p:spPr>
          <a:xfrm>
            <a:off x="2084469" y="20964702"/>
            <a:ext cx="10133715" cy="10424012"/>
          </a:xfrm>
          <a:prstGeom prst="rect">
            <a:avLst/>
          </a:prstGeom>
        </p:spPr>
      </p:pic>
      <p:sp>
        <p:nvSpPr>
          <p:cNvPr id="89" name="TextBox 51">
            <a:extLst>
              <a:ext uri="{FF2B5EF4-FFF2-40B4-BE49-F238E27FC236}">
                <a16:creationId xmlns:a16="http://schemas.microsoft.com/office/drawing/2014/main" id="{66DDEA96-7DD6-51AF-2544-C3A7909E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891" y="30125775"/>
            <a:ext cx="108711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  <a:sym typeface="Wingdings" pitchFamily="2" charset="2"/>
              </a:rPr>
              <a:t>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Rare (about 9 per 1000), this configuration </a:t>
            </a: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ea typeface="Arial" pitchFamily="-84" charset="0"/>
                <a:cs typeface="Arial" pitchFamily="-84" charset="0"/>
              </a:rPr>
              <a:t>     has largest domain-mean windspeed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5175119-F164-0D5B-BF87-A0EF3D1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1885" y="20388382"/>
            <a:ext cx="4140200" cy="42672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00A6783-0E62-44C5-D502-3D98E3163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03185" y="20370793"/>
            <a:ext cx="4127500" cy="426720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2FBD3B15-5DA3-639F-8F3C-EEC70817BB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17487" y="20370793"/>
            <a:ext cx="4140200" cy="426720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48C138E-53E1-BB75-5BED-571873F0C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9987" y="20388382"/>
            <a:ext cx="4127500" cy="4267200"/>
          </a:xfrm>
          <a:prstGeom prst="rect">
            <a:avLst/>
          </a:prstGeom>
        </p:spPr>
      </p:pic>
      <p:sp>
        <p:nvSpPr>
          <p:cNvPr id="97" name="TextBox 16">
            <a:extLst>
              <a:ext uri="{FF2B5EF4-FFF2-40B4-BE49-F238E27FC236}">
                <a16:creationId xmlns:a16="http://schemas.microsoft.com/office/drawing/2014/main" id="{993A6626-7517-3F6B-173A-8A414362E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5617" y="19200130"/>
            <a:ext cx="910520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F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effect: P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5000" dirty="0">
                <a:latin typeface="Symbol" pitchFamily="2" charset="2"/>
                <a:ea typeface="Arial" pitchFamily="-84" charset="0"/>
                <a:cs typeface="Times New Roman" panose="02020603050405020304" pitchFamily="18" charset="0"/>
              </a:rPr>
              <a:t> a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|V|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73F567A6-01EC-F44B-1EB9-4D8EE034F9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22318" y="22928946"/>
            <a:ext cx="1199600" cy="1159613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F1F9AEFE-4ECC-ABC9-F436-BC3F1264F6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43485" y="22941041"/>
            <a:ext cx="1199600" cy="1170833"/>
          </a:xfrm>
          <a:prstGeom prst="rect">
            <a:avLst/>
          </a:prstGeom>
        </p:spPr>
      </p:pic>
      <p:sp>
        <p:nvSpPr>
          <p:cNvPr id="100" name="TextBox 16">
            <a:extLst>
              <a:ext uri="{FF2B5EF4-FFF2-40B4-BE49-F238E27FC236}">
                <a16:creationId xmlns:a16="http://schemas.microsoft.com/office/drawing/2014/main" id="{7DC6F45E-CD46-E2D9-15C3-9CB5E5D77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1333" y="22446059"/>
            <a:ext cx="41930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</a:t>
            </a:r>
            <a:r>
              <a:rPr lang="en-US" sz="32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13: alternating </a:t>
            </a:r>
          </a:p>
        </p:txBody>
      </p:sp>
      <p:sp>
        <p:nvSpPr>
          <p:cNvPr id="108" name="TextBox 16">
            <a:extLst>
              <a:ext uri="{FF2B5EF4-FFF2-40B4-BE49-F238E27FC236}">
                <a16:creationId xmlns:a16="http://schemas.microsoft.com/office/drawing/2014/main" id="{7B86F89B-0D13-C849-3831-A4FAE86B3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1684" y="19200130"/>
            <a:ext cx="910520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effect: P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w</a:t>
            </a:r>
            <a:r>
              <a:rPr lang="en-US" sz="5000" dirty="0">
                <a:latin typeface="Symbol" pitchFamily="2" charset="2"/>
                <a:ea typeface="Arial" pitchFamily="-84" charset="0"/>
                <a:cs typeface="Times New Roman" panose="02020603050405020304" pitchFamily="18" charset="0"/>
              </a:rPr>
              <a:t> a </a:t>
            </a:r>
            <a:r>
              <a:rPr lang="en-US" sz="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N</a:t>
            </a:r>
            <a:r>
              <a:rPr lang="en-US" sz="5000" baseline="-250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4neigh</a:t>
            </a:r>
            <a:endParaRPr lang="en-US" sz="5000" dirty="0"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C534B3-58DA-5F1A-A6C4-48903D932E00}"/>
              </a:ext>
            </a:extLst>
          </p:cNvPr>
          <p:cNvCxnSpPr>
            <a:cxnSpLocks/>
          </p:cNvCxnSpPr>
          <p:nvPr/>
        </p:nvCxnSpPr>
        <p:spPr>
          <a:xfrm flipH="1">
            <a:off x="32298821" y="19085715"/>
            <a:ext cx="3324" cy="5742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E4D0267-FA28-6783-B318-8E4535908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90402" y="18527671"/>
            <a:ext cx="1664552" cy="1604387"/>
          </a:xfrm>
          <a:prstGeom prst="rect">
            <a:avLst/>
          </a:prstGeom>
        </p:spPr>
      </p:pic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E9CFD9B6-7E79-0ADE-9BD5-98EF2822B9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100106" y="20434458"/>
            <a:ext cx="495270" cy="156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6C44D2B-C81C-4A95-9C7D-36BF55169EC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04336" y="23053033"/>
            <a:ext cx="1152993" cy="109534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F00C014C-FF3F-5756-8C01-BCDF01362AD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13059" y="21948769"/>
            <a:ext cx="1141895" cy="1095343"/>
          </a:xfrm>
          <a:prstGeom prst="rect">
            <a:avLst/>
          </a:prstGeom>
        </p:spPr>
      </p:pic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8B892690-41D4-A5EA-8FAB-981C96BAF6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90190" y="21073585"/>
            <a:ext cx="589963" cy="124984"/>
          </a:xfrm>
          <a:prstGeom prst="curvedConnector3">
            <a:avLst>
              <a:gd name="adj1" fmla="val 50000"/>
            </a:avLst>
          </a:prstGeom>
          <a:ln w="44450">
            <a:solidFill>
              <a:srgbClr val="FF66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6">
            <a:extLst>
              <a:ext uri="{FF2B5EF4-FFF2-40B4-BE49-F238E27FC236}">
                <a16:creationId xmlns:a16="http://schemas.microsoft.com/office/drawing/2014/main" id="{A492DB64-DDB6-8790-A174-740D5832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5076" y="21225286"/>
            <a:ext cx="15336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30: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alternating </a:t>
            </a:r>
          </a:p>
        </p:txBody>
      </p:sp>
      <p:sp>
        <p:nvSpPr>
          <p:cNvPr id="131" name="TextBox 16">
            <a:extLst>
              <a:ext uri="{FF2B5EF4-FFF2-40B4-BE49-F238E27FC236}">
                <a16:creationId xmlns:a16="http://schemas.microsoft.com/office/drawing/2014/main" id="{1C70BAE7-2578-859C-C049-8A078FAB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609" y="20906008"/>
            <a:ext cx="210410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just a 1% contribution of R/F breaks 31 dominance  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4F371193-E0C6-BB9A-253F-F39B32D6E08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63551"/>
          <a:stretch>
            <a:fillRect/>
          </a:stretch>
        </p:blipFill>
        <p:spPr>
          <a:xfrm>
            <a:off x="32598673" y="23075916"/>
            <a:ext cx="4127500" cy="1555353"/>
          </a:xfrm>
          <a:prstGeom prst="rect">
            <a:avLst/>
          </a:prstGeom>
          <a:ln w="44450">
            <a:solidFill>
              <a:srgbClr val="FF6600"/>
            </a:solidFill>
          </a:ln>
        </p:spPr>
      </p:pic>
      <p:sp>
        <p:nvSpPr>
          <p:cNvPr id="134" name="TextBox 16">
            <a:extLst>
              <a:ext uri="{FF2B5EF4-FFF2-40B4-BE49-F238E27FC236}">
                <a16:creationId xmlns:a16="http://schemas.microsoft.com/office/drawing/2014/main" id="{D457097C-49C9-851F-AEB9-1554A07CB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1217" y="23697199"/>
            <a:ext cx="27455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R=0, 31 rules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Arial" pitchFamily="-84" charset="0"/>
              <a:cs typeface="Times New Roman" panose="02020603050405020304" pitchFamily="18" charset="0"/>
            </a:endParaRPr>
          </a:p>
        </p:txBody>
      </p:sp>
      <p:sp>
        <p:nvSpPr>
          <p:cNvPr id="136" name="TextBox 16">
            <a:extLst>
              <a:ext uri="{FF2B5EF4-FFF2-40B4-BE49-F238E27FC236}">
                <a16:creationId xmlns:a16="http://schemas.microsoft.com/office/drawing/2014/main" id="{1273FAC5-2F1C-CFCA-CD2A-ABB1B9D78B14}"/>
              </a:ext>
            </a:extLst>
          </p:cNvPr>
          <p:cNvSpPr txBox="1">
            <a:spLocks noChangeArrowheads="1"/>
          </p:cNvSpPr>
          <p:nvPr/>
        </p:nvSpPr>
        <p:spPr bwMode="auto">
          <a:xfrm rot="454417">
            <a:off x="33644159" y="11536953"/>
            <a:ext cx="27431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ea typeface="Arial" pitchFamily="-84" charset="0"/>
                <a:cs typeface="Arial" pitchFamily="-84" charset="0"/>
              </a:rPr>
              <a:t>pure, sole</a:t>
            </a:r>
            <a:endParaRPr lang="en-US" sz="4400" dirty="0">
              <a:ea typeface="Arial" pitchFamily="-84" charset="0"/>
              <a:cs typeface="Arial" pitchFamily="-84" charset="0"/>
            </a:endParaRPr>
          </a:p>
        </p:txBody>
      </p:sp>
      <p:sp>
        <p:nvSpPr>
          <p:cNvPr id="137" name="TextBox 16">
            <a:extLst>
              <a:ext uri="{FF2B5EF4-FFF2-40B4-BE49-F238E27FC236}">
                <a16:creationId xmlns:a16="http://schemas.microsoft.com/office/drawing/2014/main" id="{CFE4C155-64E3-08F5-50B3-B5D0BDE7C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84681" y="17783149"/>
            <a:ext cx="191412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31: block,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  <a:sym typeface="Wingdings" pitchFamily="2" charset="2"/>
              </a:rPr>
              <a:t>most wind</a:t>
            </a:r>
            <a:r>
              <a:rPr lang="en-US" sz="2400" dirty="0">
                <a:latin typeface="Times New Roman" panose="02020603050405020304" pitchFamily="18" charset="0"/>
                <a:ea typeface="Arial" pitchFamily="-8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74EFA678-1FF9-FD2B-E81A-F04AA4CD6DD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31767" y="2516441"/>
            <a:ext cx="2547418" cy="29782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97548-C46D-94DB-4055-22381B61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5175" y="2599056"/>
            <a:ext cx="9841234" cy="29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" name="Picture 2">
            <a:extLst>
              <a:ext uri="{FF2B5EF4-FFF2-40B4-BE49-F238E27FC236}">
                <a16:creationId xmlns:a16="http://schemas.microsoft.com/office/drawing/2014/main" id="{69D51DAB-9738-2E0F-8736-BBCC6816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14" y="2695907"/>
            <a:ext cx="9841234" cy="29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CBC7110-CAAF-EF0D-09DA-F231660807DA}"/>
              </a:ext>
            </a:extLst>
          </p:cNvPr>
          <p:cNvSpPr txBox="1"/>
          <p:nvPr/>
        </p:nvSpPr>
        <p:spPr>
          <a:xfrm>
            <a:off x="1439109" y="19608304"/>
            <a:ext cx="12297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7030A0"/>
                </a:solidFill>
              </a:rPr>
              <a:t> </a:t>
            </a:r>
            <a:r>
              <a:rPr lang="en-US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 random 1000 of </a:t>
            </a:r>
            <a:r>
              <a:rPr lang="en-US" sz="4400" b="1" u="sng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 distinct</a:t>
            </a:r>
            <a:r>
              <a:rPr lang="en-US" sz="4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4x4 4-cell configs 2x2 tiled for clarity; sorted by [ |V| 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14181</TotalTime>
  <Words>743</Words>
  <Application>Microsoft Macintosh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Office Theme</vt:lpstr>
      <vt:lpstr>Evolution of mesoscales in a countable configuration space Brian E. Mapes, University of Miami mapes or bmapes @miami.edu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variations in organized vs. isolated convective systems  Emily M. Riley and Brian E. Mapes RSMAS, University of Miami eriley@rsmas.miami.edu</dc:title>
  <dc:subject/>
  <dc:creator>Emily Riley</dc:creator>
  <cp:keywords/>
  <dc:description/>
  <cp:lastModifiedBy>Mapes, Brian Earle</cp:lastModifiedBy>
  <cp:revision>107</cp:revision>
  <dcterms:created xsi:type="dcterms:W3CDTF">2012-09-07T21:18:54Z</dcterms:created>
  <dcterms:modified xsi:type="dcterms:W3CDTF">2025-06-12T16:06:54Z</dcterms:modified>
  <cp:category/>
</cp:coreProperties>
</file>