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9260800" cy="21945600"/>
  <p:notesSz cx="6858000" cy="9144000"/>
  <p:defaultTextStyle>
    <a:defPPr>
      <a:defRPr lang="en-US"/>
    </a:defPPr>
    <a:lvl1pPr marL="0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1pPr>
    <a:lvl2pPr marL="1489005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2pPr>
    <a:lvl3pPr marL="2978010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3pPr>
    <a:lvl4pPr marL="4467014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4pPr>
    <a:lvl5pPr marL="5956019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5pPr>
    <a:lvl6pPr marL="7445024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6pPr>
    <a:lvl7pPr marL="8934029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7pPr>
    <a:lvl8pPr marL="10423034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8pPr>
    <a:lvl9pPr marL="11912038" algn="l" defTabSz="1489005" rtl="0" eaLnBrk="1" latinLnBrk="0" hangingPunct="1">
      <a:defRPr sz="5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95" autoAdjust="0"/>
    <p:restoredTop sz="95741" autoAdjust="0"/>
  </p:normalViewPr>
  <p:slideViewPr>
    <p:cSldViewPr snapToGrid="0">
      <p:cViewPr>
        <p:scale>
          <a:sx n="85" d="100"/>
          <a:sy n="85" d="100"/>
        </p:scale>
        <p:origin x="-5560" y="-808"/>
      </p:cViewPr>
      <p:guideLst>
        <p:guide orient="horz" pos="6912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817363"/>
            <a:ext cx="2487168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12435840"/>
            <a:ext cx="2048256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18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37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5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7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9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12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30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349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828604" y="4216400"/>
            <a:ext cx="31602679" cy="89880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0566" y="4216400"/>
            <a:ext cx="94320362" cy="89880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1" y="14102083"/>
            <a:ext cx="24871680" cy="4358640"/>
          </a:xfrm>
        </p:spPr>
        <p:txBody>
          <a:bodyPr anchor="t"/>
          <a:lstStyle>
            <a:lvl1pPr algn="l">
              <a:defRPr sz="124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1" y="9301485"/>
            <a:ext cx="24871680" cy="4800599"/>
          </a:xfrm>
        </p:spPr>
        <p:txBody>
          <a:bodyPr anchor="b"/>
          <a:lstStyle>
            <a:lvl1pPr marL="0" indent="0">
              <a:buNone/>
              <a:defRPr sz="6206">
                <a:solidFill>
                  <a:schemeClr val="tx1">
                    <a:tint val="75000"/>
                  </a:schemeClr>
                </a:solidFill>
              </a:defRPr>
            </a:lvl1pPr>
            <a:lvl2pPr marL="1418692" indent="0">
              <a:buNone/>
              <a:defRPr sz="5559">
                <a:solidFill>
                  <a:schemeClr val="tx1">
                    <a:tint val="75000"/>
                  </a:schemeClr>
                </a:solidFill>
              </a:defRPr>
            </a:lvl2pPr>
            <a:lvl3pPr marL="2837385" indent="0">
              <a:buNone/>
              <a:defRPr sz="4977">
                <a:solidFill>
                  <a:schemeClr val="tx1">
                    <a:tint val="75000"/>
                  </a:schemeClr>
                </a:solidFill>
              </a:defRPr>
            </a:lvl3pPr>
            <a:lvl4pPr marL="4256076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4pPr>
            <a:lvl5pPr marL="5674769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5pPr>
            <a:lvl6pPr marL="7093461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6pPr>
            <a:lvl7pPr marL="8512153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7pPr>
            <a:lvl8pPr marL="9930845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8pPr>
            <a:lvl9pPr marL="11349538" indent="0">
              <a:buNone/>
              <a:defRPr sz="43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0562" y="24577040"/>
            <a:ext cx="62961520" cy="69519803"/>
          </a:xfrm>
        </p:spPr>
        <p:txBody>
          <a:bodyPr/>
          <a:lstStyle>
            <a:lvl1pPr>
              <a:defRPr sz="8662"/>
            </a:lvl1pPr>
            <a:lvl2pPr>
              <a:defRPr sz="7435"/>
            </a:lvl2pPr>
            <a:lvl3pPr>
              <a:defRPr sz="6206"/>
            </a:lvl3pPr>
            <a:lvl4pPr>
              <a:defRPr sz="5559"/>
            </a:lvl4pPr>
            <a:lvl5pPr>
              <a:defRPr sz="5559"/>
            </a:lvl5pPr>
            <a:lvl6pPr>
              <a:defRPr sz="5559"/>
            </a:lvl6pPr>
            <a:lvl7pPr>
              <a:defRPr sz="5559"/>
            </a:lvl7pPr>
            <a:lvl8pPr>
              <a:defRPr sz="5559"/>
            </a:lvl8pPr>
            <a:lvl9pPr>
              <a:defRPr sz="5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69762" y="24577040"/>
            <a:ext cx="62961520" cy="69519803"/>
          </a:xfrm>
        </p:spPr>
        <p:txBody>
          <a:bodyPr/>
          <a:lstStyle>
            <a:lvl1pPr>
              <a:defRPr sz="8662"/>
            </a:lvl1pPr>
            <a:lvl2pPr>
              <a:defRPr sz="7435"/>
            </a:lvl2pPr>
            <a:lvl3pPr>
              <a:defRPr sz="6206"/>
            </a:lvl3pPr>
            <a:lvl4pPr>
              <a:defRPr sz="5559"/>
            </a:lvl4pPr>
            <a:lvl5pPr>
              <a:defRPr sz="5559"/>
            </a:lvl5pPr>
            <a:lvl6pPr>
              <a:defRPr sz="5559"/>
            </a:lvl6pPr>
            <a:lvl7pPr>
              <a:defRPr sz="5559"/>
            </a:lvl7pPr>
            <a:lvl8pPr>
              <a:defRPr sz="5559"/>
            </a:lvl8pPr>
            <a:lvl9pPr>
              <a:defRPr sz="5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878842"/>
            <a:ext cx="2633472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3" y="4912362"/>
            <a:ext cx="12928602" cy="2047239"/>
          </a:xfrm>
        </p:spPr>
        <p:txBody>
          <a:bodyPr anchor="b"/>
          <a:lstStyle>
            <a:lvl1pPr marL="0" indent="0">
              <a:buNone/>
              <a:defRPr sz="7435" b="1"/>
            </a:lvl1pPr>
            <a:lvl2pPr marL="1418692" indent="0">
              <a:buNone/>
              <a:defRPr sz="6206" b="1"/>
            </a:lvl2pPr>
            <a:lvl3pPr marL="2837385" indent="0">
              <a:buNone/>
              <a:defRPr sz="5559" b="1"/>
            </a:lvl3pPr>
            <a:lvl4pPr marL="4256076" indent="0">
              <a:buNone/>
              <a:defRPr sz="4977" b="1"/>
            </a:lvl4pPr>
            <a:lvl5pPr marL="5674769" indent="0">
              <a:buNone/>
              <a:defRPr sz="4977" b="1"/>
            </a:lvl5pPr>
            <a:lvl6pPr marL="7093461" indent="0">
              <a:buNone/>
              <a:defRPr sz="4977" b="1"/>
            </a:lvl6pPr>
            <a:lvl7pPr marL="8512153" indent="0">
              <a:buNone/>
              <a:defRPr sz="4977" b="1"/>
            </a:lvl7pPr>
            <a:lvl8pPr marL="9930845" indent="0">
              <a:buNone/>
              <a:defRPr sz="4977" b="1"/>
            </a:lvl8pPr>
            <a:lvl9pPr marL="11349538" indent="0">
              <a:buNone/>
              <a:defRPr sz="49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3" y="6959601"/>
            <a:ext cx="12928602" cy="12644123"/>
          </a:xfrm>
        </p:spPr>
        <p:txBody>
          <a:bodyPr/>
          <a:lstStyle>
            <a:lvl1pPr>
              <a:defRPr sz="7435"/>
            </a:lvl1pPr>
            <a:lvl2pPr>
              <a:defRPr sz="6206"/>
            </a:lvl2pPr>
            <a:lvl3pPr>
              <a:defRPr sz="5559"/>
            </a:lvl3pPr>
            <a:lvl4pPr>
              <a:defRPr sz="4977"/>
            </a:lvl4pPr>
            <a:lvl5pPr>
              <a:defRPr sz="4977"/>
            </a:lvl5pPr>
            <a:lvl6pPr>
              <a:defRPr sz="4977"/>
            </a:lvl6pPr>
            <a:lvl7pPr>
              <a:defRPr sz="4977"/>
            </a:lvl7pPr>
            <a:lvl8pPr>
              <a:defRPr sz="4977"/>
            </a:lvl8pPr>
            <a:lvl9pPr>
              <a:defRPr sz="49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1" y="4912362"/>
            <a:ext cx="12933680" cy="2047239"/>
          </a:xfrm>
        </p:spPr>
        <p:txBody>
          <a:bodyPr anchor="b"/>
          <a:lstStyle>
            <a:lvl1pPr marL="0" indent="0">
              <a:buNone/>
              <a:defRPr sz="7435" b="1"/>
            </a:lvl1pPr>
            <a:lvl2pPr marL="1418692" indent="0">
              <a:buNone/>
              <a:defRPr sz="6206" b="1"/>
            </a:lvl2pPr>
            <a:lvl3pPr marL="2837385" indent="0">
              <a:buNone/>
              <a:defRPr sz="5559" b="1"/>
            </a:lvl3pPr>
            <a:lvl4pPr marL="4256076" indent="0">
              <a:buNone/>
              <a:defRPr sz="4977" b="1"/>
            </a:lvl4pPr>
            <a:lvl5pPr marL="5674769" indent="0">
              <a:buNone/>
              <a:defRPr sz="4977" b="1"/>
            </a:lvl5pPr>
            <a:lvl6pPr marL="7093461" indent="0">
              <a:buNone/>
              <a:defRPr sz="4977" b="1"/>
            </a:lvl6pPr>
            <a:lvl7pPr marL="8512153" indent="0">
              <a:buNone/>
              <a:defRPr sz="4977" b="1"/>
            </a:lvl7pPr>
            <a:lvl8pPr marL="9930845" indent="0">
              <a:buNone/>
              <a:defRPr sz="4977" b="1"/>
            </a:lvl8pPr>
            <a:lvl9pPr marL="11349538" indent="0">
              <a:buNone/>
              <a:defRPr sz="49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1" y="6959601"/>
            <a:ext cx="12933680" cy="12644123"/>
          </a:xfrm>
        </p:spPr>
        <p:txBody>
          <a:bodyPr/>
          <a:lstStyle>
            <a:lvl1pPr>
              <a:defRPr sz="7435"/>
            </a:lvl1pPr>
            <a:lvl2pPr>
              <a:defRPr sz="6206"/>
            </a:lvl2pPr>
            <a:lvl3pPr>
              <a:defRPr sz="5559"/>
            </a:lvl3pPr>
            <a:lvl4pPr>
              <a:defRPr sz="4977"/>
            </a:lvl4pPr>
            <a:lvl5pPr>
              <a:defRPr sz="4977"/>
            </a:lvl5pPr>
            <a:lvl6pPr>
              <a:defRPr sz="4977"/>
            </a:lvl6pPr>
            <a:lvl7pPr>
              <a:defRPr sz="4977"/>
            </a:lvl7pPr>
            <a:lvl8pPr>
              <a:defRPr sz="4977"/>
            </a:lvl8pPr>
            <a:lvl9pPr>
              <a:defRPr sz="49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3" y="873760"/>
            <a:ext cx="9626602" cy="3718560"/>
          </a:xfrm>
        </p:spPr>
        <p:txBody>
          <a:bodyPr anchor="b"/>
          <a:lstStyle>
            <a:lvl1pPr algn="l">
              <a:defRPr sz="62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873762"/>
            <a:ext cx="16357600" cy="18729963"/>
          </a:xfrm>
        </p:spPr>
        <p:txBody>
          <a:bodyPr/>
          <a:lstStyle>
            <a:lvl1pPr>
              <a:defRPr sz="9956"/>
            </a:lvl1pPr>
            <a:lvl2pPr>
              <a:defRPr sz="8662"/>
            </a:lvl2pPr>
            <a:lvl3pPr>
              <a:defRPr sz="7435"/>
            </a:lvl3pPr>
            <a:lvl4pPr>
              <a:defRPr sz="6206"/>
            </a:lvl4pPr>
            <a:lvl5pPr>
              <a:defRPr sz="6206"/>
            </a:lvl5pPr>
            <a:lvl6pPr>
              <a:defRPr sz="6206"/>
            </a:lvl6pPr>
            <a:lvl7pPr>
              <a:defRPr sz="6206"/>
            </a:lvl7pPr>
            <a:lvl8pPr>
              <a:defRPr sz="6206"/>
            </a:lvl8pPr>
            <a:lvl9pPr>
              <a:defRPr sz="62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3" y="4592323"/>
            <a:ext cx="9626602" cy="15011403"/>
          </a:xfrm>
        </p:spPr>
        <p:txBody>
          <a:bodyPr/>
          <a:lstStyle>
            <a:lvl1pPr marL="0" indent="0">
              <a:buNone/>
              <a:defRPr sz="4332"/>
            </a:lvl1pPr>
            <a:lvl2pPr marL="1418692" indent="0">
              <a:buNone/>
              <a:defRPr sz="3750"/>
            </a:lvl2pPr>
            <a:lvl3pPr marL="2837385" indent="0">
              <a:buNone/>
              <a:defRPr sz="3103"/>
            </a:lvl3pPr>
            <a:lvl4pPr marL="4256076" indent="0">
              <a:buNone/>
              <a:defRPr sz="2780"/>
            </a:lvl4pPr>
            <a:lvl5pPr marL="5674769" indent="0">
              <a:buNone/>
              <a:defRPr sz="2780"/>
            </a:lvl5pPr>
            <a:lvl6pPr marL="7093461" indent="0">
              <a:buNone/>
              <a:defRPr sz="2780"/>
            </a:lvl6pPr>
            <a:lvl7pPr marL="8512153" indent="0">
              <a:buNone/>
              <a:defRPr sz="2780"/>
            </a:lvl7pPr>
            <a:lvl8pPr marL="9930845" indent="0">
              <a:buNone/>
              <a:defRPr sz="2780"/>
            </a:lvl8pPr>
            <a:lvl9pPr marL="11349538" indent="0">
              <a:buNone/>
              <a:defRPr sz="2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15361921"/>
            <a:ext cx="17556480" cy="1813563"/>
          </a:xfrm>
        </p:spPr>
        <p:txBody>
          <a:bodyPr anchor="b"/>
          <a:lstStyle>
            <a:lvl1pPr algn="l">
              <a:defRPr sz="62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1960880"/>
            <a:ext cx="17556480" cy="13167360"/>
          </a:xfrm>
        </p:spPr>
        <p:txBody>
          <a:bodyPr/>
          <a:lstStyle>
            <a:lvl1pPr marL="0" indent="0">
              <a:buNone/>
              <a:defRPr sz="9956"/>
            </a:lvl1pPr>
            <a:lvl2pPr marL="1418692" indent="0">
              <a:buNone/>
              <a:defRPr sz="8662"/>
            </a:lvl2pPr>
            <a:lvl3pPr marL="2837385" indent="0">
              <a:buNone/>
              <a:defRPr sz="7435"/>
            </a:lvl3pPr>
            <a:lvl4pPr marL="4256076" indent="0">
              <a:buNone/>
              <a:defRPr sz="6206"/>
            </a:lvl4pPr>
            <a:lvl5pPr marL="5674769" indent="0">
              <a:buNone/>
              <a:defRPr sz="6206"/>
            </a:lvl5pPr>
            <a:lvl6pPr marL="7093461" indent="0">
              <a:buNone/>
              <a:defRPr sz="6206"/>
            </a:lvl6pPr>
            <a:lvl7pPr marL="8512153" indent="0">
              <a:buNone/>
              <a:defRPr sz="6206"/>
            </a:lvl7pPr>
            <a:lvl8pPr marL="9930845" indent="0">
              <a:buNone/>
              <a:defRPr sz="6206"/>
            </a:lvl8pPr>
            <a:lvl9pPr marL="11349538" indent="0">
              <a:buNone/>
              <a:defRPr sz="62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17175482"/>
            <a:ext cx="17556480" cy="2575559"/>
          </a:xfrm>
        </p:spPr>
        <p:txBody>
          <a:bodyPr/>
          <a:lstStyle>
            <a:lvl1pPr marL="0" indent="0">
              <a:buNone/>
              <a:defRPr sz="4332"/>
            </a:lvl1pPr>
            <a:lvl2pPr marL="1418692" indent="0">
              <a:buNone/>
              <a:defRPr sz="3750"/>
            </a:lvl2pPr>
            <a:lvl3pPr marL="2837385" indent="0">
              <a:buNone/>
              <a:defRPr sz="3103"/>
            </a:lvl3pPr>
            <a:lvl4pPr marL="4256076" indent="0">
              <a:buNone/>
              <a:defRPr sz="2780"/>
            </a:lvl4pPr>
            <a:lvl5pPr marL="5674769" indent="0">
              <a:buNone/>
              <a:defRPr sz="2780"/>
            </a:lvl5pPr>
            <a:lvl6pPr marL="7093461" indent="0">
              <a:buNone/>
              <a:defRPr sz="2780"/>
            </a:lvl6pPr>
            <a:lvl7pPr marL="8512153" indent="0">
              <a:buNone/>
              <a:defRPr sz="2780"/>
            </a:lvl7pPr>
            <a:lvl8pPr marL="9930845" indent="0">
              <a:buNone/>
              <a:defRPr sz="2780"/>
            </a:lvl8pPr>
            <a:lvl9pPr marL="11349538" indent="0">
              <a:buNone/>
              <a:defRPr sz="2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878842"/>
            <a:ext cx="26334720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5120643"/>
            <a:ext cx="26334720" cy="1448308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20340323"/>
            <a:ext cx="682752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2522-108F-2A4E-9BBA-FBA30AE411DB}" type="datetimeFigureOut">
              <a:rPr lang="en-US" smtClean="0"/>
              <a:pPr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20340323"/>
            <a:ext cx="926592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20340323"/>
            <a:ext cx="682752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8692" rtl="0" eaLnBrk="1" latinLnBrk="0" hangingPunct="1"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4019" indent="-1064019" algn="l" defTabSz="1418692" rtl="0" eaLnBrk="1" latinLnBrk="0" hangingPunct="1">
        <a:spcBef>
          <a:spcPct val="20000"/>
        </a:spcBef>
        <a:buFont typeface="Arial"/>
        <a:buChar char="•"/>
        <a:defRPr sz="9956" kern="1200">
          <a:solidFill>
            <a:schemeClr val="tx1"/>
          </a:solidFill>
          <a:latin typeface="+mn-lt"/>
          <a:ea typeface="+mn-ea"/>
          <a:cs typeface="+mn-cs"/>
        </a:defRPr>
      </a:lvl1pPr>
      <a:lvl2pPr marL="2305374" indent="-886683" algn="l" defTabSz="1418692" rtl="0" eaLnBrk="1" latinLnBrk="0" hangingPunct="1">
        <a:spcBef>
          <a:spcPct val="20000"/>
        </a:spcBef>
        <a:buFont typeface="Arial"/>
        <a:buChar char="–"/>
        <a:defRPr sz="8662" kern="1200">
          <a:solidFill>
            <a:schemeClr val="tx1"/>
          </a:solidFill>
          <a:latin typeface="+mn-lt"/>
          <a:ea typeface="+mn-ea"/>
          <a:cs typeface="+mn-cs"/>
        </a:defRPr>
      </a:lvl2pPr>
      <a:lvl3pPr marL="3546730" indent="-709346" algn="l" defTabSz="1418692" rtl="0" eaLnBrk="1" latinLnBrk="0" hangingPunct="1">
        <a:spcBef>
          <a:spcPct val="20000"/>
        </a:spcBef>
        <a:buFont typeface="Arial"/>
        <a:buChar char="•"/>
        <a:defRPr sz="7435" kern="1200">
          <a:solidFill>
            <a:schemeClr val="tx1"/>
          </a:solidFill>
          <a:latin typeface="+mn-lt"/>
          <a:ea typeface="+mn-ea"/>
          <a:cs typeface="+mn-cs"/>
        </a:defRPr>
      </a:lvl3pPr>
      <a:lvl4pPr marL="4965423" indent="-709346" algn="l" defTabSz="1418692" rtl="0" eaLnBrk="1" latinLnBrk="0" hangingPunct="1">
        <a:spcBef>
          <a:spcPct val="20000"/>
        </a:spcBef>
        <a:buFont typeface="Arial"/>
        <a:buChar char="–"/>
        <a:defRPr sz="6206" kern="1200">
          <a:solidFill>
            <a:schemeClr val="tx1"/>
          </a:solidFill>
          <a:latin typeface="+mn-lt"/>
          <a:ea typeface="+mn-ea"/>
          <a:cs typeface="+mn-cs"/>
        </a:defRPr>
      </a:lvl4pPr>
      <a:lvl5pPr marL="6384115" indent="-709346" algn="l" defTabSz="1418692" rtl="0" eaLnBrk="1" latinLnBrk="0" hangingPunct="1">
        <a:spcBef>
          <a:spcPct val="20000"/>
        </a:spcBef>
        <a:buFont typeface="Arial"/>
        <a:buChar char="»"/>
        <a:defRPr sz="6206" kern="1200">
          <a:solidFill>
            <a:schemeClr val="tx1"/>
          </a:solidFill>
          <a:latin typeface="+mn-lt"/>
          <a:ea typeface="+mn-ea"/>
          <a:cs typeface="+mn-cs"/>
        </a:defRPr>
      </a:lvl5pPr>
      <a:lvl6pPr marL="7802807" indent="-709346" algn="l" defTabSz="1418692" rtl="0" eaLnBrk="1" latinLnBrk="0" hangingPunct="1">
        <a:spcBef>
          <a:spcPct val="20000"/>
        </a:spcBef>
        <a:buFont typeface="Arial"/>
        <a:buChar char="•"/>
        <a:defRPr sz="6206" kern="1200">
          <a:solidFill>
            <a:schemeClr val="tx1"/>
          </a:solidFill>
          <a:latin typeface="+mn-lt"/>
          <a:ea typeface="+mn-ea"/>
          <a:cs typeface="+mn-cs"/>
        </a:defRPr>
      </a:lvl6pPr>
      <a:lvl7pPr marL="9221499" indent="-709346" algn="l" defTabSz="1418692" rtl="0" eaLnBrk="1" latinLnBrk="0" hangingPunct="1">
        <a:spcBef>
          <a:spcPct val="20000"/>
        </a:spcBef>
        <a:buFont typeface="Arial"/>
        <a:buChar char="•"/>
        <a:defRPr sz="6206" kern="1200">
          <a:solidFill>
            <a:schemeClr val="tx1"/>
          </a:solidFill>
          <a:latin typeface="+mn-lt"/>
          <a:ea typeface="+mn-ea"/>
          <a:cs typeface="+mn-cs"/>
        </a:defRPr>
      </a:lvl7pPr>
      <a:lvl8pPr marL="10640191" indent="-709346" algn="l" defTabSz="1418692" rtl="0" eaLnBrk="1" latinLnBrk="0" hangingPunct="1">
        <a:spcBef>
          <a:spcPct val="20000"/>
        </a:spcBef>
        <a:buFont typeface="Arial"/>
        <a:buChar char="•"/>
        <a:defRPr sz="6206" kern="1200">
          <a:solidFill>
            <a:schemeClr val="tx1"/>
          </a:solidFill>
          <a:latin typeface="+mn-lt"/>
          <a:ea typeface="+mn-ea"/>
          <a:cs typeface="+mn-cs"/>
        </a:defRPr>
      </a:lvl8pPr>
      <a:lvl9pPr marL="12058884" indent="-709346" algn="l" defTabSz="1418692" rtl="0" eaLnBrk="1" latinLnBrk="0" hangingPunct="1">
        <a:spcBef>
          <a:spcPct val="20000"/>
        </a:spcBef>
        <a:buFont typeface="Arial"/>
        <a:buChar char="•"/>
        <a:defRPr sz="6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1pPr>
      <a:lvl2pPr marL="1418692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2pPr>
      <a:lvl3pPr marL="2837385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3pPr>
      <a:lvl4pPr marL="4256076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4pPr>
      <a:lvl5pPr marL="5674769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5pPr>
      <a:lvl6pPr marL="7093461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6pPr>
      <a:lvl7pPr marL="8512153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7pPr>
      <a:lvl8pPr marL="9930845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8pPr>
      <a:lvl9pPr marL="11349538" algn="l" defTabSz="1418692" rtl="0" eaLnBrk="1" latinLnBrk="0" hangingPunct="1">
        <a:defRPr sz="5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04371" y="857957"/>
            <a:ext cx="27128689" cy="2022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5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798" y="145951"/>
            <a:ext cx="27128689" cy="4228407"/>
          </a:xfrm>
        </p:spPr>
        <p:txBody>
          <a:bodyPr>
            <a:normAutofit/>
          </a:bodyPr>
          <a:lstStyle/>
          <a:p>
            <a:r>
              <a:rPr lang="en-US" sz="5301" b="1" dirty="0">
                <a:latin typeface="Arial"/>
                <a:cs typeface="Arial"/>
              </a:rPr>
              <a:t>Evolution of mesoscales in a countable configuration space</a:t>
            </a:r>
            <a:br>
              <a:rPr lang="en-US" sz="5301" dirty="0">
                <a:latin typeface="Arial"/>
                <a:cs typeface="Arial"/>
              </a:rPr>
            </a:br>
            <a:r>
              <a:rPr lang="en-US" sz="4332" dirty="0">
                <a:latin typeface="Arial"/>
                <a:cs typeface="Arial"/>
              </a:rPr>
              <a:t>Brian E. </a:t>
            </a:r>
            <a:r>
              <a:rPr lang="en-US" sz="4332" dirty="0" err="1">
                <a:latin typeface="Arial"/>
                <a:cs typeface="Arial"/>
              </a:rPr>
              <a:t>Mapes</a:t>
            </a:r>
            <a:r>
              <a:rPr lang="en-US" sz="4332" dirty="0">
                <a:latin typeface="Arial"/>
                <a:cs typeface="Arial"/>
              </a:rPr>
              <a:t>, University of Miami</a:t>
            </a:r>
            <a:br>
              <a:rPr lang="en-US" sz="4332" dirty="0">
                <a:latin typeface="Arial"/>
                <a:cs typeface="Arial"/>
              </a:rPr>
            </a:br>
            <a:r>
              <a:rPr lang="en-US" sz="4332" dirty="0">
                <a:latin typeface="Arial"/>
                <a:cs typeface="Arial"/>
              </a:rPr>
              <a:t>mapes or </a:t>
            </a:r>
            <a:r>
              <a:rPr lang="en-US" sz="4332" dirty="0" err="1">
                <a:latin typeface="Arial"/>
                <a:cs typeface="Arial"/>
              </a:rPr>
              <a:t>bmapes @miami.edu</a:t>
            </a:r>
            <a:endParaRPr lang="en-US" sz="4332" dirty="0">
              <a:latin typeface="Arial"/>
              <a:cs typeface="Arial"/>
            </a:endParaRP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1664911" y="4560947"/>
            <a:ext cx="13106643" cy="402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586" b="1" u="sng" dirty="0"/>
              <a:t>QUESTION:</a:t>
            </a:r>
            <a:r>
              <a:rPr lang="en-US" sz="2586" b="1" dirty="0"/>
              <a:t> How do </a:t>
            </a:r>
            <a:r>
              <a:rPr lang="en-US" sz="2586" b="1" i="1" dirty="0">
                <a:solidFill>
                  <a:srgbClr val="7030A0"/>
                </a:solidFill>
              </a:rPr>
              <a:t>unlikely but efficient</a:t>
            </a:r>
            <a:r>
              <a:rPr lang="en-US" sz="2586" b="1" dirty="0">
                <a:solidFill>
                  <a:srgbClr val="7030A0"/>
                </a:solidFill>
              </a:rPr>
              <a:t> </a:t>
            </a:r>
            <a:r>
              <a:rPr lang="en-US" sz="2586" b="1" dirty="0"/>
              <a:t>mesoscale organizations of convection evolve from more </a:t>
            </a:r>
            <a:r>
              <a:rPr lang="en-US" sz="2586" b="1" i="1" dirty="0">
                <a:solidFill>
                  <a:srgbClr val="00B050"/>
                </a:solidFill>
              </a:rPr>
              <a:t>likely but random </a:t>
            </a:r>
            <a:r>
              <a:rPr lang="en-US" sz="2586" b="1" dirty="0"/>
              <a:t>configurations</a:t>
            </a:r>
            <a:r>
              <a:rPr lang="en-US" sz="2586" b="1" i="1" dirty="0"/>
              <a:t> </a:t>
            </a:r>
            <a:r>
              <a:rPr lang="en-US" sz="2586" b="1" dirty="0"/>
              <a:t>of</a:t>
            </a:r>
            <a:r>
              <a:rPr lang="en-US" sz="2586" b="1" i="1" dirty="0"/>
              <a:t> c</a:t>
            </a:r>
            <a:r>
              <a:rPr lang="en-US" sz="2586" b="1" dirty="0"/>
              <a:t>onvective updrafts, in a newly convecting fluid?</a:t>
            </a:r>
            <a:endParaRPr lang="en-US" sz="2586" b="1" dirty="0">
              <a:ea typeface="Arial" pitchFamily="-84" charset="0"/>
              <a:cs typeface="Arial" pitchFamily="-84" charset="0"/>
            </a:endParaRPr>
          </a:p>
          <a:p>
            <a:pPr>
              <a:buFont typeface="Arial"/>
              <a:buChar char="•"/>
            </a:pPr>
            <a:endParaRPr lang="en-US" sz="2586" b="1" dirty="0">
              <a:ea typeface="Arial" pitchFamily="-84" charset="0"/>
              <a:cs typeface="Arial" pitchFamily="-84" charset="0"/>
            </a:endParaRPr>
          </a:p>
          <a:p>
            <a:r>
              <a:rPr lang="en-US" sz="2586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Evolutionary reasoning principles: </a:t>
            </a:r>
          </a:p>
          <a:p>
            <a:pPr>
              <a:buFont typeface="Arial"/>
              <a:buChar char="•"/>
            </a:pPr>
            <a:r>
              <a:rPr lang="en-US" sz="2586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Consider an abstract space of possible configurations of convective cells (here, </a:t>
            </a:r>
            <a:r>
              <a:rPr lang="en-US" sz="2586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w=1 </a:t>
            </a:r>
            <a:r>
              <a:rPr lang="en-US" sz="2586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updrafts) </a:t>
            </a:r>
          </a:p>
          <a:p>
            <a:pPr>
              <a:buFont typeface="Arial"/>
              <a:buChar char="•"/>
            </a:pP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Vast majority of these are un-special; nearly redundant functionally</a:t>
            </a:r>
            <a:endParaRPr lang="en-US" sz="258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are ‘fitter’ at persistence and/or reproduction (propagating) </a:t>
            </a:r>
          </a:p>
          <a:p>
            <a:pPr>
              <a:buFont typeface="Arial"/>
              <a:buChar char="•"/>
            </a:pP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86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config. </a:t>
            </a:r>
            <a:r>
              <a:rPr lang="en-US" sz="25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 </a:t>
            </a:r>
            <a:r>
              <a:rPr lang="en-US" sz="2586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25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‘fitness’ for evolution to climb</a:t>
            </a:r>
          </a:p>
          <a:p>
            <a:endParaRPr lang="en-US" sz="23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2586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  <a:r>
              <a:rPr lang="en-US" sz="2586" dirty="0">
                <a:ea typeface="Arial" pitchFamily="-84" charset="0"/>
                <a:cs typeface="Times New Roman" panose="02020603050405020304" pitchFamily="18" charset="0"/>
              </a:rPr>
              <a:t>Numerical experiments: how fast can a system discover its ‘fitter’ = ‘organized’ configurations?</a:t>
            </a: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6613147" y="4079538"/>
            <a:ext cx="2736538" cy="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32" b="1" dirty="0">
                <a:ea typeface="Arial" pitchFamily="-84" charset="0"/>
                <a:cs typeface="Arial" pitchFamily="-84" charset="0"/>
              </a:rPr>
              <a:t>1.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3457" y="4067854"/>
            <a:ext cx="13318097" cy="4715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68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15406256" y="4076508"/>
            <a:ext cx="12189637" cy="506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3. Time evolution: a game with rules + randomness </a:t>
            </a:r>
          </a:p>
          <a:p>
            <a:pPr algn="ctr"/>
            <a:r>
              <a:rPr lang="en-US" sz="3232" dirty="0">
                <a:ea typeface="Arial" pitchFamily="-84" charset="0"/>
                <a:cs typeface="Arial" pitchFamily="-84" charset="0"/>
                <a:sym typeface="Wingdings" pitchFamily="2" charset="2"/>
              </a:rPr>
              <a:t>1-timestep jumps  31x31 </a:t>
            </a:r>
            <a:r>
              <a:rPr lang="en-US" sz="3232" i="1" dirty="0">
                <a:ea typeface="Arial" pitchFamily="-84" charset="0"/>
                <a:cs typeface="Arial" pitchFamily="-84" charset="0"/>
                <a:sym typeface="Wingdings" pitchFamily="2" charset="2"/>
              </a:rPr>
              <a:t>transition probability matrix TPM</a:t>
            </a:r>
            <a:endParaRPr lang="en-US" sz="3232" b="1" i="1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r>
              <a:rPr lang="en-US" sz="3232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Probability for time t+1, based on configuration at time t: </a:t>
            </a:r>
          </a:p>
          <a:p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   P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t+1) = 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w(x,y, t) + 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R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Noise + 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N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4neigh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t) +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F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|</a:t>
            </a:r>
            <a:r>
              <a:rPr lang="en-US" sz="3232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V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t)| </a:t>
            </a:r>
          </a:p>
          <a:p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Parameter space: 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W,R,E,F </a:t>
            </a:r>
          </a:p>
          <a:p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W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governs persistence, </a:t>
            </a:r>
          </a:p>
          <a:p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R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random noise strength</a:t>
            </a:r>
          </a:p>
          <a:p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</a:t>
            </a:r>
            <a:r>
              <a:rPr lang="en-US" sz="3232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entrainment protection by neighbors</a:t>
            </a:r>
          </a:p>
          <a:p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F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</a:t>
            </a:r>
            <a:r>
              <a:rPr lang="en-US" sz="3232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</a:t>
            </a:r>
            <a:r>
              <a:rPr lang="en-US" sz="3232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V</a:t>
            </a:r>
            <a:r>
              <a:rPr lang="en-US" sz="3232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|-dependent surface flux </a:t>
            </a:r>
            <a:endParaRPr lang="en-US" sz="3232" i="1" dirty="0">
              <a:latin typeface="Times New Roman" panose="02020603050405020304" pitchFamily="18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77356" y="4079540"/>
            <a:ext cx="12431407" cy="576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68"/>
          </a:p>
        </p:txBody>
      </p:sp>
      <p:sp>
        <p:nvSpPr>
          <p:cNvPr id="19" name="Rectangle 18"/>
          <p:cNvSpPr/>
          <p:nvPr/>
        </p:nvSpPr>
        <p:spPr>
          <a:xfrm>
            <a:off x="1453457" y="9068057"/>
            <a:ext cx="13325857" cy="1159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68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8759173" y="13943729"/>
            <a:ext cx="5886196" cy="605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Simple combinatorics so far.</a:t>
            </a:r>
          </a:p>
          <a:p>
            <a:pPr algn="ctr"/>
            <a:endParaRPr lang="en-US" sz="3232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Interest begins with a temporal evolution law!</a:t>
            </a:r>
          </a:p>
          <a:p>
            <a:pPr algn="ctr"/>
            <a:endParaRPr lang="en-US" sz="3232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Define probability P</a:t>
            </a:r>
            <a:r>
              <a:rPr lang="en-US" sz="3232" b="1" baseline="-25000" dirty="0">
                <a:ea typeface="Arial" pitchFamily="-84" charset="0"/>
                <a:cs typeface="Arial" pitchFamily="-84" charset="0"/>
              </a:rPr>
              <a:t>w</a:t>
            </a:r>
            <a:r>
              <a:rPr lang="en-US" sz="3232" b="1" dirty="0">
                <a:ea typeface="Arial" pitchFamily="-84" charset="0"/>
                <a:cs typeface="Arial" pitchFamily="-84" charset="0"/>
              </a:rPr>
              <a:t>(x,y, t+1). </a:t>
            </a:r>
          </a:p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Top 4 P</a:t>
            </a:r>
            <a:r>
              <a:rPr lang="en-US" sz="3232" b="1" baseline="-25000" dirty="0">
                <a:ea typeface="Arial" pitchFamily="-84" charset="0"/>
                <a:cs typeface="Arial" pitchFamily="-84" charset="0"/>
              </a:rPr>
              <a:t>w  </a:t>
            </a:r>
            <a:r>
              <a:rPr lang="en-US" sz="3232" b="1" dirty="0">
                <a:ea typeface="Arial" pitchFamily="-84" charset="0"/>
                <a:cs typeface="Arial" pitchFamily="-84" charset="0"/>
              </a:rPr>
              <a:t>locations get w=1.</a:t>
            </a:r>
          </a:p>
          <a:p>
            <a:pPr algn="ctr"/>
            <a:endParaRPr lang="en-US" sz="3232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3232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Iterate. </a:t>
            </a:r>
          </a:p>
          <a:p>
            <a:pPr algn="ctr"/>
            <a:endParaRPr lang="en-US" sz="3232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Do ”winners” emerge? </a:t>
            </a:r>
          </a:p>
          <a:p>
            <a:pPr algn="ctr"/>
            <a:r>
              <a:rPr lang="en-US" sz="3232" b="1" dirty="0">
                <a:ea typeface="Arial" pitchFamily="-84" charset="0"/>
                <a:cs typeface="Arial" pitchFamily="-84" charset="0"/>
              </a:rPr>
              <a:t>How fast? By what pathways?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85568" y="10196260"/>
            <a:ext cx="12420569" cy="6186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68"/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18246322" y="16614734"/>
            <a:ext cx="6893822" cy="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32" b="1" dirty="0">
                <a:ea typeface="Arial" pitchFamily="-84" charset="0"/>
                <a:cs typeface="Arial" pitchFamily="-84" charset="0"/>
              </a:rPr>
              <a:t>4. The evolutionary conceptual project </a:t>
            </a: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15285158" y="19870757"/>
            <a:ext cx="12423417" cy="80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327" b="1" dirty="0">
                <a:ea typeface="Arial" pitchFamily="-84" charset="0"/>
                <a:cs typeface="Arial" pitchFamily="-84" charset="0"/>
              </a:rPr>
              <a:t>References: </a:t>
            </a:r>
          </a:p>
          <a:p>
            <a:r>
              <a:rPr lang="en-US" sz="2327" dirty="0">
                <a:ea typeface="Arial" pitchFamily="-84" charset="0"/>
                <a:cs typeface="Arial" pitchFamily="-84" charset="0"/>
              </a:rPr>
              <a:t>Mapes (2025, ArXiv &amp; JAS in press): Evolutionary theory of convective organization </a:t>
            </a:r>
            <a:r>
              <a:rPr lang="en-US" sz="1552" dirty="0">
                <a:ea typeface="Arial" pitchFamily="-84" charset="0"/>
                <a:cs typeface="Arial" pitchFamily="-84" charset="0"/>
              </a:rPr>
              <a:t>(but this work is not there!)</a:t>
            </a:r>
            <a:endParaRPr lang="en-US" sz="3232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310197" y="16616107"/>
            <a:ext cx="12395939" cy="314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68"/>
          </a:p>
        </p:txBody>
      </p: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1790883" y="9542947"/>
            <a:ext cx="12796131" cy="35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103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4x4 periodic lattice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, w/ </a:t>
            </a:r>
            <a:r>
              <a:rPr lang="en-US" sz="3103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3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w=1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“updrafts” at every time.  Enforce mean [w]=0.</a:t>
            </a:r>
          </a:p>
          <a:p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* Velocity potential </a:t>
            </a:r>
            <a:r>
              <a:rPr lang="en-US" sz="3103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US" sz="3103">
                <a:latin typeface="Symbol" pitchFamily="2" charset="2"/>
              </a:rPr>
              <a:t> 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= ifft( fft(w)/k</a:t>
            </a:r>
            <a:r>
              <a:rPr lang="en-US" sz="3103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) for total wavenumber k. </a:t>
            </a:r>
            <a:r>
              <a:rPr lang="en-US" sz="3103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= grad(</a:t>
            </a:r>
            <a:r>
              <a:rPr lang="en-US" sz="3103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418692" lvl="1" defTabSz="1418692">
              <a:defRPr/>
            </a:pPr>
            <a:r>
              <a:rPr lang="en-US" sz="2068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numpy on unstaggered grid; V=0 for checkerboard w !</a:t>
            </a:r>
            <a:endParaRPr lang="en-US" sz="2844" i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8692" lvl="1" defTabSz="1418692">
              <a:defRPr/>
            </a:pPr>
            <a:endParaRPr lang="en-US" sz="3103"/>
          </a:p>
          <a:p>
            <a:pPr marL="443341" indent="-443341">
              <a:buFont typeface="Arial" panose="020B0604020202020204" pitchFamily="34" charset="0"/>
              <a:buChar char="•"/>
            </a:pPr>
            <a:r>
              <a:rPr lang="en-US" sz="3103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configurations: thousands 16*15*14*13 = </a:t>
            </a:r>
            <a:r>
              <a:rPr lang="en-US" sz="3103"/>
              <a:t>43680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3341" indent="-443341">
              <a:buFont typeface="Arial" panose="020B0604020202020204" pitchFamily="34" charset="0"/>
              <a:buChar char="•"/>
            </a:pP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equivalencies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 by domain-mean 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|</a:t>
            </a:r>
            <a:r>
              <a:rPr lang="en-US" sz="3103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], </a:t>
            </a:r>
            <a:r>
              <a:rPr lang="en-US" sz="3103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N</a:t>
            </a:r>
            <a:r>
              <a:rPr lang="en-US" sz="3103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_neighbors</a:t>
            </a:r>
            <a:r>
              <a:rPr lang="en-US" sz="3103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3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lvl="1"/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2 things that shape Prob(w @t+1) pattern:             F</a:t>
            </a:r>
            <a:r>
              <a:rPr lang="en-US" sz="2327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27">
                <a:latin typeface="Symbol" pitchFamily="2" charset="2"/>
                <a:cs typeface="Times New Roman" panose="02020603050405020304" pitchFamily="18" charset="0"/>
              </a:rPr>
              <a:t>a </a:t>
            </a:r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327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|;          Entrainment </a:t>
            </a:r>
            <a:r>
              <a:rPr lang="en-US" sz="2327">
                <a:latin typeface="Symbol" pitchFamily="2" charset="2"/>
                <a:cs typeface="Times New Roman" panose="02020603050405020304" pitchFamily="18" charset="0"/>
              </a:rPr>
              <a:t>a (</a:t>
            </a:r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4-N</a:t>
            </a:r>
            <a:r>
              <a:rPr lang="en-US" sz="2327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327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endParaRPr lang="en-US" sz="2327" dirty="0"/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15522715" y="17161789"/>
            <a:ext cx="12020966" cy="23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95562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Even for 4 cells in a 4x4 periodic grid, configuration space is size 31. For 5 in 5x5, &gt; 300, and on from there.</a:t>
            </a:r>
          </a:p>
          <a:p>
            <a:pPr marL="295562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 Welcome to combinatorics, and life!    </a:t>
            </a:r>
            <a:r>
              <a:rPr lang="en-US" sz="2068" b="1" i="1" dirty="0">
                <a:ea typeface="Arial" pitchFamily="-84" charset="0"/>
                <a:cs typeface="Arial" pitchFamily="-84" charset="0"/>
              </a:rPr>
              <a:t>Pleiotropy.    </a:t>
            </a:r>
            <a:r>
              <a:rPr lang="en-US" sz="2068" b="1" dirty="0">
                <a:ea typeface="Arial" pitchFamily="-84" charset="0"/>
                <a:cs typeface="Arial" pitchFamily="-84" charset="0"/>
              </a:rPr>
              <a:t>How can back-propagation of evo. selection work?? </a:t>
            </a:r>
            <a:endParaRPr lang="en-US" sz="2068" b="1" i="1" dirty="0">
              <a:ea typeface="Arial" pitchFamily="-84" charset="0"/>
              <a:cs typeface="Arial" pitchFamily="-84" charset="0"/>
            </a:endParaRPr>
          </a:p>
          <a:p>
            <a:pPr marL="295562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Absurdly many </a:t>
            </a:r>
            <a:r>
              <a:rPr lang="en-US" sz="2068" i="1" dirty="0">
                <a:ea typeface="Arial" pitchFamily="-84" charset="0"/>
                <a:cs typeface="Arial" pitchFamily="-84" charset="0"/>
              </a:rPr>
              <a:t>configurations</a:t>
            </a:r>
            <a:r>
              <a:rPr lang="en-US" sz="2068" dirty="0">
                <a:ea typeface="Arial" pitchFamily="-84" charset="0"/>
                <a:cs typeface="Arial" pitchFamily="-84" charset="0"/>
              </a:rPr>
              <a:t> (e.g., DNA) </a:t>
            </a:r>
            <a:r>
              <a:rPr lang="en-US" sz="2068" dirty="0">
                <a:ea typeface="Arial" pitchFamily="-84" charset="0"/>
                <a:cs typeface="Arial" pitchFamily="-84" charset="0"/>
                <a:sym typeface="Wingdings" pitchFamily="2" charset="2"/>
              </a:rPr>
              <a:t> several </a:t>
            </a:r>
            <a:r>
              <a:rPr lang="en-US" sz="2068" i="1" dirty="0">
                <a:ea typeface="Arial" pitchFamily="-84" charset="0"/>
                <a:cs typeface="Arial" pitchFamily="-84" charset="0"/>
                <a:sym typeface="Wingdings" pitchFamily="2" charset="2"/>
              </a:rPr>
              <a:t>traits</a:t>
            </a:r>
            <a:r>
              <a:rPr lang="en-US" sz="2068" dirty="0">
                <a:ea typeface="Arial" pitchFamily="-84" charset="0"/>
                <a:cs typeface="Arial" pitchFamily="-84" charset="0"/>
                <a:sym typeface="Wingdings" pitchFamily="2" charset="2"/>
              </a:rPr>
              <a:t>  binary </a:t>
            </a:r>
            <a:r>
              <a:rPr lang="en-US" sz="2068" dirty="0">
                <a:ea typeface="Arial" pitchFamily="-84" charset="0"/>
                <a:cs typeface="Arial" pitchFamily="-84" charset="0"/>
              </a:rPr>
              <a:t>fitness </a:t>
            </a:r>
            <a:r>
              <a:rPr lang="en-US" sz="2068" i="1" dirty="0">
                <a:ea typeface="Arial" pitchFamily="-84" charset="0"/>
                <a:cs typeface="Arial" pitchFamily="-84" charset="0"/>
              </a:rPr>
              <a:t>selection </a:t>
            </a:r>
            <a:r>
              <a:rPr lang="en-US" sz="2068" dirty="0">
                <a:ea typeface="Arial" pitchFamily="-84" charset="0"/>
                <a:cs typeface="Arial" pitchFamily="-84" charset="0"/>
              </a:rPr>
              <a:t>(survival, reproduction)</a:t>
            </a:r>
          </a:p>
          <a:p>
            <a:pPr marL="295562" indent="-295562">
              <a:buFont typeface="Arial" panose="020B0604020202020204" pitchFamily="34" charset="0"/>
              <a:buChar char="•"/>
            </a:pPr>
            <a:endParaRPr lang="en-US" sz="2068" dirty="0">
              <a:ea typeface="Arial" pitchFamily="-84" charset="0"/>
              <a:cs typeface="Arial" pitchFamily="-84" charset="0"/>
            </a:endParaRPr>
          </a:p>
          <a:p>
            <a:pPr marL="295562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Unlikely but efficient configs can only discover themselves by </a:t>
            </a:r>
            <a:r>
              <a:rPr lang="en-US" sz="2068" i="1" dirty="0">
                <a:ea typeface="Arial" pitchFamily="-84" charset="0"/>
                <a:cs typeface="Arial" pitchFamily="-84" charset="0"/>
              </a:rPr>
              <a:t>pathways</a:t>
            </a:r>
            <a:r>
              <a:rPr lang="en-US" sz="2068" dirty="0">
                <a:ea typeface="Arial" pitchFamily="-84" charset="0"/>
                <a:cs typeface="Arial" pitchFamily="-84" charset="0"/>
              </a:rPr>
              <a:t> in vast config space</a:t>
            </a:r>
            <a:r>
              <a:rPr lang="en-US" sz="2068" i="1" dirty="0">
                <a:ea typeface="Arial" pitchFamily="-84" charset="0"/>
                <a:cs typeface="Arial" pitchFamily="-84" charset="0"/>
              </a:rPr>
              <a:t>.  </a:t>
            </a:r>
            <a:r>
              <a:rPr lang="en-US" sz="2068" i="1" u="sng" dirty="0">
                <a:ea typeface="Arial" pitchFamily="-84" charset="0"/>
                <a:cs typeface="Arial" pitchFamily="-84" charset="0"/>
              </a:rPr>
              <a:t>Can we map it?</a:t>
            </a:r>
          </a:p>
          <a:p>
            <a:pPr marL="1714254" lvl="1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In biology, key is meso GRNs (Gene Regulatory Networks). </a:t>
            </a:r>
          </a:p>
          <a:p>
            <a:pPr marL="1714254" lvl="1" indent="-295562">
              <a:buFont typeface="Arial" panose="020B0604020202020204" pitchFamily="34" charset="0"/>
              <a:buChar char="•"/>
            </a:pPr>
            <a:r>
              <a:rPr lang="en-US" sz="2068" dirty="0">
                <a:ea typeface="Arial" pitchFamily="-84" charset="0"/>
                <a:cs typeface="Arial" pitchFamily="-84" charset="0"/>
              </a:rPr>
              <a:t>In convection, </a:t>
            </a:r>
            <a:r>
              <a:rPr lang="en-US" sz="2068" u="sng" dirty="0">
                <a:ea typeface="Arial" pitchFamily="-84" charset="0"/>
                <a:cs typeface="Arial" pitchFamily="-84" charset="0"/>
              </a:rPr>
              <a:t>meso state networks?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372703" y="9084584"/>
            <a:ext cx="10590747" cy="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32" b="1" dirty="0">
                <a:ea typeface="Arial" pitchFamily="-84" charset="0"/>
                <a:cs typeface="Arial" pitchFamily="-84" charset="0"/>
              </a:rPr>
              <a:t>2. Simplest, </a:t>
            </a:r>
            <a:r>
              <a:rPr lang="en-US" sz="3232" b="1" i="1" dirty="0">
                <a:ea typeface="Arial" pitchFamily="-84" charset="0"/>
                <a:cs typeface="Arial" pitchFamily="-84" charset="0"/>
              </a:rPr>
              <a:t>enumerable</a:t>
            </a:r>
            <a:r>
              <a:rPr lang="en-US" sz="3232" b="1" dirty="0">
                <a:ea typeface="Arial" pitchFamily="-84" charset="0"/>
                <a:cs typeface="Arial" pitchFamily="-84" charset="0"/>
              </a:rPr>
              <a:t> convection-like configuration space: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740888-E754-E307-1277-F16367222371}"/>
              </a:ext>
            </a:extLst>
          </p:cNvPr>
          <p:cNvCxnSpPr/>
          <p:nvPr/>
        </p:nvCxnSpPr>
        <p:spPr>
          <a:xfrm>
            <a:off x="1453457" y="12738224"/>
            <a:ext cx="13318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131F983-CCEA-8C2B-FB51-D9086F76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361" y="6164934"/>
            <a:ext cx="2016343" cy="1836019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DDB269A-E66B-41B6-C917-201BEFB3B4CE}"/>
              </a:ext>
            </a:extLst>
          </p:cNvPr>
          <p:cNvCxnSpPr>
            <a:cxnSpLocks/>
          </p:cNvCxnSpPr>
          <p:nvPr/>
        </p:nvCxnSpPr>
        <p:spPr>
          <a:xfrm flipV="1">
            <a:off x="20678490" y="6459223"/>
            <a:ext cx="2585165" cy="928537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CA2A640E-3D6D-6359-D9D6-96AA2C2E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6617" y="6228504"/>
            <a:ext cx="1435047" cy="80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327" dirty="0">
                <a:ea typeface="Arial" pitchFamily="-84" charset="0"/>
                <a:cs typeface="Arial" pitchFamily="-84" charset="0"/>
              </a:rPr>
              <a:t>p=1 along </a:t>
            </a:r>
          </a:p>
          <a:p>
            <a:r>
              <a:rPr lang="en-US" sz="2327" dirty="0">
                <a:ea typeface="Arial" pitchFamily="-84" charset="0"/>
                <a:cs typeface="Arial" pitchFamily="-84" charset="0"/>
              </a:rPr>
              <a:t>diag.</a:t>
            </a:r>
            <a:endParaRPr lang="en-US" sz="3232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3E4152E8-8C06-B845-5FD4-D3784FD5AEAE}"/>
              </a:ext>
            </a:extLst>
          </p:cNvPr>
          <p:cNvSpPr txBox="1">
            <a:spLocks noChangeArrowheads="1"/>
          </p:cNvSpPr>
          <p:nvPr/>
        </p:nvSpPr>
        <p:spPr bwMode="auto">
          <a:xfrm rot="19012541">
            <a:off x="20938779" y="6658540"/>
            <a:ext cx="1773381" cy="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10" dirty="0">
                <a:ea typeface="Arial" pitchFamily="-84" charset="0"/>
                <a:cs typeface="Arial" pitchFamily="-84" charset="0"/>
              </a:rPr>
              <a:t>pure, sole</a:t>
            </a:r>
            <a:endParaRPr lang="en-US" sz="2844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09F12327-5723-6912-3616-FC62B03A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6256" y="10293242"/>
            <a:ext cx="12189637" cy="55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32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E,F</a:t>
            </a:r>
            <a:r>
              <a:rPr lang="en-US" sz="3232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(nonlocal) most interesting for </a:t>
            </a:r>
            <a:r>
              <a:rPr lang="en-US" sz="3232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contingent</a:t>
            </a:r>
            <a:r>
              <a:rPr lang="en-US" sz="3232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evolution...</a:t>
            </a:r>
            <a:endParaRPr lang="en-US" sz="3232" b="1" i="1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591122" indent="-591122">
              <a:buFont typeface="+mj-lt"/>
              <a:buAutoNum type="arabicPeriod"/>
            </a:pP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Construct P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t+1; </a:t>
            </a:r>
            <a:r>
              <a:rPr lang="en-US" sz="3232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W,R,E,F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)</a:t>
            </a:r>
          </a:p>
          <a:p>
            <a:pPr marL="591122" indent="-591122">
              <a:buFont typeface="+mj-lt"/>
              <a:buAutoNum type="arabicPeriod"/>
            </a:pP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Initialize 4 w=1 cells randomly, iterate for NT time steps</a:t>
            </a:r>
          </a:p>
          <a:p>
            <a:pPr marL="591122" indent="-591122">
              <a:buFont typeface="+mj-lt"/>
              <a:buAutoNum type="arabicPeriod"/>
            </a:pP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Repeat step 2. NENS times to see I.C.-robustness of results </a:t>
            </a:r>
          </a:p>
          <a:p>
            <a:pPr marL="591122" indent="-591122">
              <a:buFont typeface="+mj-lt"/>
              <a:buAutoNum type="arabicPeriod"/>
            </a:pPr>
            <a:endParaRPr lang="en-US" sz="3232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endParaRPr lang="en-US" sz="3232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r>
              <a:rPr lang="en-US" sz="3232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</a:p>
          <a:p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sp>
        <p:nvSpPr>
          <p:cNvPr id="75" name="TextBox 51">
            <a:extLst>
              <a:ext uri="{FF2B5EF4-FFF2-40B4-BE49-F238E27FC236}">
                <a16:creationId xmlns:a16="http://schemas.microsoft.com/office/drawing/2014/main" id="{EDA8D380-8EBF-331E-3E80-C666E358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5140" y="9316068"/>
            <a:ext cx="2320752" cy="3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52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unconditional on t=t</a:t>
            </a:r>
            <a:endParaRPr lang="en-US" sz="1552" dirty="0">
              <a:solidFill>
                <a:schemeClr val="accent6">
                  <a:lumMod val="75000"/>
                </a:schemeClr>
              </a:solidFill>
              <a:ea typeface="Arial" pitchFamily="-84" charset="0"/>
              <a:cs typeface="Arial" pitchFamily="-8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6C059A6-6D2C-9504-AF73-7735C536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268" y="7799824"/>
            <a:ext cx="2228744" cy="1952617"/>
          </a:xfrm>
          <a:prstGeom prst="rect">
            <a:avLst/>
          </a:prstGeom>
        </p:spPr>
      </p:pic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E405F835-7128-1DCB-0DE2-A80D7EFDD982}"/>
              </a:ext>
            </a:extLst>
          </p:cNvPr>
          <p:cNvCxnSpPr>
            <a:cxnSpLocks/>
          </p:cNvCxnSpPr>
          <p:nvPr/>
        </p:nvCxnSpPr>
        <p:spPr>
          <a:xfrm>
            <a:off x="22421460" y="7826835"/>
            <a:ext cx="3280264" cy="738064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51">
            <a:extLst>
              <a:ext uri="{FF2B5EF4-FFF2-40B4-BE49-F238E27FC236}">
                <a16:creationId xmlns:a16="http://schemas.microsoft.com/office/drawing/2014/main" id="{FDCDAC11-6D81-FE89-003B-4B83A82D1CA7}"/>
              </a:ext>
            </a:extLst>
          </p:cNvPr>
          <p:cNvSpPr txBox="1">
            <a:spLocks noChangeArrowheads="1"/>
          </p:cNvSpPr>
          <p:nvPr/>
        </p:nvSpPr>
        <p:spPr bwMode="auto">
          <a:xfrm rot="18722293">
            <a:off x="25460550" y="7066381"/>
            <a:ext cx="2320752" cy="5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52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       9</a:t>
            </a:r>
            <a:r>
              <a:rPr lang="en-US" sz="1552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/1000 rare ”block”</a:t>
            </a:r>
          </a:p>
          <a:p>
            <a:pPr algn="ctr"/>
            <a:r>
              <a:rPr lang="en-US" sz="1552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         config is #31 </a:t>
            </a: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9A3D29DB-9FD5-DECC-4FFE-6D847C71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410" y="8102672"/>
            <a:ext cx="1468552" cy="120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10" dirty="0">
                <a:solidFill>
                  <a:srgbClr val="FFC000"/>
                </a:solidFill>
                <a:ea typeface="Arial" pitchFamily="-84" charset="0"/>
                <a:cs typeface="Arial" pitchFamily="-84" charset="0"/>
              </a:rPr>
              <a:t>numerosity within the 31 equivalency classes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73FEE88-ED51-ADD5-2CF4-BBE14AE0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47"/>
          <a:stretch>
            <a:fillRect/>
          </a:stretch>
        </p:blipFill>
        <p:spPr>
          <a:xfrm>
            <a:off x="1790881" y="13885451"/>
            <a:ext cx="6551088" cy="6738755"/>
          </a:xfrm>
          <a:prstGeom prst="rect">
            <a:avLst/>
          </a:prstGeom>
        </p:spPr>
      </p:pic>
      <p:sp>
        <p:nvSpPr>
          <p:cNvPr id="89" name="TextBox 51">
            <a:extLst>
              <a:ext uri="{FF2B5EF4-FFF2-40B4-BE49-F238E27FC236}">
                <a16:creationId xmlns:a16="http://schemas.microsoft.com/office/drawing/2014/main" id="{66DDEA96-7DD6-51AF-2544-C3A7909E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074" y="19807761"/>
            <a:ext cx="7027785" cy="88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586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</a:t>
            </a:r>
            <a:r>
              <a:rPr lang="en-US" sz="2586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Rare (about 9 per 1000), this configuration </a:t>
            </a:r>
          </a:p>
          <a:p>
            <a:r>
              <a:rPr lang="en-US" sz="2586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     has largest domain-mean windspeed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5175119-F164-0D5B-BF87-A0EF3D1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0019" y="13512879"/>
            <a:ext cx="2676493" cy="275859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00A6783-0E62-44C5-D502-3D98E3163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8740" y="13501507"/>
            <a:ext cx="2668283" cy="2758594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FBD3B15-5DA3-639F-8F3C-EEC70817B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8489" y="13501507"/>
            <a:ext cx="2676493" cy="275859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48C138E-53E1-BB75-5BED-571873F0C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0207" y="13512879"/>
            <a:ext cx="2668283" cy="2758594"/>
          </a:xfrm>
          <a:prstGeom prst="rect">
            <a:avLst/>
          </a:prstGeom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993A6626-7517-3F6B-173A-8A414362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7484" y="12744714"/>
            <a:ext cx="5886196" cy="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32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F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effect: P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3232" dirty="0">
                <a:latin typeface="Symbol" pitchFamily="2" charset="2"/>
                <a:ea typeface="Arial" pitchFamily="-84" charset="0"/>
                <a:cs typeface="Times New Roman" panose="02020603050405020304" pitchFamily="18" charset="0"/>
              </a:rPr>
              <a:t> a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|V|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73F567A6-01EC-F44B-1EB9-4D8EE034F9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40603" y="15155263"/>
            <a:ext cx="775499" cy="74964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1F9AEFE-4ECC-ABC9-F436-BC3F1264F6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59336" y="15163083"/>
            <a:ext cx="775499" cy="756903"/>
          </a:xfrm>
          <a:prstGeom prst="rect">
            <a:avLst/>
          </a:prstGeom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7DC6F45E-CD46-E2D9-15C3-9CB5E5D7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724" y="14843095"/>
            <a:ext cx="2710666" cy="40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68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2068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13: alternating </a:t>
            </a:r>
          </a:p>
        </p:txBody>
      </p:sp>
      <p:sp>
        <p:nvSpPr>
          <p:cNvPr id="108" name="TextBox 16">
            <a:extLst>
              <a:ext uri="{FF2B5EF4-FFF2-40B4-BE49-F238E27FC236}">
                <a16:creationId xmlns:a16="http://schemas.microsoft.com/office/drawing/2014/main" id="{7B86F89B-0D13-C849-3831-A4FAE86B3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3223" y="12744714"/>
            <a:ext cx="5886196" cy="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32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effect: P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3232" dirty="0">
                <a:latin typeface="Symbol" pitchFamily="2" charset="2"/>
                <a:ea typeface="Arial" pitchFamily="-84" charset="0"/>
                <a:cs typeface="Times New Roman" panose="02020603050405020304" pitchFamily="18" charset="0"/>
              </a:rPr>
              <a:t> a </a:t>
            </a:r>
            <a:r>
              <a:rPr lang="en-US" sz="323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N</a:t>
            </a:r>
            <a:r>
              <a:rPr lang="en-US" sz="3232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4neigh</a:t>
            </a:r>
            <a:endParaRPr lang="en-US" sz="3232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C534B3-58DA-5F1A-A6C4-48903D932E00}"/>
              </a:ext>
            </a:extLst>
          </p:cNvPr>
          <p:cNvCxnSpPr>
            <a:cxnSpLocks/>
          </p:cNvCxnSpPr>
          <p:nvPr/>
        </p:nvCxnSpPr>
        <p:spPr>
          <a:xfrm flipH="1">
            <a:off x="21323393" y="12670751"/>
            <a:ext cx="2149" cy="3712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4D0267-FA28-6783-B318-8E4535908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54314" y="12309995"/>
            <a:ext cx="1076074" cy="1037179"/>
          </a:xfrm>
          <a:prstGeom prst="rect">
            <a:avLst/>
          </a:prstGeom>
        </p:spPr>
      </p:pic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E9CFD9B6-7E79-0ADE-9BD5-98EF2822B9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13113" y="13542665"/>
            <a:ext cx="320175" cy="102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6C44D2B-C81C-4A95-9C7D-36BF55169E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86555" y="15235481"/>
            <a:ext cx="745369" cy="70810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00C014C-FF3F-5756-8C01-BCDF01362A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92196" y="14521613"/>
            <a:ext cx="738194" cy="708101"/>
          </a:xfrm>
          <a:prstGeom prst="rect">
            <a:avLst/>
          </a:prstGeom>
        </p:spPr>
      </p:pic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8B892690-41D4-A5EA-8FAB-981C96BAF6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2055" y="13955838"/>
            <a:ext cx="381391" cy="80798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6">
            <a:extLst>
              <a:ext uri="{FF2B5EF4-FFF2-40B4-BE49-F238E27FC236}">
                <a16:creationId xmlns:a16="http://schemas.microsoft.com/office/drawing/2014/main" id="{A492DB64-DDB6-8790-A174-740D5832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8346" y="14053908"/>
            <a:ext cx="991437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5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30: </a:t>
            </a:r>
          </a:p>
          <a:p>
            <a:pPr algn="ctr"/>
            <a:r>
              <a:rPr lang="en-US" sz="155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alternating </a:t>
            </a:r>
          </a:p>
        </p:txBody>
      </p:sp>
      <p:sp>
        <p:nvSpPr>
          <p:cNvPr id="131" name="TextBox 16">
            <a:extLst>
              <a:ext uri="{FF2B5EF4-FFF2-40B4-BE49-F238E27FC236}">
                <a16:creationId xmlns:a16="http://schemas.microsoft.com/office/drawing/2014/main" id="{1C70BAE7-2578-859C-C049-8A078FAB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0912" y="13847505"/>
            <a:ext cx="1360231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52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just a 1% contribution of R/F breaks 31 dominance  </a:t>
            </a:r>
            <a:endParaRPr lang="en-US" sz="1552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4F371193-E0C6-BB9A-253F-F39B32D6E08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63551"/>
          <a:stretch>
            <a:fillRect/>
          </a:stretch>
        </p:blipFill>
        <p:spPr>
          <a:xfrm>
            <a:off x="21517237" y="15250275"/>
            <a:ext cx="2668283" cy="1005481"/>
          </a:xfrm>
          <a:prstGeom prst="rect">
            <a:avLst/>
          </a:prstGeom>
          <a:ln w="25400">
            <a:solidFill>
              <a:srgbClr val="FF6600"/>
            </a:solidFill>
          </a:ln>
        </p:spPr>
      </p:pic>
      <p:sp>
        <p:nvSpPr>
          <p:cNvPr id="134" name="TextBox 16">
            <a:extLst>
              <a:ext uri="{FF2B5EF4-FFF2-40B4-BE49-F238E27FC236}">
                <a16:creationId xmlns:a16="http://schemas.microsoft.com/office/drawing/2014/main" id="{D457097C-49C9-851F-AEB9-1554A07C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5346" y="15651912"/>
            <a:ext cx="1774920" cy="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10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R=0, 31 rules</a:t>
            </a:r>
            <a:endParaRPr lang="en-US" sz="1810" b="1" dirty="0">
              <a:solidFill>
                <a:srgbClr val="FF0000"/>
              </a:solidFill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sp>
        <p:nvSpPr>
          <p:cNvPr id="136" name="TextBox 16">
            <a:extLst>
              <a:ext uri="{FF2B5EF4-FFF2-40B4-BE49-F238E27FC236}">
                <a16:creationId xmlns:a16="http://schemas.microsoft.com/office/drawing/2014/main" id="{1273FAC5-2F1C-CFCA-CD2A-ABB1B9D78B14}"/>
              </a:ext>
            </a:extLst>
          </p:cNvPr>
          <p:cNvSpPr txBox="1">
            <a:spLocks noChangeArrowheads="1"/>
          </p:cNvSpPr>
          <p:nvPr/>
        </p:nvSpPr>
        <p:spPr bwMode="auto">
          <a:xfrm rot="454417">
            <a:off x="22193109" y="7775788"/>
            <a:ext cx="1773381" cy="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10" dirty="0">
                <a:ea typeface="Arial" pitchFamily="-84" charset="0"/>
                <a:cs typeface="Arial" pitchFamily="-84" charset="0"/>
              </a:rPr>
              <a:t>pure, sole</a:t>
            </a:r>
            <a:endParaRPr lang="en-US" sz="2844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137" name="TextBox 16">
            <a:extLst>
              <a:ext uri="{FF2B5EF4-FFF2-40B4-BE49-F238E27FC236}">
                <a16:creationId xmlns:a16="http://schemas.microsoft.com/office/drawing/2014/main" id="{CFE4C155-64E3-08F5-50B3-B5D0BDE7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5969" y="11828689"/>
            <a:ext cx="1237416" cy="5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5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31: block, </a:t>
            </a:r>
          </a:p>
          <a:p>
            <a:pPr algn="ctr"/>
            <a:r>
              <a:rPr lang="en-US" sz="155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most wind</a:t>
            </a:r>
            <a:r>
              <a:rPr lang="en-US" sz="1552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74EFA678-1FF9-FD2B-E81A-F04AA4CD6D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9266" y="2572705"/>
            <a:ext cx="1223267" cy="1430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97548-C46D-94DB-4055-22381B61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854" y="2012708"/>
            <a:ext cx="6362010" cy="19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69D51DAB-9738-2E0F-8736-BBCC6816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57" y="2075320"/>
            <a:ext cx="6362010" cy="19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CBC7110-CAAF-EF0D-09DA-F231660807DA}"/>
              </a:ext>
            </a:extLst>
          </p:cNvPr>
          <p:cNvSpPr txBox="1"/>
          <p:nvPr/>
        </p:nvSpPr>
        <p:spPr>
          <a:xfrm>
            <a:off x="1373679" y="13008585"/>
            <a:ext cx="7949824" cy="96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44">
                <a:solidFill>
                  <a:srgbClr val="7030A0"/>
                </a:solidFill>
              </a:rPr>
              <a:t> </a:t>
            </a:r>
            <a:r>
              <a:rPr lang="en-US" sz="2844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 random 1000 of </a:t>
            </a:r>
            <a:r>
              <a:rPr lang="en-US" sz="2844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distinct</a:t>
            </a:r>
            <a:r>
              <a:rPr lang="en-US" sz="2844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4x4 4-cell configs 2x2 tiled for clarity; sorted by [ |V| ]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4C70E9C4-2FFD-F517-E61E-A9455EC36C6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209434" y="16281591"/>
            <a:ext cx="13270556" cy="4223028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1">
            <a:extLst>
              <a:ext uri="{FF2B5EF4-FFF2-40B4-BE49-F238E27FC236}">
                <a16:creationId xmlns:a16="http://schemas.microsoft.com/office/drawing/2014/main" id="{02BCECD2-DBE9-B79A-DE07-56932CCF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9990" y="16077681"/>
            <a:ext cx="3940481" cy="40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68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Discovered quickly, but </a:t>
            </a:r>
            <a:r>
              <a:rPr lang="en-US" sz="2068" b="1" i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frail</a:t>
            </a:r>
            <a:endParaRPr lang="en-US" sz="2068" b="1" i="1" dirty="0">
              <a:solidFill>
                <a:schemeClr val="accent6">
                  <a:lumMod val="75000"/>
                </a:schemeClr>
              </a:solidFill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14253</TotalTime>
  <Words>750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Office Theme</vt:lpstr>
      <vt:lpstr>Evolution of mesoscales in a countable configuration space Brian E. Mapes, University of Miami mapes or bmapes @miami.edu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variations in organized vs. isolated convective systems  Emily M. Riley and Brian E. Mapes RSMAS, University of Miami eriley@rsmas.miami.edu</dc:title>
  <dc:subject/>
  <dc:creator>Emily Riley</dc:creator>
  <cp:keywords/>
  <dc:description/>
  <cp:lastModifiedBy>Mapes, Brian Earle</cp:lastModifiedBy>
  <cp:revision>110</cp:revision>
  <cp:lastPrinted>2025-06-12T18:05:03Z</cp:lastPrinted>
  <dcterms:created xsi:type="dcterms:W3CDTF">2012-09-07T21:18:54Z</dcterms:created>
  <dcterms:modified xsi:type="dcterms:W3CDTF">2025-06-13T20:44:04Z</dcterms:modified>
  <cp:category/>
</cp:coreProperties>
</file>