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1"/>
  </p:normalViewPr>
  <p:slideViewPr>
    <p:cSldViewPr snapToGrid="0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C2F2-E9D2-A72A-151E-93D2438F0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A838-8F92-66F0-A4ED-99930460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7C81-C818-468A-2844-ED194E52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607B-061F-2383-917C-4BD18E5C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DAE66-841F-4427-2F25-8C8C2DEE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37D5-79A7-8087-7141-A7F348B3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D890D-5A2F-CAF5-9821-4096F7E81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33FA-A31D-295B-0042-71BA05D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96B0-6EB1-3453-2D35-22D6C6D2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BA10-7C63-78AA-8FDD-F171C653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5572E-DC3B-7456-3513-A676BE96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441D5-75CB-FD51-2447-9F0A35E3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0C18-1FCA-A735-653E-B62E536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CC6D-290B-E733-9F59-3325587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C462-0B1E-6BF7-DFE5-A0DE1191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069-0609-D7B8-7035-1C8E2CE9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30E7-CA16-E133-917E-460DA4E8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AB70-BA0E-6946-B7A3-DCD200E0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FAD6-E046-0F8F-1DCC-92E02246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7731-2D42-E23C-4DCE-30D4A8DF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46E5-0BFE-3006-5783-674201D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D33D-8D26-4A72-E6DC-7CEE2A0A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2BAE-D525-D422-195E-E0C69CF7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7FA5-7E1B-1CA4-3FA4-B858FC8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DD97-2462-2D93-281A-0E01357C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678-4A4C-7F94-26C7-D6E3AB8F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0728-060B-461C-ABB5-34F5A109A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BC739-D672-745F-BA4D-246CC61E7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5A8ED-A81C-39CA-EF8F-BB910A8E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74BA-999F-BDF9-5195-916AA058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DD304-95A5-59D9-7D37-33AD787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A9A5-1006-89F3-2D27-8AB85CC4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3306A-7B43-918F-C90E-CBACC308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70F9-5DB2-C5F6-0BBB-0C1662030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81C51-FED8-80D0-6741-7C0F29C99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56A02-9E68-8732-77C7-C8FE170BC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25B72-181D-A5D0-2C0F-B823F477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498C-0C15-DBDA-C6E3-91C2AEAC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DD0AC-DE4B-FD30-5898-424DD71D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AB9C-4249-87A4-B904-071CC111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1C570-E113-3E68-DF3E-1D79DE44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120F-E1CB-C1E7-8F92-2CA26BEB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11B3-BE77-4326-057D-C009E05B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D835-63B1-17B5-F237-9A7EA5B0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96632-9E49-30D9-78D0-5E04EC68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AB9-D53C-89B5-6C3B-58D49E51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1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7ECA-717B-EA05-73E2-FB6ED421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D701-327B-2B32-5159-3775D194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8790A-98C2-1F12-B7D5-86046ABB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06762-4FBA-7D7C-384A-D4C1666E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91ED6-4870-BB0D-CABE-DBBC03C7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51E4-EDD7-9CED-CE20-07D1B33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BCC5-EF1B-8F2D-41F2-F0E9D47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42A-B55E-AD66-8CD9-EC8B65921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4E41-2F76-B1D8-5434-1F3F20FD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5AE4-BEE0-CAA3-F8D7-2A9CD5D3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3E80-D073-1D80-88A9-15DD1AFB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A2F8B-FABC-7D82-E2F8-BBEBCE83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41958-1375-C8F9-8DAC-1180FD54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8542-D44E-EB0B-C573-F60625681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61BE-E970-C53B-20B4-C5AD75DD9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89015-2130-DC44-BC73-3F4156473ACD}" type="datetimeFigureOut"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BCD2-C705-E415-566A-AB856239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B819-E736-106B-A43E-F3684C9D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9D701-2DAE-6A47-AE03-1685EB44E3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7ACD-FFCB-9393-FBF2-84FDFEE02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Causal networks for evolution of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274B9-34C5-CBB1-A14B-7B850C9BF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E2D31-BE15-C82A-C355-F060C442FF25}"/>
                  </a:ext>
                </a:extLst>
              </p:cNvPr>
              <p:cNvSpPr txBox="1"/>
              <p:nvPr/>
            </p:nvSpPr>
            <p:spPr>
              <a:xfrm>
                <a:off x="2778254" y="3156547"/>
                <a:ext cx="1499043" cy="1987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>
                    <a:solidFill>
                      <a:schemeClr val="tx1"/>
                    </a:solidFill>
                    <a:latin typeface="Calibri"/>
                  </a:rPr>
                  <a:t>”APE”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E2D31-BE15-C82A-C355-F060C442F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4" y="3156547"/>
                <a:ext cx="1499043" cy="1987019"/>
              </a:xfrm>
              <a:prstGeom prst="rect">
                <a:avLst/>
              </a:prstGeom>
              <a:blipFill>
                <a:blip r:embed="rId2"/>
                <a:stretch>
                  <a:fillRect t="-3797"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0FE57D-090B-E5C2-53C7-ED4B3BAF7B5E}"/>
              </a:ext>
            </a:extLst>
          </p:cNvPr>
          <p:cNvCxnSpPr>
            <a:cxnSpLocks/>
          </p:cNvCxnSpPr>
          <p:nvPr/>
        </p:nvCxnSpPr>
        <p:spPr>
          <a:xfrm flipH="1">
            <a:off x="4334936" y="3498971"/>
            <a:ext cx="4136751" cy="0"/>
          </a:xfrm>
          <a:prstGeom prst="straightConnector1">
            <a:avLst/>
          </a:pr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98711C2C-A6F8-AA4F-101F-1A59C449A1D0}"/>
              </a:ext>
            </a:extLst>
          </p:cNvPr>
          <p:cNvSpPr/>
          <p:nvPr/>
        </p:nvSpPr>
        <p:spPr>
          <a:xfrm>
            <a:off x="3996263" y="1998228"/>
            <a:ext cx="4635820" cy="1374596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17251D0-1D5D-9BA6-2822-BC9CAA218076}"/>
              </a:ext>
            </a:extLst>
          </p:cNvPr>
          <p:cNvSpPr/>
          <p:nvPr/>
        </p:nvSpPr>
        <p:spPr>
          <a:xfrm flipV="1">
            <a:off x="3996264" y="3604494"/>
            <a:ext cx="4658836" cy="1242873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91D1B-7C05-0B92-3868-BE9A7CF46D0F}"/>
              </a:ext>
            </a:extLst>
          </p:cNvPr>
          <p:cNvSpPr txBox="1"/>
          <p:nvPr/>
        </p:nvSpPr>
        <p:spPr>
          <a:xfrm>
            <a:off x="8478069" y="2024677"/>
            <a:ext cx="1885125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/>
              </a:rPr>
              <a:t>wave</a:t>
            </a:r>
            <a:endParaRPr lang="en-US" sz="2800">
              <a:latin typeface="Calibri"/>
            </a:endParaRPr>
          </a:p>
          <a:p>
            <a:pPr algn="ctr"/>
            <a:endParaRPr lang="en-US" sz="2800">
              <a:latin typeface="Calibri"/>
            </a:endParaRPr>
          </a:p>
          <a:p>
            <a:pPr algn="ctr"/>
            <a:r>
              <a:rPr lang="en-US" sz="2800">
                <a:latin typeface="Calibri"/>
              </a:rPr>
              <a:t>VKE of </a:t>
            </a:r>
          </a:p>
          <a:p>
            <a:pPr algn="ctr"/>
            <a:r>
              <a:rPr lang="en-US" sz="2800">
                <a:latin typeface="Calibri"/>
              </a:rPr>
              <a:t>convective motions</a:t>
            </a:r>
          </a:p>
          <a:p>
            <a:pPr algn="ctr"/>
            <a:endParaRPr lang="en-US" sz="2800">
              <a:latin typeface="Calibri"/>
            </a:endParaRPr>
          </a:p>
          <a:p>
            <a:pPr algn="ctr"/>
            <a:r>
              <a:rPr lang="en-US" sz="2000">
                <a:latin typeface="Calibri"/>
              </a:rPr>
              <a:t>meso</a:t>
            </a:r>
            <a:endParaRPr lang="en-US" sz="2800"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A5C37-08FC-C6EE-AFB4-75B19B00F71B}"/>
              </a:ext>
            </a:extLst>
          </p:cNvPr>
          <p:cNvSpPr txBox="1"/>
          <p:nvPr/>
        </p:nvSpPr>
        <p:spPr>
          <a:xfrm>
            <a:off x="2806484" y="3478895"/>
            <a:ext cx="32728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latin typeface="Calibri"/>
              </a:rPr>
              <a:t>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CF496-2642-821B-F1F4-E4D8B04E714C}"/>
                  </a:ext>
                </a:extLst>
              </p:cNvPr>
              <p:cNvSpPr txBox="1"/>
              <p:nvPr/>
            </p:nvSpPr>
            <p:spPr>
              <a:xfrm>
                <a:off x="4999192" y="1573443"/>
                <a:ext cx="2597107" cy="987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warm updrafts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FCF496-2642-821B-F1F4-E4D8B04E7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92" y="1573443"/>
                <a:ext cx="2597107" cy="987834"/>
              </a:xfrm>
              <a:prstGeom prst="rect">
                <a:avLst/>
              </a:prstGeom>
              <a:blipFill>
                <a:blip r:embed="rId3"/>
                <a:stretch>
                  <a:fillRect l="-1456" t="-6329" r="-3883" b="-6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27F90A-5C44-60BF-7D10-D68AADE0249A}"/>
                  </a:ext>
                </a:extLst>
              </p:cNvPr>
              <p:cNvSpPr txBox="1"/>
              <p:nvPr/>
            </p:nvSpPr>
            <p:spPr>
              <a:xfrm>
                <a:off x="4882495" y="4341593"/>
                <a:ext cx="2863355" cy="987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>
                  <a:solidFill>
                    <a:schemeClr val="tx1"/>
                  </a:solidFill>
                  <a:latin typeface="Calibri"/>
                </a:endParaRPr>
              </a:p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cool downdrafts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27F90A-5C44-60BF-7D10-D68AADE02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95" y="4341593"/>
                <a:ext cx="2863355" cy="987834"/>
              </a:xfrm>
              <a:prstGeom prst="rect">
                <a:avLst/>
              </a:prstGeom>
              <a:blipFill>
                <a:blip r:embed="rId4"/>
                <a:stretch>
                  <a:fillRect l="-881" r="-3084" b="-126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6E04F-1A2D-8604-D073-F26B970619F5}"/>
                  </a:ext>
                </a:extLst>
              </p:cNvPr>
              <p:cNvSpPr txBox="1"/>
              <p:nvPr/>
            </p:nvSpPr>
            <p:spPr>
              <a:xfrm>
                <a:off x="4724313" y="2961911"/>
                <a:ext cx="3476646" cy="98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(“stabilization”)</a:t>
                </a:r>
              </a:p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neg. feedbacks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6E04F-1A2D-8604-D073-F26B9706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13" y="2961911"/>
                <a:ext cx="3476646" cy="987835"/>
              </a:xfrm>
              <a:prstGeom prst="rect">
                <a:avLst/>
              </a:prstGeom>
              <a:blipFill>
                <a:blip r:embed="rId5"/>
                <a:stretch>
                  <a:fillRect t="-3797" r="-109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D6AC9B-44BC-31B3-8D1D-3DB4E2001699}"/>
              </a:ext>
            </a:extLst>
          </p:cNvPr>
          <p:cNvSpPr txBox="1"/>
          <p:nvPr/>
        </p:nvSpPr>
        <p:spPr>
          <a:xfrm>
            <a:off x="1310074" y="1501027"/>
            <a:ext cx="247759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u="sng"/>
              <a:t>Forcing</a:t>
            </a:r>
            <a:r>
              <a:rPr lang="en-US" sz="2800"/>
              <a:t>: </a:t>
            </a:r>
          </a:p>
          <a:p>
            <a:r>
              <a:rPr lang="en-US" sz="2400"/>
              <a:t>Radiation,</a:t>
            </a:r>
          </a:p>
          <a:p>
            <a:r>
              <a:rPr lang="en-US" sz="2400"/>
              <a:t>Sfc. diseq</a:t>
            </a:r>
            <a:r>
              <a:rPr lang="en-US" sz="2400">
                <a:sym typeface="Wingdings" pitchFamily="2" charset="2"/>
              </a:rPr>
              <a:t>flux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5A2D-CA57-CD36-ADDC-16B75C3147CD}"/>
              </a:ext>
            </a:extLst>
          </p:cNvPr>
          <p:cNvSpPr txBox="1"/>
          <p:nvPr/>
        </p:nvSpPr>
        <p:spPr>
          <a:xfrm>
            <a:off x="1530820" y="4960215"/>
            <a:ext cx="20411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ym typeface="Wingdings" pitchFamily="2" charset="2"/>
              </a:rPr>
              <a:t>LS motions</a:t>
            </a:r>
            <a:endParaRPr lang="en-US" sz="28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BF5331B-FE9F-21D6-75E9-BEF65230123F}"/>
              </a:ext>
            </a:extLst>
          </p:cNvPr>
          <p:cNvSpPr/>
          <p:nvPr/>
        </p:nvSpPr>
        <p:spPr>
          <a:xfrm rot="8104312" flipV="1">
            <a:off x="1708951" y="4450565"/>
            <a:ext cx="1143199" cy="306123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headEnd type="stealth" w="lg" len="lg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387A54-3700-145F-6711-FABAAD1E9C24}"/>
              </a:ext>
            </a:extLst>
          </p:cNvPr>
          <p:cNvCxnSpPr>
            <a:cxnSpLocks/>
          </p:cNvCxnSpPr>
          <p:nvPr/>
        </p:nvCxnSpPr>
        <p:spPr>
          <a:xfrm>
            <a:off x="2236910" y="2759933"/>
            <a:ext cx="421000" cy="1354994"/>
          </a:xfrm>
          <a:prstGeom prst="straightConnector1">
            <a:avLst/>
          </a:pr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74F54F-B241-E258-9489-341EF3AF296A}"/>
              </a:ext>
            </a:extLst>
          </p:cNvPr>
          <p:cNvSpPr txBox="1"/>
          <p:nvPr/>
        </p:nvSpPr>
        <p:spPr>
          <a:xfrm>
            <a:off x="1379324" y="346885"/>
            <a:ext cx="6509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Causal network: energy only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996377-D390-18F4-8D35-DF71AC3DEDCD}"/>
              </a:ext>
            </a:extLst>
          </p:cNvPr>
          <p:cNvSpPr txBox="1"/>
          <p:nvPr/>
        </p:nvSpPr>
        <p:spPr>
          <a:xfrm>
            <a:off x="5762948" y="1123271"/>
            <a:ext cx="106959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>
              <a:solidFill>
                <a:schemeClr val="tx1"/>
              </a:solidFill>
            </a:endParaRPr>
          </a:p>
          <a:p>
            <a:pPr algn="ctr"/>
            <a:r>
              <a:rPr lang="en-US" sz="8800">
                <a:solidFill>
                  <a:schemeClr val="tx1"/>
                </a:solidFill>
                <a:latin typeface="+mj-lt"/>
              </a:rPr>
              <a:t>-</a:t>
            </a:r>
            <a:endParaRPr lang="en-US" sz="9600">
              <a:latin typeface="+mj-lt"/>
            </a:endParaRPr>
          </a:p>
          <a:p>
            <a:pPr algn="ctr"/>
            <a:r>
              <a:rPr lang="en-US" sz="8800">
                <a:latin typeface="+mj-lt"/>
              </a:rPr>
              <a:t>-</a:t>
            </a:r>
            <a:endParaRPr lang="en-US" sz="60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712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FAC29-1BEC-8132-F6CE-464FE4D5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82147-D754-27D6-BC4B-33F1238653B6}"/>
                  </a:ext>
                </a:extLst>
              </p:cNvPr>
              <p:cNvSpPr txBox="1"/>
              <p:nvPr/>
            </p:nvSpPr>
            <p:spPr>
              <a:xfrm>
                <a:off x="1406651" y="2496153"/>
                <a:ext cx="1499043" cy="1494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2800">
                    <a:solidFill>
                      <a:schemeClr val="tx1"/>
                    </a:solidFill>
                    <a:latin typeface="Calibri"/>
                  </a:rPr>
                  <a:t>(z)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882147-D754-27D6-BC4B-33F12386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51" y="2496153"/>
                <a:ext cx="1499043" cy="1494576"/>
              </a:xfrm>
              <a:prstGeom prst="rect">
                <a:avLst/>
              </a:prstGeom>
              <a:blipFill>
                <a:blip r:embed="rId2"/>
                <a:stretch>
                  <a:fillRect t="-4202" b="-10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616E3F6-96CB-D53B-2C35-185C8CD0F3E3}"/>
              </a:ext>
            </a:extLst>
          </p:cNvPr>
          <p:cNvSpPr txBox="1"/>
          <p:nvPr/>
        </p:nvSpPr>
        <p:spPr>
          <a:xfrm>
            <a:off x="1434881" y="2327436"/>
            <a:ext cx="32728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latin typeface="Calibri"/>
              </a:rPr>
              <a:t>{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369D33-5CD2-5B69-E35A-6A395CC2C284}"/>
              </a:ext>
            </a:extLst>
          </p:cNvPr>
          <p:cNvGrpSpPr/>
          <p:nvPr/>
        </p:nvGrpSpPr>
        <p:grpSpPr>
          <a:xfrm>
            <a:off x="2624659" y="1709215"/>
            <a:ext cx="3420538" cy="2522077"/>
            <a:chOff x="3996263" y="2166413"/>
            <a:chExt cx="9156956" cy="25220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2858CE-19CA-DFB7-7481-8AE8D33E4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3467" y="3380440"/>
              <a:ext cx="4136751" cy="0"/>
            </a:xfrm>
            <a:prstGeom prst="straightConnector1">
              <a:avLst/>
            </a:prstGeom>
            <a:ln w="476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F03DE08-71A1-385E-CA6F-F88E9E2DFBF8}"/>
                </a:ext>
              </a:extLst>
            </p:cNvPr>
            <p:cNvSpPr/>
            <p:nvPr/>
          </p:nvSpPr>
          <p:spPr>
            <a:xfrm>
              <a:off x="3996263" y="2632718"/>
              <a:ext cx="4635820" cy="536909"/>
            </a:xfrm>
            <a:custGeom>
              <a:avLst/>
              <a:gdLst>
                <a:gd name="connsiteX0" fmla="*/ 0 w 2235200"/>
                <a:gd name="connsiteY0" fmla="*/ 965250 h 965250"/>
                <a:gd name="connsiteX1" fmla="*/ 1083733 w 2235200"/>
                <a:gd name="connsiteY1" fmla="*/ 50 h 965250"/>
                <a:gd name="connsiteX2" fmla="*/ 2235200 w 2235200"/>
                <a:gd name="connsiteY2" fmla="*/ 931384 h 9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5200" h="965250">
                  <a:moveTo>
                    <a:pt x="0" y="965250"/>
                  </a:moveTo>
                  <a:cubicBezTo>
                    <a:pt x="355600" y="485472"/>
                    <a:pt x="711200" y="5694"/>
                    <a:pt x="1083733" y="50"/>
                  </a:cubicBezTo>
                  <a:cubicBezTo>
                    <a:pt x="1456266" y="-5594"/>
                    <a:pt x="1845733" y="462895"/>
                    <a:pt x="2235200" y="931384"/>
                  </a:cubicBezTo>
                </a:path>
              </a:pathLst>
            </a:custGeom>
            <a:noFill/>
            <a:ln w="38100">
              <a:tailEnd type="stealth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11C0194-6FEF-9EEE-D804-874C91482747}"/>
                </a:ext>
              </a:extLst>
            </p:cNvPr>
            <p:cNvSpPr/>
            <p:nvPr/>
          </p:nvSpPr>
          <p:spPr>
            <a:xfrm flipV="1">
              <a:off x="3996263" y="3519829"/>
              <a:ext cx="4658835" cy="591223"/>
            </a:xfrm>
            <a:custGeom>
              <a:avLst/>
              <a:gdLst>
                <a:gd name="connsiteX0" fmla="*/ 0 w 2235200"/>
                <a:gd name="connsiteY0" fmla="*/ 965250 h 965250"/>
                <a:gd name="connsiteX1" fmla="*/ 1083733 w 2235200"/>
                <a:gd name="connsiteY1" fmla="*/ 50 h 965250"/>
                <a:gd name="connsiteX2" fmla="*/ 2235200 w 2235200"/>
                <a:gd name="connsiteY2" fmla="*/ 931384 h 96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5200" h="965250">
                  <a:moveTo>
                    <a:pt x="0" y="965250"/>
                  </a:moveTo>
                  <a:cubicBezTo>
                    <a:pt x="355600" y="485472"/>
                    <a:pt x="711200" y="5694"/>
                    <a:pt x="1083733" y="50"/>
                  </a:cubicBezTo>
                  <a:cubicBezTo>
                    <a:pt x="1456266" y="-5594"/>
                    <a:pt x="1845733" y="462895"/>
                    <a:pt x="2235200" y="931384"/>
                  </a:cubicBezTo>
                </a:path>
              </a:pathLst>
            </a:custGeom>
            <a:noFill/>
            <a:ln w="38100">
              <a:tailEnd type="stealth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96A71-5843-4CF5-E1C9-2E7DC8921DBD}"/>
                </a:ext>
              </a:extLst>
            </p:cNvPr>
            <p:cNvSpPr txBox="1"/>
            <p:nvPr/>
          </p:nvSpPr>
          <p:spPr>
            <a:xfrm>
              <a:off x="7807070" y="2257055"/>
              <a:ext cx="5346149" cy="2431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schemeClr val="accent6"/>
                  </a:solidFill>
                  <a:latin typeface="Calibri"/>
                </a:rPr>
                <a:t>wave</a:t>
              </a:r>
            </a:p>
            <a:p>
              <a:pPr algn="ctr"/>
              <a:endParaRPr lang="en-US" sz="2800">
                <a:latin typeface="Calibri"/>
              </a:endParaRPr>
            </a:p>
            <a:p>
              <a:pPr algn="ctr"/>
              <a:r>
                <a:rPr lang="en-US" sz="2800">
                  <a:latin typeface="Calibri"/>
                </a:rPr>
                <a:t>VKE conv</a:t>
              </a:r>
            </a:p>
            <a:p>
              <a:pPr algn="ctr"/>
              <a:endParaRPr lang="en-US" sz="2800">
                <a:latin typeface="Calibri"/>
              </a:endParaRPr>
            </a:p>
            <a:p>
              <a:pPr algn="ctr"/>
              <a:r>
                <a:rPr lang="en-US" sz="4000" u="sng">
                  <a:solidFill>
                    <a:schemeClr val="accent6"/>
                  </a:solidFill>
                  <a:latin typeface="Calibri"/>
                </a:rPr>
                <a:t>meso</a:t>
              </a:r>
              <a:endParaRPr lang="en-US" sz="2800" u="sng">
                <a:solidFill>
                  <a:schemeClr val="accent6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A43C67-0394-577D-F8EC-0E50614D1A11}"/>
                    </a:ext>
                  </a:extLst>
                </p:cNvPr>
                <p:cNvSpPr txBox="1"/>
                <p:nvPr/>
              </p:nvSpPr>
              <p:spPr>
                <a:xfrm>
                  <a:off x="5223287" y="2166413"/>
                  <a:ext cx="2597107" cy="556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en-US" sz="2800">
                    <a:solidFill>
                      <a:schemeClr val="tx1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A43C67-0394-577D-F8EC-0E50614D1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287" y="2166413"/>
                  <a:ext cx="2597107" cy="556947"/>
                </a:xfrm>
                <a:prstGeom prst="rect">
                  <a:avLst/>
                </a:prstGeom>
                <a:blipFill>
                  <a:blip r:embed="rId3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04B62B-E799-C492-A804-4143D862444D}"/>
                    </a:ext>
                  </a:extLst>
                </p:cNvPr>
                <p:cNvSpPr txBox="1"/>
                <p:nvPr/>
              </p:nvSpPr>
              <p:spPr>
                <a:xfrm>
                  <a:off x="4925735" y="4111052"/>
                  <a:ext cx="2863355" cy="5569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en-US" sz="2800">
                    <a:solidFill>
                      <a:schemeClr val="tx1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04B62B-E799-C492-A804-4143D862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735" y="4111052"/>
                  <a:ext cx="2863355" cy="556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9306E4-5519-230B-548A-39699FE4C1A1}"/>
                </a:ext>
              </a:extLst>
            </p:cNvPr>
            <p:cNvSpPr txBox="1"/>
            <p:nvPr/>
          </p:nvSpPr>
          <p:spPr>
            <a:xfrm>
              <a:off x="4894435" y="2257055"/>
              <a:ext cx="2863355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  <a:p>
              <a:pPr algn="ctr"/>
              <a:r>
                <a:rPr lang="en-US" sz="4400">
                  <a:solidFill>
                    <a:schemeClr val="tx1"/>
                  </a:solidFill>
                  <a:latin typeface="+mj-lt"/>
                </a:rPr>
                <a:t>-</a:t>
              </a:r>
              <a:endParaRPr lang="en-US" sz="4400">
                <a:latin typeface="+mj-lt"/>
              </a:endParaRPr>
            </a:p>
            <a:p>
              <a:pPr algn="ctr"/>
              <a:r>
                <a:rPr lang="en-US" sz="4400">
                  <a:latin typeface="+mj-lt"/>
                </a:rPr>
                <a:t>-</a:t>
              </a:r>
              <a:endParaRPr lang="en-US" sz="28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910456-E27F-A514-1338-CB59A6D636F4}"/>
              </a:ext>
            </a:extLst>
          </p:cNvPr>
          <p:cNvSpPr txBox="1"/>
          <p:nvPr/>
        </p:nvSpPr>
        <p:spPr>
          <a:xfrm>
            <a:off x="918319" y="1341892"/>
            <a:ext cx="106712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Rad,</a:t>
            </a: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endParaRPr lang="en-US" sz="2800">
              <a:sym typeface="Wingdings" pitchFamily="2" charset="2"/>
            </a:endParaRPr>
          </a:p>
          <a:p>
            <a:pPr algn="ctr"/>
            <a:r>
              <a:rPr lang="en-US" sz="2800">
                <a:sym typeface="Wingdings" pitchFamily="2" charset="2"/>
              </a:rPr>
              <a:t>Flux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F2094B-0D6A-5E10-E36D-AF61A7C5DCE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52178" y="1850663"/>
            <a:ext cx="82703" cy="1261603"/>
          </a:xfrm>
          <a:prstGeom prst="straightConnector1">
            <a:avLst/>
          </a:pr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4FE7D1-2443-7DD1-1EBA-2A48B76F1535}"/>
              </a:ext>
            </a:extLst>
          </p:cNvPr>
          <p:cNvSpPr txBox="1"/>
          <p:nvPr/>
        </p:nvSpPr>
        <p:spPr>
          <a:xfrm>
            <a:off x="1599267" y="73679"/>
            <a:ext cx="3212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Energy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25D46-B7B4-83DE-DD85-F62AEC10F998}"/>
              </a:ext>
            </a:extLst>
          </p:cNvPr>
          <p:cNvSpPr txBox="1"/>
          <p:nvPr/>
        </p:nvSpPr>
        <p:spPr>
          <a:xfrm>
            <a:off x="5434846" y="73679"/>
            <a:ext cx="4986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00B050"/>
                </a:solidFill>
              </a:rPr>
              <a:t>Pattern feedbacks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34DBA7-CA68-6498-F61A-CC91ED75492F}"/>
              </a:ext>
            </a:extLst>
          </p:cNvPr>
          <p:cNvCxnSpPr>
            <a:cxnSpLocks/>
          </p:cNvCxnSpPr>
          <p:nvPr/>
        </p:nvCxnSpPr>
        <p:spPr>
          <a:xfrm>
            <a:off x="6028264" y="2925598"/>
            <a:ext cx="372536" cy="0"/>
          </a:xfrm>
          <a:prstGeom prst="straightConnector1">
            <a:avLst/>
          </a:prstGeom>
          <a:ln w="476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DEF69B-27BE-E8BB-831C-9EA455B653BF}"/>
              </a:ext>
            </a:extLst>
          </p:cNvPr>
          <p:cNvSpPr txBox="1"/>
          <p:nvPr/>
        </p:nvSpPr>
        <p:spPr>
          <a:xfrm flipH="1">
            <a:off x="5434846" y="1735101"/>
            <a:ext cx="660400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rgbClr val="00B050"/>
                </a:solidFill>
                <a:latin typeface="Calibri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DB375-1333-EEBD-F14F-0D6596FAD0E5}"/>
              </a:ext>
            </a:extLst>
          </p:cNvPr>
          <p:cNvSpPr txBox="1"/>
          <p:nvPr/>
        </p:nvSpPr>
        <p:spPr>
          <a:xfrm>
            <a:off x="6383875" y="2107301"/>
            <a:ext cx="1885125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B050"/>
                </a:solidFill>
                <a:latin typeface="Calibri"/>
              </a:rPr>
              <a:t>cloud </a:t>
            </a:r>
          </a:p>
          <a:p>
            <a:pPr algn="ctr"/>
            <a:r>
              <a:rPr lang="en-US" sz="3600">
                <a:solidFill>
                  <a:srgbClr val="00B050"/>
                </a:solidFill>
                <a:latin typeface="Calibri"/>
              </a:rPr>
              <a:t>q</a:t>
            </a:r>
            <a:r>
              <a:rPr lang="en-US" sz="3600" baseline="-25000">
                <a:solidFill>
                  <a:srgbClr val="00B050"/>
                </a:solidFill>
                <a:latin typeface="Calibri"/>
              </a:rPr>
              <a:t>c</a:t>
            </a:r>
            <a:r>
              <a:rPr lang="en-US" sz="3600">
                <a:solidFill>
                  <a:srgbClr val="00B050"/>
                </a:solidFill>
                <a:latin typeface="Calibri"/>
              </a:rPr>
              <a:t>(x,y,z)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C915DC-351B-9717-21D2-53ABB07EEEB7}"/>
              </a:ext>
            </a:extLst>
          </p:cNvPr>
          <p:cNvSpPr txBox="1"/>
          <p:nvPr/>
        </p:nvSpPr>
        <p:spPr>
          <a:xfrm>
            <a:off x="6486938" y="3270324"/>
            <a:ext cx="1704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  <a:latin typeface="Calibri"/>
              </a:rPr>
              <a:t>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  <a:latin typeface="Calibri"/>
              </a:rPr>
              <a:t>auto: q</a:t>
            </a:r>
            <a:r>
              <a:rPr lang="en-US" sz="2400" baseline="-25000">
                <a:solidFill>
                  <a:srgbClr val="00B050"/>
                </a:solidFill>
                <a:latin typeface="Calibri"/>
              </a:rPr>
              <a:t>c</a:t>
            </a:r>
            <a:r>
              <a:rPr lang="en-US" sz="2400">
                <a:solidFill>
                  <a:srgbClr val="00B050"/>
                </a:solidFill>
                <a:latin typeface="Calibri"/>
              </a:rPr>
              <a:t>q</a:t>
            </a:r>
            <a:r>
              <a:rPr lang="en-US" sz="2400" baseline="-25000">
                <a:solidFill>
                  <a:srgbClr val="00B050"/>
                </a:solidFill>
                <a:latin typeface="Calibri"/>
              </a:rPr>
              <a:t>c</a:t>
            </a:r>
            <a:endParaRPr lang="en-US" sz="2400">
              <a:solidFill>
                <a:srgbClr val="00B05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50"/>
                </a:solidFill>
                <a:latin typeface="Calibri"/>
              </a:rPr>
              <a:t>collx: q</a:t>
            </a:r>
            <a:r>
              <a:rPr lang="en-US" sz="2400" baseline="-25000">
                <a:solidFill>
                  <a:srgbClr val="00B050"/>
                </a:solidFill>
                <a:latin typeface="Calibri"/>
              </a:rPr>
              <a:t>p</a:t>
            </a:r>
            <a:r>
              <a:rPr lang="en-US" sz="2400">
                <a:solidFill>
                  <a:srgbClr val="00B050"/>
                </a:solidFill>
                <a:latin typeface="Calibri"/>
              </a:rPr>
              <a:t>q</a:t>
            </a:r>
            <a:r>
              <a:rPr lang="en-US" sz="2400" baseline="-25000">
                <a:solidFill>
                  <a:srgbClr val="00B050"/>
                </a:solidFill>
                <a:latin typeface="Calibri"/>
              </a:rPr>
              <a:t>c</a:t>
            </a:r>
            <a:endParaRPr lang="en-US" sz="2400">
              <a:solidFill>
                <a:srgbClr val="00B050"/>
              </a:solidFill>
              <a:latin typeface="Calibri"/>
            </a:endParaRPr>
          </a:p>
          <a:p>
            <a:endParaRPr lang="en-US" sz="240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AB9914B6-24FF-FEA4-3A12-40B6B7EEF03B}"/>
              </a:ext>
            </a:extLst>
          </p:cNvPr>
          <p:cNvSpPr/>
          <p:nvPr/>
        </p:nvSpPr>
        <p:spPr>
          <a:xfrm>
            <a:off x="6468534" y="3277307"/>
            <a:ext cx="324964" cy="1246831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E1F22-C988-8198-7A03-7767937CDBBF}"/>
              </a:ext>
            </a:extLst>
          </p:cNvPr>
          <p:cNvSpPr txBox="1"/>
          <p:nvPr/>
        </p:nvSpPr>
        <p:spPr>
          <a:xfrm>
            <a:off x="6383875" y="4524138"/>
            <a:ext cx="188512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B050"/>
                </a:solidFill>
                <a:latin typeface="Calibri"/>
              </a:rPr>
              <a:t>precip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07CE5F9-6599-9F28-3565-6775CAA1C170}"/>
              </a:ext>
            </a:extLst>
          </p:cNvPr>
          <p:cNvSpPr/>
          <p:nvPr/>
        </p:nvSpPr>
        <p:spPr>
          <a:xfrm rot="1242825">
            <a:off x="7857770" y="2325926"/>
            <a:ext cx="1693935" cy="315940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26BAE-E270-F3D3-028F-16464AF9FF78}"/>
              </a:ext>
            </a:extLst>
          </p:cNvPr>
          <p:cNvSpPr txBox="1"/>
          <p:nvPr/>
        </p:nvSpPr>
        <p:spPr>
          <a:xfrm>
            <a:off x="8522328" y="2766387"/>
            <a:ext cx="3279629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</a:rPr>
              <a:t>Rolls,streets, waves (concentrated)</a:t>
            </a:r>
            <a:endParaRPr lang="en-US" sz="280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6158A9-0DCC-FAE6-227D-AD95612D9B6E}"/>
              </a:ext>
            </a:extLst>
          </p:cNvPr>
          <p:cNvSpPr/>
          <p:nvPr/>
        </p:nvSpPr>
        <p:spPr>
          <a:xfrm rot="482048">
            <a:off x="5494911" y="1884123"/>
            <a:ext cx="5483869" cy="565474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BE5AC-6058-58C9-7087-1BA5906B974E}"/>
              </a:ext>
            </a:extLst>
          </p:cNvPr>
          <p:cNvSpPr txBox="1"/>
          <p:nvPr/>
        </p:nvSpPr>
        <p:spPr>
          <a:xfrm rot="893821">
            <a:off x="8233728" y="225835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shear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F19CF81-5134-A1D8-61E8-6D5926A1095A}"/>
              </a:ext>
            </a:extLst>
          </p:cNvPr>
          <p:cNvSpPr/>
          <p:nvPr/>
        </p:nvSpPr>
        <p:spPr>
          <a:xfrm rot="9974729">
            <a:off x="8431566" y="3843395"/>
            <a:ext cx="1693935" cy="304599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5EFB97-6629-FF09-442F-EA7724C20B95}"/>
              </a:ext>
            </a:extLst>
          </p:cNvPr>
          <p:cNvSpPr txBox="1"/>
          <p:nvPr/>
        </p:nvSpPr>
        <p:spPr>
          <a:xfrm flipH="1">
            <a:off x="7872539" y="3452099"/>
            <a:ext cx="6604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00B050"/>
                </a:solidFill>
                <a:latin typeface="Calibri"/>
              </a:rPr>
              <a:t>}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DD90644-2B73-714F-7069-C964FFDD99CC}"/>
              </a:ext>
            </a:extLst>
          </p:cNvPr>
          <p:cNvSpPr/>
          <p:nvPr/>
        </p:nvSpPr>
        <p:spPr>
          <a:xfrm rot="11258532" flipV="1">
            <a:off x="1790548" y="1170811"/>
            <a:ext cx="5243755" cy="702240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51B604-A02B-8B2F-3E83-59E2E8F9CA9D}"/>
              </a:ext>
            </a:extLst>
          </p:cNvPr>
          <p:cNvCxnSpPr>
            <a:cxnSpLocks/>
          </p:cNvCxnSpPr>
          <p:nvPr/>
        </p:nvCxnSpPr>
        <p:spPr>
          <a:xfrm>
            <a:off x="7315201" y="5136603"/>
            <a:ext cx="0" cy="43446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FC987BC-A0D1-05BA-DFE1-2848F936C391}"/>
              </a:ext>
            </a:extLst>
          </p:cNvPr>
          <p:cNvSpPr txBox="1"/>
          <p:nvPr/>
        </p:nvSpPr>
        <p:spPr>
          <a:xfrm>
            <a:off x="6907474" y="5571067"/>
            <a:ext cx="86388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  <a:latin typeface="Calibri"/>
              </a:rPr>
              <a:t>net Q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09ADC-8BF1-964E-B553-131C9E15E6CA}"/>
              </a:ext>
            </a:extLst>
          </p:cNvPr>
          <p:cNvCxnSpPr>
            <a:cxnSpLocks/>
          </p:cNvCxnSpPr>
          <p:nvPr/>
        </p:nvCxnSpPr>
        <p:spPr>
          <a:xfrm>
            <a:off x="8264371" y="5160363"/>
            <a:ext cx="0" cy="43446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9D98DF2-6341-C55C-255F-30C7E0A48EB2}"/>
              </a:ext>
            </a:extLst>
          </p:cNvPr>
          <p:cNvSpPr txBox="1"/>
          <p:nvPr/>
        </p:nvSpPr>
        <p:spPr>
          <a:xfrm>
            <a:off x="7840946" y="5571067"/>
            <a:ext cx="1157393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  <a:latin typeface="Calibri"/>
              </a:rPr>
              <a:t>vert. dipole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778D50-9495-E666-9C09-F053A874C81A}"/>
              </a:ext>
            </a:extLst>
          </p:cNvPr>
          <p:cNvCxnSpPr>
            <a:cxnSpLocks/>
          </p:cNvCxnSpPr>
          <p:nvPr/>
        </p:nvCxnSpPr>
        <p:spPr>
          <a:xfrm>
            <a:off x="6402125" y="5153696"/>
            <a:ext cx="0" cy="43446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56AA41D-1E59-539F-0CFC-EB37B6535A95}"/>
              </a:ext>
            </a:extLst>
          </p:cNvPr>
          <p:cNvSpPr txBox="1"/>
          <p:nvPr/>
        </p:nvSpPr>
        <p:spPr>
          <a:xfrm>
            <a:off x="5968859" y="5571067"/>
            <a:ext cx="86388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  <a:latin typeface="Calibri"/>
              </a:rPr>
              <a:t>cold pools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7845DB9A-EB6A-24F2-9D17-B5AF86B26747}"/>
              </a:ext>
            </a:extLst>
          </p:cNvPr>
          <p:cNvSpPr/>
          <p:nvPr/>
        </p:nvSpPr>
        <p:spPr>
          <a:xfrm rot="12955343">
            <a:off x="2895823" y="4903610"/>
            <a:ext cx="3284721" cy="555194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1866BF4-9F61-5B7F-DA92-ECA42D772D34}"/>
              </a:ext>
            </a:extLst>
          </p:cNvPr>
          <p:cNvSpPr/>
          <p:nvPr/>
        </p:nvSpPr>
        <p:spPr>
          <a:xfrm rot="14079347">
            <a:off x="2384872" y="3825518"/>
            <a:ext cx="4209278" cy="718372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609B2C-E218-662B-DB5A-BDE5FA8BE036}"/>
              </a:ext>
            </a:extLst>
          </p:cNvPr>
          <p:cNvSpPr txBox="1"/>
          <p:nvPr/>
        </p:nvSpPr>
        <p:spPr>
          <a:xfrm rot="2672417">
            <a:off x="3808367" y="4866112"/>
            <a:ext cx="95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direct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0D436B-DDBA-7815-C57A-70E8754130E4}"/>
              </a:ext>
            </a:extLst>
          </p:cNvPr>
          <p:cNvSpPr txBox="1"/>
          <p:nvPr/>
        </p:nvSpPr>
        <p:spPr>
          <a:xfrm rot="2672417">
            <a:off x="3819166" y="4352464"/>
            <a:ext cx="186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org. updrafts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C60B08-062E-0EBB-D381-5BBB9F5516D9}"/>
              </a:ext>
            </a:extLst>
          </p:cNvPr>
          <p:cNvCxnSpPr>
            <a:cxnSpLocks/>
          </p:cNvCxnSpPr>
          <p:nvPr/>
        </p:nvCxnSpPr>
        <p:spPr>
          <a:xfrm flipV="1">
            <a:off x="1384832" y="3270324"/>
            <a:ext cx="50049" cy="1074680"/>
          </a:xfrm>
          <a:prstGeom prst="straightConnector1">
            <a:avLst/>
          </a:prstGeom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B6F3D225-3DBD-4495-C192-A0521FB08D43}"/>
              </a:ext>
            </a:extLst>
          </p:cNvPr>
          <p:cNvSpPr/>
          <p:nvPr/>
        </p:nvSpPr>
        <p:spPr>
          <a:xfrm rot="11980610">
            <a:off x="1620963" y="5368700"/>
            <a:ext cx="4454059" cy="587400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831A10-6464-16D9-4420-36659C7DD010}"/>
              </a:ext>
            </a:extLst>
          </p:cNvPr>
          <p:cNvSpPr txBox="1"/>
          <p:nvPr/>
        </p:nvSpPr>
        <p:spPr>
          <a:xfrm rot="1396193">
            <a:off x="3531791" y="5573806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wind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2256E96-CBFE-0F87-0CF9-DB86A3BAED69}"/>
              </a:ext>
            </a:extLst>
          </p:cNvPr>
          <p:cNvSpPr/>
          <p:nvPr/>
        </p:nvSpPr>
        <p:spPr>
          <a:xfrm rot="11258532" flipV="1">
            <a:off x="3851474" y="1620476"/>
            <a:ext cx="1076696" cy="234009"/>
          </a:xfrm>
          <a:custGeom>
            <a:avLst/>
            <a:gdLst>
              <a:gd name="connsiteX0" fmla="*/ 0 w 2235200"/>
              <a:gd name="connsiteY0" fmla="*/ 965250 h 965250"/>
              <a:gd name="connsiteX1" fmla="*/ 1083733 w 2235200"/>
              <a:gd name="connsiteY1" fmla="*/ 50 h 965250"/>
              <a:gd name="connsiteX2" fmla="*/ 2235200 w 2235200"/>
              <a:gd name="connsiteY2" fmla="*/ 931384 h 96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965250">
                <a:moveTo>
                  <a:pt x="0" y="965250"/>
                </a:moveTo>
                <a:cubicBezTo>
                  <a:pt x="355600" y="485472"/>
                  <a:pt x="711200" y="5694"/>
                  <a:pt x="1083733" y="50"/>
                </a:cubicBezTo>
                <a:cubicBezTo>
                  <a:pt x="1456266" y="-5594"/>
                  <a:pt x="1845733" y="462895"/>
                  <a:pt x="2235200" y="931384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9182F-E5DC-CD56-380F-7511A2E35655}"/>
              </a:ext>
            </a:extLst>
          </p:cNvPr>
          <p:cNvSpPr txBox="1"/>
          <p:nvPr/>
        </p:nvSpPr>
        <p:spPr>
          <a:xfrm>
            <a:off x="3825366" y="1380403"/>
            <a:ext cx="112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</a:rPr>
              <a:t>nonrandom </a:t>
            </a:r>
          </a:p>
          <a:p>
            <a:pPr algn="ctr"/>
            <a:r>
              <a:rPr lang="en-US" sz="1400">
                <a:solidFill>
                  <a:srgbClr val="00B050"/>
                </a:solidFill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123965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133</Words>
  <Application>Microsoft Macintosh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Causal networks for evolution of organization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Mapes, Brian Earle</dc:creator>
  <cp:lastModifiedBy>Mapes, Brian Earle</cp:lastModifiedBy>
  <cp:revision>4</cp:revision>
  <dcterms:created xsi:type="dcterms:W3CDTF">2024-11-10T16:12:32Z</dcterms:created>
  <dcterms:modified xsi:type="dcterms:W3CDTF">2024-11-10T19:20:54Z</dcterms:modified>
</cp:coreProperties>
</file>