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98" r:id="rId3"/>
    <p:sldId id="274" r:id="rId4"/>
    <p:sldId id="305" r:id="rId5"/>
    <p:sldId id="299" r:id="rId6"/>
    <p:sldId id="301" r:id="rId7"/>
    <p:sldId id="300" r:id="rId8"/>
    <p:sldId id="302" r:id="rId9"/>
    <p:sldId id="303" r:id="rId10"/>
    <p:sldId id="304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30" r:id="rId31"/>
    <p:sldId id="331" r:id="rId32"/>
    <p:sldId id="332" r:id="rId33"/>
    <p:sldId id="329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23" autoAdjust="0"/>
  </p:normalViewPr>
  <p:slideViewPr>
    <p:cSldViewPr>
      <p:cViewPr varScale="1">
        <p:scale>
          <a:sx n="89" d="100"/>
          <a:sy n="89" d="100"/>
        </p:scale>
        <p:origin x="-20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A60CA-FF4E-43C4-9CD6-91795485521A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899AE-CA27-421C-A363-1F3493318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61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99AE-CA27-421C-A363-1F34933187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0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15E9-E2F7-453F-B098-8C6C65D1AEB3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9E9A-9CB3-4EC2-A825-B26AAAB1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4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15E9-E2F7-453F-B098-8C6C65D1AEB3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9E9A-9CB3-4EC2-A825-B26AAAB1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15E9-E2F7-453F-B098-8C6C65D1AEB3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9E9A-9CB3-4EC2-A825-B26AAAB1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4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15E9-E2F7-453F-B098-8C6C65D1AEB3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9E9A-9CB3-4EC2-A825-B26AAAB1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7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15E9-E2F7-453F-B098-8C6C65D1AEB3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9E9A-9CB3-4EC2-A825-B26AAAB1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9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15E9-E2F7-453F-B098-8C6C65D1AEB3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9E9A-9CB3-4EC2-A825-B26AAAB1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5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15E9-E2F7-453F-B098-8C6C65D1AEB3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9E9A-9CB3-4EC2-A825-B26AAAB1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7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15E9-E2F7-453F-B098-8C6C65D1AEB3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9E9A-9CB3-4EC2-A825-B26AAAB1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1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15E9-E2F7-453F-B098-8C6C65D1AEB3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9E9A-9CB3-4EC2-A825-B26AAAB1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5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15E9-E2F7-453F-B098-8C6C65D1AEB3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9E9A-9CB3-4EC2-A825-B26AAAB1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2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15E9-E2F7-453F-B098-8C6C65D1AEB3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9E9A-9CB3-4EC2-A825-B26AAAB1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5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C15E9-E2F7-453F-B098-8C6C65D1AEB3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79E9A-9CB3-4EC2-A825-B26AAAB1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rian.moon@gmail.com" TargetMode="External"/><Relationship Id="rId2" Type="http://schemas.openxmlformats.org/officeDocument/2006/relationships/hyperlink" Target="https://github.com/brianmo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adventuretechgroup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Sass and </a:t>
            </a:r>
            <a:r>
              <a:rPr lang="en-US" dirty="0" err="1" smtClean="0"/>
              <a:t>CoffeeScript</a:t>
            </a:r>
            <a:r>
              <a:rPr lang="en-US" dirty="0" smtClean="0"/>
              <a:t> with Visual Studio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Topeka </a:t>
            </a:r>
            <a:r>
              <a:rPr lang="en-US" dirty="0" err="1" smtClean="0"/>
              <a:t>.Net</a:t>
            </a:r>
            <a:r>
              <a:rPr lang="en-US" dirty="0" smtClean="0"/>
              <a:t> User Group</a:t>
            </a:r>
          </a:p>
          <a:p>
            <a:r>
              <a:rPr lang="en-US" dirty="0" smtClean="0"/>
              <a:t>October 2011</a:t>
            </a:r>
          </a:p>
        </p:txBody>
      </p:sp>
    </p:spTree>
    <p:extLst>
      <p:ext uri="{BB962C8B-B14F-4D97-AF65-F5344CB8AC3E}">
        <p14:creationId xmlns:p14="http://schemas.microsoft.com/office/powerpoint/2010/main" val="324280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use it in my project?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28800"/>
            <a:ext cx="2419688" cy="943107"/>
          </a:xfr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143000" y="3200399"/>
            <a:ext cx="71628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 &lt;link </a:t>
            </a:r>
            <a:r>
              <a:rPr lang="en-US" dirty="0" err="1"/>
              <a:t>href</a:t>
            </a:r>
            <a:r>
              <a:rPr lang="en-US" dirty="0"/>
              <a:t>="@</a:t>
            </a:r>
            <a:r>
              <a:rPr lang="en-US" dirty="0" err="1"/>
              <a:t>Url.Content</a:t>
            </a:r>
            <a:r>
              <a:rPr lang="en-US" dirty="0"/>
              <a:t>("~/Content/sass/style.css")"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type="text/</a:t>
            </a:r>
            <a:r>
              <a:rPr lang="en-US" dirty="0" err="1"/>
              <a:t>css</a:t>
            </a:r>
            <a:r>
              <a:rPr lang="en-US" dirty="0"/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331845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coffeescript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0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3438701"/>
          </a:xfr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2556334" y="5299934"/>
            <a:ext cx="420006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http://jashkenas.github.com/coffee-script/</a:t>
            </a:r>
          </a:p>
        </p:txBody>
      </p:sp>
    </p:spTree>
    <p:extLst>
      <p:ext uri="{BB962C8B-B14F-4D97-AF65-F5344CB8AC3E}">
        <p14:creationId xmlns:p14="http://schemas.microsoft.com/office/powerpoint/2010/main" val="105648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Makes writing “good” JavaScript easier</a:t>
            </a:r>
          </a:p>
          <a:p>
            <a:r>
              <a:rPr lang="en-US" dirty="0" smtClean="0"/>
              <a:t>Helps avoid global namespace pollution</a:t>
            </a:r>
          </a:p>
          <a:p>
            <a:r>
              <a:rPr lang="en-US" dirty="0" smtClean="0"/>
              <a:t>Easier to read code</a:t>
            </a:r>
          </a:p>
        </p:txBody>
      </p:sp>
    </p:spTree>
    <p:extLst>
      <p:ext uri="{BB962C8B-B14F-4D97-AF65-F5344CB8AC3E}">
        <p14:creationId xmlns:p14="http://schemas.microsoft.com/office/powerpoint/2010/main" val="303344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447800"/>
            <a:ext cx="365760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number   </a:t>
            </a:r>
            <a:r>
              <a:rPr lang="en-US" dirty="0"/>
              <a:t>= 42</a:t>
            </a:r>
          </a:p>
          <a:p>
            <a:r>
              <a:rPr lang="en-US" dirty="0"/>
              <a:t>opposite = 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1447799"/>
            <a:ext cx="3657600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(function() {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number, opposite;</a:t>
            </a:r>
          </a:p>
          <a:p>
            <a:r>
              <a:rPr lang="en-US" dirty="0"/>
              <a:t>  number = 42;</a:t>
            </a:r>
          </a:p>
          <a:p>
            <a:r>
              <a:rPr lang="en-US" dirty="0"/>
              <a:t>  opposite = true;</a:t>
            </a:r>
          </a:p>
          <a:p>
            <a:r>
              <a:rPr lang="en-US" dirty="0"/>
              <a:t>}).call(this);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1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447800"/>
            <a:ext cx="365760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opposite = false</a:t>
            </a:r>
          </a:p>
          <a:p>
            <a:r>
              <a:rPr lang="en-US" dirty="0"/>
              <a:t>number = -42 if opposite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1447799"/>
            <a:ext cx="3657600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(function() {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number, opposite;</a:t>
            </a:r>
          </a:p>
          <a:p>
            <a:r>
              <a:rPr lang="en-US" dirty="0"/>
              <a:t>  opposite = false;</a:t>
            </a:r>
          </a:p>
          <a:p>
            <a:r>
              <a:rPr lang="en-US" dirty="0"/>
              <a:t>  if (opposite) {</a:t>
            </a:r>
          </a:p>
          <a:p>
            <a:r>
              <a:rPr lang="en-US" dirty="0"/>
              <a:t>    number = -42;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}).call(this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447800"/>
            <a:ext cx="365760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if happy and </a:t>
            </a:r>
            <a:r>
              <a:rPr lang="en-US" dirty="0" err="1"/>
              <a:t>knowsIt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clapsHands</a:t>
            </a:r>
            <a:r>
              <a:rPr lang="en-US" dirty="0"/>
              <a:t>()</a:t>
            </a:r>
          </a:p>
          <a:p>
            <a:r>
              <a:rPr lang="en-US" dirty="0" smtClean="0"/>
              <a:t>else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showIt</a:t>
            </a:r>
            <a:r>
              <a:rPr lang="en-US" dirty="0"/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1447799"/>
            <a:ext cx="3657600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(function() {</a:t>
            </a:r>
          </a:p>
          <a:p>
            <a:r>
              <a:rPr lang="en-US" dirty="0"/>
              <a:t>  if (happy &amp;&amp; </a:t>
            </a:r>
            <a:r>
              <a:rPr lang="en-US" dirty="0" err="1"/>
              <a:t>knowsIt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clapsHands</a:t>
            </a:r>
            <a:r>
              <a:rPr lang="en-US" dirty="0"/>
              <a:t>();</a:t>
            </a:r>
          </a:p>
          <a:p>
            <a:r>
              <a:rPr lang="en-US" dirty="0" smtClean="0"/>
              <a:t>} </a:t>
            </a:r>
            <a:r>
              <a:rPr lang="en-US" dirty="0"/>
              <a:t>else {</a:t>
            </a:r>
          </a:p>
          <a:p>
            <a:r>
              <a:rPr lang="en-US" dirty="0"/>
              <a:t>    </a:t>
            </a:r>
            <a:r>
              <a:rPr lang="en-US" dirty="0" err="1"/>
              <a:t>showIt</a:t>
            </a:r>
            <a:r>
              <a:rPr lang="en-US" dirty="0"/>
              <a:t>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}).call(this);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20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447800"/>
            <a:ext cx="365760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whatToDo</a:t>
            </a:r>
            <a:r>
              <a:rPr lang="en-US" dirty="0"/>
              <a:t> = if </a:t>
            </a:r>
            <a:r>
              <a:rPr lang="en-US" dirty="0" err="1"/>
              <a:t>friday</a:t>
            </a:r>
            <a:r>
              <a:rPr lang="en-US" dirty="0"/>
              <a:t> then </a:t>
            </a:r>
            <a:r>
              <a:rPr lang="en-US" dirty="0" err="1"/>
              <a:t>goOut</a:t>
            </a:r>
            <a:r>
              <a:rPr lang="en-US" dirty="0"/>
              <a:t> else </a:t>
            </a:r>
            <a:r>
              <a:rPr lang="en-US" dirty="0" err="1"/>
              <a:t>stayHome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447799"/>
            <a:ext cx="3657600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(function() {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whatToDo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whatToDo</a:t>
            </a:r>
            <a:r>
              <a:rPr lang="en-US" dirty="0"/>
              <a:t> = </a:t>
            </a:r>
            <a:r>
              <a:rPr lang="en-US" dirty="0" err="1"/>
              <a:t>friday</a:t>
            </a:r>
            <a:r>
              <a:rPr lang="en-US" dirty="0"/>
              <a:t> ? </a:t>
            </a:r>
            <a:r>
              <a:rPr lang="en-US" dirty="0" err="1"/>
              <a:t>goOut</a:t>
            </a:r>
            <a:r>
              <a:rPr lang="en-US" dirty="0"/>
              <a:t> : </a:t>
            </a:r>
            <a:r>
              <a:rPr lang="en-US" dirty="0" err="1"/>
              <a:t>stayHome</a:t>
            </a:r>
            <a:r>
              <a:rPr lang="en-US" dirty="0"/>
              <a:t>;</a:t>
            </a:r>
          </a:p>
          <a:p>
            <a:r>
              <a:rPr lang="en-US" dirty="0"/>
              <a:t>}).call(this);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4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447800"/>
            <a:ext cx="36576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square = (x) -&gt; x * 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1447799"/>
            <a:ext cx="3657600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(function() {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square;</a:t>
            </a:r>
          </a:p>
          <a:p>
            <a:r>
              <a:rPr lang="en-US" dirty="0"/>
              <a:t>  square = function(x) {</a:t>
            </a:r>
          </a:p>
          <a:p>
            <a:r>
              <a:rPr lang="en-US" dirty="0"/>
              <a:t>    return x * x;</a:t>
            </a:r>
          </a:p>
          <a:p>
            <a:r>
              <a:rPr lang="en-US" dirty="0"/>
              <a:t>  };</a:t>
            </a:r>
          </a:p>
          <a:p>
            <a:r>
              <a:rPr lang="en-US" dirty="0"/>
              <a:t>}).call(this);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447800"/>
            <a:ext cx="3657600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square = (x) -&gt; x * x</a:t>
            </a:r>
          </a:p>
          <a:p>
            <a:endParaRPr lang="en-US" dirty="0"/>
          </a:p>
          <a:p>
            <a:r>
              <a:rPr lang="en-US" dirty="0"/>
              <a:t>math =</a:t>
            </a:r>
          </a:p>
          <a:p>
            <a:r>
              <a:rPr lang="en-US" dirty="0"/>
              <a:t>  root:   </a:t>
            </a:r>
            <a:r>
              <a:rPr lang="en-US" dirty="0" err="1"/>
              <a:t>Math.sqrt</a:t>
            </a:r>
            <a:endParaRPr lang="en-US" dirty="0"/>
          </a:p>
          <a:p>
            <a:r>
              <a:rPr lang="en-US" dirty="0"/>
              <a:t>  square: square</a:t>
            </a:r>
          </a:p>
          <a:p>
            <a:r>
              <a:rPr lang="en-US" dirty="0"/>
              <a:t>  cube:   (x) -&gt; x * square 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1447799"/>
            <a:ext cx="3657600" cy="3970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(function() {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math, square;</a:t>
            </a:r>
          </a:p>
          <a:p>
            <a:r>
              <a:rPr lang="en-US" dirty="0"/>
              <a:t>  square = function(x) {</a:t>
            </a:r>
          </a:p>
          <a:p>
            <a:r>
              <a:rPr lang="en-US" dirty="0"/>
              <a:t>    return x * x;</a:t>
            </a:r>
          </a:p>
          <a:p>
            <a:r>
              <a:rPr lang="en-US" dirty="0"/>
              <a:t>  };</a:t>
            </a:r>
          </a:p>
          <a:p>
            <a:r>
              <a:rPr lang="en-US" dirty="0"/>
              <a:t>  math = {</a:t>
            </a:r>
          </a:p>
          <a:p>
            <a:r>
              <a:rPr lang="en-US" dirty="0"/>
              <a:t>    root: </a:t>
            </a:r>
            <a:r>
              <a:rPr lang="en-US" dirty="0" err="1"/>
              <a:t>Math.sqrt</a:t>
            </a:r>
            <a:r>
              <a:rPr lang="en-US" dirty="0"/>
              <a:t>,</a:t>
            </a:r>
          </a:p>
          <a:p>
            <a:r>
              <a:rPr lang="en-US" dirty="0"/>
              <a:t>    square: square,</a:t>
            </a:r>
          </a:p>
          <a:p>
            <a:r>
              <a:rPr lang="en-US" dirty="0"/>
              <a:t>    cube: function(x) {</a:t>
            </a:r>
          </a:p>
          <a:p>
            <a:r>
              <a:rPr lang="en-US" dirty="0"/>
              <a:t>      return x * square(x);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};</a:t>
            </a:r>
          </a:p>
          <a:p>
            <a:r>
              <a:rPr lang="en-US" dirty="0"/>
              <a:t>}).call(this);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4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Brian Moon</a:t>
            </a:r>
          </a:p>
          <a:p>
            <a:r>
              <a:rPr lang="en-US" dirty="0" smtClean="0"/>
              <a:t>Who do I work for: Adventure Tech</a:t>
            </a:r>
          </a:p>
          <a:p>
            <a:r>
              <a:rPr lang="en-US" dirty="0" smtClean="0"/>
              <a:t>Twitter: @</a:t>
            </a:r>
            <a:r>
              <a:rPr lang="en-US" dirty="0" err="1" smtClean="0"/>
              <a:t>nairbnoom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https://github.com/brianmoon/</a:t>
            </a:r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brian.moon@gmail.com</a:t>
            </a:r>
            <a:endParaRPr lang="en-US" dirty="0" smtClean="0"/>
          </a:p>
          <a:p>
            <a:r>
              <a:rPr lang="en-US" dirty="0" smtClean="0"/>
              <a:t>Developing for 15 years</a:t>
            </a:r>
            <a:endParaRPr lang="en-US" dirty="0"/>
          </a:p>
        </p:txBody>
      </p:sp>
      <p:pic>
        <p:nvPicPr>
          <p:cNvPr id="4" name="Picture 6" descr="http://kcdc.info/wp-content/uploads/2011/03/AdventureTech-Logo-Web.png">
            <a:hlinkClick r:id="rId4" tooltip="AdventureTech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572000"/>
            <a:ext cx="1620945" cy="151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1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1447800"/>
            <a:ext cx="36576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alert "I knew it!" if </a:t>
            </a:r>
            <a:r>
              <a:rPr lang="en-US" dirty="0" err="1"/>
              <a:t>elvis</a:t>
            </a:r>
            <a:r>
              <a:rPr lang="en-US" dirty="0"/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1447799"/>
            <a:ext cx="3657600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(function() {</a:t>
            </a:r>
          </a:p>
          <a:p>
            <a:r>
              <a:rPr lang="en-US" dirty="0"/>
              <a:t>  if (</a:t>
            </a:r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en-US" dirty="0" err="1"/>
              <a:t>elvis</a:t>
            </a:r>
            <a:r>
              <a:rPr lang="en-US" dirty="0"/>
              <a:t> !== "undefined" &amp;&amp; </a:t>
            </a:r>
            <a:r>
              <a:rPr lang="en-US" dirty="0" err="1"/>
              <a:t>elvis</a:t>
            </a:r>
            <a:r>
              <a:rPr lang="en-US" dirty="0"/>
              <a:t> !== null) {</a:t>
            </a:r>
          </a:p>
          <a:p>
            <a:r>
              <a:rPr lang="en-US" dirty="0"/>
              <a:t>    alert("I knew it!");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}).call(this);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3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447800"/>
            <a:ext cx="365760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yearsOld</a:t>
            </a:r>
            <a:r>
              <a:rPr lang="en-US" dirty="0"/>
              <a:t> = rich: 10, </a:t>
            </a:r>
            <a:r>
              <a:rPr lang="en-US" dirty="0" err="1"/>
              <a:t>tim</a:t>
            </a:r>
            <a:r>
              <a:rPr lang="en-US" dirty="0"/>
              <a:t>: 9, rob: 7</a:t>
            </a:r>
          </a:p>
          <a:p>
            <a:endParaRPr lang="en-US" dirty="0"/>
          </a:p>
          <a:p>
            <a:r>
              <a:rPr lang="en-US" dirty="0"/>
              <a:t>ages = for child, age of </a:t>
            </a:r>
            <a:r>
              <a:rPr lang="en-US" dirty="0" err="1"/>
              <a:t>yearsOld</a:t>
            </a:r>
            <a:endParaRPr lang="en-US" dirty="0"/>
          </a:p>
          <a:p>
            <a:r>
              <a:rPr lang="en-US" dirty="0"/>
              <a:t>  "#{child} is #{age}"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1447799"/>
            <a:ext cx="3657600" cy="50783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(function() {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age, ages, child, </a:t>
            </a:r>
            <a:r>
              <a:rPr lang="en-US" dirty="0" err="1"/>
              <a:t>yearsOld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yearsOld</a:t>
            </a:r>
            <a:r>
              <a:rPr lang="en-US" dirty="0"/>
              <a:t> = {</a:t>
            </a:r>
          </a:p>
          <a:p>
            <a:r>
              <a:rPr lang="en-US" dirty="0"/>
              <a:t>    rich: 10,</a:t>
            </a:r>
          </a:p>
          <a:p>
            <a:r>
              <a:rPr lang="en-US" dirty="0"/>
              <a:t>    </a:t>
            </a:r>
            <a:r>
              <a:rPr lang="en-US" dirty="0" err="1"/>
              <a:t>tim</a:t>
            </a:r>
            <a:r>
              <a:rPr lang="en-US" dirty="0"/>
              <a:t>: 9,</a:t>
            </a:r>
          </a:p>
          <a:p>
            <a:r>
              <a:rPr lang="en-US" dirty="0"/>
              <a:t>    rob: 7</a:t>
            </a:r>
          </a:p>
          <a:p>
            <a:r>
              <a:rPr lang="en-US" dirty="0"/>
              <a:t>  };</a:t>
            </a:r>
          </a:p>
          <a:p>
            <a:r>
              <a:rPr lang="en-US" dirty="0"/>
              <a:t>  ages = (function() 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_results;</a:t>
            </a:r>
          </a:p>
          <a:p>
            <a:r>
              <a:rPr lang="en-US" dirty="0"/>
              <a:t>    _results = [];</a:t>
            </a:r>
          </a:p>
          <a:p>
            <a:r>
              <a:rPr lang="en-US" dirty="0"/>
              <a:t>    for (child in </a:t>
            </a:r>
            <a:r>
              <a:rPr lang="en-US" dirty="0" err="1"/>
              <a:t>yearsOld</a:t>
            </a:r>
            <a:r>
              <a:rPr lang="en-US" dirty="0"/>
              <a:t>) {</a:t>
            </a:r>
          </a:p>
          <a:p>
            <a:r>
              <a:rPr lang="en-US" dirty="0"/>
              <a:t>      age = </a:t>
            </a:r>
            <a:r>
              <a:rPr lang="en-US" dirty="0" err="1"/>
              <a:t>yearsOld</a:t>
            </a:r>
            <a:r>
              <a:rPr lang="en-US" dirty="0"/>
              <a:t>[child];</a:t>
            </a:r>
          </a:p>
          <a:p>
            <a:r>
              <a:rPr lang="en-US" dirty="0"/>
              <a:t>      _</a:t>
            </a:r>
            <a:r>
              <a:rPr lang="en-US" dirty="0" err="1"/>
              <a:t>results.push</a:t>
            </a:r>
            <a:r>
              <a:rPr lang="en-US" dirty="0"/>
              <a:t>("" + child + " is " + age);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_results;</a:t>
            </a:r>
          </a:p>
          <a:p>
            <a:r>
              <a:rPr lang="en-US" dirty="0"/>
              <a:t>  })();</a:t>
            </a:r>
          </a:p>
          <a:p>
            <a:r>
              <a:rPr lang="en-US" dirty="0"/>
              <a:t>}).call(this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0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Comprehension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447800"/>
            <a:ext cx="3657600" cy="31393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dirty="0"/>
              <a:t>list = [1, 2, 3, 4, 5]</a:t>
            </a:r>
          </a:p>
          <a:p>
            <a:endParaRPr lang="en-US" dirty="0"/>
          </a:p>
          <a:p>
            <a:r>
              <a:rPr lang="en-US" dirty="0"/>
              <a:t>square = (x) -&gt; x * x</a:t>
            </a:r>
          </a:p>
          <a:p>
            <a:endParaRPr lang="en-US" dirty="0"/>
          </a:p>
          <a:p>
            <a:r>
              <a:rPr lang="en-US" dirty="0"/>
              <a:t>math =</a:t>
            </a:r>
          </a:p>
          <a:p>
            <a:r>
              <a:rPr lang="en-US" dirty="0"/>
              <a:t>  root:   </a:t>
            </a:r>
            <a:r>
              <a:rPr lang="en-US" dirty="0" err="1"/>
              <a:t>Math.sqrt</a:t>
            </a:r>
            <a:endParaRPr lang="en-US" dirty="0"/>
          </a:p>
          <a:p>
            <a:r>
              <a:rPr lang="en-US" dirty="0"/>
              <a:t>  square: square</a:t>
            </a:r>
          </a:p>
          <a:p>
            <a:r>
              <a:rPr lang="en-US" dirty="0"/>
              <a:t>  cube:   (x) -&gt; x * square x</a:t>
            </a:r>
          </a:p>
          <a:p>
            <a:endParaRPr lang="en-US" dirty="0"/>
          </a:p>
          <a:p>
            <a:r>
              <a:rPr lang="pt-BR" dirty="0"/>
              <a:t>cubes = (math.cube num for num in list)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1447799"/>
            <a:ext cx="3657600" cy="4524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(function() {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var</a:t>
            </a:r>
            <a:r>
              <a:rPr lang="en-US" sz="1200" dirty="0"/>
              <a:t> cubes, list, math, </a:t>
            </a:r>
            <a:r>
              <a:rPr lang="en-US" sz="1200" dirty="0" err="1"/>
              <a:t>num</a:t>
            </a:r>
            <a:r>
              <a:rPr lang="en-US" sz="1200" dirty="0"/>
              <a:t>, square;</a:t>
            </a:r>
          </a:p>
          <a:p>
            <a:r>
              <a:rPr lang="da-DK" sz="1200" dirty="0"/>
              <a:t>  list = [1, 2, 3, 4, 5];</a:t>
            </a:r>
          </a:p>
          <a:p>
            <a:r>
              <a:rPr lang="en-US" sz="1200" dirty="0"/>
              <a:t>  square = function(x) {</a:t>
            </a:r>
          </a:p>
          <a:p>
            <a:r>
              <a:rPr lang="en-US" sz="1200" dirty="0"/>
              <a:t>    return x * x;</a:t>
            </a:r>
          </a:p>
          <a:p>
            <a:r>
              <a:rPr lang="en-US" sz="1200" dirty="0"/>
              <a:t>  };</a:t>
            </a:r>
          </a:p>
          <a:p>
            <a:r>
              <a:rPr lang="en-US" sz="1200" dirty="0"/>
              <a:t>  math = {</a:t>
            </a:r>
          </a:p>
          <a:p>
            <a:r>
              <a:rPr lang="en-US" sz="1200" dirty="0"/>
              <a:t>    root: </a:t>
            </a:r>
            <a:r>
              <a:rPr lang="en-US" sz="1200" dirty="0" err="1"/>
              <a:t>Math.sqrt</a:t>
            </a:r>
            <a:r>
              <a:rPr lang="en-US" sz="1200" dirty="0"/>
              <a:t>,</a:t>
            </a:r>
          </a:p>
          <a:p>
            <a:r>
              <a:rPr lang="en-US" sz="1200" dirty="0"/>
              <a:t>    square: square,</a:t>
            </a:r>
          </a:p>
          <a:p>
            <a:r>
              <a:rPr lang="en-US" sz="1200" dirty="0"/>
              <a:t>    cube: function(x) {</a:t>
            </a:r>
          </a:p>
          <a:p>
            <a:r>
              <a:rPr lang="en-US" sz="1200" dirty="0"/>
              <a:t>      return x * square(x);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  };</a:t>
            </a:r>
          </a:p>
          <a:p>
            <a:r>
              <a:rPr lang="en-US" sz="1200" dirty="0"/>
              <a:t>  cubes = (function()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var</a:t>
            </a:r>
            <a:r>
              <a:rPr lang="en-US" sz="1200" dirty="0"/>
              <a:t> _i, _</a:t>
            </a:r>
            <a:r>
              <a:rPr lang="en-US" sz="1200" dirty="0" err="1"/>
              <a:t>len</a:t>
            </a:r>
            <a:r>
              <a:rPr lang="en-US" sz="1200" dirty="0"/>
              <a:t>, _results;</a:t>
            </a:r>
          </a:p>
          <a:p>
            <a:r>
              <a:rPr lang="en-US" sz="1200" dirty="0"/>
              <a:t>    _results = [];</a:t>
            </a:r>
          </a:p>
          <a:p>
            <a:r>
              <a:rPr lang="en-US" sz="1200" dirty="0"/>
              <a:t>    for (_i = 0, _</a:t>
            </a:r>
            <a:r>
              <a:rPr lang="en-US" sz="1200" dirty="0" err="1"/>
              <a:t>len</a:t>
            </a:r>
            <a:r>
              <a:rPr lang="en-US" sz="1200" dirty="0"/>
              <a:t> = </a:t>
            </a:r>
            <a:r>
              <a:rPr lang="en-US" sz="1200" dirty="0" err="1"/>
              <a:t>list.length</a:t>
            </a:r>
            <a:r>
              <a:rPr lang="en-US" sz="1200" dirty="0"/>
              <a:t>; _i &lt; _</a:t>
            </a:r>
            <a:r>
              <a:rPr lang="en-US" sz="1200" dirty="0" err="1"/>
              <a:t>len</a:t>
            </a:r>
            <a:r>
              <a:rPr lang="en-US" sz="1200" dirty="0"/>
              <a:t>; _i++) {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num</a:t>
            </a:r>
            <a:r>
              <a:rPr lang="en-US" sz="1200" dirty="0"/>
              <a:t> = list[_i];</a:t>
            </a:r>
          </a:p>
          <a:p>
            <a:r>
              <a:rPr lang="en-US" sz="1200" dirty="0"/>
              <a:t>      _</a:t>
            </a:r>
            <a:r>
              <a:rPr lang="en-US" sz="1200" dirty="0" err="1"/>
              <a:t>results.push</a:t>
            </a:r>
            <a:r>
              <a:rPr lang="en-US" sz="1200" dirty="0"/>
              <a:t>(</a:t>
            </a:r>
            <a:r>
              <a:rPr lang="en-US" sz="1200" dirty="0" err="1"/>
              <a:t>math.cube</a:t>
            </a:r>
            <a:r>
              <a:rPr lang="en-US" sz="1200" dirty="0"/>
              <a:t>(</a:t>
            </a:r>
            <a:r>
              <a:rPr lang="en-US" sz="1200" dirty="0" err="1"/>
              <a:t>num</a:t>
            </a:r>
            <a:r>
              <a:rPr lang="en-US" sz="1200" dirty="0"/>
              <a:t>));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    return _results;</a:t>
            </a:r>
          </a:p>
          <a:p>
            <a:r>
              <a:rPr lang="en-US" sz="1200" dirty="0"/>
              <a:t>  })();</a:t>
            </a:r>
          </a:p>
          <a:p>
            <a:r>
              <a:rPr lang="en-US" sz="1200" dirty="0"/>
              <a:t>}).call(this);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2747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Slicing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447800"/>
            <a:ext cx="784860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numbers = [0, 1, 2, 3, 4, 5, 6, 7, 8, 9]</a:t>
            </a:r>
          </a:p>
          <a:p>
            <a:endParaRPr lang="en-US" dirty="0"/>
          </a:p>
          <a:p>
            <a:r>
              <a:rPr lang="en-US" dirty="0"/>
              <a:t>numbers[3..6] = [-3, -4, -5, -6]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3654" y="3124200"/>
            <a:ext cx="7836946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(function() {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numbers, _ref;</a:t>
            </a:r>
          </a:p>
          <a:p>
            <a:r>
              <a:rPr lang="en-US" dirty="0"/>
              <a:t>  numbers = [0, 1, 2, 3, 4, 5, 6, 7, 8, 9];</a:t>
            </a:r>
          </a:p>
          <a:p>
            <a:r>
              <a:rPr lang="en-US" dirty="0"/>
              <a:t>  [].</a:t>
            </a:r>
            <a:r>
              <a:rPr lang="en-US" dirty="0" err="1"/>
              <a:t>splice.apply</a:t>
            </a:r>
            <a:r>
              <a:rPr lang="en-US" dirty="0"/>
              <a:t>(numbers, [3, 4].</a:t>
            </a:r>
            <a:r>
              <a:rPr lang="en-US" dirty="0" err="1"/>
              <a:t>concat</a:t>
            </a:r>
            <a:r>
              <a:rPr lang="en-US" dirty="0"/>
              <a:t>(_ref = [-3, -4, -5, -6])), _ref;</a:t>
            </a:r>
          </a:p>
          <a:p>
            <a:r>
              <a:rPr lang="en-US" dirty="0"/>
              <a:t>}).call(this);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8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JavaScript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447800"/>
            <a:ext cx="78486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hi = `function() { return [</a:t>
            </a:r>
            <a:r>
              <a:rPr lang="en-US" dirty="0" err="1"/>
              <a:t>document.title</a:t>
            </a:r>
            <a:r>
              <a:rPr lang="en-US" dirty="0"/>
              <a:t>, "Hello JavaScript"].join(": "); }`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7795" y="2133600"/>
            <a:ext cx="7836946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(function() {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hi;</a:t>
            </a:r>
          </a:p>
          <a:p>
            <a:r>
              <a:rPr lang="en-US" dirty="0"/>
              <a:t>  hi = function() {</a:t>
            </a:r>
          </a:p>
          <a:p>
            <a:r>
              <a:rPr lang="en-US" dirty="0"/>
              <a:t>  return [</a:t>
            </a:r>
            <a:r>
              <a:rPr lang="en-US" dirty="0" err="1"/>
              <a:t>document.title</a:t>
            </a:r>
            <a:r>
              <a:rPr lang="en-US" dirty="0"/>
              <a:t>, "Hello JavaScript"].join(": ");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}).call(this);</a:t>
            </a:r>
          </a:p>
        </p:txBody>
      </p:sp>
    </p:spTree>
    <p:extLst>
      <p:ext uri="{BB962C8B-B14F-4D97-AF65-F5344CB8AC3E}">
        <p14:creationId xmlns:p14="http://schemas.microsoft.com/office/powerpoint/2010/main" val="328648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457200" y="1417638"/>
            <a:ext cx="4040188" cy="47085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2400" dirty="0" smtClean="0"/>
              <a:t>is</a:t>
            </a:r>
          </a:p>
          <a:p>
            <a:r>
              <a:rPr lang="sv-SE" sz="2400" dirty="0" smtClean="0"/>
              <a:t>isnt</a:t>
            </a:r>
          </a:p>
          <a:p>
            <a:r>
              <a:rPr lang="sv-SE" sz="2400" dirty="0"/>
              <a:t>not</a:t>
            </a:r>
            <a:endParaRPr lang="sv-SE" sz="2400" dirty="0" smtClean="0"/>
          </a:p>
          <a:p>
            <a:r>
              <a:rPr lang="sv-SE" sz="2400" dirty="0" smtClean="0"/>
              <a:t>and</a:t>
            </a:r>
          </a:p>
          <a:p>
            <a:r>
              <a:rPr lang="sv-SE" sz="2400" dirty="0" smtClean="0"/>
              <a:t>or</a:t>
            </a:r>
          </a:p>
          <a:p>
            <a:r>
              <a:rPr lang="sv-SE" sz="2400" dirty="0" smtClean="0"/>
              <a:t>true, yes, on</a:t>
            </a:r>
          </a:p>
          <a:p>
            <a:r>
              <a:rPr lang="sv-SE" sz="2400" dirty="0" smtClean="0"/>
              <a:t>false, no, off</a:t>
            </a:r>
          </a:p>
          <a:p>
            <a:r>
              <a:rPr lang="sv-SE" sz="2400" dirty="0" smtClean="0"/>
              <a:t>@, this</a:t>
            </a:r>
          </a:p>
          <a:p>
            <a:r>
              <a:rPr lang="sv-SE" sz="2400" dirty="0" smtClean="0"/>
              <a:t>of</a:t>
            </a:r>
          </a:p>
          <a:p>
            <a:r>
              <a:rPr lang="sv-SE" sz="2400" dirty="0" smtClean="0"/>
              <a:t>in</a:t>
            </a:r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4645025" y="1417638"/>
            <a:ext cx="4041775" cy="47085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===</a:t>
            </a:r>
          </a:p>
          <a:p>
            <a:r>
              <a:rPr lang="en-US" sz="2400" dirty="0" smtClean="0"/>
              <a:t>!== </a:t>
            </a:r>
          </a:p>
          <a:p>
            <a:r>
              <a:rPr lang="en-US" sz="2400" dirty="0" smtClean="0"/>
              <a:t>!</a:t>
            </a:r>
          </a:p>
          <a:p>
            <a:r>
              <a:rPr lang="en-US" sz="2400" dirty="0" smtClean="0"/>
              <a:t>&amp;&amp;</a:t>
            </a:r>
          </a:p>
          <a:p>
            <a:r>
              <a:rPr lang="en-US" sz="2400" dirty="0" smtClean="0"/>
              <a:t>||</a:t>
            </a:r>
          </a:p>
          <a:p>
            <a:r>
              <a:rPr lang="en-US" sz="2400" dirty="0" smtClean="0"/>
              <a:t>true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alse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his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n</a:t>
            </a:r>
          </a:p>
          <a:p>
            <a:r>
              <a:rPr lang="en-US" sz="2400" dirty="0" smtClean="0"/>
              <a:t>No equivalent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810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/>
          <a:lstStyle/>
          <a:p>
            <a:r>
              <a:rPr lang="en-US" dirty="0" err="1" smtClean="0"/>
              <a:t>CoffeeScript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7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6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71600"/>
            <a:ext cx="6556127" cy="4525963"/>
          </a:xfr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3505200" y="6096000"/>
            <a:ext cx="220874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http://sass-lang.com/</a:t>
            </a:r>
          </a:p>
        </p:txBody>
      </p:sp>
    </p:spTree>
    <p:extLst>
      <p:ext uri="{BB962C8B-B14F-4D97-AF65-F5344CB8AC3E}">
        <p14:creationId xmlns:p14="http://schemas.microsoft.com/office/powerpoint/2010/main" val="84041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Makes CSS cleaner and easier to maintain</a:t>
            </a:r>
          </a:p>
          <a:p>
            <a:r>
              <a:rPr lang="en-US" dirty="0" smtClean="0"/>
              <a:t>Easier to read code</a:t>
            </a:r>
          </a:p>
          <a:p>
            <a:r>
              <a:rPr lang="en-US" dirty="0" smtClean="0"/>
              <a:t>Provides a better separation between style and content</a:t>
            </a:r>
          </a:p>
          <a:p>
            <a:r>
              <a:rPr lang="en-US" dirty="0" smtClean="0"/>
              <a:t>Separate files without performance loss</a:t>
            </a:r>
          </a:p>
          <a:p>
            <a:r>
              <a:rPr lang="en-US" dirty="0" smtClean="0"/>
              <a:t>Avoids repetition</a:t>
            </a:r>
          </a:p>
        </p:txBody>
      </p:sp>
    </p:spTree>
    <p:extLst>
      <p:ext uri="{BB962C8B-B14F-4D97-AF65-F5344CB8AC3E}">
        <p14:creationId xmlns:p14="http://schemas.microsoft.com/office/powerpoint/2010/main" val="304127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am I going to talk about?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</a:p>
          <a:p>
            <a:r>
              <a:rPr lang="en-US" dirty="0" err="1" smtClean="0"/>
              <a:t>CoffeeScript</a:t>
            </a:r>
            <a:endParaRPr lang="en-US" dirty="0"/>
          </a:p>
          <a:p>
            <a:r>
              <a:rPr lang="en-US" dirty="0" smtClean="0"/>
              <a:t>Sass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08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447800"/>
            <a:ext cx="3505200" cy="36933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228600"/>
            <a:r>
              <a:rPr lang="en-US" dirty="0"/>
              <a:t>#</a:t>
            </a:r>
            <a:r>
              <a:rPr lang="en-US" dirty="0" err="1"/>
              <a:t>navbar</a:t>
            </a:r>
            <a:r>
              <a:rPr lang="en-US" dirty="0"/>
              <a:t> {</a:t>
            </a:r>
          </a:p>
          <a:p>
            <a:pPr defTabSz="228600"/>
            <a:r>
              <a:rPr lang="en-US" dirty="0"/>
              <a:t>  width: 80%;</a:t>
            </a:r>
          </a:p>
          <a:p>
            <a:pPr defTabSz="228600"/>
            <a:r>
              <a:rPr lang="en-US" dirty="0"/>
              <a:t>  height: 23px;</a:t>
            </a:r>
          </a:p>
          <a:p>
            <a:pPr defTabSz="228600"/>
            <a:endParaRPr lang="en-US" dirty="0"/>
          </a:p>
          <a:p>
            <a:pPr defTabSz="228600"/>
            <a:r>
              <a:rPr lang="en-US" dirty="0"/>
              <a:t>  </a:t>
            </a:r>
            <a:r>
              <a:rPr lang="en-US" dirty="0" err="1"/>
              <a:t>ul</a:t>
            </a:r>
            <a:r>
              <a:rPr lang="en-US" dirty="0"/>
              <a:t> { </a:t>
            </a:r>
          </a:p>
          <a:p>
            <a:pPr defTabSz="228600"/>
            <a:r>
              <a:rPr lang="en-US" dirty="0"/>
              <a:t>	list-style-type: none; </a:t>
            </a:r>
          </a:p>
          <a:p>
            <a:pPr defTabSz="228600"/>
            <a:r>
              <a:rPr lang="en-US" dirty="0"/>
              <a:t>  </a:t>
            </a:r>
          </a:p>
          <a:p>
            <a:pPr defTabSz="228600"/>
            <a:r>
              <a:rPr lang="en-US" dirty="0"/>
              <a:t>	li {</a:t>
            </a:r>
          </a:p>
          <a:p>
            <a:pPr defTabSz="228600"/>
            <a:r>
              <a:rPr lang="en-US" dirty="0"/>
              <a:t>		float: left;</a:t>
            </a:r>
          </a:p>
          <a:p>
            <a:pPr defTabSz="228600"/>
            <a:r>
              <a:rPr lang="en-US" dirty="0"/>
              <a:t>		a { font-weight: bold; }</a:t>
            </a:r>
          </a:p>
          <a:p>
            <a:pPr defTabSz="228600"/>
            <a:r>
              <a:rPr lang="en-US" dirty="0"/>
              <a:t>	}</a:t>
            </a:r>
          </a:p>
          <a:p>
            <a:pPr defTabSz="228600"/>
            <a:r>
              <a:rPr lang="en-US" dirty="0"/>
              <a:t>  }</a:t>
            </a:r>
          </a:p>
          <a:p>
            <a:pPr defTabSz="228600"/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447800"/>
            <a:ext cx="4114800" cy="4524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navbar</a:t>
            </a:r>
            <a:r>
              <a:rPr lang="en-US" dirty="0"/>
              <a:t> {</a:t>
            </a:r>
          </a:p>
          <a:p>
            <a:r>
              <a:rPr lang="en-US" dirty="0"/>
              <a:t>  width: 80%;</a:t>
            </a:r>
          </a:p>
          <a:p>
            <a:r>
              <a:rPr lang="en-US" dirty="0"/>
              <a:t>  height: 23px;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navbar</a:t>
            </a:r>
            <a:r>
              <a:rPr lang="en-US" dirty="0"/>
              <a:t> </a:t>
            </a:r>
            <a:r>
              <a:rPr lang="en-US" dirty="0" err="1"/>
              <a:t>ul</a:t>
            </a:r>
            <a:r>
              <a:rPr lang="en-US" dirty="0"/>
              <a:t> {</a:t>
            </a:r>
          </a:p>
          <a:p>
            <a:r>
              <a:rPr lang="en-US" dirty="0"/>
              <a:t>  list-style-type: none;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navbar</a:t>
            </a:r>
            <a:r>
              <a:rPr lang="en-US" dirty="0"/>
              <a:t> </a:t>
            </a:r>
            <a:r>
              <a:rPr lang="en-US" dirty="0" err="1"/>
              <a:t>ul</a:t>
            </a:r>
            <a:r>
              <a:rPr lang="en-US" dirty="0"/>
              <a:t> li {</a:t>
            </a:r>
          </a:p>
          <a:p>
            <a:r>
              <a:rPr lang="en-US" dirty="0"/>
              <a:t>  float: left;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navbar</a:t>
            </a:r>
            <a:r>
              <a:rPr lang="en-US" dirty="0"/>
              <a:t> </a:t>
            </a:r>
            <a:r>
              <a:rPr lang="en-US" dirty="0" err="1"/>
              <a:t>ul</a:t>
            </a:r>
            <a:r>
              <a:rPr lang="en-US" dirty="0"/>
              <a:t> li a {</a:t>
            </a:r>
          </a:p>
          <a:p>
            <a:r>
              <a:rPr lang="en-US" dirty="0"/>
              <a:t>  font-weight: bold;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1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447800"/>
            <a:ext cx="3505200" cy="36933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228600"/>
            <a:r>
              <a:rPr lang="en-US" dirty="0"/>
              <a:t>.</a:t>
            </a:r>
            <a:r>
              <a:rPr lang="en-US" dirty="0" err="1"/>
              <a:t>fakeshadow</a:t>
            </a:r>
            <a:r>
              <a:rPr lang="en-US" dirty="0"/>
              <a:t> {</a:t>
            </a:r>
          </a:p>
          <a:p>
            <a:pPr defTabSz="228600"/>
            <a:r>
              <a:rPr lang="en-US" dirty="0"/>
              <a:t>	border : {</a:t>
            </a:r>
          </a:p>
          <a:p>
            <a:pPr defTabSz="228600"/>
            <a:r>
              <a:rPr lang="en-US" dirty="0"/>
              <a:t>		style: solid;</a:t>
            </a:r>
          </a:p>
          <a:p>
            <a:pPr defTabSz="228600"/>
            <a:r>
              <a:rPr lang="en-US" dirty="0"/>
              <a:t>		left: {</a:t>
            </a:r>
          </a:p>
          <a:p>
            <a:pPr defTabSz="228600"/>
            <a:r>
              <a:rPr lang="en-US" dirty="0"/>
              <a:t>		  width: 4px;</a:t>
            </a:r>
          </a:p>
          <a:p>
            <a:pPr defTabSz="228600"/>
            <a:r>
              <a:rPr lang="en-US" dirty="0"/>
              <a:t>		  color: #888;</a:t>
            </a:r>
          </a:p>
          <a:p>
            <a:pPr defTabSz="228600"/>
            <a:r>
              <a:rPr lang="en-US" dirty="0"/>
              <a:t>		}</a:t>
            </a:r>
          </a:p>
          <a:p>
            <a:pPr defTabSz="228600"/>
            <a:r>
              <a:rPr lang="en-US" dirty="0"/>
              <a:t>		right: {</a:t>
            </a:r>
          </a:p>
          <a:p>
            <a:pPr defTabSz="228600"/>
            <a:r>
              <a:rPr lang="en-US" dirty="0"/>
              <a:t>		  width: 2px;</a:t>
            </a:r>
          </a:p>
          <a:p>
            <a:pPr defTabSz="228600"/>
            <a:r>
              <a:rPr lang="en-US" dirty="0"/>
              <a:t>		  color: #ccc;</a:t>
            </a:r>
          </a:p>
          <a:p>
            <a:pPr defTabSz="228600"/>
            <a:r>
              <a:rPr lang="en-US" dirty="0"/>
              <a:t>		}</a:t>
            </a:r>
          </a:p>
          <a:p>
            <a:pPr defTabSz="228600"/>
            <a:r>
              <a:rPr lang="en-US" dirty="0"/>
              <a:t>	}</a:t>
            </a:r>
          </a:p>
          <a:p>
            <a:pPr defTabSz="228600"/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447800"/>
            <a:ext cx="4114800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fakeshadow</a:t>
            </a:r>
            <a:r>
              <a:rPr lang="en-US" dirty="0"/>
              <a:t> {</a:t>
            </a:r>
          </a:p>
          <a:p>
            <a:r>
              <a:rPr lang="en-US" dirty="0"/>
              <a:t>  border-style: solid;</a:t>
            </a:r>
          </a:p>
          <a:p>
            <a:r>
              <a:rPr lang="en-US" dirty="0"/>
              <a:t>  border-left-width: 4px;</a:t>
            </a:r>
          </a:p>
          <a:p>
            <a:r>
              <a:rPr lang="en-US" dirty="0"/>
              <a:t>  border-left-color: #888;</a:t>
            </a:r>
          </a:p>
          <a:p>
            <a:r>
              <a:rPr lang="en-US" dirty="0"/>
              <a:t>  border-right-width: 2px;</a:t>
            </a:r>
          </a:p>
          <a:p>
            <a:r>
              <a:rPr lang="en-US" dirty="0"/>
              <a:t>  border-right-color: #ccc;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0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References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447800"/>
            <a:ext cx="3505200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{</a:t>
            </a:r>
          </a:p>
          <a:p>
            <a:r>
              <a:rPr lang="en-US" dirty="0"/>
              <a:t>  color: #ce4dd6;</a:t>
            </a:r>
          </a:p>
          <a:p>
            <a:r>
              <a:rPr lang="en-US" dirty="0"/>
              <a:t>  &amp;:hover { color: #ffb3ff; }</a:t>
            </a:r>
          </a:p>
          <a:p>
            <a:r>
              <a:rPr lang="en-US" dirty="0"/>
              <a:t>  &amp;:visited { color: #c458cb; 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447800"/>
            <a:ext cx="4114800" cy="31393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{</a:t>
            </a:r>
          </a:p>
          <a:p>
            <a:r>
              <a:rPr lang="en-US" dirty="0"/>
              <a:t>  color: #ce4dd6;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a:hover {</a:t>
            </a:r>
          </a:p>
          <a:p>
            <a:r>
              <a:rPr lang="en-US" dirty="0"/>
              <a:t>  color: #ffb3ff;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a:visited {</a:t>
            </a:r>
          </a:p>
          <a:p>
            <a:r>
              <a:rPr lang="en-US" dirty="0"/>
              <a:t>  color: #c458cb;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2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447800"/>
            <a:ext cx="3657600" cy="35394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$main-color: #ce4dd6;</a:t>
            </a:r>
          </a:p>
          <a:p>
            <a:r>
              <a:rPr lang="en-US" sz="1600" dirty="0"/>
              <a:t>$style: solid;</a:t>
            </a:r>
          </a:p>
          <a:p>
            <a:endParaRPr lang="en-US" sz="1600" dirty="0"/>
          </a:p>
          <a:p>
            <a:r>
              <a:rPr lang="en-US" sz="1600" dirty="0"/>
              <a:t>#</a:t>
            </a:r>
            <a:r>
              <a:rPr lang="en-US" sz="1600" dirty="0" err="1"/>
              <a:t>navbar</a:t>
            </a:r>
            <a:r>
              <a:rPr lang="en-US" sz="1600" dirty="0"/>
              <a:t> {</a:t>
            </a:r>
          </a:p>
          <a:p>
            <a:r>
              <a:rPr lang="en-US" sz="1600" dirty="0"/>
              <a:t>  border-bottom: {</a:t>
            </a:r>
          </a:p>
          <a:p>
            <a:r>
              <a:rPr lang="en-US" sz="1600" dirty="0"/>
              <a:t>    color: $main-color;</a:t>
            </a:r>
          </a:p>
          <a:p>
            <a:r>
              <a:rPr lang="en-US" sz="1600" dirty="0"/>
              <a:t>    style: $style;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a {</a:t>
            </a:r>
          </a:p>
          <a:p>
            <a:r>
              <a:rPr lang="en-US" sz="1600" dirty="0"/>
              <a:t>  color: $main-color;</a:t>
            </a:r>
          </a:p>
          <a:p>
            <a:r>
              <a:rPr lang="en-US" sz="1600" dirty="0"/>
              <a:t>  &amp;:hover { border-bottom: $style 1px;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1445111"/>
            <a:ext cx="3733800" cy="30469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#</a:t>
            </a:r>
            <a:r>
              <a:rPr lang="en-US" sz="1600" dirty="0" err="1"/>
              <a:t>navbar</a:t>
            </a:r>
            <a:r>
              <a:rPr lang="en-US" sz="1600" dirty="0"/>
              <a:t> {</a:t>
            </a:r>
          </a:p>
          <a:p>
            <a:r>
              <a:rPr lang="en-US" sz="1600" dirty="0"/>
              <a:t>  border-bottom-color: #ce4dd6;</a:t>
            </a:r>
          </a:p>
          <a:p>
            <a:r>
              <a:rPr lang="en-US" sz="1600" dirty="0"/>
              <a:t>  border-bottom-style: solid;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a {</a:t>
            </a:r>
          </a:p>
          <a:p>
            <a:r>
              <a:rPr lang="en-US" sz="1600" dirty="0"/>
              <a:t>  color: #ce4dd6;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/>
          </a:p>
          <a:p>
            <a:r>
              <a:rPr lang="en-US" sz="1600" dirty="0"/>
              <a:t>a:hover {</a:t>
            </a:r>
          </a:p>
          <a:p>
            <a:r>
              <a:rPr lang="en-US" sz="1600" dirty="0"/>
              <a:t>  border-bottom: solid 1px;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3848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and Functions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1447800"/>
            <a:ext cx="3657600" cy="36009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#</a:t>
            </a:r>
            <a:r>
              <a:rPr lang="en-US" sz="1200" dirty="0" err="1"/>
              <a:t>navbar</a:t>
            </a:r>
            <a:r>
              <a:rPr lang="en-US" sz="1200" dirty="0"/>
              <a:t> {</a:t>
            </a:r>
          </a:p>
          <a:p>
            <a:r>
              <a:rPr lang="en-US" sz="1200" dirty="0"/>
              <a:t>  $</a:t>
            </a:r>
            <a:r>
              <a:rPr lang="en-US" sz="1200" dirty="0" err="1"/>
              <a:t>navbar</a:t>
            </a:r>
            <a:r>
              <a:rPr lang="en-US" sz="1200" dirty="0"/>
              <a:t>-width: 800px;</a:t>
            </a:r>
          </a:p>
          <a:p>
            <a:r>
              <a:rPr lang="en-US" sz="1200" dirty="0"/>
              <a:t>  $items: 5;</a:t>
            </a:r>
          </a:p>
          <a:p>
            <a:r>
              <a:rPr lang="en-US" sz="1200" dirty="0"/>
              <a:t>  $</a:t>
            </a:r>
            <a:r>
              <a:rPr lang="en-US" sz="1200" dirty="0" err="1"/>
              <a:t>navbar</a:t>
            </a:r>
            <a:r>
              <a:rPr lang="en-US" sz="1200" dirty="0"/>
              <a:t>-color: #ce4dd6;</a:t>
            </a:r>
          </a:p>
          <a:p>
            <a:endParaRPr lang="en-US" sz="1200" dirty="0"/>
          </a:p>
          <a:p>
            <a:r>
              <a:rPr lang="en-US" sz="1200" dirty="0"/>
              <a:t>  width: $</a:t>
            </a:r>
            <a:r>
              <a:rPr lang="en-US" sz="1200" dirty="0" err="1"/>
              <a:t>navbar</a:t>
            </a:r>
            <a:r>
              <a:rPr lang="en-US" sz="1200" dirty="0"/>
              <a:t>-width;</a:t>
            </a:r>
          </a:p>
          <a:p>
            <a:r>
              <a:rPr lang="en-US" sz="1200" dirty="0"/>
              <a:t>  border-bottom: 2px solid $</a:t>
            </a:r>
            <a:r>
              <a:rPr lang="en-US" sz="1200" dirty="0" err="1"/>
              <a:t>navbar</a:t>
            </a:r>
            <a:r>
              <a:rPr lang="en-US" sz="1200" dirty="0"/>
              <a:t>-color;</a:t>
            </a:r>
          </a:p>
          <a:p>
            <a:endParaRPr lang="en-US" sz="1200" dirty="0"/>
          </a:p>
          <a:p>
            <a:r>
              <a:rPr lang="en-US" sz="1200" dirty="0"/>
              <a:t>  li {</a:t>
            </a:r>
          </a:p>
          <a:p>
            <a:r>
              <a:rPr lang="en-US" sz="1200" dirty="0"/>
              <a:t>    float: left;</a:t>
            </a:r>
          </a:p>
          <a:p>
            <a:r>
              <a:rPr lang="en-US" sz="1200" dirty="0"/>
              <a:t>    width: $</a:t>
            </a:r>
            <a:r>
              <a:rPr lang="en-US" sz="1200" dirty="0" err="1"/>
              <a:t>navbar</a:t>
            </a:r>
            <a:r>
              <a:rPr lang="en-US" sz="1200" dirty="0"/>
              <a:t>-width/$items - 10px;</a:t>
            </a:r>
          </a:p>
          <a:p>
            <a:endParaRPr lang="en-US" sz="1200" dirty="0"/>
          </a:p>
          <a:p>
            <a:r>
              <a:rPr lang="en-US" sz="1200" dirty="0"/>
              <a:t>    background-color: lighten($</a:t>
            </a:r>
            <a:r>
              <a:rPr lang="en-US" sz="1200" dirty="0" err="1"/>
              <a:t>navbar</a:t>
            </a:r>
            <a:r>
              <a:rPr lang="en-US" sz="1200" dirty="0"/>
              <a:t>-color, 20%);</a:t>
            </a:r>
          </a:p>
          <a:p>
            <a:endParaRPr lang="en-US" sz="1200" dirty="0"/>
          </a:p>
          <a:p>
            <a:r>
              <a:rPr lang="en-US" sz="1200" dirty="0"/>
              <a:t>    &amp;:hover {</a:t>
            </a:r>
          </a:p>
          <a:p>
            <a:r>
              <a:rPr lang="en-US" sz="1200" dirty="0"/>
              <a:t>      background-color: lighten($</a:t>
            </a:r>
            <a:r>
              <a:rPr lang="en-US" sz="1200" dirty="0" err="1"/>
              <a:t>navbar</a:t>
            </a:r>
            <a:r>
              <a:rPr lang="en-US" sz="1200" dirty="0"/>
              <a:t>-color, 10%);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1445111"/>
            <a:ext cx="3733800" cy="2862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#</a:t>
            </a:r>
            <a:r>
              <a:rPr lang="en-US" sz="1200" dirty="0" err="1"/>
              <a:t>navbar</a:t>
            </a:r>
            <a:r>
              <a:rPr lang="en-US" sz="1200" dirty="0"/>
              <a:t> {</a:t>
            </a:r>
          </a:p>
          <a:p>
            <a:r>
              <a:rPr lang="en-US" sz="1200" dirty="0"/>
              <a:t>  width: 800px;</a:t>
            </a:r>
          </a:p>
          <a:p>
            <a:r>
              <a:rPr lang="en-US" sz="1200" dirty="0"/>
              <a:t>  border-bottom: 2px solid #ce4dd6;</a:t>
            </a:r>
          </a:p>
          <a:p>
            <a:r>
              <a:rPr lang="en-US" sz="1200" dirty="0" smtClean="0"/>
              <a:t>}</a:t>
            </a:r>
          </a:p>
          <a:p>
            <a:endParaRPr lang="en-US" sz="1200" dirty="0"/>
          </a:p>
          <a:p>
            <a:r>
              <a:rPr lang="en-US" sz="1200" dirty="0"/>
              <a:t>#</a:t>
            </a:r>
            <a:r>
              <a:rPr lang="en-US" sz="1200" dirty="0" err="1"/>
              <a:t>navbar</a:t>
            </a:r>
            <a:r>
              <a:rPr lang="en-US" sz="1200" dirty="0"/>
              <a:t> li {</a:t>
            </a:r>
          </a:p>
          <a:p>
            <a:r>
              <a:rPr lang="en-US" sz="1200" dirty="0"/>
              <a:t>  float: left;</a:t>
            </a:r>
          </a:p>
          <a:p>
            <a:r>
              <a:rPr lang="en-US" sz="1200" dirty="0"/>
              <a:t>  width: 150px;</a:t>
            </a:r>
          </a:p>
          <a:p>
            <a:r>
              <a:rPr lang="en-US" sz="1200" dirty="0"/>
              <a:t>  background-color: #e5a0e9;</a:t>
            </a:r>
          </a:p>
          <a:p>
            <a:r>
              <a:rPr lang="en-US" sz="1200" dirty="0" smtClean="0"/>
              <a:t>}</a:t>
            </a:r>
          </a:p>
          <a:p>
            <a:endParaRPr lang="en-US" sz="1200" dirty="0"/>
          </a:p>
          <a:p>
            <a:r>
              <a:rPr lang="en-US" sz="1200" dirty="0"/>
              <a:t>#</a:t>
            </a:r>
            <a:r>
              <a:rPr lang="en-US" sz="1200" dirty="0" err="1"/>
              <a:t>navbar</a:t>
            </a:r>
            <a:r>
              <a:rPr lang="en-US" sz="1200" dirty="0"/>
              <a:t> </a:t>
            </a:r>
            <a:r>
              <a:rPr lang="en-US" sz="1200" dirty="0" err="1"/>
              <a:t>li:hover</a:t>
            </a:r>
            <a:r>
              <a:rPr lang="en-US" sz="1200" dirty="0"/>
              <a:t> {</a:t>
            </a:r>
          </a:p>
          <a:p>
            <a:r>
              <a:rPr lang="en-US" sz="1200" dirty="0"/>
              <a:t>  background-color: #d976e0;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772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1447800"/>
            <a:ext cx="3657600" cy="1815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$side: left;</a:t>
            </a:r>
          </a:p>
          <a:p>
            <a:r>
              <a:rPr lang="en-US" sz="1400" dirty="0"/>
              <a:t>$radius: 10px;</a:t>
            </a:r>
          </a:p>
          <a:p>
            <a:endParaRPr lang="en-US" sz="1400" dirty="0"/>
          </a:p>
          <a:p>
            <a:r>
              <a:rPr lang="en-US" sz="1400" dirty="0"/>
              <a:t>.rounded- {</a:t>
            </a:r>
          </a:p>
          <a:p>
            <a:r>
              <a:rPr lang="en-US" sz="1400" dirty="0"/>
              <a:t>  border-top-#{$side}-radius: $radius;</a:t>
            </a:r>
          </a:p>
          <a:p>
            <a:r>
              <a:rPr lang="en-US" sz="1400" dirty="0"/>
              <a:t>  -</a:t>
            </a:r>
            <a:r>
              <a:rPr lang="en-US" sz="1400" dirty="0" err="1" smtClean="0"/>
              <a:t>moz</a:t>
            </a:r>
            <a:r>
              <a:rPr lang="en-US" sz="1400" dirty="0" smtClean="0"/>
              <a:t>-border-radius-top#{$</a:t>
            </a:r>
            <a:r>
              <a:rPr lang="en-US" sz="1400" dirty="0"/>
              <a:t>side}: $radius;</a:t>
            </a:r>
          </a:p>
          <a:p>
            <a:r>
              <a:rPr lang="en-US" sz="1400" dirty="0"/>
              <a:t>  -</a:t>
            </a:r>
            <a:r>
              <a:rPr lang="en-US" sz="1400" dirty="0" err="1"/>
              <a:t>webkit</a:t>
            </a:r>
            <a:r>
              <a:rPr lang="en-US" sz="1400" dirty="0"/>
              <a:t>-border-top-#{$side}-radius: $radius;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1445111"/>
            <a:ext cx="3733800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.rounded- {</a:t>
            </a:r>
          </a:p>
          <a:p>
            <a:r>
              <a:rPr lang="en-US" sz="1400" dirty="0"/>
              <a:t>  border-top-left-radius: 10px;</a:t>
            </a:r>
          </a:p>
          <a:p>
            <a:r>
              <a:rPr lang="en-US" sz="1400" dirty="0"/>
              <a:t>  -</a:t>
            </a:r>
            <a:r>
              <a:rPr lang="en-US" sz="1400" dirty="0" err="1" smtClean="0"/>
              <a:t>moz</a:t>
            </a:r>
            <a:r>
              <a:rPr lang="en-US" sz="1400" dirty="0" smtClean="0"/>
              <a:t>-border-radius-</a:t>
            </a:r>
            <a:r>
              <a:rPr lang="en-US" sz="1400" dirty="0" err="1" smtClean="0"/>
              <a:t>topleft</a:t>
            </a:r>
            <a:r>
              <a:rPr lang="en-US" sz="1400" dirty="0"/>
              <a:t>: 10px;</a:t>
            </a:r>
          </a:p>
          <a:p>
            <a:r>
              <a:rPr lang="en-US" sz="1400" dirty="0"/>
              <a:t>  -</a:t>
            </a:r>
            <a:r>
              <a:rPr lang="en-US" sz="1400" dirty="0" err="1"/>
              <a:t>webkit</a:t>
            </a:r>
            <a:r>
              <a:rPr lang="en-US" sz="1400" dirty="0"/>
              <a:t>-border-top-left-radius: 10px;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22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Mixins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447800"/>
            <a:ext cx="3657600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mixin</a:t>
            </a:r>
            <a:r>
              <a:rPr lang="en-US" dirty="0"/>
              <a:t> rounded {</a:t>
            </a:r>
          </a:p>
          <a:p>
            <a:r>
              <a:rPr lang="en-US" dirty="0"/>
              <a:t>  $radius: 10px;</a:t>
            </a:r>
          </a:p>
          <a:p>
            <a:endParaRPr lang="en-US" dirty="0"/>
          </a:p>
          <a:p>
            <a:r>
              <a:rPr lang="en-US" dirty="0"/>
              <a:t>  border-radius: $radius;</a:t>
            </a:r>
          </a:p>
          <a:p>
            <a:r>
              <a:rPr lang="en-US" dirty="0"/>
              <a:t>  -</a:t>
            </a:r>
            <a:r>
              <a:rPr lang="en-US" dirty="0" err="1"/>
              <a:t>moz</a:t>
            </a:r>
            <a:r>
              <a:rPr lang="en-US" dirty="0"/>
              <a:t>-border-radius: $radius;</a:t>
            </a:r>
          </a:p>
          <a:p>
            <a:r>
              <a:rPr lang="en-US" dirty="0"/>
              <a:t>  -</a:t>
            </a:r>
            <a:r>
              <a:rPr lang="en-US" dirty="0" err="1"/>
              <a:t>webkit</a:t>
            </a:r>
            <a:r>
              <a:rPr lang="en-US" dirty="0"/>
              <a:t>-border-radius: $radius;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navbar</a:t>
            </a:r>
            <a:r>
              <a:rPr lang="en-US" dirty="0"/>
              <a:t> li { @include rounded; }</a:t>
            </a:r>
          </a:p>
          <a:p>
            <a:r>
              <a:rPr lang="en-US" dirty="0"/>
              <a:t>#footer { @include rounded;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1445111"/>
            <a:ext cx="3733800" cy="3416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navbar</a:t>
            </a:r>
            <a:r>
              <a:rPr lang="en-US" dirty="0"/>
              <a:t> li {</a:t>
            </a:r>
          </a:p>
          <a:p>
            <a:r>
              <a:rPr lang="en-US" dirty="0"/>
              <a:t>  border-radius: 10px;</a:t>
            </a:r>
          </a:p>
          <a:p>
            <a:r>
              <a:rPr lang="en-US" dirty="0"/>
              <a:t>  -</a:t>
            </a:r>
            <a:r>
              <a:rPr lang="en-US" dirty="0" err="1"/>
              <a:t>moz</a:t>
            </a:r>
            <a:r>
              <a:rPr lang="en-US" dirty="0"/>
              <a:t>-border-radius: 10px;</a:t>
            </a:r>
          </a:p>
          <a:p>
            <a:r>
              <a:rPr lang="en-US" dirty="0"/>
              <a:t>  -</a:t>
            </a:r>
            <a:r>
              <a:rPr lang="en-US" dirty="0" err="1"/>
              <a:t>webkit</a:t>
            </a:r>
            <a:r>
              <a:rPr lang="en-US" dirty="0"/>
              <a:t>-border-radius: 10px;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#footer {</a:t>
            </a:r>
          </a:p>
          <a:p>
            <a:r>
              <a:rPr lang="en-US" dirty="0"/>
              <a:t>  border-radius: 10px;</a:t>
            </a:r>
          </a:p>
          <a:p>
            <a:r>
              <a:rPr lang="en-US" dirty="0"/>
              <a:t>  -</a:t>
            </a:r>
            <a:r>
              <a:rPr lang="en-US" dirty="0" err="1"/>
              <a:t>moz</a:t>
            </a:r>
            <a:r>
              <a:rPr lang="en-US" dirty="0"/>
              <a:t>-border-radius: 10px;</a:t>
            </a:r>
          </a:p>
          <a:p>
            <a:r>
              <a:rPr lang="en-US" dirty="0"/>
              <a:t>  -</a:t>
            </a:r>
            <a:r>
              <a:rPr lang="en-US" dirty="0" err="1"/>
              <a:t>webkit</a:t>
            </a:r>
            <a:r>
              <a:rPr lang="en-US" dirty="0"/>
              <a:t>-border-radius: 10px;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8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Mixin</a:t>
            </a:r>
            <a:r>
              <a:rPr lang="en-US" dirty="0" smtClean="0"/>
              <a:t> Arguments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447800"/>
            <a:ext cx="3657600" cy="24622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@</a:t>
            </a:r>
            <a:r>
              <a:rPr lang="en-US" sz="1400" dirty="0" err="1"/>
              <a:t>mixin</a:t>
            </a:r>
            <a:r>
              <a:rPr lang="en-US" sz="1400" dirty="0"/>
              <a:t> rounded($side, $radius: 10px) {</a:t>
            </a:r>
          </a:p>
          <a:p>
            <a:r>
              <a:rPr lang="en-US" sz="1400" dirty="0"/>
              <a:t>  border-top-#{$side}-radius: $radius;</a:t>
            </a:r>
          </a:p>
          <a:p>
            <a:r>
              <a:rPr lang="en-US" sz="1400" dirty="0"/>
              <a:t>  -</a:t>
            </a:r>
            <a:r>
              <a:rPr lang="en-US" sz="1400" dirty="0" err="1"/>
              <a:t>moz</a:t>
            </a:r>
            <a:r>
              <a:rPr lang="en-US" sz="1400" dirty="0"/>
              <a:t>-border-radius-top#{$side}: $radius;</a:t>
            </a:r>
          </a:p>
          <a:p>
            <a:r>
              <a:rPr lang="en-US" sz="1400" dirty="0"/>
              <a:t>  -</a:t>
            </a:r>
            <a:r>
              <a:rPr lang="en-US" sz="1400" dirty="0" err="1"/>
              <a:t>webkit</a:t>
            </a:r>
            <a:r>
              <a:rPr lang="en-US" sz="1400" dirty="0"/>
              <a:t>-border-#{$side}-radius: $radius;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#</a:t>
            </a:r>
            <a:r>
              <a:rPr lang="en-US" sz="1400" dirty="0" err="1"/>
              <a:t>navbar</a:t>
            </a:r>
            <a:r>
              <a:rPr lang="en-US" sz="1400" dirty="0"/>
              <a:t> li { @include rounded(left); </a:t>
            </a:r>
            <a:r>
              <a:rPr lang="en-US" sz="1400" dirty="0" smtClean="0"/>
              <a:t>}</a:t>
            </a:r>
          </a:p>
          <a:p>
            <a:endParaRPr lang="en-US" sz="1400" dirty="0"/>
          </a:p>
          <a:p>
            <a:r>
              <a:rPr lang="en-US" sz="1400" dirty="0"/>
              <a:t>#footer { @include rounded(right, 5px); </a:t>
            </a:r>
            <a:r>
              <a:rPr lang="en-US" sz="1400" dirty="0" smtClean="0"/>
              <a:t>}</a:t>
            </a:r>
          </a:p>
          <a:p>
            <a:endParaRPr lang="en-US" sz="1400" dirty="0"/>
          </a:p>
          <a:p>
            <a:r>
              <a:rPr lang="en-US" sz="1400" dirty="0"/>
              <a:t>#sidebar { @include rounded(left, 8px);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1445111"/>
            <a:ext cx="3733800" cy="3970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#</a:t>
            </a:r>
            <a:r>
              <a:rPr lang="en-US" sz="1400" dirty="0" err="1"/>
              <a:t>navbar</a:t>
            </a:r>
            <a:r>
              <a:rPr lang="en-US" sz="1400" dirty="0"/>
              <a:t> li {</a:t>
            </a:r>
          </a:p>
          <a:p>
            <a:r>
              <a:rPr lang="en-US" sz="1400" dirty="0"/>
              <a:t>  border-top-left-radius: 10px;</a:t>
            </a:r>
          </a:p>
          <a:p>
            <a:r>
              <a:rPr lang="en-US" sz="1400" dirty="0"/>
              <a:t>  -</a:t>
            </a:r>
            <a:r>
              <a:rPr lang="en-US" sz="1400" dirty="0" err="1"/>
              <a:t>moz</a:t>
            </a:r>
            <a:r>
              <a:rPr lang="en-US" sz="1400" dirty="0"/>
              <a:t>-border-radius-</a:t>
            </a:r>
            <a:r>
              <a:rPr lang="en-US" sz="1400" dirty="0" err="1"/>
              <a:t>topleft</a:t>
            </a:r>
            <a:r>
              <a:rPr lang="en-US" sz="1400" dirty="0"/>
              <a:t>: 10px;</a:t>
            </a:r>
          </a:p>
          <a:p>
            <a:r>
              <a:rPr lang="en-US" sz="1400" dirty="0"/>
              <a:t>  -</a:t>
            </a:r>
            <a:r>
              <a:rPr lang="en-US" sz="1400" dirty="0" err="1"/>
              <a:t>webkit</a:t>
            </a:r>
            <a:r>
              <a:rPr lang="en-US" sz="1400" dirty="0"/>
              <a:t>-border-left-radius: 10px;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#footer {</a:t>
            </a:r>
          </a:p>
          <a:p>
            <a:r>
              <a:rPr lang="en-US" sz="1400" dirty="0"/>
              <a:t>  border-top-right-radius: 5px;</a:t>
            </a:r>
          </a:p>
          <a:p>
            <a:r>
              <a:rPr lang="en-US" sz="1400" dirty="0"/>
              <a:t>  -</a:t>
            </a:r>
            <a:r>
              <a:rPr lang="en-US" sz="1400" dirty="0" err="1"/>
              <a:t>moz</a:t>
            </a:r>
            <a:r>
              <a:rPr lang="en-US" sz="1400" dirty="0"/>
              <a:t>-border-radius-</a:t>
            </a:r>
            <a:r>
              <a:rPr lang="en-US" sz="1400" dirty="0" err="1"/>
              <a:t>topright</a:t>
            </a:r>
            <a:r>
              <a:rPr lang="en-US" sz="1400" dirty="0"/>
              <a:t>: 5px;</a:t>
            </a:r>
          </a:p>
          <a:p>
            <a:r>
              <a:rPr lang="en-US" sz="1400" dirty="0"/>
              <a:t>  -</a:t>
            </a:r>
            <a:r>
              <a:rPr lang="en-US" sz="1400" dirty="0" err="1"/>
              <a:t>webkit</a:t>
            </a:r>
            <a:r>
              <a:rPr lang="en-US" sz="1400" dirty="0"/>
              <a:t>-border-right-radius: 5px;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#sidebar {</a:t>
            </a:r>
          </a:p>
          <a:p>
            <a:r>
              <a:rPr lang="en-US" sz="1400" dirty="0"/>
              <a:t>  border-top-left-radius: 8px;</a:t>
            </a:r>
          </a:p>
          <a:p>
            <a:r>
              <a:rPr lang="en-US" sz="1400" dirty="0"/>
              <a:t>  -</a:t>
            </a:r>
            <a:r>
              <a:rPr lang="en-US" sz="1400" dirty="0" err="1"/>
              <a:t>moz</a:t>
            </a:r>
            <a:r>
              <a:rPr lang="en-US" sz="1400" dirty="0"/>
              <a:t>-border-radius-</a:t>
            </a:r>
            <a:r>
              <a:rPr lang="en-US" sz="1400" dirty="0" err="1"/>
              <a:t>topleft</a:t>
            </a:r>
            <a:r>
              <a:rPr lang="en-US" sz="1400" dirty="0"/>
              <a:t>: 8px;</a:t>
            </a:r>
          </a:p>
          <a:p>
            <a:r>
              <a:rPr lang="en-US" sz="1400" dirty="0"/>
              <a:t>  -</a:t>
            </a:r>
            <a:r>
              <a:rPr lang="en-US" sz="1400" dirty="0" err="1"/>
              <a:t>webkit</a:t>
            </a:r>
            <a:r>
              <a:rPr lang="en-US" sz="1400" dirty="0"/>
              <a:t>-border-left-radius: 8px;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895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447800"/>
            <a:ext cx="3657600" cy="16004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/* _</a:t>
            </a:r>
            <a:r>
              <a:rPr lang="en-US" sz="1400" dirty="0" err="1"/>
              <a:t>rounded.scss</a:t>
            </a:r>
            <a:r>
              <a:rPr lang="en-US" sz="1400" dirty="0"/>
              <a:t> </a:t>
            </a:r>
            <a:r>
              <a:rPr lang="en-US" sz="1400" dirty="0" smtClean="0"/>
              <a:t>*/</a:t>
            </a:r>
          </a:p>
          <a:p>
            <a:endParaRPr lang="en-US" sz="1400" dirty="0" smtClean="0"/>
          </a:p>
          <a:p>
            <a:r>
              <a:rPr lang="en-US" sz="1400" dirty="0" smtClean="0"/>
              <a:t>@</a:t>
            </a:r>
            <a:r>
              <a:rPr lang="en-US" sz="1400" dirty="0" err="1"/>
              <a:t>mixin</a:t>
            </a:r>
            <a:r>
              <a:rPr lang="en-US" sz="1400" dirty="0"/>
              <a:t> rounded($side, $radius: 10px) {</a:t>
            </a:r>
          </a:p>
          <a:p>
            <a:r>
              <a:rPr lang="en-US" sz="1400" dirty="0"/>
              <a:t>  border-#{$side}-radius: $radius;</a:t>
            </a:r>
          </a:p>
          <a:p>
            <a:r>
              <a:rPr lang="en-US" sz="1400" dirty="0"/>
              <a:t>  -</a:t>
            </a:r>
            <a:r>
              <a:rPr lang="en-US" sz="1400" dirty="0" err="1"/>
              <a:t>moz</a:t>
            </a:r>
            <a:r>
              <a:rPr lang="en-US" sz="1400" dirty="0"/>
              <a:t>-border-radius-#{$side}: $radius;</a:t>
            </a:r>
          </a:p>
          <a:p>
            <a:r>
              <a:rPr lang="en-US" sz="1400" dirty="0"/>
              <a:t>  -</a:t>
            </a:r>
            <a:r>
              <a:rPr lang="en-US" sz="1400" dirty="0" err="1"/>
              <a:t>webkit</a:t>
            </a:r>
            <a:r>
              <a:rPr lang="en-US" sz="1400" dirty="0"/>
              <a:t>-border-#{$side}-radius: $radius;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1445111"/>
            <a:ext cx="3733800" cy="37548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#</a:t>
            </a:r>
            <a:r>
              <a:rPr lang="en-US" sz="1400" dirty="0" err="1"/>
              <a:t>navbar</a:t>
            </a:r>
            <a:r>
              <a:rPr lang="en-US" sz="1400" dirty="0"/>
              <a:t> li {</a:t>
            </a:r>
          </a:p>
          <a:p>
            <a:r>
              <a:rPr lang="en-US" sz="1400" dirty="0"/>
              <a:t>  border-top-radius: 10px;</a:t>
            </a:r>
          </a:p>
          <a:p>
            <a:r>
              <a:rPr lang="en-US" sz="1400" dirty="0"/>
              <a:t>  -</a:t>
            </a:r>
            <a:r>
              <a:rPr lang="en-US" sz="1400" dirty="0" err="1"/>
              <a:t>moz</a:t>
            </a:r>
            <a:r>
              <a:rPr lang="en-US" sz="1400" dirty="0"/>
              <a:t>-border-radius-top: 10px;</a:t>
            </a:r>
          </a:p>
          <a:p>
            <a:r>
              <a:rPr lang="en-US" sz="1400" dirty="0"/>
              <a:t>  -</a:t>
            </a:r>
            <a:r>
              <a:rPr lang="en-US" sz="1400" dirty="0" err="1"/>
              <a:t>webkit</a:t>
            </a:r>
            <a:r>
              <a:rPr lang="en-US" sz="1400" dirty="0"/>
              <a:t>-border-top-radius: 10px; </a:t>
            </a:r>
            <a:endParaRPr lang="en-US" sz="1400" dirty="0" smtClean="0"/>
          </a:p>
          <a:p>
            <a:r>
              <a:rPr lang="en-US" sz="1400" dirty="0" smtClean="0"/>
              <a:t>}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#footer {</a:t>
            </a:r>
          </a:p>
          <a:p>
            <a:r>
              <a:rPr lang="en-US" sz="1400" dirty="0"/>
              <a:t>  border-top-radius: 5px;</a:t>
            </a:r>
          </a:p>
          <a:p>
            <a:r>
              <a:rPr lang="en-US" sz="1400" dirty="0"/>
              <a:t>  -</a:t>
            </a:r>
            <a:r>
              <a:rPr lang="en-US" sz="1400" dirty="0" err="1"/>
              <a:t>moz</a:t>
            </a:r>
            <a:r>
              <a:rPr lang="en-US" sz="1400" dirty="0"/>
              <a:t>-border-radius-top: 5px;</a:t>
            </a:r>
          </a:p>
          <a:p>
            <a:r>
              <a:rPr lang="en-US" sz="1400" dirty="0"/>
              <a:t>  -</a:t>
            </a:r>
            <a:r>
              <a:rPr lang="en-US" sz="1400" dirty="0" err="1"/>
              <a:t>webkit</a:t>
            </a:r>
            <a:r>
              <a:rPr lang="en-US" sz="1400" dirty="0"/>
              <a:t>-border-top-radius: 5px; </a:t>
            </a:r>
            <a:endParaRPr lang="en-US" sz="1400" dirty="0" smtClean="0"/>
          </a:p>
          <a:p>
            <a:r>
              <a:rPr lang="en-US" sz="1400" dirty="0" smtClean="0"/>
              <a:t>}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#sidebar {</a:t>
            </a:r>
          </a:p>
          <a:p>
            <a:r>
              <a:rPr lang="en-US" sz="1400" dirty="0"/>
              <a:t>  border-left-radius: 8px;</a:t>
            </a:r>
          </a:p>
          <a:p>
            <a:r>
              <a:rPr lang="en-US" sz="1400" dirty="0"/>
              <a:t>  -</a:t>
            </a:r>
            <a:r>
              <a:rPr lang="en-US" sz="1400" dirty="0" err="1"/>
              <a:t>moz</a:t>
            </a:r>
            <a:r>
              <a:rPr lang="en-US" sz="1400" dirty="0"/>
              <a:t>-border-radius-left: 8px;</a:t>
            </a:r>
          </a:p>
          <a:p>
            <a:r>
              <a:rPr lang="en-US" sz="1400" dirty="0"/>
              <a:t>  -</a:t>
            </a:r>
            <a:r>
              <a:rPr lang="en-US" sz="1400" dirty="0" err="1"/>
              <a:t>webkit</a:t>
            </a:r>
            <a:r>
              <a:rPr lang="en-US" sz="1400" dirty="0"/>
              <a:t>-border-left-radius: 8px; </a:t>
            </a:r>
            <a:endParaRPr lang="en-US" sz="1400" dirty="0" smtClean="0"/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430270"/>
            <a:ext cx="3657600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/* </a:t>
            </a:r>
            <a:r>
              <a:rPr lang="en-US" sz="1400" dirty="0" err="1"/>
              <a:t>style.scss</a:t>
            </a:r>
            <a:r>
              <a:rPr lang="en-US" sz="1400" dirty="0"/>
              <a:t> */ 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@</a:t>
            </a:r>
            <a:r>
              <a:rPr lang="en-US" sz="1400" dirty="0"/>
              <a:t>import "rounded"; 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#</a:t>
            </a:r>
            <a:r>
              <a:rPr lang="en-US" sz="1400" dirty="0" err="1"/>
              <a:t>navbar</a:t>
            </a:r>
            <a:r>
              <a:rPr lang="en-US" sz="1400" dirty="0"/>
              <a:t> li { @include rounded(top); } 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#</a:t>
            </a:r>
            <a:r>
              <a:rPr lang="en-US" sz="1400" dirty="0"/>
              <a:t>footer { @include rounded(top, 5px); </a:t>
            </a:r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 </a:t>
            </a:r>
            <a:r>
              <a:rPr lang="en-US" sz="1400" dirty="0"/>
              <a:t>#sidebar { @include rounded(left, 8px); }</a:t>
            </a:r>
          </a:p>
        </p:txBody>
      </p:sp>
    </p:spTree>
    <p:extLst>
      <p:ext uri="{BB962C8B-B14F-4D97-AF65-F5344CB8AC3E}">
        <p14:creationId xmlns:p14="http://schemas.microsoft.com/office/powerpoint/2010/main" val="398254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styles - Compact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//* </a:t>
            </a:r>
            <a:r>
              <a:rPr lang="en-US" dirty="0" err="1" smtClean="0"/>
              <a:t>scss</a:t>
            </a:r>
            <a:r>
              <a:rPr lang="en-US" dirty="0" smtClean="0"/>
              <a:t>-compile-options: :style =&gt; :compact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17" y="2590800"/>
            <a:ext cx="6954221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Tools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7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styles - Compressed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//* </a:t>
            </a:r>
            <a:r>
              <a:rPr lang="en-US" dirty="0" err="1" smtClean="0"/>
              <a:t>scss</a:t>
            </a:r>
            <a:r>
              <a:rPr lang="en-US" dirty="0" smtClean="0"/>
              <a:t>-compile-options: :style </a:t>
            </a:r>
            <a:r>
              <a:rPr lang="en-US" dirty="0"/>
              <a:t>=&gt; </a:t>
            </a:r>
            <a:r>
              <a:rPr lang="en-US" dirty="0" smtClean="0"/>
              <a:t>:compressed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05" y="2885999"/>
            <a:ext cx="6906589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0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styles - Nested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//* </a:t>
            </a:r>
            <a:r>
              <a:rPr lang="en-US" dirty="0" err="1" smtClean="0"/>
              <a:t>scss</a:t>
            </a:r>
            <a:r>
              <a:rPr lang="en-US" dirty="0" smtClean="0"/>
              <a:t>-compile-options: :style </a:t>
            </a:r>
            <a:r>
              <a:rPr lang="en-US" dirty="0"/>
              <a:t>=&gt; </a:t>
            </a:r>
            <a:r>
              <a:rPr lang="en-US" smtClean="0"/>
              <a:t>:nested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46" y="2286000"/>
            <a:ext cx="6839905" cy="405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0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styles - Expanded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//* </a:t>
            </a:r>
            <a:r>
              <a:rPr lang="en-US" dirty="0" err="1" smtClean="0"/>
              <a:t>scss</a:t>
            </a:r>
            <a:r>
              <a:rPr lang="en-US" dirty="0" smtClean="0"/>
              <a:t>-compile-options: :style </a:t>
            </a:r>
            <a:r>
              <a:rPr lang="en-US" dirty="0"/>
              <a:t>=&gt; :expanded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91" y="2438400"/>
            <a:ext cx="6897063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Sass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1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Mindscape Web Workbench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07" y="1600200"/>
            <a:ext cx="6041585" cy="4525963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8150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use LESS, Sass, and </a:t>
            </a:r>
            <a:r>
              <a:rPr lang="en-US" dirty="0" err="1" smtClean="0"/>
              <a:t>CoffeeScript</a:t>
            </a:r>
            <a:r>
              <a:rPr lang="en-US" dirty="0" smtClean="0"/>
              <a:t> in Visual Studio</a:t>
            </a:r>
          </a:p>
          <a:p>
            <a:r>
              <a:rPr lang="en-US" dirty="0" smtClean="0"/>
              <a:t>Provides</a:t>
            </a:r>
          </a:p>
          <a:p>
            <a:pPr lvl="1"/>
            <a:r>
              <a:rPr lang="en-US" dirty="0" smtClean="0"/>
              <a:t>File Templates</a:t>
            </a:r>
          </a:p>
          <a:p>
            <a:pPr lvl="1"/>
            <a:r>
              <a:rPr lang="en-US" dirty="0" smtClean="0"/>
              <a:t>Build Providers</a:t>
            </a:r>
          </a:p>
          <a:p>
            <a:pPr lvl="1"/>
            <a:r>
              <a:rPr lang="en-US" dirty="0" smtClean="0"/>
              <a:t>Syntax Highlighting</a:t>
            </a:r>
          </a:p>
          <a:p>
            <a:pPr lvl="1"/>
            <a:r>
              <a:rPr lang="en-US" dirty="0" err="1" smtClean="0"/>
              <a:t>Intellisense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6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install it?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35" y="1600200"/>
            <a:ext cx="6548930" cy="4525963"/>
          </a:xfrm>
        </p:spPr>
      </p:pic>
    </p:spTree>
    <p:extLst>
      <p:ext uri="{BB962C8B-B14F-4D97-AF65-F5344CB8AC3E}">
        <p14:creationId xmlns:p14="http://schemas.microsoft.com/office/powerpoint/2010/main" val="41906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35" y="1600200"/>
            <a:ext cx="6548930" cy="4525963"/>
          </a:xfrm>
        </p:spPr>
      </p:pic>
    </p:spTree>
    <p:extLst>
      <p:ext uri="{BB962C8B-B14F-4D97-AF65-F5344CB8AC3E}">
        <p14:creationId xmlns:p14="http://schemas.microsoft.com/office/powerpoint/2010/main" val="57476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891" y="2110336"/>
            <a:ext cx="5144218" cy="3505690"/>
          </a:xfrm>
        </p:spPr>
      </p:pic>
    </p:spTree>
    <p:extLst>
      <p:ext uri="{BB962C8B-B14F-4D97-AF65-F5344CB8AC3E}">
        <p14:creationId xmlns:p14="http://schemas.microsoft.com/office/powerpoint/2010/main" val="7014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1880</Words>
  <Application>Microsoft Office PowerPoint</Application>
  <PresentationFormat>On-screen Show (4:3)</PresentationFormat>
  <Paragraphs>448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Sass and CoffeeScript with Visual Studio</vt:lpstr>
      <vt:lpstr>Who am I?</vt:lpstr>
      <vt:lpstr>What am I going to talk about?</vt:lpstr>
      <vt:lpstr>Tools </vt:lpstr>
      <vt:lpstr>Mindscape Web Workbench</vt:lpstr>
      <vt:lpstr>What does it do?</vt:lpstr>
      <vt:lpstr>How do I install it?</vt:lpstr>
      <vt:lpstr>Adding a file</vt:lpstr>
      <vt:lpstr>How does it work?</vt:lpstr>
      <vt:lpstr>How do I use it in my project?</vt:lpstr>
      <vt:lpstr>coffeescript </vt:lpstr>
      <vt:lpstr>What is it?</vt:lpstr>
      <vt:lpstr>What does it do?</vt:lpstr>
      <vt:lpstr>Assignment</vt:lpstr>
      <vt:lpstr>Conditions</vt:lpstr>
      <vt:lpstr>Conditions</vt:lpstr>
      <vt:lpstr>Conditions</vt:lpstr>
      <vt:lpstr>Functions</vt:lpstr>
      <vt:lpstr>Objects</vt:lpstr>
      <vt:lpstr>Existence</vt:lpstr>
      <vt:lpstr>Loops</vt:lpstr>
      <vt:lpstr>Array Comprehension</vt:lpstr>
      <vt:lpstr>Array Slicing</vt:lpstr>
      <vt:lpstr>Embedding JavaScript</vt:lpstr>
      <vt:lpstr>PowerPoint Presentation</vt:lpstr>
      <vt:lpstr>CoffeeScript Demo</vt:lpstr>
      <vt:lpstr>Sass </vt:lpstr>
      <vt:lpstr>What is it?</vt:lpstr>
      <vt:lpstr>What does it do?</vt:lpstr>
      <vt:lpstr>Nesting</vt:lpstr>
      <vt:lpstr>Nesting</vt:lpstr>
      <vt:lpstr>Parent References</vt:lpstr>
      <vt:lpstr>Variables</vt:lpstr>
      <vt:lpstr>Operations and Functions</vt:lpstr>
      <vt:lpstr>Interpolation</vt:lpstr>
      <vt:lpstr>Mixins</vt:lpstr>
      <vt:lpstr>Mixin Arguments</vt:lpstr>
      <vt:lpstr>Imports</vt:lpstr>
      <vt:lpstr>Output styles - Compact</vt:lpstr>
      <vt:lpstr>Output styles - Compressed</vt:lpstr>
      <vt:lpstr>Output styles - Nested</vt:lpstr>
      <vt:lpstr>Output styles - Expanded</vt:lpstr>
      <vt:lpstr>Sass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Javacript for .Net Developers</dc:title>
  <dc:creator>Brian Moon</dc:creator>
  <cp:lastModifiedBy>Brian Moon</cp:lastModifiedBy>
  <cp:revision>163</cp:revision>
  <dcterms:created xsi:type="dcterms:W3CDTF">2011-06-20T16:53:03Z</dcterms:created>
  <dcterms:modified xsi:type="dcterms:W3CDTF">2011-10-26T13:33:45Z</dcterms:modified>
</cp:coreProperties>
</file>