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7" r:id="rId2"/>
    <p:sldId id="256" r:id="rId3"/>
    <p:sldId id="298" r:id="rId4"/>
    <p:sldId id="274" r:id="rId5"/>
    <p:sldId id="263" r:id="rId6"/>
    <p:sldId id="260" r:id="rId7"/>
    <p:sldId id="261" r:id="rId8"/>
    <p:sldId id="262" r:id="rId9"/>
    <p:sldId id="265" r:id="rId10"/>
    <p:sldId id="259" r:id="rId11"/>
    <p:sldId id="266" r:id="rId12"/>
    <p:sldId id="269" r:id="rId13"/>
    <p:sldId id="305" r:id="rId14"/>
    <p:sldId id="270" r:id="rId15"/>
    <p:sldId id="271" r:id="rId16"/>
    <p:sldId id="268" r:id="rId17"/>
    <p:sldId id="289" r:id="rId18"/>
    <p:sldId id="300" r:id="rId19"/>
    <p:sldId id="292" r:id="rId20"/>
    <p:sldId id="299" r:id="rId21"/>
    <p:sldId id="293" r:id="rId22"/>
    <p:sldId id="290" r:id="rId23"/>
    <p:sldId id="306" r:id="rId24"/>
    <p:sldId id="318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272" r:id="rId35"/>
    <p:sldId id="275" r:id="rId36"/>
    <p:sldId id="276" r:id="rId37"/>
    <p:sldId id="277" r:id="rId38"/>
    <p:sldId id="278" r:id="rId39"/>
    <p:sldId id="273" r:id="rId40"/>
    <p:sldId id="295" r:id="rId41"/>
    <p:sldId id="301" r:id="rId42"/>
    <p:sldId id="302" r:id="rId43"/>
    <p:sldId id="303" r:id="rId44"/>
    <p:sldId id="296" r:id="rId45"/>
    <p:sldId id="316" r:id="rId46"/>
    <p:sldId id="317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23" autoAdjust="0"/>
  </p:normalViewPr>
  <p:slideViewPr>
    <p:cSldViewPr>
      <p:cViewPr varScale="1">
        <p:scale>
          <a:sx n="89" d="100"/>
          <a:sy n="89" d="100"/>
        </p:scale>
        <p:origin x="-22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A60CA-FF4E-43C4-9CD6-91795485521A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99AE-CA27-421C-A363-1F349331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6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properties </a:t>
            </a:r>
            <a:r>
              <a:rPr lang="en-US" baseline="0" smtClean="0"/>
              <a:t>are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properties </a:t>
            </a:r>
            <a:r>
              <a:rPr lang="en-US" baseline="0" smtClean="0"/>
              <a:t>are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using the == and != comparison operators, JavaScript tries to help you by coercing the two values into the same type so that it can compare them.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sounds like a good idea, but in the end it can lead to some very confusing results.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better way to compare is to use the ===  (also known at the identify operators), which are much more rigorous.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will not only check the value, but also check the type as well.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of these comparisons are probably more what you would expect in a strongly typed language.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identity operators instead of comparison operators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1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common and considered a best practice in C# to check for null before using a variable. If you don’t, then you might fall victim to the dreaded “Object reference not set to an instance of an object” exception.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turns out, when considering the JavaScript false-y values, you can shorten all this logic to the following code snippet.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2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91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Result: Will alert undefined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Result: Will alert undefined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was created as an implicit global, meaning that it springs into existence when first encountered and continues to exist in the global space, even outside of the foo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– All objects are derived from </a:t>
            </a:r>
            <a:r>
              <a:rPr lang="en-US" baseline="0" dirty="0" err="1" smtClean="0"/>
              <a:t>System.Object</a:t>
            </a:r>
            <a:endParaRPr lang="en-US" baseline="0" dirty="0" smtClean="0"/>
          </a:p>
          <a:p>
            <a:r>
              <a:rPr lang="en-US" baseline="0" dirty="0" smtClean="0"/>
              <a:t>JS – All objects are derived from </a:t>
            </a:r>
            <a:r>
              <a:rPr lang="en-US" baseline="0" dirty="0" err="1" smtClean="0"/>
              <a:t>Object.prototype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character of function name should be uppercase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Always use the new operator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new isn’t used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Result: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keyword, what you are attempting to define is an "implicit global" (yes, a real thing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But the implicit global only springs into existence when that line is encountered. Since you attempted to reference the variable, y, before it was declared, it will result in a runtime error.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recognizes the variable foo as having been declared straight away, but it doesn't get assigned a value until that line of code is encountered.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foo is undefined when the call, foo() attempts to execute.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time, foo was declared using a subtly different syntax.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Results: Loops and if-statements do not have scope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variable, i, is scoped to the function foo, but not to the for loop.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continues to exist even after the for loop is finished.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while loop will executes 5 times (until i is 0).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variable, i, will then be decremented one additional time.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iteration in the loop queues up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call, but those calls are non-blocking, so the while loop essentially finishes "immediately" and when it does, the value of i is 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while loop will execute 5 times.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iteration makes a call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passing in a function that is executed immediately and which returns a new function reference.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outer function takes an argument, x, which is given the value of i+1 as the loop iterates.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inner function now has access to x, even after it has seemingly gone out of scope.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It's like creating a "snapshot" of i as we loop and storing it away for later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2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91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r>
              <a:rPr lang="en-US" baseline="0" dirty="0" smtClean="0"/>
              <a:t> declared with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in global scope are global</a:t>
            </a:r>
          </a:p>
          <a:p>
            <a:r>
              <a:rPr lang="en-US" baseline="0" dirty="0" smtClean="0"/>
              <a:t>Variables </a:t>
            </a:r>
            <a:r>
              <a:rPr lang="en-US" baseline="0" dirty="0" err="1" smtClean="0"/>
              <a:t>delcared</a:t>
            </a:r>
            <a:r>
              <a:rPr lang="en-US" baseline="0" dirty="0" smtClean="0"/>
              <a:t> without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are global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an object literal to contain your property and methods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Pros: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Cleans up the global namespace by adding a namespace to your properties and methods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You can add functionality to the object literal at a later point</a:t>
            </a:r>
          </a:p>
          <a:p>
            <a:pPr marL="0" indent="0" fontAlgn="base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All the properties and methods are public</a:t>
            </a:r>
          </a:p>
          <a:p>
            <a:pPr marL="0" indent="0" fontAlgn="base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the Object Literal syntax to define your properties and methods that some may find cumbersome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isn’t the ability to have private properties or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Object literal syntax is not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Hides all your implementation from external code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 runs once and only once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inside doesn’t use the Object Literal notation</a:t>
            </a: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information is hidden, which may not be what you want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Slightly more complicated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for public and private properties and methods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Technique is Easy to understand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r>
              <a:rPr lang="en-US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Doesn’t allow for a way to add private properties to be used in new public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r>
              <a:rPr lang="en-US" baseline="0" dirty="0" smtClean="0"/>
              <a:t> has block level scope</a:t>
            </a:r>
          </a:p>
          <a:p>
            <a:r>
              <a:rPr lang="en-US" baseline="0" dirty="0" smtClean="0"/>
              <a:t>JS has function level 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2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91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22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91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kind to the other scripts on the</a:t>
            </a:r>
            <a:r>
              <a:rPr lang="en-US" baseline="0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r>
              <a:rPr lang="en-US" baseline="0" dirty="0" smtClean="0"/>
              <a:t> are stored in associative arrays</a:t>
            </a:r>
          </a:p>
          <a:p>
            <a:r>
              <a:rPr lang="en-US" baseline="0" dirty="0" smtClean="0"/>
              <a:t>Properties can be added at any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Non-standard property names need to be quoted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Items in an array do not have be the same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Arrays inherit from the built-in </a:t>
            </a:r>
            <a:r>
              <a:rPr lang="en-US" baseline="0" dirty="0" err="1" smtClean="0"/>
              <a:t>Array.prototype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Arrays</a:t>
            </a:r>
            <a:r>
              <a:rPr lang="en-US" baseline="0" dirty="0" smtClean="0"/>
              <a:t> can be modified at any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Items can be accessed via index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Items can be accessed via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 in JS are class free. There isn’t a constraint</a:t>
            </a:r>
            <a:r>
              <a:rPr lang="en-US" baseline="0" dirty="0" smtClean="0"/>
              <a:t> on the names of new properties or the values.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properties are public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the prototype to extend an object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JS frameworks have factory methods to help with complex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properties </a:t>
            </a:r>
            <a:r>
              <a:rPr lang="en-US" baseline="0" smtClean="0"/>
              <a:t>are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5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15E9-E2F7-453F-B098-8C6C65D1AEB3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nchmarklearning.com/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2.gif"/><Relationship Id="rId3" Type="http://schemas.openxmlformats.org/officeDocument/2006/relationships/image" Target="../media/image1.jpeg"/><Relationship Id="rId21" Type="http://schemas.openxmlformats.org/officeDocument/2006/relationships/image" Target="../media/image14.png"/><Relationship Id="rId7" Type="http://schemas.openxmlformats.org/officeDocument/2006/relationships/image" Target="../media/image3.png"/><Relationship Id="rId12" Type="http://schemas.openxmlformats.org/officeDocument/2006/relationships/image" Target="../media/image6.gif"/><Relationship Id="rId17" Type="http://schemas.openxmlformats.org/officeDocument/2006/relationships/image" Target="../media/image11.png"/><Relationship Id="rId2" Type="http://schemas.openxmlformats.org/officeDocument/2006/relationships/hyperlink" Target="http://www.architectnow.net/" TargetMode="External"/><Relationship Id="rId16" Type="http://schemas.openxmlformats.org/officeDocument/2006/relationships/image" Target="../media/image10.png"/><Relationship Id="rId20" Type="http://schemas.openxmlformats.org/officeDocument/2006/relationships/hyperlink" Target="http://adventuretechgrou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elerik.com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jpeg"/><Relationship Id="rId15" Type="http://schemas.openxmlformats.org/officeDocument/2006/relationships/image" Target="../media/image9.jpeg"/><Relationship Id="rId10" Type="http://schemas.openxmlformats.org/officeDocument/2006/relationships/hyperlink" Target="http://www.jccc.edu/" TargetMode="External"/><Relationship Id="rId19" Type="http://schemas.openxmlformats.org/officeDocument/2006/relationships/image" Target="../media/image13.jpeg"/><Relationship Id="rId4" Type="http://schemas.openxmlformats.org/officeDocument/2006/relationships/hyperlink" Target="http://www.microsoft.com/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8.jpeg"/><Relationship Id="rId22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dventuretechgroup.com/" TargetMode="External"/><Relationship Id="rId2" Type="http://schemas.openxmlformats.org/officeDocument/2006/relationships/hyperlink" Target="mailto:brian.moo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http://kcdc.info/wp-content/uploads/2011/03/Logo-7_reasonably_small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92784"/>
            <a:ext cx="1693416" cy="169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We want to thank the sponsors of KCDC. Without them, none of this would be possible.</a:t>
            </a:r>
            <a:endParaRPr kumimoji="0" lang="en-US" sz="15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 descr="http://kcdc.info/wp-content/uploads/2011/03/mslogo-1-300x49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3803333" cy="6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kcdc.info/wp-content/uploads/2011/03/telerikLogo-web-225x90px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95" y="914400"/>
            <a:ext cx="2780305" cy="111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kcdc.info/wp-content/uploads/2011/03/Benchmark-Learning-RGB-300x51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81" y="2209800"/>
            <a:ext cx="3371819" cy="5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kcdc.info/wp-content/uploads/2011/06/JCCC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682139" cy="16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kcdc.info/wp-content/uploads/2011/04/TriCom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49" y="4333009"/>
            <a:ext cx="1463386" cy="84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kcdc.info/wp-content/uploads/2011/04/centriq_smal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99" y="4340884"/>
            <a:ext cx="1733550" cy="79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kcdc.info/wp-content/uploads/2011/05/paige_color_logo_JPEG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9" y="4372712"/>
            <a:ext cx="1542776" cy="7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cdc.info/wp-content/uploads/2011/05/dstsystems_red-black_jpg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49" y="4216803"/>
            <a:ext cx="1060451" cy="95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kcdc.info/wp-content/uploads/2011/03/GrapeCIty-PowerTools-logo-150-P-and-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36" y="5635336"/>
            <a:ext cx="1298864" cy="12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kcdc.info/wp-content/uploads/2011/03/Typemock_200x52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57900"/>
            <a:ext cx="1905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kcdc.info/wp-content/uploads/2011/05/componentone_logo_vert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15" y="5942025"/>
            <a:ext cx="1180785" cy="7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kcdc.info/wp-content/uploads/2011/06/UMB-COM_color_rgb_JPG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0550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kcdc.info/wp-content/uploads/2011/03/AdventureTech-Logo-Web.png">
            <a:hlinkClick r:id="rId20" tooltip="AdventureTech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5" y="2067224"/>
            <a:ext cx="1620945" cy="15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0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Thanks to Our Sponsors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549806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 Sponsors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745468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Silver Sponsors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33400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Gold Sponsors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54" y="2468197"/>
            <a:ext cx="2111891" cy="8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class free</a:t>
            </a:r>
          </a:p>
          <a:p>
            <a:r>
              <a:rPr lang="en-US" dirty="0" smtClean="0"/>
              <a:t>Properties are stored in an associative array</a:t>
            </a:r>
          </a:p>
          <a:p>
            <a:r>
              <a:rPr lang="en-US" dirty="0" smtClean="0"/>
              <a:t>Variables can be reassigned at any time regardless of it’s current data type</a:t>
            </a:r>
          </a:p>
          <a:p>
            <a:r>
              <a:rPr lang="en-US" dirty="0"/>
              <a:t>Use Object Literal Notation for objects</a:t>
            </a:r>
          </a:p>
          <a:p>
            <a:r>
              <a:rPr lang="en-US" dirty="0"/>
              <a:t>Use Array Literal Notations for arrays</a:t>
            </a:r>
          </a:p>
          <a:p>
            <a:r>
              <a:rPr lang="en-US" dirty="0"/>
              <a:t>Always use new operator with Constructor function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7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Inheritance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791" y="1447800"/>
            <a:ext cx="3657600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public class Foo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       public string Work()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return "I am working";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}</a:t>
            </a:r>
          </a:p>
          <a:p>
            <a:endParaRPr lang="en-US" dirty="0" smtClean="0"/>
          </a:p>
          <a:p>
            <a:r>
              <a:rPr lang="en-US" dirty="0" smtClean="0"/>
              <a:t>public class Bar : Foo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Bar </a:t>
            </a:r>
            <a:r>
              <a:rPr lang="en-US" dirty="0" err="1" smtClean="0"/>
              <a:t>bar</a:t>
            </a:r>
            <a:r>
              <a:rPr lang="en-US" dirty="0" smtClean="0"/>
              <a:t> = new Bar();</a:t>
            </a:r>
          </a:p>
          <a:p>
            <a:endParaRPr lang="en-US" dirty="0"/>
          </a:p>
          <a:p>
            <a:r>
              <a:rPr lang="en-US" dirty="0" err="1"/>
              <a:t>b</a:t>
            </a:r>
            <a:r>
              <a:rPr lang="en-US" dirty="0" err="1" smtClean="0"/>
              <a:t>ar.Work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447799"/>
            <a:ext cx="36576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Foo()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this.work</a:t>
            </a:r>
            <a:r>
              <a:rPr lang="en-US" dirty="0" smtClean="0"/>
              <a:t> = function () {</a:t>
            </a:r>
          </a:p>
          <a:p>
            <a:r>
              <a:rPr lang="en-US" dirty="0" smtClean="0"/>
              <a:t>        return 'I am working';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Bar() {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Bar.prototype</a:t>
            </a:r>
            <a:r>
              <a:rPr lang="en-US" dirty="0" smtClean="0"/>
              <a:t> = new Foo;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bar = new Bar();</a:t>
            </a:r>
          </a:p>
          <a:p>
            <a:endParaRPr lang="en-US" dirty="0" smtClean="0"/>
          </a:p>
          <a:p>
            <a:r>
              <a:rPr lang="en-US" dirty="0" err="1" smtClean="0"/>
              <a:t>bar.work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6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Other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790" y="1447800"/>
            <a:ext cx="7668409" cy="24622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public static class </a:t>
            </a:r>
            <a:r>
              <a:rPr lang="en-US" sz="1400" dirty="0" err="1"/>
              <a:t>StringExtensions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static string Reverse(this string </a:t>
            </a:r>
            <a:r>
              <a:rPr lang="en-US" sz="1400" dirty="0" err="1"/>
              <a:t>myString</a:t>
            </a:r>
            <a:r>
              <a:rPr lang="en-US" sz="1400" dirty="0"/>
              <a:t>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var</a:t>
            </a:r>
            <a:r>
              <a:rPr lang="en-US" sz="1400" dirty="0"/>
              <a:t> array = </a:t>
            </a:r>
            <a:r>
              <a:rPr lang="en-US" sz="1400" dirty="0" err="1"/>
              <a:t>myString.ToCharArray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Array.Reverse</a:t>
            </a:r>
            <a:r>
              <a:rPr lang="en-US" sz="1400" dirty="0"/>
              <a:t>(array);</a:t>
            </a:r>
          </a:p>
          <a:p>
            <a:r>
              <a:rPr lang="en-US" sz="1400" dirty="0"/>
              <a:t>       return new string(array);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“My </a:t>
            </a:r>
            <a:r>
              <a:rPr lang="en-US" sz="1400" dirty="0" err="1" smtClean="0"/>
              <a:t>String”.reverse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61999" y="4253805"/>
            <a:ext cx="7668409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/>
              <a:t>String.prototype.reverse</a:t>
            </a:r>
            <a:r>
              <a:rPr lang="en-US" sz="1400" dirty="0"/>
              <a:t> = function () {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this.split</a:t>
            </a:r>
            <a:r>
              <a:rPr lang="en-US" sz="1400" dirty="0"/>
              <a:t>("").reverse().join("");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console.log('My </a:t>
            </a:r>
            <a:r>
              <a:rPr lang="en-US" sz="1400" dirty="0" err="1"/>
              <a:t>String'.reverse</a:t>
            </a:r>
            <a:r>
              <a:rPr lang="en-US" sz="1400" dirty="0"/>
              <a:t>());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383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Override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791" y="1447800"/>
            <a:ext cx="3657600" cy="47705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 public class Foo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        public virtual string Work()</a:t>
            </a:r>
          </a:p>
          <a:p>
            <a:r>
              <a:rPr lang="en-US" sz="1600" dirty="0" smtClean="0"/>
              <a:t>        {</a:t>
            </a:r>
          </a:p>
          <a:p>
            <a:r>
              <a:rPr lang="en-US" sz="1600" dirty="0" smtClean="0"/>
              <a:t>            return "I am working";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public class Bar : Foo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  public override string Work()</a:t>
            </a:r>
          </a:p>
          <a:p>
            <a:r>
              <a:rPr lang="en-US" sz="1600" dirty="0" smtClean="0"/>
              <a:t>        {</a:t>
            </a:r>
          </a:p>
          <a:p>
            <a:r>
              <a:rPr lang="en-US" sz="1600" dirty="0" smtClean="0"/>
              <a:t>            return "I am on a break";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Bar </a:t>
            </a:r>
            <a:r>
              <a:rPr lang="en-US" sz="1600" dirty="0" err="1" smtClean="0"/>
              <a:t>bar</a:t>
            </a:r>
            <a:r>
              <a:rPr lang="en-US" sz="1600" dirty="0" smtClean="0"/>
              <a:t> = new Bar();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bar.Work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433456"/>
            <a:ext cx="3657600" cy="42780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function Foo()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this.work</a:t>
            </a:r>
            <a:r>
              <a:rPr lang="en-US" sz="1600" dirty="0"/>
              <a:t> = function () {</a:t>
            </a:r>
          </a:p>
          <a:p>
            <a:r>
              <a:rPr lang="en-US" sz="1600" dirty="0"/>
              <a:t>        return 'I am working';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smtClean="0"/>
              <a:t>function Bar() {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this.work</a:t>
            </a:r>
            <a:r>
              <a:rPr lang="en-US" sz="1600" b="1" dirty="0" smtClean="0"/>
              <a:t> = function () {</a:t>
            </a:r>
          </a:p>
          <a:p>
            <a:r>
              <a:rPr lang="en-US" sz="1600" b="1" dirty="0" smtClean="0"/>
              <a:t>        return 'I am on a break';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Bar.prototype</a:t>
            </a:r>
            <a:r>
              <a:rPr lang="en-US" sz="1600" dirty="0"/>
              <a:t> = new Foo;</a:t>
            </a:r>
          </a:p>
          <a:p>
            <a:endParaRPr lang="en-US" sz="1600" dirty="0"/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bar = new Bar();</a:t>
            </a:r>
          </a:p>
          <a:p>
            <a:endParaRPr lang="en-US" sz="1600" dirty="0"/>
          </a:p>
          <a:p>
            <a:r>
              <a:rPr lang="en-US" sz="1600" dirty="0" err="1" smtClean="0"/>
              <a:t>bar.work</a:t>
            </a:r>
            <a:r>
              <a:rPr lang="en-US" sz="1600" dirty="0"/>
              <a:t>(); </a:t>
            </a:r>
            <a:r>
              <a:rPr lang="en-US" sz="1600" dirty="0" smtClean="0"/>
              <a:t>    // </a:t>
            </a:r>
            <a:r>
              <a:rPr lang="en-US" sz="1600" dirty="0"/>
              <a:t>'I am on a </a:t>
            </a:r>
            <a:r>
              <a:rPr lang="en-US" sz="1600" dirty="0" smtClean="0"/>
              <a:t>break’</a:t>
            </a:r>
          </a:p>
        </p:txBody>
      </p:sp>
    </p:spTree>
    <p:extLst>
      <p:ext uri="{BB962C8B-B14F-4D97-AF65-F5344CB8AC3E}">
        <p14:creationId xmlns:p14="http://schemas.microsoft.com/office/powerpoint/2010/main" val="32609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Replacement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791" y="1447800"/>
            <a:ext cx="3657600" cy="47705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 public class Foo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        public virtual string Work()</a:t>
            </a:r>
          </a:p>
          <a:p>
            <a:r>
              <a:rPr lang="en-US" sz="1600" dirty="0" smtClean="0"/>
              <a:t>        {</a:t>
            </a:r>
          </a:p>
          <a:p>
            <a:r>
              <a:rPr lang="en-US" sz="1600" dirty="0" smtClean="0"/>
              <a:t>            return "I am working";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public class Bar : Foo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  public override string Work()</a:t>
            </a:r>
          </a:p>
          <a:p>
            <a:r>
              <a:rPr lang="en-US" sz="1600" dirty="0" smtClean="0"/>
              <a:t>        {</a:t>
            </a:r>
          </a:p>
          <a:p>
            <a:r>
              <a:rPr lang="en-US" sz="1600" dirty="0" smtClean="0"/>
              <a:t>            return "I am on a break";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Bar </a:t>
            </a:r>
            <a:r>
              <a:rPr lang="en-US" sz="1600" dirty="0" err="1" smtClean="0"/>
              <a:t>bar</a:t>
            </a:r>
            <a:r>
              <a:rPr lang="en-US" sz="1600" dirty="0" smtClean="0"/>
              <a:t> = new Bar();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bar.Work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433456"/>
            <a:ext cx="3657600" cy="50475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function Foo()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this.work</a:t>
            </a:r>
            <a:r>
              <a:rPr lang="en-US" sz="1400" dirty="0"/>
              <a:t> = function () {</a:t>
            </a:r>
          </a:p>
          <a:p>
            <a:r>
              <a:rPr lang="en-US" sz="1400" dirty="0"/>
              <a:t>        return 'I am working';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 smtClean="0"/>
              <a:t>function Bar()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this.work</a:t>
            </a:r>
            <a:r>
              <a:rPr lang="en-US" sz="1400" dirty="0" smtClean="0"/>
              <a:t> = function () {</a:t>
            </a:r>
          </a:p>
          <a:p>
            <a:r>
              <a:rPr lang="en-US" sz="1400" dirty="0" smtClean="0"/>
              <a:t>        return 'I am on a break';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Bar.prototype</a:t>
            </a:r>
            <a:r>
              <a:rPr lang="en-US" sz="1400" dirty="0"/>
              <a:t> = new Foo;</a:t>
            </a:r>
          </a:p>
          <a:p>
            <a:endParaRPr lang="en-US" sz="1400" dirty="0"/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b = new Bar();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b1 = new Bar();</a:t>
            </a:r>
          </a:p>
          <a:p>
            <a:endParaRPr lang="en-US" sz="1400" dirty="0" smtClean="0"/>
          </a:p>
          <a:p>
            <a:r>
              <a:rPr lang="en-US" sz="1400" dirty="0" smtClean="0"/>
              <a:t>b1.work = function () {</a:t>
            </a:r>
          </a:p>
          <a:p>
            <a:r>
              <a:rPr lang="en-US" sz="1400" dirty="0" smtClean="0"/>
              <a:t>    return 'On vacation';</a:t>
            </a:r>
          </a:p>
          <a:p>
            <a:r>
              <a:rPr lang="en-US" sz="1400" dirty="0" smtClean="0"/>
              <a:t>};</a:t>
            </a:r>
          </a:p>
          <a:p>
            <a:endParaRPr lang="en-US" sz="1400" dirty="0"/>
          </a:p>
          <a:p>
            <a:r>
              <a:rPr lang="en-US" sz="1400" dirty="0" err="1" smtClean="0"/>
              <a:t>b.work</a:t>
            </a:r>
            <a:r>
              <a:rPr lang="en-US" sz="1400" dirty="0" smtClean="0"/>
              <a:t>();       // ‘I am on a break’</a:t>
            </a:r>
          </a:p>
          <a:p>
            <a:r>
              <a:rPr lang="en-US" sz="1400" dirty="0"/>
              <a:t>b</a:t>
            </a:r>
            <a:r>
              <a:rPr lang="en-US" sz="1400" dirty="0" smtClean="0"/>
              <a:t>1.work();    // ‘On vacation’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25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is accomplished using prototype</a:t>
            </a:r>
          </a:p>
          <a:p>
            <a:r>
              <a:rPr lang="en-US" dirty="0" smtClean="0"/>
              <a:t>Objects you don’t own can be extended with prototype</a:t>
            </a:r>
          </a:p>
          <a:p>
            <a:r>
              <a:rPr lang="en-US" dirty="0" smtClean="0"/>
              <a:t>When an object is created, all ancestors in the prototype chain are created</a:t>
            </a:r>
          </a:p>
          <a:p>
            <a:r>
              <a:rPr lang="en-US" dirty="0" smtClean="0"/>
              <a:t>Inherited object can override parent properties</a:t>
            </a:r>
          </a:p>
          <a:p>
            <a:r>
              <a:rPr lang="en-US" dirty="0" smtClean="0"/>
              <a:t>Changes can be applied to a single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791" y="1447800"/>
            <a:ext cx="36576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age = 16; </a:t>
            </a:r>
          </a:p>
          <a:p>
            <a:endParaRPr lang="en-US" dirty="0" smtClean="0"/>
          </a:p>
          <a:p>
            <a:r>
              <a:rPr lang="en-US" dirty="0" smtClean="0"/>
              <a:t>if(age == 16)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GetLicense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447799"/>
            <a:ext cx="36576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age = 16;</a:t>
            </a:r>
          </a:p>
          <a:p>
            <a:endParaRPr lang="en-US" dirty="0" smtClean="0"/>
          </a:p>
          <a:p>
            <a:r>
              <a:rPr lang="en-US" dirty="0" smtClean="0"/>
              <a:t>if(age == 16)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getLicense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9779" y="3581400"/>
            <a:ext cx="36576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age = ’16’;</a:t>
            </a:r>
          </a:p>
          <a:p>
            <a:endParaRPr lang="en-US" dirty="0" smtClean="0"/>
          </a:p>
          <a:p>
            <a:r>
              <a:rPr lang="en-US" dirty="0" smtClean="0"/>
              <a:t>if(age == 16)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getLicense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9791" y="3581400"/>
            <a:ext cx="36576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tring age = “16”; </a:t>
            </a:r>
          </a:p>
          <a:p>
            <a:endParaRPr lang="en-US" dirty="0" smtClean="0"/>
          </a:p>
          <a:p>
            <a:r>
              <a:rPr lang="en-US" dirty="0" smtClean="0"/>
              <a:t>if(age == 16)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GetLicense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66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Falsey</a:t>
            </a:r>
            <a:r>
              <a:rPr lang="en-US" dirty="0" smtClean="0"/>
              <a:t> and </a:t>
            </a:r>
            <a:r>
              <a:rPr lang="en-US" dirty="0" err="1" smtClean="0"/>
              <a:t>Truthy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Falsey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 smtClean="0"/>
              <a:t>false</a:t>
            </a:r>
          </a:p>
          <a:p>
            <a:r>
              <a:rPr lang="sv-SE" dirty="0" smtClean="0"/>
              <a:t>null</a:t>
            </a:r>
          </a:p>
          <a:p>
            <a:r>
              <a:rPr lang="sv-SE" dirty="0" smtClean="0"/>
              <a:t>undefined</a:t>
            </a:r>
          </a:p>
          <a:p>
            <a:r>
              <a:rPr lang="sv-SE" dirty="0" smtClean="0"/>
              <a:t>’’ // emtpy string</a:t>
            </a:r>
          </a:p>
          <a:p>
            <a:r>
              <a:rPr lang="sv-SE" dirty="0" smtClean="0"/>
              <a:t>0</a:t>
            </a:r>
          </a:p>
          <a:p>
            <a:r>
              <a:rPr lang="sv-SE" dirty="0" smtClean="0"/>
              <a:t>NaN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Anything else</a:t>
            </a:r>
          </a:p>
          <a:p>
            <a:r>
              <a:rPr lang="en-US" dirty="0" smtClean="0"/>
              <a:t>"0" </a:t>
            </a:r>
          </a:p>
          <a:p>
            <a:r>
              <a:rPr lang="en-US" dirty="0" smtClean="0"/>
              <a:t>"false" </a:t>
            </a:r>
          </a:p>
          <a:p>
            <a:r>
              <a:rPr lang="en-US" dirty="0" smtClean="0"/>
              <a:t>empty functions</a:t>
            </a:r>
          </a:p>
          <a:p>
            <a:r>
              <a:rPr lang="en-US" dirty="0" smtClean="0"/>
              <a:t>empty arrays</a:t>
            </a:r>
          </a:p>
          <a:p>
            <a:pPr lvl="1"/>
            <a:r>
              <a:rPr lang="en-US" dirty="0" smtClean="0"/>
              <a:t>Except when compared to a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empty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for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r>
              <a:rPr lang="en-US" dirty="0" smtClean="0"/>
              <a:t>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KCDC 2011</a:t>
            </a:r>
          </a:p>
        </p:txBody>
      </p:sp>
    </p:spTree>
    <p:extLst>
      <p:ext uri="{BB962C8B-B14F-4D97-AF65-F5344CB8AC3E}">
        <p14:creationId xmlns:p14="http://schemas.microsoft.com/office/powerpoint/2010/main" val="32428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Examples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446903"/>
            <a:ext cx="792480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0   	==  ''        		// true</a:t>
            </a:r>
          </a:p>
          <a:p>
            <a:r>
              <a:rPr lang="en-US" dirty="0" smtClean="0"/>
              <a:t>0  	==  '0'       	// true</a:t>
            </a:r>
          </a:p>
          <a:p>
            <a:r>
              <a:rPr lang="en-US" dirty="0" smtClean="0"/>
              <a:t>false      	==  '0'      		// true</a:t>
            </a:r>
          </a:p>
          <a:p>
            <a:r>
              <a:rPr lang="en-US" dirty="0" smtClean="0"/>
              <a:t>null       	==  undefined 	// true</a:t>
            </a:r>
          </a:p>
          <a:p>
            <a:r>
              <a:rPr lang="en-US" dirty="0" smtClean="0"/>
              <a:t>' \t\r\n' 	==  0         	//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10000"/>
            <a:ext cx="79248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dirty="0"/>
              <a:t>// Expected Comparisons using the === </a:t>
            </a:r>
            <a:r>
              <a:rPr lang="en-US" dirty="0" smtClean="0"/>
              <a:t>Operator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0          </a:t>
            </a:r>
            <a:r>
              <a:rPr lang="en-US" dirty="0" smtClean="0"/>
              <a:t>	=== </a:t>
            </a:r>
            <a:r>
              <a:rPr lang="en-US" dirty="0"/>
              <a:t>''        </a:t>
            </a:r>
            <a:r>
              <a:rPr lang="en-US" dirty="0" smtClean="0"/>
              <a:t>	//</a:t>
            </a:r>
            <a:r>
              <a:rPr lang="en-US" dirty="0"/>
              <a:t>false</a:t>
            </a:r>
          </a:p>
          <a:p>
            <a:pPr fontAlgn="base"/>
            <a:r>
              <a:rPr lang="en-US" dirty="0"/>
              <a:t>0          </a:t>
            </a:r>
            <a:r>
              <a:rPr lang="en-US" dirty="0" smtClean="0"/>
              <a:t>	=== </a:t>
            </a:r>
            <a:r>
              <a:rPr lang="en-US" dirty="0"/>
              <a:t>'0'       </a:t>
            </a:r>
            <a:r>
              <a:rPr lang="en-US" dirty="0" smtClean="0"/>
              <a:t>	//</a:t>
            </a:r>
            <a:r>
              <a:rPr lang="en-US" dirty="0"/>
              <a:t>false</a:t>
            </a:r>
          </a:p>
          <a:p>
            <a:pPr fontAlgn="base"/>
            <a:r>
              <a:rPr lang="en-US" dirty="0"/>
              <a:t>false      </a:t>
            </a:r>
            <a:r>
              <a:rPr lang="en-US" dirty="0" smtClean="0"/>
              <a:t>	=== </a:t>
            </a:r>
            <a:r>
              <a:rPr lang="en-US" dirty="0"/>
              <a:t>'0'       </a:t>
            </a:r>
            <a:r>
              <a:rPr lang="en-US" dirty="0" smtClean="0"/>
              <a:t>	//</a:t>
            </a:r>
            <a:r>
              <a:rPr lang="en-US" dirty="0"/>
              <a:t>false</a:t>
            </a:r>
          </a:p>
          <a:p>
            <a:pPr fontAlgn="base"/>
            <a:r>
              <a:rPr lang="en-US" dirty="0"/>
              <a:t>null       </a:t>
            </a:r>
            <a:r>
              <a:rPr lang="en-US" dirty="0" smtClean="0"/>
              <a:t>	=== </a:t>
            </a:r>
            <a:r>
              <a:rPr lang="en-US" dirty="0"/>
              <a:t>undefined </a:t>
            </a:r>
            <a:r>
              <a:rPr lang="en-US" dirty="0" smtClean="0"/>
              <a:t>	//</a:t>
            </a:r>
            <a:r>
              <a:rPr lang="en-US" dirty="0"/>
              <a:t>false</a:t>
            </a:r>
          </a:p>
          <a:p>
            <a:pPr fontAlgn="base"/>
            <a:r>
              <a:rPr lang="en-US" dirty="0"/>
              <a:t>' \t\r\n </a:t>
            </a:r>
            <a:r>
              <a:rPr lang="en-US" dirty="0" smtClean="0"/>
              <a:t>‘	 </a:t>
            </a:r>
            <a:r>
              <a:rPr lang="en-US" dirty="0"/>
              <a:t>=== 0         </a:t>
            </a:r>
            <a:r>
              <a:rPr lang="en-US" dirty="0" smtClean="0"/>
              <a:t>	//</a:t>
            </a: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4040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791" y="1447800"/>
            <a:ext cx="36576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( </a:t>
            </a:r>
            <a:r>
              <a:rPr lang="en-US" dirty="0" err="1" smtClean="0"/>
              <a:t>someObject</a:t>
            </a:r>
            <a:r>
              <a:rPr lang="en-US" dirty="0" smtClean="0"/>
              <a:t> </a:t>
            </a:r>
            <a:r>
              <a:rPr lang="en-US" dirty="0"/>
              <a:t>!</a:t>
            </a:r>
            <a:r>
              <a:rPr lang="en-US" dirty="0" smtClean="0"/>
              <a:t>= null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//Do something here...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433456"/>
            <a:ext cx="36576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( </a:t>
            </a:r>
            <a:r>
              <a:rPr lang="en-US" dirty="0" err="1" smtClean="0"/>
              <a:t>someObject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//Do something here...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uses true and false for comparison</a:t>
            </a:r>
          </a:p>
          <a:p>
            <a:r>
              <a:rPr lang="en-US" dirty="0" smtClean="0"/>
              <a:t>JavaScript will attempt to implicitly coerce values for you when using == and !=</a:t>
            </a:r>
          </a:p>
          <a:p>
            <a:r>
              <a:rPr lang="en-US" dirty="0" smtClean="0"/>
              <a:t>JavaScript uses </a:t>
            </a:r>
            <a:r>
              <a:rPr lang="en-US" dirty="0" err="1" smtClean="0"/>
              <a:t>truthy</a:t>
            </a:r>
            <a:r>
              <a:rPr lang="en-US" dirty="0" smtClean="0"/>
              <a:t> and </a:t>
            </a:r>
            <a:r>
              <a:rPr lang="en-US" dirty="0" err="1" smtClean="0"/>
              <a:t>falsey</a:t>
            </a:r>
            <a:r>
              <a:rPr lang="en-US" dirty="0" smtClean="0"/>
              <a:t> values for </a:t>
            </a:r>
            <a:r>
              <a:rPr lang="en-US" dirty="0" err="1" smtClean="0"/>
              <a:t>boolean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Use === when comparing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and scoping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Scoping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doSomething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alert("I am doing something");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doSomething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alert("I am also doing something");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doSomething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944" y="4812268"/>
            <a:ext cx="79248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aseline="0" dirty="0" smtClean="0"/>
              <a:t>Result: </a:t>
            </a:r>
            <a:r>
              <a:rPr lang="en-US" dirty="0" smtClean="0"/>
              <a:t>"</a:t>
            </a:r>
            <a:r>
              <a:rPr lang="en-US" dirty="0"/>
              <a:t>I am also doing something"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6659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Hoisting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foo()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alert(x);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 = 10;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foo();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944" y="3581400"/>
            <a:ext cx="7924800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aseline="0" dirty="0" smtClean="0"/>
              <a:t>Result: Will alert undefined</a:t>
            </a:r>
          </a:p>
          <a:p>
            <a:endParaRPr lang="en-US" dirty="0" smtClean="0"/>
          </a:p>
          <a:p>
            <a:r>
              <a:rPr lang="en-US" dirty="0" smtClean="0"/>
              <a:t>function foo()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	alert(x);</a:t>
            </a:r>
          </a:p>
          <a:p>
            <a:r>
              <a:rPr lang="en-US" dirty="0" smtClean="0"/>
              <a:t>	x = 10;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foo(); 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599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foo()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x = 10;</a:t>
            </a:r>
          </a:p>
          <a:p>
            <a:r>
              <a:rPr lang="en-US" dirty="0" smtClean="0"/>
              <a:t>	alert(x);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foo();</a:t>
            </a:r>
          </a:p>
          <a:p>
            <a:r>
              <a:rPr lang="en-US" dirty="0" smtClean="0"/>
              <a:t>alert(x);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944" y="3974068"/>
            <a:ext cx="79248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Result: </a:t>
            </a:r>
            <a:r>
              <a:rPr lang="en-US" dirty="0"/>
              <a:t>Will alert 10 twice</a:t>
            </a:r>
          </a:p>
        </p:txBody>
      </p:sp>
    </p:spTree>
    <p:extLst>
      <p:ext uri="{BB962C8B-B14F-4D97-AF65-F5344CB8AC3E}">
        <p14:creationId xmlns:p14="http://schemas.microsoft.com/office/powerpoint/2010/main" val="591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foo()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alert(y);</a:t>
            </a:r>
          </a:p>
          <a:p>
            <a:r>
              <a:rPr lang="en-US" dirty="0" smtClean="0"/>
              <a:t>	y = 10;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foo();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944" y="3581400"/>
            <a:ext cx="79248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Result: </a:t>
            </a:r>
            <a:r>
              <a:rPr lang="en-US" dirty="0"/>
              <a:t>Runtime </a:t>
            </a:r>
            <a:r>
              <a:rPr lang="en-US" dirty="0" smtClean="0"/>
              <a:t>error – y is 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5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Hoisting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function bar()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foo();</a:t>
            </a:r>
          </a:p>
          <a:p>
            <a:r>
              <a:rPr lang="en-US" sz="1400" dirty="0" smtClean="0"/>
              <a:t>	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foo = function()</a:t>
            </a:r>
          </a:p>
          <a:p>
            <a:r>
              <a:rPr lang="en-US" sz="1400" dirty="0" smtClean="0"/>
              <a:t>	{</a:t>
            </a:r>
          </a:p>
          <a:p>
            <a:r>
              <a:rPr lang="en-US" sz="1400" dirty="0" smtClean="0"/>
              <a:t>		alert(99);</a:t>
            </a:r>
          </a:p>
          <a:p>
            <a:r>
              <a:rPr lang="en-US" sz="1400" dirty="0" smtClean="0"/>
              <a:t>	};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bar();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23944" y="3799344"/>
            <a:ext cx="7924800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Result: </a:t>
            </a:r>
            <a:r>
              <a:rPr lang="en-US" sz="1400" dirty="0"/>
              <a:t>Runtime </a:t>
            </a:r>
            <a:r>
              <a:rPr lang="en-US" sz="1400" dirty="0" smtClean="0"/>
              <a:t>error</a:t>
            </a:r>
          </a:p>
          <a:p>
            <a:endParaRPr lang="en-US" sz="1400" dirty="0"/>
          </a:p>
          <a:p>
            <a:r>
              <a:rPr lang="en-US" sz="1400" dirty="0" smtClean="0"/>
              <a:t>function bar()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foo;</a:t>
            </a:r>
          </a:p>
          <a:p>
            <a:r>
              <a:rPr lang="en-US" sz="1400" dirty="0" smtClean="0"/>
              <a:t>	foo();</a:t>
            </a:r>
          </a:p>
          <a:p>
            <a:r>
              <a:rPr lang="en-US" sz="1400" dirty="0" smtClean="0"/>
              <a:t>	foo = function()</a:t>
            </a:r>
          </a:p>
          <a:p>
            <a:r>
              <a:rPr lang="en-US" sz="1400" dirty="0" smtClean="0"/>
              <a:t>	{</a:t>
            </a:r>
          </a:p>
          <a:p>
            <a:r>
              <a:rPr lang="en-US" sz="1400" dirty="0" smtClean="0"/>
              <a:t>		alert(99);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bar();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90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Hoisting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function bar()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foo();</a:t>
            </a:r>
          </a:p>
          <a:p>
            <a:r>
              <a:rPr lang="en-US" sz="1400" dirty="0" smtClean="0"/>
              <a:t>	</a:t>
            </a:r>
          </a:p>
          <a:p>
            <a:r>
              <a:rPr lang="en-US" sz="1400" dirty="0" smtClean="0"/>
              <a:t>	function foo()</a:t>
            </a:r>
          </a:p>
          <a:p>
            <a:r>
              <a:rPr lang="en-US" sz="1400" dirty="0" smtClean="0"/>
              <a:t>	{</a:t>
            </a:r>
          </a:p>
          <a:p>
            <a:r>
              <a:rPr lang="en-US" sz="1400" dirty="0" smtClean="0"/>
              <a:t>		alert(99);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bar();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23944" y="3810000"/>
            <a:ext cx="7924800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Result: </a:t>
            </a:r>
            <a:r>
              <a:rPr lang="en-US" sz="1400" dirty="0"/>
              <a:t>Will alert </a:t>
            </a:r>
            <a:r>
              <a:rPr lang="en-US" sz="1400" dirty="0" smtClean="0"/>
              <a:t>99</a:t>
            </a:r>
          </a:p>
          <a:p>
            <a:endParaRPr lang="en-US" sz="1400" dirty="0" smtClean="0"/>
          </a:p>
          <a:p>
            <a:r>
              <a:rPr lang="en-US" sz="1400" dirty="0" smtClean="0"/>
              <a:t>function bar()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function foo()</a:t>
            </a:r>
          </a:p>
          <a:p>
            <a:r>
              <a:rPr lang="en-US" sz="1400" dirty="0" smtClean="0"/>
              <a:t>	{</a:t>
            </a:r>
          </a:p>
          <a:p>
            <a:r>
              <a:rPr lang="en-US" sz="1400" dirty="0" smtClean="0"/>
              <a:t>		alert(99);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	foo();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67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Brian Moon</a:t>
            </a:r>
          </a:p>
          <a:p>
            <a:r>
              <a:rPr lang="en-US" dirty="0" smtClean="0"/>
              <a:t>Who do I work for: Adventure Tech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nairbnoom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brian.moon@gmail.com</a:t>
            </a:r>
            <a:endParaRPr lang="en-US" dirty="0" smtClean="0"/>
          </a:p>
          <a:p>
            <a:r>
              <a:rPr lang="en-US" dirty="0" smtClean="0"/>
              <a:t>Developing for 15 years</a:t>
            </a:r>
            <a:endParaRPr lang="en-US" dirty="0"/>
          </a:p>
        </p:txBody>
      </p:sp>
      <p:pic>
        <p:nvPicPr>
          <p:cNvPr id="4" name="Picture 6" descr="http://kcdc.info/wp-content/uploads/2011/03/AdventureTech-Logo-Web.png">
            <a:hlinkClick r:id="rId3" tooltip="AdventureTe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620945" cy="15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Scoping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foo()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for (</a:t>
            </a:r>
            <a:r>
              <a:rPr lang="en-US" dirty="0" err="1" smtClean="0"/>
              <a:t>var</a:t>
            </a:r>
            <a:r>
              <a:rPr lang="en-US" dirty="0" smtClean="0"/>
              <a:t> i = 0; i &lt; 5; i++)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alert(i);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alert(i);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foo();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944" y="4126468"/>
            <a:ext cx="79248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Will alert: 0, 1, 2, 3, 4,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Lifetime – Part 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dirty="0" smtClean="0"/>
              <a:t>var i = 5;</a:t>
            </a:r>
          </a:p>
          <a:p>
            <a:endParaRPr lang="nn-NO" dirty="0" smtClean="0"/>
          </a:p>
          <a:p>
            <a:r>
              <a:rPr lang="nn-NO" dirty="0" smtClean="0"/>
              <a:t>while (i--)</a:t>
            </a:r>
          </a:p>
          <a:p>
            <a:r>
              <a:rPr lang="nn-NO" dirty="0" smtClean="0"/>
              <a:t>{</a:t>
            </a:r>
          </a:p>
          <a:p>
            <a:r>
              <a:rPr lang="nn-NO" dirty="0" smtClean="0"/>
              <a:t>	setTimeout(function()</a:t>
            </a:r>
          </a:p>
          <a:p>
            <a:r>
              <a:rPr lang="nn-NO" dirty="0" smtClean="0"/>
              <a:t>	{</a:t>
            </a:r>
          </a:p>
          <a:p>
            <a:r>
              <a:rPr lang="nn-NO" dirty="0" smtClean="0"/>
              <a:t>		alert(i);</a:t>
            </a:r>
          </a:p>
          <a:p>
            <a:r>
              <a:rPr lang="nn-NO" dirty="0" smtClean="0"/>
              <a:t>	}, 100);</a:t>
            </a:r>
          </a:p>
          <a:p>
            <a:r>
              <a:rPr lang="nn-NO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944" y="4126468"/>
            <a:ext cx="79248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Will alert: -1, -1, -1, -1, -1</a:t>
            </a:r>
          </a:p>
        </p:txBody>
      </p:sp>
    </p:spTree>
    <p:extLst>
      <p:ext uri="{BB962C8B-B14F-4D97-AF65-F5344CB8AC3E}">
        <p14:creationId xmlns:p14="http://schemas.microsoft.com/office/powerpoint/2010/main" val="6682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Lifetime – Part Two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dirty="0" smtClean="0"/>
              <a:t>var i = 5;</a:t>
            </a:r>
          </a:p>
          <a:p>
            <a:endParaRPr lang="nn-NO" dirty="0" smtClean="0"/>
          </a:p>
          <a:p>
            <a:r>
              <a:rPr lang="nn-NO" dirty="0" smtClean="0"/>
              <a:t>while (i--)</a:t>
            </a:r>
          </a:p>
          <a:p>
            <a:r>
              <a:rPr lang="nn-NO" dirty="0" smtClean="0"/>
              <a:t>{</a:t>
            </a:r>
          </a:p>
          <a:p>
            <a:r>
              <a:rPr lang="nn-NO" dirty="0"/>
              <a:t> </a:t>
            </a:r>
            <a:r>
              <a:rPr lang="nn-NO" dirty="0" smtClean="0"/>
              <a:t>    setTimeout(function(x){</a:t>
            </a:r>
          </a:p>
          <a:p>
            <a:endParaRPr lang="nn-NO" dirty="0" smtClean="0"/>
          </a:p>
          <a:p>
            <a:r>
              <a:rPr lang="nn-NO" dirty="0" smtClean="0"/>
              <a:t>           return function() {</a:t>
            </a:r>
          </a:p>
          <a:p>
            <a:r>
              <a:rPr lang="nn-NO" dirty="0" smtClean="0"/>
              <a:t>               alert(x);</a:t>
            </a:r>
          </a:p>
          <a:p>
            <a:r>
              <a:rPr lang="nn-NO" dirty="0"/>
              <a:t> </a:t>
            </a:r>
            <a:r>
              <a:rPr lang="nn-NO" dirty="0" smtClean="0"/>
              <a:t>          }</a:t>
            </a:r>
          </a:p>
          <a:p>
            <a:endParaRPr lang="nn-NO" dirty="0" smtClean="0"/>
          </a:p>
          <a:p>
            <a:r>
              <a:rPr lang="nn-NO" dirty="0"/>
              <a:t> </a:t>
            </a:r>
            <a:r>
              <a:rPr lang="nn-NO" dirty="0" smtClean="0"/>
              <a:t>     } (i+1), 100);</a:t>
            </a:r>
          </a:p>
          <a:p>
            <a:r>
              <a:rPr lang="nn-NO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944" y="5193268"/>
            <a:ext cx="79248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Will alert: 5, 4, 3, 2, 1</a:t>
            </a:r>
          </a:p>
        </p:txBody>
      </p:sp>
    </p:spTree>
    <p:extLst>
      <p:ext uri="{BB962C8B-B14F-4D97-AF65-F5344CB8AC3E}">
        <p14:creationId xmlns:p14="http://schemas.microsoft.com/office/powerpoint/2010/main" val="11061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functions and variables are hoisted to the start of the scope</a:t>
            </a:r>
          </a:p>
          <a:p>
            <a:r>
              <a:rPr lang="en-US" dirty="0" smtClean="0"/>
              <a:t>The JavaScript interpreter sees your code differently than it is written</a:t>
            </a:r>
          </a:p>
          <a:p>
            <a:r>
              <a:rPr lang="en-US" dirty="0" smtClean="0"/>
              <a:t>Use function closures to force scope</a:t>
            </a:r>
          </a:p>
        </p:txBody>
      </p:sp>
    </p:spTree>
    <p:extLst>
      <p:ext uri="{BB962C8B-B14F-4D97-AF65-F5344CB8AC3E}">
        <p14:creationId xmlns:p14="http://schemas.microsoft.com/office/powerpoint/2010/main" val="1025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namespace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10640"/>
            <a:ext cx="79248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myGlobalVariable</a:t>
            </a:r>
            <a:r>
              <a:rPr lang="en-US" sz="1400" dirty="0" smtClean="0"/>
              <a:t> = "I am global";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myOtherGlobalVariable</a:t>
            </a:r>
            <a:r>
              <a:rPr lang="en-US" sz="1400" dirty="0" smtClean="0"/>
              <a:t> = "Bad";</a:t>
            </a:r>
          </a:p>
          <a:p>
            <a:r>
              <a:rPr lang="en-US" sz="1400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38400"/>
            <a:ext cx="7924800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function </a:t>
            </a:r>
            <a:r>
              <a:rPr lang="en-US" sz="1400" dirty="0" err="1"/>
              <a:t>tryingToBeSneaky</a:t>
            </a:r>
            <a:r>
              <a:rPr lang="en-US" sz="1400" dirty="0"/>
              <a:t>() {</a:t>
            </a:r>
          </a:p>
          <a:p>
            <a:r>
              <a:rPr lang="en-US" sz="1400" dirty="0"/>
              <a:t>    //Placed in global scope when executed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mySneakyVariable</a:t>
            </a:r>
            <a:r>
              <a:rPr lang="en-US" sz="1400" dirty="0"/>
              <a:t> = "Really Bad"; </a:t>
            </a:r>
          </a:p>
          <a:p>
            <a:r>
              <a:rPr lang="en-US" sz="1400" dirty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//</a:t>
            </a:r>
            <a:r>
              <a:rPr lang="en-US" sz="1400" dirty="0"/>
              <a:t>Bad way to prevent namespace clashing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namespace_tryingToBeSneaky</a:t>
            </a:r>
            <a:r>
              <a:rPr lang="en-US" sz="1400" dirty="0"/>
              <a:t>() {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19600"/>
            <a:ext cx="7924800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 //</a:t>
            </a:r>
            <a:r>
              <a:rPr lang="en-US" sz="1400" dirty="0"/>
              <a:t>Functions </a:t>
            </a:r>
          </a:p>
          <a:p>
            <a:r>
              <a:rPr lang="en-US" sz="1400" dirty="0" err="1"/>
              <a:t>window.tryingToBeSneaky</a:t>
            </a:r>
            <a:r>
              <a:rPr lang="en-US" sz="1400" dirty="0"/>
              <a:t>();</a:t>
            </a:r>
          </a:p>
          <a:p>
            <a:r>
              <a:rPr lang="en-US" sz="1400" dirty="0" err="1"/>
              <a:t>window.namespace_tryingToBeSneaky</a:t>
            </a:r>
            <a:r>
              <a:rPr lang="en-US" sz="1400" dirty="0"/>
              <a:t>();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//Global variables are available off window object</a:t>
            </a:r>
          </a:p>
          <a:p>
            <a:r>
              <a:rPr lang="en-US" sz="1400" dirty="0" err="1" smtClean="0"/>
              <a:t>window.myGlobalVariable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 err="1"/>
              <a:t>window.myOtherGlobalVariable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window.mySneakyVariable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742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 Namespace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3631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myNamespaceObject</a:t>
            </a:r>
            <a:r>
              <a:rPr lang="en-US" dirty="0"/>
              <a:t> = {</a:t>
            </a:r>
          </a:p>
          <a:p>
            <a:r>
              <a:rPr lang="en-US" dirty="0"/>
              <a:t>    //public property</a:t>
            </a:r>
          </a:p>
          <a:p>
            <a:r>
              <a:rPr lang="en-US" dirty="0"/>
              <a:t>    </a:t>
            </a:r>
            <a:r>
              <a:rPr lang="en-US" dirty="0" err="1"/>
              <a:t>someProperty</a:t>
            </a:r>
            <a:r>
              <a:rPr lang="en-US" dirty="0"/>
              <a:t>: "Some Name",</a:t>
            </a:r>
          </a:p>
          <a:p>
            <a:endParaRPr lang="en-US" dirty="0"/>
          </a:p>
          <a:p>
            <a:r>
              <a:rPr lang="en-US" dirty="0"/>
              <a:t>    //public method</a:t>
            </a:r>
          </a:p>
          <a:p>
            <a:r>
              <a:rPr lang="en-US" dirty="0"/>
              <a:t>    </a:t>
            </a:r>
            <a:r>
              <a:rPr lang="en-US" dirty="0" err="1"/>
              <a:t>someMethod</a:t>
            </a:r>
            <a:r>
              <a:rPr lang="en-US" dirty="0"/>
              <a:t>: function () {</a:t>
            </a:r>
          </a:p>
          <a:p>
            <a:r>
              <a:rPr lang="en-US" dirty="0"/>
              <a:t>        console.log(</a:t>
            </a:r>
            <a:r>
              <a:rPr lang="en-US" dirty="0" err="1"/>
              <a:t>this.someProperty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myNamespaceObject.someProperty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myNamespaceObject.someMethod</a:t>
            </a:r>
            <a:r>
              <a:rPr lang="en-US" dirty="0" smtClean="0"/>
              <a:t>();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51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Self-Executing Anonymous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739" y="1295400"/>
            <a:ext cx="7924800" cy="3108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(function() {</a:t>
            </a:r>
          </a:p>
          <a:p>
            <a:r>
              <a:rPr lang="en-US" sz="1400" dirty="0" smtClean="0"/>
              <a:t>    //private variable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someProperty</a:t>
            </a:r>
            <a:r>
              <a:rPr lang="en-US" sz="1400" dirty="0" smtClean="0"/>
              <a:t> = "Some Name";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    //private function</a:t>
            </a:r>
          </a:p>
          <a:p>
            <a:r>
              <a:rPr lang="en-US" sz="1400" dirty="0" smtClean="0"/>
              <a:t>    function </a:t>
            </a:r>
            <a:r>
              <a:rPr lang="en-US" sz="1400" dirty="0" err="1" smtClean="0"/>
              <a:t>someMethod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       console.log(</a:t>
            </a:r>
            <a:r>
              <a:rPr lang="en-US" sz="1400" dirty="0" err="1" smtClean="0"/>
              <a:t>someProperty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 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someMethod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} () );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console.log( </a:t>
            </a:r>
            <a:r>
              <a:rPr lang="en-US" sz="1400" dirty="0" err="1" smtClean="0"/>
              <a:t>window.someProperty</a:t>
            </a:r>
            <a:r>
              <a:rPr lang="en-US" sz="1400" dirty="0" smtClean="0"/>
              <a:t> );    // Undefined</a:t>
            </a:r>
          </a:p>
          <a:p>
            <a:r>
              <a:rPr lang="en-US" sz="1400" dirty="0" err="1"/>
              <a:t>w</a:t>
            </a:r>
            <a:r>
              <a:rPr lang="en-US" sz="1400" dirty="0" err="1" smtClean="0"/>
              <a:t>indow.someMethod</a:t>
            </a:r>
            <a:r>
              <a:rPr lang="en-US" sz="1400" dirty="0" smtClean="0"/>
              <a:t>();                            // error</a:t>
            </a:r>
          </a:p>
        </p:txBody>
      </p:sp>
    </p:spTree>
    <p:extLst>
      <p:ext uri="{BB962C8B-B14F-4D97-AF65-F5344CB8AC3E}">
        <p14:creationId xmlns:p14="http://schemas.microsoft.com/office/powerpoint/2010/main" val="35298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Revealing Module Pattern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5262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myObject</a:t>
            </a:r>
            <a:r>
              <a:rPr lang="en-US" sz="1200" dirty="0"/>
              <a:t> = (function () {</a:t>
            </a:r>
          </a:p>
          <a:p>
            <a:r>
              <a:rPr lang="en-US" sz="1200" dirty="0"/>
              <a:t>    </a:t>
            </a:r>
            <a:r>
              <a:rPr lang="en-US" sz="1200" b="1" dirty="0" err="1"/>
              <a:t>var</a:t>
            </a:r>
            <a:r>
              <a:rPr lang="en-US" sz="1200" b="1" dirty="0"/>
              <a:t> pub = </a:t>
            </a:r>
            <a:r>
              <a:rPr lang="en-US" sz="1200" b="1" dirty="0" smtClean="0"/>
              <a:t>{}</a:t>
            </a:r>
            <a:r>
              <a:rPr lang="en-US" sz="1200" dirty="0" smtClean="0"/>
              <a:t>,</a:t>
            </a:r>
          </a:p>
          <a:p>
            <a:endParaRPr lang="en-US" sz="1200" dirty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somePrivateProperty</a:t>
            </a:r>
            <a:r>
              <a:rPr lang="en-US" sz="1200" dirty="0" smtClean="0"/>
              <a:t> = "my private property";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b="1" dirty="0"/>
              <a:t>//Public property    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pub.somePublicProperty</a:t>
            </a:r>
            <a:r>
              <a:rPr lang="en-US" sz="1200" b="1" dirty="0"/>
              <a:t> = "my public property";</a:t>
            </a:r>
          </a:p>
          <a:p>
            <a:endParaRPr lang="en-US" sz="1200" dirty="0"/>
          </a:p>
          <a:p>
            <a:r>
              <a:rPr lang="en-US" sz="1200" b="1" dirty="0"/>
              <a:t>    //Public method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pub.myPublicMethod</a:t>
            </a:r>
            <a:r>
              <a:rPr lang="en-US" sz="1200" b="1" dirty="0"/>
              <a:t> = function () {</a:t>
            </a:r>
          </a:p>
          <a:p>
            <a:r>
              <a:rPr lang="en-US" sz="1200" b="1" dirty="0"/>
              <a:t>        </a:t>
            </a:r>
            <a:r>
              <a:rPr lang="en-US" sz="1200" b="1" dirty="0" err="1"/>
              <a:t>privateWay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    };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//Private method</a:t>
            </a:r>
          </a:p>
          <a:p>
            <a:r>
              <a:rPr lang="en-US" sz="1200" dirty="0"/>
              <a:t>    function </a:t>
            </a:r>
            <a:r>
              <a:rPr lang="en-US" sz="1200" dirty="0" err="1"/>
              <a:t>privateWay</a:t>
            </a:r>
            <a:r>
              <a:rPr lang="en-US" sz="1200" dirty="0"/>
              <a:t>() {</a:t>
            </a:r>
          </a:p>
          <a:p>
            <a:r>
              <a:rPr lang="en-US" sz="1200" dirty="0"/>
              <a:t>        console.log(</a:t>
            </a:r>
            <a:r>
              <a:rPr lang="en-US" sz="1200" dirty="0" err="1"/>
              <a:t>somePrivateProperty</a:t>
            </a:r>
            <a:r>
              <a:rPr lang="en-US" sz="1200" dirty="0"/>
              <a:t>);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    //Return just the public parts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return pub;</a:t>
            </a:r>
          </a:p>
          <a:p>
            <a:r>
              <a:rPr lang="en-US" sz="1200" dirty="0"/>
              <a:t>} ());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myObject.somePublicProperty</a:t>
            </a:r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myObject.somePublicMethod</a:t>
            </a:r>
            <a:r>
              <a:rPr lang="en-US" sz="1200" dirty="0" smtClean="0"/>
              <a:t>();</a:t>
            </a:r>
          </a:p>
          <a:p>
            <a:endParaRPr lang="en-US" sz="1200" dirty="0"/>
          </a:p>
          <a:p>
            <a:r>
              <a:rPr lang="en-US" sz="1200" dirty="0" err="1" smtClean="0"/>
              <a:t>myObject.somePrivateProperty</a:t>
            </a:r>
            <a:r>
              <a:rPr lang="en-US" sz="1200" dirty="0" smtClean="0"/>
              <a:t>; // error</a:t>
            </a:r>
          </a:p>
          <a:p>
            <a:r>
              <a:rPr lang="en-US" sz="1200" dirty="0" err="1" smtClean="0"/>
              <a:t>myObject.privateWay</a:t>
            </a:r>
            <a:r>
              <a:rPr lang="en-US" sz="1200" dirty="0" smtClean="0"/>
              <a:t>(); // error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25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variables are declared in functional scope</a:t>
            </a:r>
          </a:p>
          <a:p>
            <a:r>
              <a:rPr lang="en-US" dirty="0" smtClean="0"/>
              <a:t>If a variable is not declared in a function with </a:t>
            </a:r>
            <a:r>
              <a:rPr lang="en-US" dirty="0" err="1" smtClean="0"/>
              <a:t>var</a:t>
            </a:r>
            <a:r>
              <a:rPr lang="en-US" dirty="0" smtClean="0"/>
              <a:t>, it is in the global scope</a:t>
            </a:r>
          </a:p>
          <a:p>
            <a:r>
              <a:rPr lang="en-US" dirty="0" smtClean="0"/>
              <a:t>Global variables are added to the window object</a:t>
            </a:r>
          </a:p>
          <a:p>
            <a:r>
              <a:rPr lang="en-US" dirty="0" smtClean="0"/>
              <a:t>Avoid polluting the global scope</a:t>
            </a:r>
          </a:p>
        </p:txBody>
      </p:sp>
    </p:spTree>
    <p:extLst>
      <p:ext uri="{BB962C8B-B14F-4D97-AF65-F5344CB8AC3E}">
        <p14:creationId xmlns:p14="http://schemas.microsoft.com/office/powerpoint/2010/main" val="10184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going to talk about?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Comparison</a:t>
            </a:r>
          </a:p>
          <a:p>
            <a:r>
              <a:rPr lang="en-US" dirty="0"/>
              <a:t>Hoisting and </a:t>
            </a:r>
            <a:r>
              <a:rPr lang="en-US" dirty="0" smtClean="0"/>
              <a:t>Scoping</a:t>
            </a:r>
          </a:p>
          <a:p>
            <a:r>
              <a:rPr lang="en-US" dirty="0" smtClean="0"/>
              <a:t>Global Namespace</a:t>
            </a:r>
          </a:p>
          <a:p>
            <a:r>
              <a:rPr lang="en-US" dirty="0" smtClean="0"/>
              <a:t>The meaning of this</a:t>
            </a:r>
          </a:p>
        </p:txBody>
      </p:sp>
    </p:spTree>
    <p:extLst>
      <p:ext uri="{BB962C8B-B14F-4D97-AF65-F5344CB8AC3E}">
        <p14:creationId xmlns:p14="http://schemas.microsoft.com/office/powerpoint/2010/main" val="9908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meaning of this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3657600" cy="3539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 public class Foo</a:t>
            </a:r>
          </a:p>
          <a:p>
            <a:r>
              <a:rPr lang="en-US" sz="1400" dirty="0"/>
              <a:t> {</a:t>
            </a:r>
          </a:p>
          <a:p>
            <a:r>
              <a:rPr lang="en-US" sz="1400" dirty="0"/>
              <a:t>        public string Name { get; set;}</a:t>
            </a:r>
          </a:p>
          <a:p>
            <a:r>
              <a:rPr lang="en-US" sz="1400" dirty="0"/>
              <a:t>        public </a:t>
            </a:r>
            <a:r>
              <a:rPr lang="en-US" sz="1400" dirty="0" err="1"/>
              <a:t>int</a:t>
            </a:r>
            <a:r>
              <a:rPr lang="en-US" sz="1400" dirty="0"/>
              <a:t> Age { get; set;};</a:t>
            </a:r>
          </a:p>
          <a:p>
            <a:endParaRPr lang="en-US" sz="1400" dirty="0"/>
          </a:p>
          <a:p>
            <a:r>
              <a:rPr lang="en-US" sz="1400" dirty="0"/>
              <a:t>        public string Speak() 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 return </a:t>
            </a:r>
            <a:r>
              <a:rPr lang="en-US" sz="1400" dirty="0" err="1"/>
              <a:t>this.Name</a:t>
            </a:r>
            <a:r>
              <a:rPr lang="en-US" sz="1400" dirty="0"/>
              <a:t> + “ “ + </a:t>
            </a:r>
            <a:r>
              <a:rPr lang="en-US" sz="1400" dirty="0" err="1"/>
              <a:t>this.Age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Foo </a:t>
            </a:r>
            <a:r>
              <a:rPr lang="en-US" sz="1400" dirty="0" err="1" smtClean="0"/>
              <a:t>foo</a:t>
            </a:r>
            <a:r>
              <a:rPr lang="en-US" sz="1400" dirty="0" smtClean="0"/>
              <a:t> = new Foo();</a:t>
            </a:r>
          </a:p>
          <a:p>
            <a:r>
              <a:rPr lang="en-US" sz="1400" dirty="0" err="1" smtClean="0"/>
              <a:t>foo.Name</a:t>
            </a:r>
            <a:r>
              <a:rPr lang="en-US" sz="1400" dirty="0" smtClean="0"/>
              <a:t> = “Bob”;</a:t>
            </a:r>
          </a:p>
          <a:p>
            <a:r>
              <a:rPr lang="en-US" sz="1400" dirty="0" err="1" smtClean="0"/>
              <a:t>foo.Age</a:t>
            </a:r>
            <a:r>
              <a:rPr lang="en-US" sz="1400" dirty="0" smtClean="0"/>
              <a:t> = 42;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foo.Speak</a:t>
            </a:r>
            <a:r>
              <a:rPr lang="en-US" sz="1400" dirty="0" smtClean="0"/>
              <a:t>();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295400"/>
            <a:ext cx="36576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var</a:t>
            </a:r>
            <a:r>
              <a:rPr lang="en-US" sz="1400" dirty="0"/>
              <a:t> foo = {</a:t>
            </a:r>
          </a:p>
          <a:p>
            <a:r>
              <a:rPr lang="en-US" sz="1400" dirty="0"/>
              <a:t>        name: 'Bob',</a:t>
            </a:r>
          </a:p>
          <a:p>
            <a:r>
              <a:rPr lang="en-US" sz="1400" dirty="0"/>
              <a:t>        age: 42,</a:t>
            </a:r>
          </a:p>
          <a:p>
            <a:r>
              <a:rPr lang="en-US" sz="1400" dirty="0"/>
              <a:t>        speak: function () {</a:t>
            </a:r>
          </a:p>
          <a:p>
            <a:r>
              <a:rPr lang="en-US" sz="1400" dirty="0"/>
              <a:t>            return this.name + ' ' + </a:t>
            </a:r>
            <a:r>
              <a:rPr lang="en-US" sz="1400" dirty="0" err="1"/>
              <a:t>this.age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};</a:t>
            </a:r>
          </a:p>
          <a:p>
            <a:endParaRPr lang="en-US" sz="1400" dirty="0"/>
          </a:p>
          <a:p>
            <a:r>
              <a:rPr lang="en-US" sz="1400" dirty="0" err="1" smtClean="0"/>
              <a:t>foo.speak</a:t>
            </a:r>
            <a:r>
              <a:rPr lang="en-US" sz="1400" dirty="0" smtClean="0"/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609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WTF is this?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33239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name = 'Fred';</a:t>
            </a:r>
          </a:p>
          <a:p>
            <a:endParaRPr lang="en-US" sz="1400" dirty="0"/>
          </a:p>
          <a:p>
            <a:r>
              <a:rPr lang="en-US" sz="1400" dirty="0"/>
              <a:t>function Foo(name) {</a:t>
            </a:r>
          </a:p>
          <a:p>
            <a:r>
              <a:rPr lang="en-US" sz="1400" dirty="0"/>
              <a:t>    this.name = name;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this.speak</a:t>
            </a:r>
            <a:r>
              <a:rPr lang="en-US" sz="1400" dirty="0"/>
              <a:t> = function () {</a:t>
            </a:r>
          </a:p>
          <a:p>
            <a:r>
              <a:rPr lang="en-US" sz="1400" dirty="0"/>
              <a:t>        return this.name;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var</a:t>
            </a:r>
            <a:r>
              <a:rPr lang="en-US" sz="1400" dirty="0"/>
              <a:t> foo = new Foo('Bob');</a:t>
            </a:r>
          </a:p>
          <a:p>
            <a:endParaRPr lang="en-US" sz="1400" dirty="0"/>
          </a:p>
          <a:p>
            <a:r>
              <a:rPr lang="en-US" sz="1400" dirty="0" err="1"/>
              <a:t>var</a:t>
            </a:r>
            <a:r>
              <a:rPr lang="en-US" sz="1400" dirty="0"/>
              <a:t> speak = </a:t>
            </a:r>
            <a:r>
              <a:rPr lang="en-US" sz="1400" dirty="0" err="1"/>
              <a:t>foo.speak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console.log(speak());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944" y="4964668"/>
            <a:ext cx="79248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Will </a:t>
            </a:r>
            <a:r>
              <a:rPr lang="en-US" dirty="0" smtClean="0"/>
              <a:t>log: Fred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1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Protecting your this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924800" cy="40318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name = 'Fred';</a:t>
            </a:r>
          </a:p>
          <a:p>
            <a:endParaRPr lang="en-US" sz="1400" dirty="0"/>
          </a:p>
          <a:p>
            <a:r>
              <a:rPr lang="en-US" sz="1400" dirty="0"/>
              <a:t>function Foo(name) {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var</a:t>
            </a:r>
            <a:r>
              <a:rPr lang="en-US" sz="1400" b="1" dirty="0"/>
              <a:t> that = this;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this.name = name;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this.speak</a:t>
            </a:r>
            <a:r>
              <a:rPr lang="en-US" sz="1400" dirty="0"/>
              <a:t> = function () {</a:t>
            </a:r>
          </a:p>
          <a:p>
            <a:r>
              <a:rPr lang="en-US" sz="1400" dirty="0"/>
              <a:t>        </a:t>
            </a:r>
            <a:r>
              <a:rPr lang="en-US" sz="1400" b="1" dirty="0"/>
              <a:t>return that.name;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var</a:t>
            </a:r>
            <a:r>
              <a:rPr lang="en-US" sz="1400" dirty="0"/>
              <a:t> foo = new Foo('Bob');</a:t>
            </a:r>
          </a:p>
          <a:p>
            <a:endParaRPr lang="en-US" sz="1400" dirty="0"/>
          </a:p>
          <a:p>
            <a:r>
              <a:rPr lang="en-US" sz="1400" dirty="0" err="1"/>
              <a:t>var</a:t>
            </a:r>
            <a:r>
              <a:rPr lang="en-US" sz="1400" dirty="0"/>
              <a:t> speak = </a:t>
            </a:r>
            <a:r>
              <a:rPr lang="en-US" sz="1400" dirty="0" err="1"/>
              <a:t>foo.speak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console.log(speak());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23944" y="5498068"/>
            <a:ext cx="79248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Will </a:t>
            </a:r>
            <a:r>
              <a:rPr lang="en-US" dirty="0" smtClean="0"/>
              <a:t>log: 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‘this’ in C# points to the instance that owns the member</a:t>
            </a:r>
          </a:p>
          <a:p>
            <a:r>
              <a:rPr lang="en-US" dirty="0" smtClean="0"/>
              <a:t>‘this’ in JavaScript points to the owner of the function when it is invoked</a:t>
            </a:r>
          </a:p>
          <a:p>
            <a:r>
              <a:rPr lang="en-US" dirty="0" smtClean="0"/>
              <a:t>Protect your ‘this’</a:t>
            </a:r>
          </a:p>
        </p:txBody>
      </p:sp>
    </p:spTree>
    <p:extLst>
      <p:ext uri="{BB962C8B-B14F-4D97-AF65-F5344CB8AC3E}">
        <p14:creationId xmlns:p14="http://schemas.microsoft.com/office/powerpoint/2010/main" val="15169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thing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13570"/>
            <a:ext cx="36576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try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smtClean="0"/>
              <a:t>     // </a:t>
            </a:r>
            <a:r>
              <a:rPr lang="en-US" sz="1400" dirty="0"/>
              <a:t>do something that fails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catch(Exception e)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smtClean="0"/>
              <a:t>     // </a:t>
            </a:r>
            <a:r>
              <a:rPr lang="en-US" sz="1400" dirty="0"/>
              <a:t>handle exception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/>
              <a:t>f</a:t>
            </a:r>
            <a:r>
              <a:rPr lang="en-US" sz="1400" dirty="0" smtClean="0"/>
              <a:t>inally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 // </a:t>
            </a:r>
            <a:r>
              <a:rPr lang="en-US" sz="1400" dirty="0"/>
              <a:t>do something </a:t>
            </a:r>
            <a:r>
              <a:rPr lang="en-US" sz="1400" dirty="0" smtClean="0"/>
              <a:t>regardless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397675"/>
            <a:ext cx="3657600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try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smtClean="0"/>
              <a:t>     // </a:t>
            </a:r>
            <a:r>
              <a:rPr lang="en-US" sz="1400" dirty="0"/>
              <a:t>do something that fails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catch(err)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smtClean="0"/>
              <a:t>     // </a:t>
            </a:r>
            <a:r>
              <a:rPr lang="en-US" sz="1400" dirty="0"/>
              <a:t>handle exception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finally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smtClean="0"/>
              <a:t>     // </a:t>
            </a:r>
            <a:r>
              <a:rPr lang="en-US" sz="1400" dirty="0"/>
              <a:t>do something regardless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67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is </a:t>
            </a:r>
            <a:r>
              <a:rPr lang="en-US" dirty="0" smtClean="0"/>
              <a:t>everywhere</a:t>
            </a:r>
            <a:br>
              <a:rPr lang="en-US" dirty="0" smtClean="0"/>
            </a:br>
            <a:r>
              <a:rPr lang="en-US" dirty="0" smtClean="0"/>
              <a:t>Learn </a:t>
            </a:r>
            <a:r>
              <a:rPr lang="en-US" dirty="0"/>
              <a:t>to do it the right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Client side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Dojo</a:t>
            </a:r>
          </a:p>
          <a:p>
            <a:pPr lvl="1"/>
            <a:r>
              <a:rPr lang="en-US" dirty="0" smtClean="0"/>
              <a:t>Knockout.js</a:t>
            </a:r>
          </a:p>
          <a:p>
            <a:pPr lvl="1"/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Modernizr.js</a:t>
            </a:r>
          </a:p>
          <a:p>
            <a:r>
              <a:rPr lang="en-US" dirty="0" smtClean="0"/>
              <a:t>Server side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err="1" smtClean="0"/>
              <a:t>Jaxer</a:t>
            </a:r>
            <a:endParaRPr lang="en-US" dirty="0" smtClean="0"/>
          </a:p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Windows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3657600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public class Foo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       public string Name;</a:t>
            </a:r>
          </a:p>
          <a:p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endParaRPr lang="en-US" dirty="0" smtClean="0"/>
          </a:p>
          <a:p>
            <a:r>
              <a:rPr lang="en-US" dirty="0" smtClean="0"/>
              <a:t>        public Foo(string name, </a:t>
            </a:r>
            <a:r>
              <a:rPr lang="en-US" dirty="0" err="1" smtClean="0"/>
              <a:t>int</a:t>
            </a:r>
            <a:r>
              <a:rPr lang="en-US" dirty="0" smtClean="0"/>
              <a:t> age)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Name = name;</a:t>
            </a:r>
          </a:p>
          <a:p>
            <a:r>
              <a:rPr lang="en-US" dirty="0" smtClean="0"/>
              <a:t>            Age = age;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Foo </a:t>
            </a:r>
            <a:r>
              <a:rPr lang="en-US" dirty="0" err="1" smtClean="0"/>
              <a:t>foo</a:t>
            </a:r>
            <a:r>
              <a:rPr lang="en-US" dirty="0" smtClean="0"/>
              <a:t> = new Foo(“Bob”, 42);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447799"/>
            <a:ext cx="3657600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Foo(name, age) {</a:t>
            </a:r>
          </a:p>
          <a:p>
            <a:r>
              <a:rPr lang="en-US" dirty="0" smtClean="0"/>
              <a:t>    this.name = name;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foo = new Foo(‘Bob’, 42);</a:t>
            </a:r>
          </a:p>
          <a:p>
            <a:endParaRPr lang="en-US" dirty="0" smtClean="0"/>
          </a:p>
          <a:p>
            <a:r>
              <a:rPr lang="en-US" dirty="0" smtClean="0"/>
              <a:t>// BAD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foo = Foo(‘Bob’, 42);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0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 Syntax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3657600" cy="4524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public class Foo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string Name { get; set;}</a:t>
            </a:r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Age { get; set;}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DoStuff</a:t>
            </a:r>
            <a:r>
              <a:rPr lang="en-US" dirty="0"/>
              <a:t>()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// do stuff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Foo </a:t>
            </a:r>
            <a:r>
              <a:rPr lang="en-US" dirty="0" err="1"/>
              <a:t>foo</a:t>
            </a:r>
            <a:r>
              <a:rPr lang="en-US" dirty="0"/>
              <a:t> = new Foo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Name = “Bob", </a:t>
            </a:r>
          </a:p>
          <a:p>
            <a:r>
              <a:rPr lang="en-US" dirty="0"/>
              <a:t>  Age = 42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447799"/>
            <a:ext cx="36576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foo = {</a:t>
            </a:r>
          </a:p>
          <a:p>
            <a:r>
              <a:rPr lang="en-US" dirty="0"/>
              <a:t>    name: 'Bob',</a:t>
            </a:r>
          </a:p>
          <a:p>
            <a:r>
              <a:rPr lang="en-US" dirty="0"/>
              <a:t>    age: 42,</a:t>
            </a:r>
          </a:p>
          <a:p>
            <a:r>
              <a:rPr lang="en-US" dirty="0"/>
              <a:t>    </a:t>
            </a:r>
            <a:r>
              <a:rPr lang="en-US" dirty="0" err="1"/>
              <a:t>doStuff</a:t>
            </a:r>
            <a:r>
              <a:rPr lang="en-US" dirty="0"/>
              <a:t>: function() {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8477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36576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public class Foo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       public string Name { get; set;}</a:t>
            </a:r>
          </a:p>
          <a:p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Age { get; set;}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 Foo foo = new Foo();</a:t>
            </a:r>
          </a:p>
          <a:p>
            <a:endParaRPr lang="en-US" dirty="0" smtClean="0"/>
          </a:p>
          <a:p>
            <a:r>
              <a:rPr lang="en-US" dirty="0" err="1" smtClean="0"/>
              <a:t>foo.Name</a:t>
            </a:r>
            <a:r>
              <a:rPr lang="en-US" dirty="0" smtClean="0"/>
              <a:t> = “Bob";</a:t>
            </a:r>
          </a:p>
          <a:p>
            <a:r>
              <a:rPr lang="en-US" dirty="0" err="1" smtClean="0"/>
              <a:t>foo.Age</a:t>
            </a:r>
            <a:r>
              <a:rPr lang="en-US" dirty="0" smtClean="0"/>
              <a:t> = 42;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447799"/>
            <a:ext cx="3657600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// adding via dot syntax</a:t>
            </a:r>
          </a:p>
          <a:p>
            <a:r>
              <a:rPr lang="en-US" dirty="0" err="1"/>
              <a:t>var</a:t>
            </a:r>
            <a:r>
              <a:rPr lang="en-US" dirty="0"/>
              <a:t> foo = {};</a:t>
            </a:r>
          </a:p>
          <a:p>
            <a:endParaRPr lang="en-US" dirty="0"/>
          </a:p>
          <a:p>
            <a:r>
              <a:rPr lang="en-US" dirty="0"/>
              <a:t>foo.name = 'Bob';</a:t>
            </a:r>
          </a:p>
          <a:p>
            <a:r>
              <a:rPr lang="en-US" dirty="0" err="1"/>
              <a:t>foo.age</a:t>
            </a:r>
            <a:r>
              <a:rPr lang="en-US" dirty="0"/>
              <a:t> = 42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// adding via array syntax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foo = {};</a:t>
            </a:r>
          </a:p>
          <a:p>
            <a:endParaRPr lang="en-US" dirty="0"/>
          </a:p>
          <a:p>
            <a:r>
              <a:rPr lang="en-US" dirty="0" smtClean="0"/>
              <a:t>foo[‘name’] = ‘Bob’;</a:t>
            </a:r>
          </a:p>
          <a:p>
            <a:r>
              <a:rPr lang="en-US" dirty="0"/>
              <a:t>f</a:t>
            </a:r>
            <a:r>
              <a:rPr lang="en-US" dirty="0" smtClean="0"/>
              <a:t>oo[‘age’] = 42;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1433" y="5029200"/>
            <a:ext cx="36576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foo = {</a:t>
            </a:r>
          </a:p>
          <a:p>
            <a:r>
              <a:rPr lang="en-US" dirty="0" smtClean="0"/>
              <a:t>    'some-name</a:t>
            </a:r>
            <a:r>
              <a:rPr lang="en-US" dirty="0"/>
              <a:t>': 'Some Value'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onsole.log(foo[‘some-name’]);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Creation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36576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string[] strings=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smtClean="0"/>
              <a:t>[] {</a:t>
            </a:r>
          </a:p>
          <a:p>
            <a:r>
              <a:rPr lang="en-US" dirty="0" smtClean="0"/>
              <a:t>	“one”,</a:t>
            </a:r>
          </a:p>
          <a:p>
            <a:r>
              <a:rPr lang="en-US" dirty="0"/>
              <a:t>	</a:t>
            </a:r>
            <a:r>
              <a:rPr lang="en-US" dirty="0" smtClean="0"/>
              <a:t>“two”,</a:t>
            </a:r>
          </a:p>
          <a:p>
            <a:r>
              <a:rPr lang="en-US" dirty="0"/>
              <a:t>	</a:t>
            </a:r>
            <a:r>
              <a:rPr lang="en-US" dirty="0" smtClean="0"/>
              <a:t>“three”</a:t>
            </a:r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371600"/>
            <a:ext cx="3657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// array literal syntax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 smtClean="0"/>
              <a:t>allStrings</a:t>
            </a:r>
            <a:r>
              <a:rPr lang="en-US" sz="1400" dirty="0" smtClean="0"/>
              <a:t> = [‘one’, 2, ‘three’];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2057400"/>
            <a:ext cx="36576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// via array methods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someStrings</a:t>
            </a:r>
            <a:r>
              <a:rPr lang="en-US" sz="1400" dirty="0" smtClean="0"/>
              <a:t> = [];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someStrings.push</a:t>
            </a:r>
            <a:r>
              <a:rPr lang="en-US" sz="1400" dirty="0" smtClean="0"/>
              <a:t>(‘one’);      // add</a:t>
            </a:r>
          </a:p>
          <a:p>
            <a:r>
              <a:rPr lang="en-US" sz="1400" dirty="0" err="1" smtClean="0"/>
              <a:t>someStrings.push</a:t>
            </a:r>
            <a:r>
              <a:rPr lang="en-US" sz="1400" dirty="0" smtClean="0"/>
              <a:t>(‘three’);  // add</a:t>
            </a:r>
          </a:p>
          <a:p>
            <a:r>
              <a:rPr lang="en-US" sz="1400" dirty="0" err="1" smtClean="0"/>
              <a:t>someString.pop</a:t>
            </a:r>
            <a:r>
              <a:rPr lang="en-US" sz="1400" dirty="0" smtClean="0"/>
              <a:t>();                  // remove last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3581400"/>
            <a:ext cx="365760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// via index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someOtherStrings</a:t>
            </a:r>
            <a:r>
              <a:rPr lang="en-US" sz="1400" dirty="0" smtClean="0"/>
              <a:t> = [];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someOtherStrings</a:t>
            </a:r>
            <a:r>
              <a:rPr lang="en-US" sz="1400" dirty="0" smtClean="0"/>
              <a:t>[0] = 'one';</a:t>
            </a:r>
          </a:p>
          <a:p>
            <a:r>
              <a:rPr lang="en-US" sz="1400" dirty="0" err="1" smtClean="0"/>
              <a:t>someOtherStrings</a:t>
            </a:r>
            <a:r>
              <a:rPr lang="en-US" sz="1400" dirty="0" smtClean="0"/>
              <a:t>[1] = 'two';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953000"/>
            <a:ext cx="3657600" cy="1600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// via </a:t>
            </a:r>
            <a:r>
              <a:rPr lang="en-US" sz="1400" dirty="0" smtClean="0"/>
              <a:t>key</a:t>
            </a:r>
            <a:endParaRPr lang="en-US" sz="1400" dirty="0"/>
          </a:p>
          <a:p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someOtherStrings</a:t>
            </a:r>
            <a:r>
              <a:rPr lang="en-US" sz="1400" dirty="0"/>
              <a:t> = [];</a:t>
            </a:r>
          </a:p>
          <a:p>
            <a:endParaRPr lang="en-US" sz="1400" dirty="0"/>
          </a:p>
          <a:p>
            <a:r>
              <a:rPr lang="en-US" sz="1400" dirty="0" err="1"/>
              <a:t>someOtherStrings</a:t>
            </a:r>
            <a:r>
              <a:rPr lang="en-US" sz="1400" dirty="0"/>
              <a:t>['one'] = 1;</a:t>
            </a:r>
          </a:p>
          <a:p>
            <a:r>
              <a:rPr lang="en-US" sz="1400" dirty="0" err="1"/>
              <a:t>someOtherStrings</a:t>
            </a:r>
            <a:r>
              <a:rPr lang="en-US" sz="1400" dirty="0"/>
              <a:t>['two'] = 2;</a:t>
            </a:r>
          </a:p>
          <a:p>
            <a:endParaRPr lang="en-US" sz="1400" dirty="0"/>
          </a:p>
          <a:p>
            <a:r>
              <a:rPr lang="en-US" sz="1400" dirty="0"/>
              <a:t>console.log(</a:t>
            </a:r>
            <a:r>
              <a:rPr lang="en-US" sz="1400" dirty="0" err="1"/>
              <a:t>someOtherStrings</a:t>
            </a:r>
            <a:r>
              <a:rPr lang="en-US" sz="1400" dirty="0"/>
              <a:t>['one']);</a:t>
            </a:r>
          </a:p>
        </p:txBody>
      </p:sp>
    </p:spTree>
    <p:extLst>
      <p:ext uri="{BB962C8B-B14F-4D97-AF65-F5344CB8AC3E}">
        <p14:creationId xmlns:p14="http://schemas.microsoft.com/office/powerpoint/2010/main" val="30718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2773</Words>
  <Application>Microsoft Office PowerPoint</Application>
  <PresentationFormat>On-screen Show (4:3)</PresentationFormat>
  <Paragraphs>785</Paragraphs>
  <Slides>47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JavaScript for .Net Developers</vt:lpstr>
      <vt:lpstr>Who am I?</vt:lpstr>
      <vt:lpstr>What am I going to talk about?</vt:lpstr>
      <vt:lpstr>Object creation</vt:lpstr>
      <vt:lpstr>Constructor Function</vt:lpstr>
      <vt:lpstr>Object Literal Syntax</vt:lpstr>
      <vt:lpstr>Adding Properties</vt:lpstr>
      <vt:lpstr>Array Creation</vt:lpstr>
      <vt:lpstr>Recap</vt:lpstr>
      <vt:lpstr>Inheritance</vt:lpstr>
      <vt:lpstr>Prototype Inheritance</vt:lpstr>
      <vt:lpstr>Extending Other Objects</vt:lpstr>
      <vt:lpstr>Property Override</vt:lpstr>
      <vt:lpstr>Property Replacement</vt:lpstr>
      <vt:lpstr>Recap</vt:lpstr>
      <vt:lpstr>comparison</vt:lpstr>
      <vt:lpstr>Basic Comparison</vt:lpstr>
      <vt:lpstr>Falsey and Truthy</vt:lpstr>
      <vt:lpstr>Comparison Examples</vt:lpstr>
      <vt:lpstr>Null Checking</vt:lpstr>
      <vt:lpstr>Recap</vt:lpstr>
      <vt:lpstr>Hoisting and scoping</vt:lpstr>
      <vt:lpstr>Function Scoping</vt:lpstr>
      <vt:lpstr>Variable Hoisting</vt:lpstr>
      <vt:lpstr>Variable declaration</vt:lpstr>
      <vt:lpstr>Variable Declaration</vt:lpstr>
      <vt:lpstr>Function Hoisting</vt:lpstr>
      <vt:lpstr>Function Hoisting</vt:lpstr>
      <vt:lpstr>Loop Scoping</vt:lpstr>
      <vt:lpstr>Variable Lifetime – Part One</vt:lpstr>
      <vt:lpstr>Variable Lifetime – Part Two</vt:lpstr>
      <vt:lpstr>Recap</vt:lpstr>
      <vt:lpstr>Global namespace</vt:lpstr>
      <vt:lpstr>Global Variables</vt:lpstr>
      <vt:lpstr>Object Literal Namespace Object</vt:lpstr>
      <vt:lpstr>Self-Executing Anonymous Function</vt:lpstr>
      <vt:lpstr>Revealing Module Pattern</vt:lpstr>
      <vt:lpstr>Recap</vt:lpstr>
      <vt:lpstr>The meaning of this</vt:lpstr>
      <vt:lpstr>this</vt:lpstr>
      <vt:lpstr>WTF is this?</vt:lpstr>
      <vt:lpstr>Protecting your this</vt:lpstr>
      <vt:lpstr>Recap</vt:lpstr>
      <vt:lpstr>One last thing</vt:lpstr>
      <vt:lpstr>Error handling</vt:lpstr>
      <vt:lpstr>JavaScript is everywhere Learn to do it the right 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Javacript for .Net Developers</dc:title>
  <dc:creator>Brian Moon</dc:creator>
  <cp:lastModifiedBy>Brian Moon</cp:lastModifiedBy>
  <cp:revision>125</cp:revision>
  <dcterms:created xsi:type="dcterms:W3CDTF">2011-06-20T16:53:03Z</dcterms:created>
  <dcterms:modified xsi:type="dcterms:W3CDTF">2011-06-27T13:51:55Z</dcterms:modified>
</cp:coreProperties>
</file>