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3" r:id="rId8"/>
    <p:sldId id="272" r:id="rId9"/>
    <p:sldId id="270" r:id="rId10"/>
    <p:sldId id="264" r:id="rId11"/>
    <p:sldId id="267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9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</a:t>
            </a:r>
            <a:endParaRPr lang="en-US" sz="6000" dirty="0"/>
          </a:p>
        </p:txBody>
      </p:sp>
      <p:pic>
        <p:nvPicPr>
          <p:cNvPr id="7172" name="Picture 4" descr="D:\Documents\School\UCI Data Analytics Boot Camp\Projects Research\Project 4 Research\Stock Images\[Custom - 602x401] pexels-joshsorenson-17168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371600"/>
            <a:ext cx="7645401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Support Vector Classification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did not complete </a:t>
            </a:r>
          </a:p>
          <a:p>
            <a:r>
              <a:rPr lang="en-US" dirty="0" smtClean="0"/>
              <a:t>Run time over 20 hours</a:t>
            </a:r>
            <a:endParaRPr lang="en-US" dirty="0"/>
          </a:p>
        </p:txBody>
      </p:sp>
      <p:pic>
        <p:nvPicPr>
          <p:cNvPr id="5123" name="Picture 3" descr="D:\Documents\School\UCI Data Analytics Boot Camp\Projects Research\Project 4 Research\Stock Images\[Custom - 463x309] pexels-bentonphotocinema-10956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18" y="2743200"/>
            <a:ext cx="58801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Logistic Regression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r>
              <a:rPr lang="en-US" u="sng" dirty="0" smtClean="0"/>
              <a:t>Multiclass (4 classes)</a:t>
            </a:r>
            <a:endParaRPr lang="en-US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33600"/>
            <a:ext cx="4040188" cy="33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</a:t>
            </a:r>
            <a:r>
              <a:rPr lang="en-US" u="sng" dirty="0"/>
              <a:t> Classification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54936"/>
            <a:ext cx="4041775" cy="32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2948"/>
              </p:ext>
            </p:extLst>
          </p:nvPr>
        </p:nvGraphicFramePr>
        <p:xfrm>
          <a:off x="2362200" y="5806440"/>
          <a:ext cx="4495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498600"/>
                <a:gridCol w="1498600"/>
              </a:tblGrid>
              <a:tr h="2724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Classification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0.6105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0.8397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0.6096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0.8397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K-Nearest Neighbors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r>
              <a:rPr lang="en-US" u="sng" dirty="0" smtClean="0"/>
              <a:t>Multiclass (6 classes)</a:t>
            </a:r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 Classification</a:t>
            </a:r>
            <a:endParaRPr lang="en-US" u="sng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6280"/>
            <a:ext cx="4040188" cy="347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52650"/>
            <a:ext cx="4041775" cy="32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55227"/>
              </p:ext>
            </p:extLst>
          </p:nvPr>
        </p:nvGraphicFramePr>
        <p:xfrm>
          <a:off x="2362200" y="5806440"/>
          <a:ext cx="4495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498600"/>
                <a:gridCol w="1498600"/>
              </a:tblGrid>
              <a:tr h="2724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Classification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0.6613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0.8619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0.5412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0.8223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8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Neural Network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 Classification</a:t>
            </a:r>
            <a:endParaRPr lang="en-US" u="sng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27287"/>
            <a:ext cx="4173863" cy="338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37090"/>
              </p:ext>
            </p:extLst>
          </p:nvPr>
        </p:nvGraphicFramePr>
        <p:xfrm>
          <a:off x="533400" y="2514600"/>
          <a:ext cx="3886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  <a:gridCol w="971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01561"/>
              </p:ext>
            </p:extLst>
          </p:nvPr>
        </p:nvGraphicFramePr>
        <p:xfrm>
          <a:off x="533400" y="4419600"/>
          <a:ext cx="3886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2724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 Classification</a:t>
                      </a:r>
                      <a:endParaRPr lang="en-US" sz="16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 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0.8516</a:t>
                      </a:r>
                      <a:endParaRPr lang="en-US" sz="16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Testing 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0.8292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Sources</a:t>
            </a:r>
            <a:endParaRPr lang="en-US" cap="small" dirty="0">
              <a:latin typeface="Impact" panose="020B080603090205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50576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U.S. Department of Transportation, Bureau of Transportation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Flights</a:t>
                      </a:r>
                      <a:r>
                        <a:rPr lang="en-US" baseline="0" dirty="0" smtClean="0"/>
                        <a:t> originating from LAX, 2020-2024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Federal Aviation Administration (FAA)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Aircraft specifications</a:t>
                      </a:r>
                      <a:r>
                        <a:rPr lang="en-US" baseline="0" dirty="0" smtClean="0"/>
                        <a:t> by tail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National Oceanic</a:t>
                      </a:r>
                      <a:r>
                        <a:rPr lang="en-US" baseline="0" dirty="0" smtClean="0"/>
                        <a:t> and Atmospheric Administration, </a:t>
                      </a:r>
                      <a:r>
                        <a:rPr lang="en-US" dirty="0" smtClean="0"/>
                        <a:t>National Weather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 weather observations</a:t>
                      </a:r>
                      <a:r>
                        <a:rPr lang="en-US" baseline="0" dirty="0" smtClean="0"/>
                        <a:t> for origin (LAX) and destination airports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Cleaning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Removed columns that contained a single value overwhelmingly (&gt;99.9%)</a:t>
            </a:r>
          </a:p>
          <a:p>
            <a:r>
              <a:rPr lang="en-US" dirty="0" smtClean="0"/>
              <a:t>Condensed categorical columns</a:t>
            </a:r>
          </a:p>
          <a:p>
            <a:pPr lvl="1"/>
            <a:r>
              <a:rPr lang="en-US" dirty="0" smtClean="0"/>
              <a:t>Low value counts merged into ‘Other’.</a:t>
            </a:r>
          </a:p>
          <a:p>
            <a:pPr lvl="1"/>
            <a:r>
              <a:rPr lang="en-US" dirty="0" smtClean="0"/>
              <a:t>Synonymous categories combined</a:t>
            </a:r>
          </a:p>
          <a:p>
            <a:pPr lvl="2"/>
            <a:r>
              <a:rPr lang="en-US" dirty="0" smtClean="0"/>
              <a:t>For example:</a:t>
            </a:r>
            <a:r>
              <a:rPr lang="en-US" dirty="0" smtClean="0"/>
              <a:t> </a:t>
            </a:r>
            <a:r>
              <a:rPr lang="en-US" dirty="0" smtClean="0"/>
              <a:t>Airbus and Airbus </a:t>
            </a:r>
            <a:r>
              <a:rPr lang="en-US" dirty="0" smtClean="0"/>
              <a:t>SAS</a:t>
            </a:r>
            <a:endParaRPr lang="en-US" dirty="0" smtClean="0"/>
          </a:p>
          <a:p>
            <a:r>
              <a:rPr lang="en-US" dirty="0" smtClean="0"/>
              <a:t>Converted date and time columns into cyclical format (sin, cos) to facilitate machine learning</a:t>
            </a:r>
          </a:p>
          <a:p>
            <a:r>
              <a:rPr lang="en-US" dirty="0" smtClean="0"/>
              <a:t>Verified no nulls remained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Target Variables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Investigated 3 options:</a:t>
            </a:r>
          </a:p>
          <a:p>
            <a:pPr lvl="1"/>
            <a:r>
              <a:rPr lang="en-US" dirty="0" smtClean="0"/>
              <a:t>6 classes (semi-arbitrary)</a:t>
            </a:r>
          </a:p>
          <a:p>
            <a:pPr lvl="1"/>
            <a:r>
              <a:rPr lang="en-US" dirty="0" smtClean="0"/>
              <a:t>4 classes based on FAA designations</a:t>
            </a:r>
          </a:p>
          <a:p>
            <a:pPr lvl="1"/>
            <a:r>
              <a:rPr lang="en-US" dirty="0" smtClean="0"/>
              <a:t>Binary class based on FAA designations</a:t>
            </a:r>
          </a:p>
          <a:p>
            <a:r>
              <a:rPr lang="en-US" dirty="0" smtClean="0"/>
              <a:t>Due to model performance, settled on binary classification:</a:t>
            </a:r>
          </a:p>
          <a:p>
            <a:pPr lvl="1"/>
            <a:r>
              <a:rPr lang="en-US" dirty="0" smtClean="0"/>
              <a:t>Delayed if departure &gt;15 minutes after schedule</a:t>
            </a:r>
          </a:p>
          <a:p>
            <a:pPr lvl="1"/>
            <a:r>
              <a:rPr lang="en-US" dirty="0" smtClean="0"/>
              <a:t>Not delayed otherwise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small" dirty="0" smtClean="0"/>
              <a:t>MODELS</a:t>
            </a:r>
            <a:endParaRPr lang="en-US" sz="6000" cap="small" dirty="0"/>
          </a:p>
        </p:txBody>
      </p:sp>
      <p:pic>
        <p:nvPicPr>
          <p:cNvPr id="6149" name="Picture 5" descr="D:\Documents\School\UCI Data Analytics Boot Camp\Projects Research\Project 4 Research\Stock Images\[Custom - 600x400] pexels-pixabay-37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8" y="1371600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2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r>
              <a:rPr lang="en-US" u="sng" dirty="0" smtClean="0"/>
              <a:t>Multiclass (4 classes)</a:t>
            </a:r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</a:t>
            </a:r>
            <a:r>
              <a:rPr lang="en-US" u="sng" dirty="0"/>
              <a:t> Classification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54936"/>
            <a:ext cx="4041775" cy="32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4040188" cy="33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48901"/>
              </p:ext>
            </p:extLst>
          </p:nvPr>
        </p:nvGraphicFramePr>
        <p:xfrm>
          <a:off x="1219200" y="5715000"/>
          <a:ext cx="57912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838200"/>
                <a:gridCol w="1524000"/>
                <a:gridCol w="1981201"/>
              </a:tblGrid>
              <a:tr h="2724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Classification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w/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HyperParams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0.3938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0.3937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0.8424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1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44716"/>
              </p:ext>
            </p:extLst>
          </p:nvPr>
        </p:nvGraphicFramePr>
        <p:xfrm>
          <a:off x="609600" y="2627868"/>
          <a:ext cx="7848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Search </a:t>
                      </a:r>
                      <a:r>
                        <a:rPr lang="en-US" baseline="0" dirty="0" err="1" smtClean="0"/>
                        <a:t>Hyperparameters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43550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Additional </a:t>
            </a:r>
            <a:r>
              <a:rPr lang="en-US" dirty="0" err="1" smtClean="0"/>
              <a:t>hyperparameters</a:t>
            </a:r>
            <a:r>
              <a:rPr lang="en-US" dirty="0" smtClean="0"/>
              <a:t> overcorrected overfitting into </a:t>
            </a:r>
            <a:r>
              <a:rPr lang="en-US" dirty="0" err="1" smtClean="0"/>
              <a:t>underfitting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905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results for binary classification: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8478"/>
              </p:ext>
            </p:extLst>
          </p:nvPr>
        </p:nvGraphicFramePr>
        <p:xfrm>
          <a:off x="457200" y="2057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65806"/>
              </p:ext>
            </p:extLst>
          </p:nvPr>
        </p:nvGraphicFramePr>
        <p:xfrm>
          <a:off x="457200" y="2057400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5657"/>
              </p:ext>
            </p:extLst>
          </p:nvPr>
        </p:nvGraphicFramePr>
        <p:xfrm>
          <a:off x="457200" y="4343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69510"/>
              </p:ext>
            </p:extLst>
          </p:nvPr>
        </p:nvGraphicFramePr>
        <p:xfrm>
          <a:off x="457200" y="4343400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1600200"/>
            <a:ext cx="464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Classification, full tree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Classification, </a:t>
            </a:r>
            <a:r>
              <a:rPr lang="en-US" dirty="0" err="1" smtClean="0"/>
              <a:t>hyperparameters</a:t>
            </a:r>
            <a:r>
              <a:rPr lang="en-US" dirty="0" smtClean="0"/>
              <a:t> determined by </a:t>
            </a:r>
            <a:r>
              <a:rPr lang="en-US" dirty="0" err="1" smtClean="0"/>
              <a:t>RandomSearchCV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335</Words>
  <Application>Microsoft Office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</vt:lpstr>
      <vt:lpstr>Sources</vt:lpstr>
      <vt:lpstr>Cleaning</vt:lpstr>
      <vt:lpstr>Target Variables</vt:lpstr>
      <vt:lpstr>MODELS</vt:lpstr>
      <vt:lpstr>Random Forest</vt:lpstr>
      <vt:lpstr>Random Forest</vt:lpstr>
      <vt:lpstr>Random Forest</vt:lpstr>
      <vt:lpstr>Random Forest</vt:lpstr>
      <vt:lpstr>Support Vector Classification</vt:lpstr>
      <vt:lpstr>Logistic Regression</vt:lpstr>
      <vt:lpstr>K-Nearest Neighbors</vt:lpstr>
      <vt:lpstr>Neural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David</dc:creator>
  <cp:lastModifiedBy>David</cp:lastModifiedBy>
  <cp:revision>21</cp:revision>
  <dcterms:created xsi:type="dcterms:W3CDTF">2025-03-26T17:59:33Z</dcterms:created>
  <dcterms:modified xsi:type="dcterms:W3CDTF">2025-03-26T21:27:53Z</dcterms:modified>
</cp:coreProperties>
</file>