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2" r:id="rId8"/>
    <p:sldId id="270" r:id="rId9"/>
    <p:sldId id="264" r:id="rId10"/>
    <p:sldId id="267" r:id="rId11"/>
    <p:sldId id="262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8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16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81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97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18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2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8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6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38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7A296-B5E8-4985-BAEE-49C51EEDFD89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0FE89-1887-4A46-8CA3-612D123BE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5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DATA</a:t>
            </a:r>
            <a:endParaRPr lang="en-US" sz="6000" dirty="0"/>
          </a:p>
        </p:txBody>
      </p:sp>
      <p:pic>
        <p:nvPicPr>
          <p:cNvPr id="7172" name="Picture 4" descr="D:\Documents\School\UCI Data Analytics Boot Camp\Projects Research\Project 4 Research\Stock Images\[Custom - 602x401] pexels-joshsorenson-171682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99" y="1371600"/>
            <a:ext cx="7645401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0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Logistic Regression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pPr algn="ctr"/>
            <a:r>
              <a:rPr lang="en-US" u="sng" dirty="0" smtClean="0"/>
              <a:t>Multiclass (4 classes)</a:t>
            </a:r>
            <a:endParaRPr lang="en-US" u="sng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133600"/>
            <a:ext cx="4040188" cy="33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/>
          <a:lstStyle/>
          <a:p>
            <a:pPr algn="ctr"/>
            <a:r>
              <a:rPr lang="en-US" u="sng" dirty="0" smtClean="0"/>
              <a:t>Binary</a:t>
            </a:r>
            <a:r>
              <a:rPr lang="en-US" u="sng" dirty="0"/>
              <a:t> Classification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54936"/>
            <a:ext cx="4041775" cy="325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02948"/>
              </p:ext>
            </p:extLst>
          </p:nvPr>
        </p:nvGraphicFramePr>
        <p:xfrm>
          <a:off x="2362200" y="5806440"/>
          <a:ext cx="4495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/>
                <a:gridCol w="1498600"/>
                <a:gridCol w="1498600"/>
              </a:tblGrid>
              <a:tr h="2724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Binary Classification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0.6105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0.8397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0.6096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0.8397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427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K-Nearest Neighbors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pPr algn="ctr"/>
            <a:r>
              <a:rPr lang="en-US" u="sng" dirty="0" smtClean="0"/>
              <a:t>Multiclass (6 classes)</a:t>
            </a:r>
            <a:endParaRPr lang="en-US" u="sn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/>
          <a:lstStyle/>
          <a:p>
            <a:pPr algn="ctr"/>
            <a:r>
              <a:rPr lang="en-US" u="sng" dirty="0" smtClean="0"/>
              <a:t>Binary Classification</a:t>
            </a:r>
            <a:endParaRPr lang="en-US" u="sng" dirty="0"/>
          </a:p>
        </p:txBody>
      </p:sp>
      <p:pic>
        <p:nvPicPr>
          <p:cNvPr id="1029" name="Picture 5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086280"/>
            <a:ext cx="4040188" cy="347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52650"/>
            <a:ext cx="4041775" cy="325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955227"/>
              </p:ext>
            </p:extLst>
          </p:nvPr>
        </p:nvGraphicFramePr>
        <p:xfrm>
          <a:off x="2362200" y="5806440"/>
          <a:ext cx="449580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8600"/>
                <a:gridCol w="1498600"/>
                <a:gridCol w="1498600"/>
              </a:tblGrid>
              <a:tr h="2724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Binary Classification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0.6613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0.8619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0.5412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0.8223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586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Neural Network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pPr algn="ctr"/>
            <a:endParaRPr lang="en-US" u="sn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/>
          <a:lstStyle/>
          <a:p>
            <a:pPr algn="ctr"/>
            <a:r>
              <a:rPr lang="en-US" u="sng" dirty="0" smtClean="0"/>
              <a:t>Binary Classification</a:t>
            </a:r>
            <a:endParaRPr lang="en-US" u="sng" dirty="0"/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427287"/>
            <a:ext cx="4173863" cy="3382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137090"/>
              </p:ext>
            </p:extLst>
          </p:nvPr>
        </p:nvGraphicFramePr>
        <p:xfrm>
          <a:off x="533400" y="2514600"/>
          <a:ext cx="3886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550"/>
                <a:gridCol w="971550"/>
                <a:gridCol w="971550"/>
                <a:gridCol w="9715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801561"/>
              </p:ext>
            </p:extLst>
          </p:nvPr>
        </p:nvGraphicFramePr>
        <p:xfrm>
          <a:off x="533400" y="4419600"/>
          <a:ext cx="388620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3100"/>
                <a:gridCol w="1943100"/>
              </a:tblGrid>
              <a:tr h="27241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Binary Classification</a:t>
                      </a:r>
                      <a:endParaRPr lang="en-US" sz="16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Training 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0.8516</a:t>
                      </a:r>
                      <a:endParaRPr lang="en-US" sz="16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Testing 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0.8292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91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Sources</a:t>
            </a:r>
            <a:endParaRPr lang="en-US" cap="small" dirty="0">
              <a:latin typeface="Impact" panose="020B0806030902050204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875106"/>
              </p:ext>
            </p:extLst>
          </p:nvPr>
        </p:nvGraphicFramePr>
        <p:xfrm>
          <a:off x="457200" y="1600200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Source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Data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U.S. Department of Transportation, Bureau of Transportation Statistics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Flights</a:t>
                      </a:r>
                      <a:r>
                        <a:rPr lang="en-US" baseline="0" dirty="0" smtClean="0"/>
                        <a:t> originating from LAX, 2020-2024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Federal Aviation Administration (FAA)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Aircraft specifications</a:t>
                      </a:r>
                      <a:r>
                        <a:rPr lang="en-US" baseline="0" dirty="0" smtClean="0"/>
                        <a:t> by tail number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National Oceanic</a:t>
                      </a:r>
                      <a:r>
                        <a:rPr lang="en-US" baseline="0" dirty="0" smtClean="0"/>
                        <a:t> and Atmospheric Administration, </a:t>
                      </a:r>
                      <a:r>
                        <a:rPr lang="en-US" dirty="0" smtClean="0"/>
                        <a:t>National Weather Service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Historical weather observations</a:t>
                      </a:r>
                      <a:r>
                        <a:rPr lang="en-US" baseline="0" dirty="0" smtClean="0"/>
                        <a:t> for origin (LAX) and destination airports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16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Cleaning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Removed columns that contained a single value overwhelmingly (&gt;99.9%)</a:t>
            </a:r>
          </a:p>
          <a:p>
            <a:r>
              <a:rPr lang="en-US" dirty="0" smtClean="0"/>
              <a:t>Condensed categorical columns</a:t>
            </a:r>
          </a:p>
          <a:p>
            <a:pPr lvl="1"/>
            <a:r>
              <a:rPr lang="en-US" dirty="0" smtClean="0"/>
              <a:t>Low value counts merged into ‘Other’.</a:t>
            </a:r>
          </a:p>
          <a:p>
            <a:pPr lvl="1"/>
            <a:r>
              <a:rPr lang="en-US" dirty="0" smtClean="0"/>
              <a:t>Synonymous categories combined</a:t>
            </a:r>
          </a:p>
          <a:p>
            <a:pPr lvl="2"/>
            <a:r>
              <a:rPr lang="en-US" dirty="0" smtClean="0"/>
              <a:t>For example: Airbus and Airbus SAS</a:t>
            </a:r>
          </a:p>
          <a:p>
            <a:r>
              <a:rPr lang="en-US" dirty="0" smtClean="0"/>
              <a:t>Converted date and time columns into cyclical format (sin, cos) to facilitate machine learning</a:t>
            </a:r>
          </a:p>
          <a:p>
            <a:r>
              <a:rPr lang="en-US" dirty="0" smtClean="0"/>
              <a:t>Verified no nulls remained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77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Target Variables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Investigated 3 options:</a:t>
            </a:r>
          </a:p>
          <a:p>
            <a:pPr lvl="1"/>
            <a:r>
              <a:rPr lang="en-US" dirty="0" smtClean="0"/>
              <a:t>6 classes (semi-arbitrary)</a:t>
            </a:r>
          </a:p>
          <a:p>
            <a:pPr lvl="1"/>
            <a:r>
              <a:rPr lang="en-US" dirty="0" smtClean="0"/>
              <a:t>4 classes based on FAA designations</a:t>
            </a:r>
          </a:p>
          <a:p>
            <a:pPr lvl="1"/>
            <a:r>
              <a:rPr lang="en-US" dirty="0" smtClean="0"/>
              <a:t>Binary class based on FAA designations</a:t>
            </a:r>
          </a:p>
          <a:p>
            <a:r>
              <a:rPr lang="en-US" dirty="0" smtClean="0"/>
              <a:t>Due to model performance, settled on binary classification:</a:t>
            </a:r>
          </a:p>
          <a:p>
            <a:pPr lvl="1"/>
            <a:r>
              <a:rPr lang="en-US" dirty="0" smtClean="0"/>
              <a:t>Delayed if departure &gt;15 minutes after schedule</a:t>
            </a:r>
          </a:p>
          <a:p>
            <a:pPr lvl="1"/>
            <a:r>
              <a:rPr lang="en-US" dirty="0" smtClean="0"/>
              <a:t>Not delayed otherwise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71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CCCCFF"/>
            </a:gs>
            <a:gs pos="17999">
              <a:srgbClr val="99CCFF"/>
            </a:gs>
            <a:gs pos="36000">
              <a:srgbClr val="9966FF"/>
            </a:gs>
            <a:gs pos="61000">
              <a:srgbClr val="CC99FF"/>
            </a:gs>
            <a:gs pos="82001">
              <a:srgbClr val="99CCFF"/>
            </a:gs>
            <a:gs pos="100000">
              <a:srgbClr val="CCCCF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cap="small" dirty="0" smtClean="0"/>
              <a:t>MODELS</a:t>
            </a:r>
            <a:endParaRPr lang="en-US" sz="6000" cap="small" dirty="0"/>
          </a:p>
        </p:txBody>
      </p:sp>
      <p:pic>
        <p:nvPicPr>
          <p:cNvPr id="6149" name="Picture 5" descr="D:\Documents\School\UCI Data Analytics Boot Camp\Projects Research\Project 4 Research\Stock Images\[Custom - 600x400] pexels-pixabay-3735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28" y="1371600"/>
            <a:ext cx="7620000" cy="5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28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Random Forest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4040188" cy="639762"/>
          </a:xfrm>
        </p:spPr>
        <p:txBody>
          <a:bodyPr/>
          <a:lstStyle/>
          <a:p>
            <a:pPr algn="ctr"/>
            <a:r>
              <a:rPr lang="en-US" u="sng" dirty="0" smtClean="0"/>
              <a:t>Multiclass (4 classes)</a:t>
            </a:r>
            <a:endParaRPr lang="en-US" u="sng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645025" y="1371600"/>
            <a:ext cx="4041775" cy="639762"/>
          </a:xfrm>
        </p:spPr>
        <p:txBody>
          <a:bodyPr/>
          <a:lstStyle/>
          <a:p>
            <a:pPr algn="ctr"/>
            <a:r>
              <a:rPr lang="en-US" u="sng" dirty="0" smtClean="0"/>
              <a:t>Binary</a:t>
            </a:r>
            <a:r>
              <a:rPr lang="en-US" u="sng" dirty="0"/>
              <a:t> Classification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154936"/>
            <a:ext cx="4041775" cy="3258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3600"/>
            <a:ext cx="4040188" cy="330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125409"/>
              </p:ext>
            </p:extLst>
          </p:nvPr>
        </p:nvGraphicFramePr>
        <p:xfrm>
          <a:off x="1752600" y="5715000"/>
          <a:ext cx="5791201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838200"/>
                <a:gridCol w="1524000"/>
                <a:gridCol w="1981201"/>
              </a:tblGrid>
              <a:tr h="27241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Multiclass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Binary Classification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Binary w/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HyperParams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Training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0.3938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0.9999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0.5970</a:t>
                      </a:r>
                      <a:endParaRPr lang="en-US" sz="1200" dirty="0"/>
                    </a:p>
                  </a:txBody>
                  <a:tcPr/>
                </a:tc>
              </a:tr>
              <a:tr h="272415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Testing Accuracy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0.3937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0.8424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0.5968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6114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Random Forest</a:t>
            </a:r>
            <a:endParaRPr lang="en-US" cap="small" dirty="0">
              <a:latin typeface="Impact" panose="020B080603090205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38478"/>
              </p:ext>
            </p:extLst>
          </p:nvPr>
        </p:nvGraphicFramePr>
        <p:xfrm>
          <a:off x="457200" y="20574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0.91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65806"/>
              </p:ext>
            </p:extLst>
          </p:nvPr>
        </p:nvGraphicFramePr>
        <p:xfrm>
          <a:off x="457200" y="2057400"/>
          <a:ext cx="2057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5657"/>
              </p:ext>
            </p:extLst>
          </p:nvPr>
        </p:nvGraphicFramePr>
        <p:xfrm>
          <a:off x="457200" y="43434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Precision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Recall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869510"/>
              </p:ext>
            </p:extLst>
          </p:nvPr>
        </p:nvGraphicFramePr>
        <p:xfrm>
          <a:off x="457200" y="4343400"/>
          <a:ext cx="20574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Label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Accuracy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57200" y="1600200"/>
            <a:ext cx="464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Classification, full tree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3886200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Binary Classification, </a:t>
            </a:r>
            <a:r>
              <a:rPr lang="en-US" dirty="0" err="1" smtClean="0"/>
              <a:t>hyperparameters</a:t>
            </a:r>
            <a:r>
              <a:rPr lang="en-US" dirty="0" smtClean="0"/>
              <a:t> determined by </a:t>
            </a:r>
            <a:r>
              <a:rPr lang="en-US" dirty="0" err="1" smtClean="0"/>
              <a:t>RandomSearchCV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1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Random Forest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6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cap="small" dirty="0" smtClean="0">
                <a:latin typeface="Impact" panose="020B0806030902050204" pitchFamily="34" charset="0"/>
              </a:rPr>
              <a:t>Support Vector Classification</a:t>
            </a:r>
            <a:endParaRPr lang="en-US" cap="small" dirty="0">
              <a:latin typeface="Impact" panose="020B080603090205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Model did not complete </a:t>
            </a:r>
          </a:p>
          <a:p>
            <a:r>
              <a:rPr lang="en-US" dirty="0" smtClean="0"/>
              <a:t>Run time over 20 hours</a:t>
            </a:r>
            <a:endParaRPr lang="en-US" dirty="0"/>
          </a:p>
        </p:txBody>
      </p:sp>
      <p:pic>
        <p:nvPicPr>
          <p:cNvPr id="5123" name="Picture 3" descr="D:\Documents\School\UCI Data Analytics Boot Camp\Projects Research\Project 4 Research\Stock Images\[Custom - 463x309] pexels-bentonphotocinema-10956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5818" y="2743200"/>
            <a:ext cx="588010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666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308</Words>
  <Application>Microsoft Office PowerPoint</Application>
  <PresentationFormat>On-screen Show (4:3)</PresentationFormat>
  <Paragraphs>129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DATA</vt:lpstr>
      <vt:lpstr>Sources</vt:lpstr>
      <vt:lpstr>Cleaning</vt:lpstr>
      <vt:lpstr>Target Variables</vt:lpstr>
      <vt:lpstr>MODELS</vt:lpstr>
      <vt:lpstr>Random Forest</vt:lpstr>
      <vt:lpstr>Random Forest</vt:lpstr>
      <vt:lpstr>Random Forest</vt:lpstr>
      <vt:lpstr>Support Vector Classification</vt:lpstr>
      <vt:lpstr>Logistic Regression</vt:lpstr>
      <vt:lpstr>K-Nearest Neighbors</vt:lpstr>
      <vt:lpstr>Neural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dc:creator>David</dc:creator>
  <cp:lastModifiedBy>David</cp:lastModifiedBy>
  <cp:revision>25</cp:revision>
  <dcterms:created xsi:type="dcterms:W3CDTF">2025-03-26T17:59:33Z</dcterms:created>
  <dcterms:modified xsi:type="dcterms:W3CDTF">2025-03-27T13:47:56Z</dcterms:modified>
</cp:coreProperties>
</file>