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5"/>
  </p:notesMasterIdLst>
  <p:sldIdLst>
    <p:sldId id="256" r:id="rId2"/>
    <p:sldId id="263" r:id="rId3"/>
    <p:sldId id="257" r:id="rId4"/>
    <p:sldId id="272" r:id="rId5"/>
    <p:sldId id="258" r:id="rId6"/>
    <p:sldId id="262" r:id="rId7"/>
    <p:sldId id="261" r:id="rId8"/>
    <p:sldId id="264" r:id="rId9"/>
    <p:sldId id="269" r:id="rId10"/>
    <p:sldId id="265" r:id="rId11"/>
    <p:sldId id="267"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3F979-ADFE-662C-A4FA-1F9C069FC587}" v="24" dt="2024-11-07T01:46:34.8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000B0-6C20-452E-9E35-79302652D7EE}" type="datetimeFigureOut">
              <a:t>7/18/2025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A2688-EE9B-48D6-A109-CAC1F64853DA}" type="slidenum">
              <a:t>‹#›</a:t>
            </a:fld>
            <a:endParaRPr lang="en-US"/>
          </a:p>
        </p:txBody>
      </p:sp>
    </p:spTree>
    <p:extLst>
      <p:ext uri="{BB962C8B-B14F-4D97-AF65-F5344CB8AC3E}">
        <p14:creationId xmlns:p14="http://schemas.microsoft.com/office/powerpoint/2010/main" val="143694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initial designs were part of the divergence phase in design. We tried a lot of different things, with different levels of success. I want to walk you through a few of the ideas we had, both good and bad. </a:t>
            </a:r>
            <a:endParaRPr lang="en-US" dirty="0"/>
          </a:p>
          <a:p>
            <a:endParaRPr lang="en-US" dirty="0"/>
          </a:p>
          <a:p>
            <a:r>
              <a:rPr lang="en-US"/>
              <a:t>Looking at this first page, you’ll see a basic layout that we somewhat kept throughout the whole project. We had a homepage, activity add, day view, and profile, along with swiping functionality. However, this prototype was lacking some functionality that we needed, so we added favoriting and a shopping list, then a calendar view in the third wireframe. We also added visualizations of macro-nutrient goals throughout the day.</a:t>
            </a: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0BA2688-EE9B-48D6-A109-CAC1F64853DA}" type="slidenum">
              <a:t>8</a:t>
            </a:fld>
            <a:endParaRPr lang="en-US"/>
          </a:p>
        </p:txBody>
      </p:sp>
    </p:spTree>
    <p:extLst>
      <p:ext uri="{BB962C8B-B14F-4D97-AF65-F5344CB8AC3E}">
        <p14:creationId xmlns:p14="http://schemas.microsoft.com/office/powerpoint/2010/main" val="322088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then to more examples from Milestone 1, we each approached this app from different perspectives. This prototype used a navigation bar and favoriting from the beginning, then developed further flow. One of the primary items we pulled out of this second prototype was the “week view,” which allows you to view all recipes and meals within a specific week, along with planning the next week. </a:t>
            </a:r>
            <a:br>
              <a:rPr lang="en-US" dirty="0">
                <a:cs typeface="+mn-lt"/>
              </a:rPr>
            </a:br>
            <a:endParaRPr lang="en-US">
              <a:ea typeface="Calibri"/>
              <a:cs typeface="Calibri"/>
            </a:endParaRPr>
          </a:p>
        </p:txBody>
      </p:sp>
      <p:sp>
        <p:nvSpPr>
          <p:cNvPr id="4" name="Slide Number Placeholder 3"/>
          <p:cNvSpPr>
            <a:spLocks noGrp="1"/>
          </p:cNvSpPr>
          <p:nvPr>
            <p:ph type="sldNum" sz="quarter" idx="5"/>
          </p:nvPr>
        </p:nvSpPr>
        <p:spPr/>
        <p:txBody>
          <a:bodyPr/>
          <a:lstStyle/>
          <a:p>
            <a:fld id="{20BA2688-EE9B-48D6-A109-CAC1F64853DA}" type="slidenum">
              <a:t>9</a:t>
            </a:fld>
            <a:endParaRPr lang="en-US"/>
          </a:p>
        </p:txBody>
      </p:sp>
    </p:spTree>
    <p:extLst>
      <p:ext uri="{BB962C8B-B14F-4D97-AF65-F5344CB8AC3E}">
        <p14:creationId xmlns:p14="http://schemas.microsoft.com/office/powerpoint/2010/main" val="4136737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second milestone, we moved from Paper to Figma. In this milestone, we converged on a single prototype. We set up different pages for different functions. We had “week views” set up, meal planning, a home page, and profile view. </a:t>
            </a:r>
          </a:p>
          <a:p>
            <a:endParaRPr lang="en-US" dirty="0"/>
          </a:p>
          <a:p>
            <a:r>
              <a:rPr lang="en-US"/>
              <a:t>However, this prototype was far from perfect. “Favoriting” a meal was incredibly difficult for people. Further, some of our items and icons were unclickable. Signifiers did not always match affordances. We also wanted to clean up our meal planning because it was completely buried in our calendar. We also needed to add “back arrows” and additional signifiers when meal-planning, along with placing more items directly on the home screen. </a:t>
            </a:r>
          </a:p>
        </p:txBody>
      </p:sp>
      <p:sp>
        <p:nvSpPr>
          <p:cNvPr id="4" name="Slide Number Placeholder 3"/>
          <p:cNvSpPr>
            <a:spLocks noGrp="1"/>
          </p:cNvSpPr>
          <p:nvPr>
            <p:ph type="sldNum" sz="quarter" idx="5"/>
          </p:nvPr>
        </p:nvSpPr>
        <p:spPr/>
        <p:txBody>
          <a:bodyPr/>
          <a:lstStyle/>
          <a:p>
            <a:fld id="{20BA2688-EE9B-48D6-A109-CAC1F64853DA}" type="slidenum">
              <a:t>10</a:t>
            </a:fld>
            <a:endParaRPr lang="en-US"/>
          </a:p>
        </p:txBody>
      </p:sp>
    </p:spTree>
    <p:extLst>
      <p:ext uri="{BB962C8B-B14F-4D97-AF65-F5344CB8AC3E}">
        <p14:creationId xmlns:p14="http://schemas.microsoft.com/office/powerpoint/2010/main" val="33085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2735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93334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7014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87063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06556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2028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4257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672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3285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1585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7/18/2025</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72995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7/18/2025</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4198883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figma.com/file/vhOmKdoaZ35nu9lt8o5w0X/HCI-project?type=design&amp;node-id=0%3A1&amp;mode=design&amp;t=BBGfE4nFVmqiYyFA-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2" name="Rectangle 6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Wavy 3D art">
            <a:extLst>
              <a:ext uri="{FF2B5EF4-FFF2-40B4-BE49-F238E27FC236}">
                <a16:creationId xmlns:a16="http://schemas.microsoft.com/office/drawing/2014/main" id="{17BB55DB-C05F-94DF-92D8-1CD3BE62F452}"/>
              </a:ext>
            </a:extLst>
          </p:cNvPr>
          <p:cNvPicPr>
            <a:picLocks noChangeAspect="1"/>
          </p:cNvPicPr>
          <p:nvPr/>
        </p:nvPicPr>
        <p:blipFill rotWithShape="1">
          <a:blip r:embed="rId2">
            <a:alphaModFix amt="70000"/>
          </a:blip>
          <a:srcRect t="20157" r="6" b="7254"/>
          <a:stretch/>
        </p:blipFill>
        <p:spPr>
          <a:xfrm>
            <a:off x="20" y="10"/>
            <a:ext cx="12188932" cy="6856614"/>
          </a:xfrm>
          <a:prstGeom prst="rect">
            <a:avLst/>
          </a:prstGeom>
        </p:spPr>
      </p:pic>
      <p:sp>
        <p:nvSpPr>
          <p:cNvPr id="2" name="Title 1"/>
          <p:cNvSpPr>
            <a:spLocks noGrp="1"/>
          </p:cNvSpPr>
          <p:nvPr>
            <p:ph type="ctrTitle"/>
          </p:nvPr>
        </p:nvSpPr>
        <p:spPr>
          <a:xfrm>
            <a:off x="996275" y="-44305"/>
            <a:ext cx="10190071" cy="3145855"/>
          </a:xfrm>
        </p:spPr>
        <p:txBody>
          <a:bodyPr anchor="b">
            <a:normAutofit/>
          </a:bodyPr>
          <a:lstStyle/>
          <a:p>
            <a:r>
              <a:rPr lang="en-US" sz="5400">
                <a:solidFill>
                  <a:srgbClr val="FFFFFF"/>
                </a:solidFill>
              </a:rPr>
              <a:t>Student Athlete App</a:t>
            </a:r>
          </a:p>
        </p:txBody>
      </p:sp>
      <p:sp>
        <p:nvSpPr>
          <p:cNvPr id="3" name="Subtitle 2"/>
          <p:cNvSpPr>
            <a:spLocks noGrp="1"/>
          </p:cNvSpPr>
          <p:nvPr>
            <p:ph type="subTitle" idx="1"/>
          </p:nvPr>
        </p:nvSpPr>
        <p:spPr>
          <a:xfrm>
            <a:off x="1218708" y="3280566"/>
            <a:ext cx="9781327" cy="2056617"/>
          </a:xfrm>
        </p:spPr>
        <p:txBody>
          <a:bodyPr anchor="t">
            <a:normAutofit/>
          </a:bodyPr>
          <a:lstStyle/>
          <a:p>
            <a:r>
              <a:rPr lang="en-US" sz="2200">
                <a:solidFill>
                  <a:srgbClr val="FFFFFF"/>
                </a:solidFill>
                <a:cs typeface="Arial"/>
              </a:rPr>
              <a:t>Ben Eiffert, Emersyn Funk, Brianna Rawlings</a:t>
            </a:r>
            <a:endParaRPr lang="en-US" sz="2200">
              <a:solidFill>
                <a:srgbClr val="FFFFFF"/>
              </a:solidFill>
            </a:endParaRPr>
          </a:p>
        </p:txBody>
      </p:sp>
      <p:grpSp>
        <p:nvGrpSpPr>
          <p:cNvPr id="6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6" name="Freeform: Shape 6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a:p>
          </p:txBody>
        </p:sp>
      </p:grpSp>
      <p:grpSp>
        <p:nvGrpSpPr>
          <p:cNvPr id="68" name="Group 67">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69"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82BD-D4B3-5974-03C7-6FD92AEF6B2A}"/>
              </a:ext>
            </a:extLst>
          </p:cNvPr>
          <p:cNvSpPr>
            <a:spLocks noGrp="1"/>
          </p:cNvSpPr>
          <p:nvPr>
            <p:ph type="title"/>
          </p:nvPr>
        </p:nvSpPr>
        <p:spPr/>
        <p:txBody>
          <a:bodyPr/>
          <a:lstStyle/>
          <a:p>
            <a:r>
              <a:rPr lang="en-US"/>
              <a:t>Milestone 2</a:t>
            </a:r>
          </a:p>
        </p:txBody>
      </p:sp>
      <p:pic>
        <p:nvPicPr>
          <p:cNvPr id="4" name="Content Placeholder 3" descr="Screens screenshot of a phone&#10;&#10;Description automatically generated">
            <a:extLst>
              <a:ext uri="{FF2B5EF4-FFF2-40B4-BE49-F238E27FC236}">
                <a16:creationId xmlns:a16="http://schemas.microsoft.com/office/drawing/2014/main" id="{DAF1473D-5D1A-AD82-8316-85256E950CCD}"/>
              </a:ext>
            </a:extLst>
          </p:cNvPr>
          <p:cNvPicPr>
            <a:picLocks noGrp="1" noChangeAspect="1"/>
          </p:cNvPicPr>
          <p:nvPr>
            <p:ph idx="1"/>
          </p:nvPr>
        </p:nvPicPr>
        <p:blipFill rotWithShape="1">
          <a:blip r:embed="rId3"/>
          <a:srcRect l="59055" t="312" r="-44" b="-420"/>
          <a:stretch/>
        </p:blipFill>
        <p:spPr>
          <a:xfrm>
            <a:off x="8443823" y="3462966"/>
            <a:ext cx="3744429" cy="3428808"/>
          </a:xfrm>
          <a:ln w="28575">
            <a:solidFill>
              <a:schemeClr val="tx1"/>
            </a:solidFill>
          </a:ln>
        </p:spPr>
      </p:pic>
      <p:pic>
        <p:nvPicPr>
          <p:cNvPr id="7" name="Content Placeholder 3" descr="Screens screenshot of a phone&#10;&#10;Description automatically generated">
            <a:extLst>
              <a:ext uri="{FF2B5EF4-FFF2-40B4-BE49-F238E27FC236}">
                <a16:creationId xmlns:a16="http://schemas.microsoft.com/office/drawing/2014/main" id="{74D36E30-7A8A-DE9C-1C8C-A528F35B77B8}"/>
              </a:ext>
            </a:extLst>
          </p:cNvPr>
          <p:cNvPicPr>
            <a:picLocks noChangeAspect="1"/>
          </p:cNvPicPr>
          <p:nvPr/>
        </p:nvPicPr>
        <p:blipFill rotWithShape="1">
          <a:blip r:embed="rId3"/>
          <a:srcRect l="18131" t="-1484" r="40489" b="890"/>
          <a:stretch/>
        </p:blipFill>
        <p:spPr>
          <a:xfrm>
            <a:off x="8441037" y="4187"/>
            <a:ext cx="3780119" cy="3445425"/>
          </a:xfrm>
          <a:prstGeom prst="rect">
            <a:avLst/>
          </a:prstGeom>
          <a:ln w="28575">
            <a:solidFill>
              <a:schemeClr val="tx1"/>
            </a:solidFill>
          </a:ln>
        </p:spPr>
      </p:pic>
      <p:sp>
        <p:nvSpPr>
          <p:cNvPr id="11" name="Content Placeholder 2">
            <a:extLst>
              <a:ext uri="{FF2B5EF4-FFF2-40B4-BE49-F238E27FC236}">
                <a16:creationId xmlns:a16="http://schemas.microsoft.com/office/drawing/2014/main" id="{D0F14205-7750-6C0D-2A4C-3B40C9FC64F3}"/>
              </a:ext>
            </a:extLst>
          </p:cNvPr>
          <p:cNvSpPr txBox="1">
            <a:spLocks/>
          </p:cNvSpPr>
          <p:nvPr/>
        </p:nvSpPr>
        <p:spPr>
          <a:xfrm>
            <a:off x="838200" y="1744345"/>
            <a:ext cx="7589520" cy="4432618"/>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cs typeface="Arial"/>
              </a:rPr>
              <a:t>Convergence from paper to Figma</a:t>
            </a:r>
          </a:p>
          <a:p>
            <a:r>
              <a:rPr lang="en-US" sz="3200" dirty="0">
                <a:cs typeface="Arial"/>
              </a:rPr>
              <a:t>Successes: week view, meal planning, home page, and profile</a:t>
            </a:r>
          </a:p>
          <a:p>
            <a:r>
              <a:rPr lang="en-US" sz="3200" dirty="0">
                <a:cs typeface="Arial"/>
              </a:rPr>
              <a:t>Issues: "favoriting" meals, unclickable items, buried functionality</a:t>
            </a:r>
          </a:p>
          <a:p>
            <a:r>
              <a:rPr lang="en-US" sz="3200" dirty="0">
                <a:cs typeface="Arial"/>
              </a:rPr>
              <a:t>Ideas: add "back arrows," place more items on the home screen, and signifiers when meal-planning</a:t>
            </a:r>
          </a:p>
        </p:txBody>
      </p:sp>
    </p:spTree>
    <p:extLst>
      <p:ext uri="{BB962C8B-B14F-4D97-AF65-F5344CB8AC3E}">
        <p14:creationId xmlns:p14="http://schemas.microsoft.com/office/powerpoint/2010/main" val="1522842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82BD-D4B3-5974-03C7-6FD92AEF6B2A}"/>
              </a:ext>
            </a:extLst>
          </p:cNvPr>
          <p:cNvSpPr>
            <a:spLocks noGrp="1"/>
          </p:cNvSpPr>
          <p:nvPr>
            <p:ph type="title"/>
          </p:nvPr>
        </p:nvSpPr>
        <p:spPr/>
        <p:txBody>
          <a:bodyPr/>
          <a:lstStyle/>
          <a:p>
            <a:r>
              <a:rPr lang="en-US"/>
              <a:t>Milestone 3</a:t>
            </a:r>
          </a:p>
        </p:txBody>
      </p:sp>
      <p:sp>
        <p:nvSpPr>
          <p:cNvPr id="3" name="Content Placeholder 2">
            <a:extLst>
              <a:ext uri="{FF2B5EF4-FFF2-40B4-BE49-F238E27FC236}">
                <a16:creationId xmlns:a16="http://schemas.microsoft.com/office/drawing/2014/main" id="{82E92DE5-E4E2-96AD-4406-94715CEC3A49}"/>
              </a:ext>
            </a:extLst>
          </p:cNvPr>
          <p:cNvSpPr>
            <a:spLocks noGrp="1"/>
          </p:cNvSpPr>
          <p:nvPr>
            <p:ph idx="1"/>
          </p:nvPr>
        </p:nvSpPr>
        <p:spPr/>
        <p:txBody>
          <a:bodyPr vert="horz" lIns="91440" tIns="45720" rIns="91440" bIns="45720" rtlCol="0" anchor="t">
            <a:normAutofit/>
          </a:bodyPr>
          <a:lstStyle/>
          <a:p>
            <a:r>
              <a:rPr lang="en-US" sz="3200" dirty="0">
                <a:cs typeface="Arial"/>
              </a:rPr>
              <a:t>Improving User Interface </a:t>
            </a:r>
          </a:p>
          <a:p>
            <a:r>
              <a:rPr lang="en-US" sz="3200" dirty="0">
                <a:cs typeface="Arial"/>
              </a:rPr>
              <a:t>Error Handling</a:t>
            </a:r>
          </a:p>
          <a:p>
            <a:r>
              <a:rPr lang="en-US" sz="3200" dirty="0">
                <a:cs typeface="Arial"/>
              </a:rPr>
              <a:t>Improved user flow and limiting confusion</a:t>
            </a:r>
          </a:p>
        </p:txBody>
      </p:sp>
    </p:spTree>
    <p:extLst>
      <p:ext uri="{BB962C8B-B14F-4D97-AF65-F5344CB8AC3E}">
        <p14:creationId xmlns:p14="http://schemas.microsoft.com/office/powerpoint/2010/main" val="2537266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2" name="Rectangle 6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Wavy 3D art">
            <a:extLst>
              <a:ext uri="{FF2B5EF4-FFF2-40B4-BE49-F238E27FC236}">
                <a16:creationId xmlns:a16="http://schemas.microsoft.com/office/drawing/2014/main" id="{17BB55DB-C05F-94DF-92D8-1CD3BE62F452}"/>
              </a:ext>
            </a:extLst>
          </p:cNvPr>
          <p:cNvPicPr>
            <a:picLocks noChangeAspect="1"/>
          </p:cNvPicPr>
          <p:nvPr/>
        </p:nvPicPr>
        <p:blipFill rotWithShape="1">
          <a:blip r:embed="rId2">
            <a:alphaModFix amt="70000"/>
          </a:blip>
          <a:srcRect t="20157" r="6" b="7254"/>
          <a:stretch/>
        </p:blipFill>
        <p:spPr>
          <a:xfrm>
            <a:off x="20" y="10"/>
            <a:ext cx="12188932" cy="6856614"/>
          </a:xfrm>
          <a:prstGeom prst="rect">
            <a:avLst/>
          </a:prstGeom>
        </p:spPr>
      </p:pic>
      <p:sp>
        <p:nvSpPr>
          <p:cNvPr id="2" name="Title 1"/>
          <p:cNvSpPr>
            <a:spLocks noGrp="1"/>
          </p:cNvSpPr>
          <p:nvPr>
            <p:ph type="ctrTitle"/>
          </p:nvPr>
        </p:nvSpPr>
        <p:spPr>
          <a:xfrm>
            <a:off x="928239" y="772123"/>
            <a:ext cx="10190071" cy="3145855"/>
          </a:xfrm>
        </p:spPr>
        <p:txBody>
          <a:bodyPr anchor="b">
            <a:normAutofit/>
          </a:bodyPr>
          <a:lstStyle/>
          <a:p>
            <a:r>
              <a:rPr lang="en-US" sz="8800" dirty="0">
                <a:solidFill>
                  <a:srgbClr val="FFFFFF"/>
                </a:solidFill>
              </a:rPr>
              <a:t>Final Prototype</a:t>
            </a:r>
            <a:endParaRPr lang="en-US" sz="8800"/>
          </a:p>
        </p:txBody>
      </p:sp>
      <p:grpSp>
        <p:nvGrpSpPr>
          <p:cNvPr id="6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6" name="Freeform: Shape 6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a:p>
          </p:txBody>
        </p:sp>
      </p:grpSp>
      <p:grpSp>
        <p:nvGrpSpPr>
          <p:cNvPr id="68" name="Group 67">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69"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587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82BD-D4B3-5974-03C7-6FD92AEF6B2A}"/>
              </a:ext>
            </a:extLst>
          </p:cNvPr>
          <p:cNvSpPr>
            <a:spLocks noGrp="1"/>
          </p:cNvSpPr>
          <p:nvPr>
            <p:ph type="title"/>
          </p:nvPr>
        </p:nvSpPr>
        <p:spPr/>
        <p:txBody>
          <a:bodyPr/>
          <a:lstStyle/>
          <a:p>
            <a:r>
              <a:rPr lang="en-US"/>
              <a:t>Walkthrough</a:t>
            </a:r>
          </a:p>
        </p:txBody>
      </p:sp>
      <p:sp>
        <p:nvSpPr>
          <p:cNvPr id="3" name="Content Placeholder 2">
            <a:extLst>
              <a:ext uri="{FF2B5EF4-FFF2-40B4-BE49-F238E27FC236}">
                <a16:creationId xmlns:a16="http://schemas.microsoft.com/office/drawing/2014/main" id="{82E92DE5-E4E2-96AD-4406-94715CEC3A49}"/>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hlinkClick r:id="rId2"/>
              </a:rPr>
              <a:t>https://www.figma.com/file/vhOmKdoaZ35nu9lt8o5w0X/HCI-project?type=design&amp;node-id=0%3A1&amp;mode=design&amp;t=BBGfE4nFVmqiYyFA-1</a:t>
            </a:r>
            <a:endParaRPr lang="en-US">
              <a:cs typeface="Arial"/>
            </a:endParaRPr>
          </a:p>
        </p:txBody>
      </p:sp>
    </p:spTree>
    <p:extLst>
      <p:ext uri="{BB962C8B-B14F-4D97-AF65-F5344CB8AC3E}">
        <p14:creationId xmlns:p14="http://schemas.microsoft.com/office/powerpoint/2010/main" val="2000566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2" name="Rectangle 6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Wavy 3D art">
            <a:extLst>
              <a:ext uri="{FF2B5EF4-FFF2-40B4-BE49-F238E27FC236}">
                <a16:creationId xmlns:a16="http://schemas.microsoft.com/office/drawing/2014/main" id="{17BB55DB-C05F-94DF-92D8-1CD3BE62F452}"/>
              </a:ext>
            </a:extLst>
          </p:cNvPr>
          <p:cNvPicPr>
            <a:picLocks noChangeAspect="1"/>
          </p:cNvPicPr>
          <p:nvPr/>
        </p:nvPicPr>
        <p:blipFill rotWithShape="1">
          <a:blip r:embed="rId2">
            <a:alphaModFix amt="70000"/>
          </a:blip>
          <a:srcRect t="20157" r="6" b="7254"/>
          <a:stretch/>
        </p:blipFill>
        <p:spPr>
          <a:xfrm>
            <a:off x="20" y="10"/>
            <a:ext cx="12188932" cy="6856614"/>
          </a:xfrm>
          <a:prstGeom prst="rect">
            <a:avLst/>
          </a:prstGeom>
        </p:spPr>
      </p:pic>
      <p:sp>
        <p:nvSpPr>
          <p:cNvPr id="2" name="Title 1"/>
          <p:cNvSpPr>
            <a:spLocks noGrp="1"/>
          </p:cNvSpPr>
          <p:nvPr>
            <p:ph type="ctrTitle"/>
          </p:nvPr>
        </p:nvSpPr>
        <p:spPr>
          <a:xfrm>
            <a:off x="928239" y="887784"/>
            <a:ext cx="10190071" cy="3145855"/>
          </a:xfrm>
        </p:spPr>
        <p:txBody>
          <a:bodyPr anchor="b">
            <a:normAutofit/>
          </a:bodyPr>
          <a:lstStyle/>
          <a:p>
            <a:r>
              <a:rPr lang="en-US" sz="9600" dirty="0">
                <a:solidFill>
                  <a:srgbClr val="FFFFFF"/>
                </a:solidFill>
              </a:rPr>
              <a:t>Introduction</a:t>
            </a:r>
          </a:p>
        </p:txBody>
      </p:sp>
      <p:grpSp>
        <p:nvGrpSpPr>
          <p:cNvPr id="6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6" name="Freeform: Shape 6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a:p>
          </p:txBody>
        </p:sp>
      </p:grpSp>
      <p:grpSp>
        <p:nvGrpSpPr>
          <p:cNvPr id="68" name="Group 67">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69"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37769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82BD-D4B3-5974-03C7-6FD92AEF6B2A}"/>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82E92DE5-E4E2-96AD-4406-94715CEC3A49}"/>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Student athletes can only compete well if they fuel their bodies well. However, proper nutrition requires multiple resources: knowledge, good dining options, time, money, proximity to grocery stores, and proper cookware.</a:t>
            </a:r>
          </a:p>
          <a:p>
            <a:endParaRPr lang="en-US">
              <a:cs typeface="Arial"/>
            </a:endParaRPr>
          </a:p>
          <a:p>
            <a:r>
              <a:rPr lang="en-US">
                <a:ea typeface="+mn-lt"/>
                <a:cs typeface="+mn-lt"/>
              </a:rPr>
              <a:t>It is difficult for student athletes to spend time planning what to eat, how much of it, and when to eat it with actual diets because of schedules, workouts, and lack of availability of good resources on college campuses. These obstacles lead to under-fueled athletes who struggle to recover from workouts and are not able to perform to the best of their ability.</a:t>
            </a:r>
            <a:endParaRPr lang="en-US">
              <a:cs typeface="Arial"/>
            </a:endParaRPr>
          </a:p>
        </p:txBody>
      </p:sp>
    </p:spTree>
    <p:extLst>
      <p:ext uri="{BB962C8B-B14F-4D97-AF65-F5344CB8AC3E}">
        <p14:creationId xmlns:p14="http://schemas.microsoft.com/office/powerpoint/2010/main" val="464349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CC94F-4376-723F-3020-47C5BA0256D7}"/>
              </a:ext>
            </a:extLst>
          </p:cNvPr>
          <p:cNvSpPr>
            <a:spLocks noGrp="1"/>
          </p:cNvSpPr>
          <p:nvPr>
            <p:ph type="title"/>
          </p:nvPr>
        </p:nvSpPr>
        <p:spPr/>
        <p:txBody>
          <a:bodyPr/>
          <a:lstStyle/>
          <a:p>
            <a:r>
              <a:rPr lang="en-US"/>
              <a:t>Solution</a:t>
            </a:r>
          </a:p>
        </p:txBody>
      </p:sp>
      <p:sp>
        <p:nvSpPr>
          <p:cNvPr id="3" name="Content Placeholder 2">
            <a:extLst>
              <a:ext uri="{FF2B5EF4-FFF2-40B4-BE49-F238E27FC236}">
                <a16:creationId xmlns:a16="http://schemas.microsoft.com/office/drawing/2014/main" id="{D2F53CC8-BF05-5856-F656-D9C28605BCF4}"/>
              </a:ext>
            </a:extLst>
          </p:cNvPr>
          <p:cNvSpPr>
            <a:spLocks noGrp="1"/>
          </p:cNvSpPr>
          <p:nvPr>
            <p:ph idx="1"/>
          </p:nvPr>
        </p:nvSpPr>
        <p:spPr/>
        <p:txBody>
          <a:bodyPr vert="horz" lIns="91440" tIns="45720" rIns="91440" bIns="45720" rtlCol="0" anchor="t">
            <a:normAutofit fontScale="85000" lnSpcReduction="20000"/>
          </a:bodyPr>
          <a:lstStyle/>
          <a:p>
            <a:r>
              <a:rPr lang="en-US">
                <a:ea typeface="+mn-lt"/>
                <a:cs typeface="+mn-lt"/>
              </a:rPr>
              <a:t>We propose an all-in-one resource where customized recipes and shopping lists are provided for athletes based on workout and competition schedules. </a:t>
            </a:r>
          </a:p>
          <a:p>
            <a:r>
              <a:rPr lang="en-US">
                <a:ea typeface="+mn-lt"/>
                <a:cs typeface="+mn-lt"/>
              </a:rPr>
              <a:t>Assumptions: We assume that athletes will know their training plan ahead of time and that they have the resources to actually make the meals suggested for them. We also will assume that we have proper nutrition knowledge to create these meal plans. </a:t>
            </a:r>
          </a:p>
          <a:p>
            <a:r>
              <a:rPr lang="en-US">
                <a:ea typeface="+mn-lt"/>
                <a:cs typeface="+mn-lt"/>
              </a:rPr>
              <a:t>HCI Features: We will focus on eliminating the planning and research required to create a science-based nutrition plan, and look at specifically how the user will input their training schedule, how they will select what meals and ingredients fit their dietary preferences, and how much nutrition information the application will provide.</a:t>
            </a:r>
            <a:endParaRPr lang="en-US">
              <a:cs typeface="Arial"/>
            </a:endParaRPr>
          </a:p>
        </p:txBody>
      </p:sp>
    </p:spTree>
    <p:extLst>
      <p:ext uri="{BB962C8B-B14F-4D97-AF65-F5344CB8AC3E}">
        <p14:creationId xmlns:p14="http://schemas.microsoft.com/office/powerpoint/2010/main" val="2053574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82BD-D4B3-5974-03C7-6FD92AEF6B2A}"/>
              </a:ext>
            </a:extLst>
          </p:cNvPr>
          <p:cNvSpPr>
            <a:spLocks noGrp="1"/>
          </p:cNvSpPr>
          <p:nvPr>
            <p:ph type="title"/>
          </p:nvPr>
        </p:nvSpPr>
        <p:spPr>
          <a:xfrm>
            <a:off x="838200" y="2766030"/>
            <a:ext cx="10515600" cy="1325563"/>
          </a:xfrm>
        </p:spPr>
        <p:txBody>
          <a:bodyPr/>
          <a:lstStyle/>
          <a:p>
            <a:r>
              <a:rPr lang="en-US" dirty="0"/>
              <a:t>Why This Matters to Us and You </a:t>
            </a:r>
          </a:p>
        </p:txBody>
      </p:sp>
      <p:sp>
        <p:nvSpPr>
          <p:cNvPr id="3" name="Content Placeholder 2">
            <a:extLst>
              <a:ext uri="{FF2B5EF4-FFF2-40B4-BE49-F238E27FC236}">
                <a16:creationId xmlns:a16="http://schemas.microsoft.com/office/drawing/2014/main" id="{82E92DE5-E4E2-96AD-4406-94715CEC3A49}"/>
              </a:ext>
            </a:extLst>
          </p:cNvPr>
          <p:cNvSpPr>
            <a:spLocks noGrp="1"/>
          </p:cNvSpPr>
          <p:nvPr>
            <p:ph idx="1"/>
          </p:nvPr>
        </p:nvSpPr>
        <p:spPr>
          <a:xfrm>
            <a:off x="838200" y="3797149"/>
            <a:ext cx="10515600" cy="4351338"/>
          </a:xfrm>
        </p:spPr>
        <p:txBody>
          <a:bodyPr vert="horz" lIns="91440" tIns="45720" rIns="91440" bIns="45720" rtlCol="0" anchor="t">
            <a:normAutofit/>
          </a:bodyPr>
          <a:lstStyle/>
          <a:p>
            <a:r>
              <a:rPr lang="en-US" dirty="0">
                <a:cs typeface="Arial"/>
              </a:rPr>
              <a:t>Student Athletes Ourselves</a:t>
            </a:r>
          </a:p>
          <a:p>
            <a:r>
              <a:rPr lang="en-US" dirty="0">
                <a:cs typeface="Arial"/>
              </a:rPr>
              <a:t>Fueling our bodies properly/Nutrition</a:t>
            </a:r>
          </a:p>
          <a:p>
            <a:r>
              <a:rPr lang="en-US" dirty="0">
                <a:cs typeface="Arial"/>
              </a:rPr>
              <a:t>Help solve the problem of food options for athletes right now, but even for those who aren't technically "athletes"</a:t>
            </a:r>
          </a:p>
        </p:txBody>
      </p:sp>
      <p:sp>
        <p:nvSpPr>
          <p:cNvPr id="5" name="Title 1">
            <a:extLst>
              <a:ext uri="{FF2B5EF4-FFF2-40B4-BE49-F238E27FC236}">
                <a16:creationId xmlns:a16="http://schemas.microsoft.com/office/drawing/2014/main" id="{AA55FBD7-5544-3C9E-40A0-5AA85ED06FCF}"/>
              </a:ext>
            </a:extLst>
          </p:cNvPr>
          <p:cNvSpPr txBox="1">
            <a:spLocks/>
          </p:cNvSpPr>
          <p:nvPr/>
        </p:nvSpPr>
        <p:spPr>
          <a:xfrm>
            <a:off x="839410" y="541715"/>
            <a:ext cx="10515600" cy="1325563"/>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a:t>Users</a:t>
            </a:r>
          </a:p>
        </p:txBody>
      </p:sp>
      <p:sp>
        <p:nvSpPr>
          <p:cNvPr id="7" name="Content Placeholder 2">
            <a:extLst>
              <a:ext uri="{FF2B5EF4-FFF2-40B4-BE49-F238E27FC236}">
                <a16:creationId xmlns:a16="http://schemas.microsoft.com/office/drawing/2014/main" id="{B8D59D49-7F71-5868-209C-4A491844E33C}"/>
              </a:ext>
            </a:extLst>
          </p:cNvPr>
          <p:cNvSpPr txBox="1">
            <a:spLocks/>
          </p:cNvSpPr>
          <p:nvPr/>
        </p:nvSpPr>
        <p:spPr>
          <a:xfrm>
            <a:off x="833362" y="1621216"/>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Arial"/>
              </a:rPr>
              <a:t>Right now Student Athletes</a:t>
            </a:r>
          </a:p>
          <a:p>
            <a:r>
              <a:rPr lang="en-US" dirty="0">
                <a:cs typeface="Arial"/>
              </a:rPr>
              <a:t>Taylor, College Students, Athletes in general</a:t>
            </a:r>
          </a:p>
        </p:txBody>
      </p:sp>
    </p:spTree>
    <p:extLst>
      <p:ext uri="{BB962C8B-B14F-4D97-AF65-F5344CB8AC3E}">
        <p14:creationId xmlns:p14="http://schemas.microsoft.com/office/powerpoint/2010/main" val="339245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2" name="Rectangle 61">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3" name="Rectangle 62">
            <a:extLst>
              <a:ext uri="{FF2B5EF4-FFF2-40B4-BE49-F238E27FC236}">
                <a16:creationId xmlns:a16="http://schemas.microsoft.com/office/drawing/2014/main" id="{60E728E6-A07E-4A6C-AB92-D56E1402F6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descr="Wavy 3D art">
            <a:extLst>
              <a:ext uri="{FF2B5EF4-FFF2-40B4-BE49-F238E27FC236}">
                <a16:creationId xmlns:a16="http://schemas.microsoft.com/office/drawing/2014/main" id="{17BB55DB-C05F-94DF-92D8-1CD3BE62F452}"/>
              </a:ext>
            </a:extLst>
          </p:cNvPr>
          <p:cNvPicPr>
            <a:picLocks noChangeAspect="1"/>
          </p:cNvPicPr>
          <p:nvPr/>
        </p:nvPicPr>
        <p:blipFill rotWithShape="1">
          <a:blip r:embed="rId2">
            <a:alphaModFix amt="70000"/>
          </a:blip>
          <a:srcRect t="20157" r="6" b="7254"/>
          <a:stretch/>
        </p:blipFill>
        <p:spPr>
          <a:xfrm>
            <a:off x="20" y="10"/>
            <a:ext cx="12188932" cy="6856614"/>
          </a:xfrm>
          <a:prstGeom prst="rect">
            <a:avLst/>
          </a:prstGeom>
        </p:spPr>
      </p:pic>
      <p:sp>
        <p:nvSpPr>
          <p:cNvPr id="2" name="Title 1"/>
          <p:cNvSpPr>
            <a:spLocks noGrp="1"/>
          </p:cNvSpPr>
          <p:nvPr>
            <p:ph type="ctrTitle"/>
          </p:nvPr>
        </p:nvSpPr>
        <p:spPr>
          <a:xfrm>
            <a:off x="996275" y="744909"/>
            <a:ext cx="10190071" cy="3145855"/>
          </a:xfrm>
        </p:spPr>
        <p:txBody>
          <a:bodyPr anchor="b">
            <a:normAutofit/>
          </a:bodyPr>
          <a:lstStyle/>
          <a:p>
            <a:r>
              <a:rPr lang="en-US" sz="5400">
                <a:solidFill>
                  <a:srgbClr val="FFFFFF"/>
                </a:solidFill>
              </a:rPr>
              <a:t>Design Story</a:t>
            </a:r>
          </a:p>
        </p:txBody>
      </p:sp>
      <p:grpSp>
        <p:nvGrpSpPr>
          <p:cNvPr id="65" name="Top Left">
            <a:extLst>
              <a:ext uri="{FF2B5EF4-FFF2-40B4-BE49-F238E27FC236}">
                <a16:creationId xmlns:a16="http://schemas.microsoft.com/office/drawing/2014/main" id="{18579DB9-24B0-487B-81E3-8D02AD5F8C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66" name="Freeform: Shape 65">
              <a:extLst>
                <a:ext uri="{FF2B5EF4-FFF2-40B4-BE49-F238E27FC236}">
                  <a16:creationId xmlns:a16="http://schemas.microsoft.com/office/drawing/2014/main" id="{7180CB2C-161F-4538-9214-24AF97B01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bg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E25AFBE-8731-4348-B66F-FD7E38F76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bg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F6C27D8-4E47-470F-B6B5-407CE7D1D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bg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348964-B561-445E-A6A4-730FBA428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bg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C5D1A3FD-B031-4670-8F09-29E8E38D4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bg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80BD3287-1860-4987-8CA5-8728EDBB6B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bg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E1FEEEA6-82B5-4005-A3D5-FC2A152FDD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bg2">
                  <a:alpha val="50000"/>
                </a:schemeClr>
              </a:solidFill>
              <a:prstDash val="lgDash"/>
              <a:round/>
            </a:ln>
          </p:spPr>
          <p:txBody>
            <a:bodyPr rtlCol="0" anchor="ctr"/>
            <a:lstStyle/>
            <a:p>
              <a:endParaRPr lang="en-US"/>
            </a:p>
          </p:txBody>
        </p:sp>
      </p:grpSp>
      <p:grpSp>
        <p:nvGrpSpPr>
          <p:cNvPr id="68" name="Group 67">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25" name="Straight Connector 24">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6" name="Straight Connector 25">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69" name="Bottom Right">
            <a:extLst>
              <a:ext uri="{FF2B5EF4-FFF2-40B4-BE49-F238E27FC236}">
                <a16:creationId xmlns:a16="http://schemas.microsoft.com/office/drawing/2014/main" id="{8F281804-17FE-49B9-9065-1A44CD473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grpSp>
          <p:nvGrpSpPr>
            <p:cNvPr id="29" name="Graphic 157">
              <a:extLst>
                <a:ext uri="{FF2B5EF4-FFF2-40B4-BE49-F238E27FC236}">
                  <a16:creationId xmlns:a16="http://schemas.microsoft.com/office/drawing/2014/main" id="{737BB70B-7AAF-4229-8400-5AFF12A236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1" name="Freeform: Shape 30">
                <a:extLst>
                  <a:ext uri="{FF2B5EF4-FFF2-40B4-BE49-F238E27FC236}">
                    <a16:creationId xmlns:a16="http://schemas.microsoft.com/office/drawing/2014/main" id="{9B992201-AA48-4BE7-ADC2-908B16934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bg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40E3649-4ED2-4501-AF92-DEC3DFF5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bg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68B38FD5-4195-4693-8AB7-D01C58D21E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bg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0635352-3FD2-43A8-832C-705F1CB91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bg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FBEAF61E-74F7-41BA-9576-39B1961501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bg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31D9B5-1401-4F40-BEE6-D49291995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bg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8EDD38F5-BC63-401D-8C72-8D41A360A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bg2">
                    <a:alpha val="35000"/>
                  </a:schemeClr>
                </a:solidFill>
                <a:prstDash val="lgDash"/>
                <a:round/>
              </a:ln>
            </p:spPr>
            <p:txBody>
              <a:bodyPr rtlCol="0" anchor="ctr"/>
              <a:lstStyle/>
              <a:p>
                <a:endParaRPr lang="en-US"/>
              </a:p>
            </p:txBody>
          </p:sp>
        </p:grpSp>
        <p:sp>
          <p:nvSpPr>
            <p:cNvPr id="30" name="Freeform: Shape 29">
              <a:extLst>
                <a:ext uri="{FF2B5EF4-FFF2-40B4-BE49-F238E27FC236}">
                  <a16:creationId xmlns:a16="http://schemas.microsoft.com/office/drawing/2014/main" id="{05CE5B18-7300-438F-80EB-4F4E431C8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4241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82BD-D4B3-5974-03C7-6FD92AEF6B2A}"/>
              </a:ext>
            </a:extLst>
          </p:cNvPr>
          <p:cNvSpPr>
            <a:spLocks noGrp="1"/>
          </p:cNvSpPr>
          <p:nvPr>
            <p:ph type="title"/>
          </p:nvPr>
        </p:nvSpPr>
        <p:spPr/>
        <p:txBody>
          <a:bodyPr/>
          <a:lstStyle/>
          <a:p>
            <a:r>
              <a:rPr lang="en-US"/>
              <a:t>User Interviews</a:t>
            </a:r>
          </a:p>
        </p:txBody>
      </p:sp>
      <p:sp>
        <p:nvSpPr>
          <p:cNvPr id="3" name="Content Placeholder 2">
            <a:extLst>
              <a:ext uri="{FF2B5EF4-FFF2-40B4-BE49-F238E27FC236}">
                <a16:creationId xmlns:a16="http://schemas.microsoft.com/office/drawing/2014/main" id="{82E92DE5-E4E2-96AD-4406-94715CEC3A49}"/>
              </a:ext>
            </a:extLst>
          </p:cNvPr>
          <p:cNvSpPr>
            <a:spLocks noGrp="1"/>
          </p:cNvSpPr>
          <p:nvPr>
            <p:ph idx="1"/>
          </p:nvPr>
        </p:nvSpPr>
        <p:spPr>
          <a:xfrm>
            <a:off x="566058" y="1825625"/>
            <a:ext cx="11291206" cy="4351338"/>
          </a:xfrm>
        </p:spPr>
        <p:txBody>
          <a:bodyPr vert="horz" lIns="91440" tIns="45720" rIns="91440" bIns="45720" rtlCol="0" anchor="t">
            <a:normAutofit/>
          </a:bodyPr>
          <a:lstStyle/>
          <a:p>
            <a:r>
              <a:rPr lang="en-US" dirty="0">
                <a:cs typeface="Arial"/>
              </a:rPr>
              <a:t>Things We Learned</a:t>
            </a:r>
          </a:p>
          <a:p>
            <a:pPr lvl="1">
              <a:buFont typeface="Courier New" panose="020B0504020202020204" pitchFamily="34" charset="0"/>
              <a:buChar char="o"/>
            </a:pPr>
            <a:r>
              <a:rPr lang="en-US" dirty="0">
                <a:cs typeface="Arial"/>
              </a:rPr>
              <a:t>Athletes want to be able to pick their own meals</a:t>
            </a:r>
          </a:p>
          <a:p>
            <a:pPr lvl="1">
              <a:buFont typeface="Courier New" panose="020B0504020202020204" pitchFamily="34" charset="0"/>
              <a:buChar char="o"/>
            </a:pPr>
            <a:r>
              <a:rPr lang="en-US" dirty="0">
                <a:cs typeface="Arial"/>
              </a:rPr>
              <a:t>General macros recommended should be provided as well</a:t>
            </a:r>
          </a:p>
          <a:p>
            <a:pPr lvl="1">
              <a:buFont typeface="Courier New" panose="020B0504020202020204" pitchFamily="34" charset="0"/>
              <a:buChar char="o"/>
            </a:pPr>
            <a:r>
              <a:rPr lang="en-US" dirty="0">
                <a:cs typeface="Arial"/>
              </a:rPr>
              <a:t>Meals need to be customizable</a:t>
            </a:r>
          </a:p>
          <a:p>
            <a:r>
              <a:rPr lang="en-US" dirty="0">
                <a:cs typeface="Arial"/>
              </a:rPr>
              <a:t>Things We Confirmed</a:t>
            </a:r>
          </a:p>
          <a:p>
            <a:pPr lvl="1">
              <a:buFont typeface="Courier New" panose="020B0504020202020204" pitchFamily="34" charset="0"/>
              <a:buChar char="o"/>
            </a:pPr>
            <a:r>
              <a:rPr lang="en-US" dirty="0">
                <a:cs typeface="Arial"/>
              </a:rPr>
              <a:t>Athletes of all sports see a direct correlation between food and performance</a:t>
            </a:r>
          </a:p>
          <a:p>
            <a:pPr lvl="1">
              <a:buFont typeface="Courier New" panose="020B0504020202020204" pitchFamily="34" charset="0"/>
              <a:buChar char="o"/>
            </a:pPr>
            <a:r>
              <a:rPr lang="en-US">
                <a:cs typeface="Arial"/>
              </a:rPr>
              <a:t>Many athletes feel under-qualified to plan their own meals</a:t>
            </a:r>
            <a:endParaRPr lang="en-US" dirty="0">
              <a:cs typeface="Arial"/>
            </a:endParaRPr>
          </a:p>
          <a:p>
            <a:pPr lvl="1">
              <a:buFont typeface="Courier New" panose="020B0504020202020204" pitchFamily="34" charset="0"/>
              <a:buChar char="o"/>
            </a:pPr>
            <a:endParaRPr lang="en-US" dirty="0">
              <a:cs typeface="Arial"/>
            </a:endParaRPr>
          </a:p>
          <a:p>
            <a:pPr lvl="1">
              <a:buFont typeface="Courier New" panose="020B0504020202020204" pitchFamily="34" charset="0"/>
              <a:buChar char="o"/>
            </a:pPr>
            <a:endParaRPr lang="en-US" dirty="0">
              <a:cs typeface="Arial"/>
            </a:endParaRPr>
          </a:p>
          <a:p>
            <a:pPr lvl="1">
              <a:buFont typeface="Courier New" panose="020B0504020202020204" pitchFamily="34" charset="0"/>
              <a:buChar char="o"/>
            </a:pPr>
            <a:endParaRPr lang="en-US" dirty="0">
              <a:cs typeface="Arial"/>
            </a:endParaRPr>
          </a:p>
          <a:p>
            <a:endParaRPr lang="en-US" dirty="0">
              <a:cs typeface="Arial"/>
            </a:endParaRPr>
          </a:p>
        </p:txBody>
      </p:sp>
    </p:spTree>
    <p:extLst>
      <p:ext uri="{BB962C8B-B14F-4D97-AF65-F5344CB8AC3E}">
        <p14:creationId xmlns:p14="http://schemas.microsoft.com/office/powerpoint/2010/main" val="229893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82BD-D4B3-5974-03C7-6FD92AEF6B2A}"/>
              </a:ext>
            </a:extLst>
          </p:cNvPr>
          <p:cNvSpPr>
            <a:spLocks noGrp="1"/>
          </p:cNvSpPr>
          <p:nvPr>
            <p:ph type="title"/>
          </p:nvPr>
        </p:nvSpPr>
        <p:spPr/>
        <p:txBody>
          <a:bodyPr/>
          <a:lstStyle/>
          <a:p>
            <a:r>
              <a:rPr lang="en-US"/>
              <a:t>Milestone 1</a:t>
            </a:r>
          </a:p>
        </p:txBody>
      </p:sp>
      <p:pic>
        <p:nvPicPr>
          <p:cNvPr id="4" name="Content Placeholder 3">
            <a:extLst>
              <a:ext uri="{FF2B5EF4-FFF2-40B4-BE49-F238E27FC236}">
                <a16:creationId xmlns:a16="http://schemas.microsoft.com/office/drawing/2014/main" id="{28F909FE-4FB4-139C-CCF8-AFA767F7F879}"/>
              </a:ext>
            </a:extLst>
          </p:cNvPr>
          <p:cNvPicPr>
            <a:picLocks noGrp="1" noChangeAspect="1"/>
          </p:cNvPicPr>
          <p:nvPr>
            <p:ph idx="1"/>
          </p:nvPr>
        </p:nvPicPr>
        <p:blipFill rotWithShape="1">
          <a:blip r:embed="rId3"/>
          <a:srcRect l="9692" t="14191" r="14978" b="10231"/>
          <a:stretch/>
        </p:blipFill>
        <p:spPr>
          <a:xfrm>
            <a:off x="8624547" y="1739360"/>
            <a:ext cx="3138392" cy="3887259"/>
          </a:xfrm>
          <a:ln w="28575">
            <a:solidFill>
              <a:schemeClr val="tx1"/>
            </a:solidFill>
          </a:ln>
        </p:spPr>
      </p:pic>
      <p:pic>
        <p:nvPicPr>
          <p:cNvPr id="6" name="Picture 5">
            <a:extLst>
              <a:ext uri="{FF2B5EF4-FFF2-40B4-BE49-F238E27FC236}">
                <a16:creationId xmlns:a16="http://schemas.microsoft.com/office/drawing/2014/main" id="{E9DF4CD9-A9A4-288C-B73F-AA479C889F9D}"/>
              </a:ext>
            </a:extLst>
          </p:cNvPr>
          <p:cNvPicPr>
            <a:picLocks noChangeAspect="1"/>
          </p:cNvPicPr>
          <p:nvPr/>
        </p:nvPicPr>
        <p:blipFill>
          <a:blip r:embed="rId4"/>
          <a:stretch>
            <a:fillRect/>
          </a:stretch>
        </p:blipFill>
        <p:spPr>
          <a:xfrm>
            <a:off x="4545449" y="1356617"/>
            <a:ext cx="3103713" cy="3879355"/>
          </a:xfrm>
          <a:prstGeom prst="rect">
            <a:avLst/>
          </a:prstGeom>
          <a:ln w="28575">
            <a:solidFill>
              <a:schemeClr val="tx1"/>
            </a:solidFill>
          </a:ln>
        </p:spPr>
      </p:pic>
      <p:pic>
        <p:nvPicPr>
          <p:cNvPr id="5" name="Picture 4" descr="A group of white paper with blue writing on it&#10;&#10;Description automatically generated">
            <a:extLst>
              <a:ext uri="{FF2B5EF4-FFF2-40B4-BE49-F238E27FC236}">
                <a16:creationId xmlns:a16="http://schemas.microsoft.com/office/drawing/2014/main" id="{4A97FBC7-49E9-E876-4E0E-9C2707EE7DE5}"/>
              </a:ext>
            </a:extLst>
          </p:cNvPr>
          <p:cNvPicPr>
            <a:picLocks noChangeAspect="1"/>
          </p:cNvPicPr>
          <p:nvPr/>
        </p:nvPicPr>
        <p:blipFill rotWithShape="1">
          <a:blip r:embed="rId5"/>
          <a:srcRect l="19370" t="6018" r="22187" b="7260"/>
          <a:stretch/>
        </p:blipFill>
        <p:spPr>
          <a:xfrm>
            <a:off x="838200" y="1695974"/>
            <a:ext cx="2756313" cy="3904863"/>
          </a:xfrm>
          <a:prstGeom prst="rect">
            <a:avLst/>
          </a:prstGeom>
          <a:ln w="28575">
            <a:solidFill>
              <a:schemeClr val="tx1"/>
            </a:solidFill>
          </a:ln>
        </p:spPr>
      </p:pic>
      <p:graphicFrame>
        <p:nvGraphicFramePr>
          <p:cNvPr id="11" name="Table 10">
            <a:extLst>
              <a:ext uri="{FF2B5EF4-FFF2-40B4-BE49-F238E27FC236}">
                <a16:creationId xmlns:a16="http://schemas.microsoft.com/office/drawing/2014/main" id="{1C1385BB-7AF0-DD75-C420-2B4E4F7312FD}"/>
              </a:ext>
            </a:extLst>
          </p:cNvPr>
          <p:cNvGraphicFramePr>
            <a:graphicFrameLocks noGrp="1"/>
          </p:cNvGraphicFramePr>
          <p:nvPr>
            <p:extLst>
              <p:ext uri="{D42A27DB-BD31-4B8C-83A1-F6EECF244321}">
                <p14:modId xmlns:p14="http://schemas.microsoft.com/office/powerpoint/2010/main" val="3974424"/>
              </p:ext>
            </p:extLst>
          </p:nvPr>
        </p:nvGraphicFramePr>
        <p:xfrm>
          <a:off x="805132" y="5822830"/>
          <a:ext cx="10594137" cy="1188720"/>
        </p:xfrm>
        <a:graphic>
          <a:graphicData uri="http://schemas.openxmlformats.org/drawingml/2006/table">
            <a:tbl>
              <a:tblPr firstRow="1" bandRow="1">
                <a:tableStyleId>{5C22544A-7EE6-4342-B048-85BDC9FD1C3A}</a:tableStyleId>
              </a:tblPr>
              <a:tblGrid>
                <a:gridCol w="3531379">
                  <a:extLst>
                    <a:ext uri="{9D8B030D-6E8A-4147-A177-3AD203B41FA5}">
                      <a16:colId xmlns:a16="http://schemas.microsoft.com/office/drawing/2014/main" val="3076420795"/>
                    </a:ext>
                  </a:extLst>
                </a:gridCol>
                <a:gridCol w="3531379">
                  <a:extLst>
                    <a:ext uri="{9D8B030D-6E8A-4147-A177-3AD203B41FA5}">
                      <a16:colId xmlns:a16="http://schemas.microsoft.com/office/drawing/2014/main" val="697295371"/>
                    </a:ext>
                  </a:extLst>
                </a:gridCol>
                <a:gridCol w="3531379">
                  <a:extLst>
                    <a:ext uri="{9D8B030D-6E8A-4147-A177-3AD203B41FA5}">
                      <a16:colId xmlns:a16="http://schemas.microsoft.com/office/drawing/2014/main" val="3243773584"/>
                    </a:ext>
                  </a:extLst>
                </a:gridCol>
              </a:tblGrid>
              <a:tr h="799361">
                <a:tc>
                  <a:txBody>
                    <a:bodyPr/>
                    <a:lstStyle/>
                    <a:p>
                      <a:pPr lvl="0" algn="l">
                        <a:buNone/>
                      </a:pPr>
                      <a:r>
                        <a:rPr lang="en-US" sz="1800" b="0" dirty="0">
                          <a:solidFill>
                            <a:schemeClr val="tx1"/>
                          </a:solidFill>
                        </a:rPr>
                        <a:t>Homepage, activity add, day view, profile. We like swiping!</a:t>
                      </a:r>
                    </a:p>
                  </a:txBody>
                  <a:tcPr>
                    <a:lnL w="0">
                      <a:noFill/>
                    </a:lnL>
                    <a:lnR w="0">
                      <a:noFill/>
                    </a:lnR>
                    <a:lnT w="0">
                      <a:noFill/>
                    </a:lnT>
                    <a:lnB w="0">
                      <a:noFill/>
                    </a:lnB>
                    <a:noFill/>
                  </a:tcPr>
                </a:tc>
                <a:tc>
                  <a:txBody>
                    <a:bodyPr/>
                    <a:lstStyle/>
                    <a:p>
                      <a:pPr lvl="0" algn="ctr">
                        <a:lnSpc>
                          <a:spcPct val="100000"/>
                        </a:lnSpc>
                        <a:spcBef>
                          <a:spcPts val="0"/>
                        </a:spcBef>
                        <a:spcAft>
                          <a:spcPts val="0"/>
                        </a:spcAft>
                        <a:buNone/>
                      </a:pPr>
                      <a:r>
                        <a:rPr lang="en-US" sz="1800" b="0" i="0" u="none" strike="noStrike" noProof="0" dirty="0">
                          <a:solidFill>
                            <a:schemeClr val="tx1"/>
                          </a:solidFill>
                          <a:latin typeface="Arial"/>
                        </a:rPr>
                        <a:t>Added a shopping list &amp; favoriting. Each page is accessible within 1 click.</a:t>
                      </a:r>
                      <a:endParaRPr lang="en-US" b="0" dirty="0"/>
                    </a:p>
                    <a:p>
                      <a:pPr lvl="0">
                        <a:buNone/>
                      </a:pPr>
                      <a:endParaRPr lang="en-US"/>
                    </a:p>
                  </a:txBody>
                  <a:tcPr>
                    <a:lnL w="0">
                      <a:noFill/>
                    </a:lnL>
                    <a:lnR w="0">
                      <a:noFill/>
                    </a:lnR>
                    <a:lnT w="0">
                      <a:noFill/>
                    </a:lnT>
                    <a:lnB w="0">
                      <a:noFill/>
                    </a:lnB>
                    <a:noFill/>
                  </a:tcPr>
                </a:tc>
                <a:tc>
                  <a:txBody>
                    <a:bodyPr/>
                    <a:lstStyle/>
                    <a:p>
                      <a:pPr lvl="0" algn="r">
                        <a:lnSpc>
                          <a:spcPct val="100000"/>
                        </a:lnSpc>
                        <a:spcBef>
                          <a:spcPts val="0"/>
                        </a:spcBef>
                        <a:spcAft>
                          <a:spcPts val="0"/>
                        </a:spcAft>
                        <a:buNone/>
                      </a:pPr>
                      <a:r>
                        <a:rPr lang="en-US" sz="1800" b="0" i="0" u="none" strike="noStrike" noProof="0" dirty="0">
                          <a:solidFill>
                            <a:schemeClr val="tx1"/>
                          </a:solidFill>
                          <a:latin typeface="Arial"/>
                        </a:rPr>
                        <a:t>We added a calendar! Along with this, we added macro-nutrient visualizations.</a:t>
                      </a:r>
                      <a:endParaRPr lang="en-US" sz="1800" b="0" i="0" u="none" strike="noStrike" noProof="0" dirty="0">
                        <a:solidFill>
                          <a:srgbClr val="FFFFFF"/>
                        </a:solidFill>
                        <a:latin typeface="Arial"/>
                      </a:endParaRPr>
                    </a:p>
                    <a:p>
                      <a:pPr lvl="0">
                        <a:buNone/>
                      </a:pPr>
                      <a:endParaRPr lang="en-US"/>
                    </a:p>
                  </a:txBody>
                  <a:tcPr>
                    <a:lnL w="0">
                      <a:noFill/>
                    </a:lnL>
                    <a:lnR w="0">
                      <a:noFill/>
                    </a:lnR>
                    <a:lnT w="0">
                      <a:noFill/>
                    </a:lnT>
                    <a:lnB w="0">
                      <a:noFill/>
                    </a:lnB>
                    <a:noFill/>
                  </a:tcPr>
                </a:tc>
                <a:extLst>
                  <a:ext uri="{0D108BD9-81ED-4DB2-BD59-A6C34878D82A}">
                    <a16:rowId xmlns:a16="http://schemas.microsoft.com/office/drawing/2014/main" val="66732164"/>
                  </a:ext>
                </a:extLst>
              </a:tr>
            </a:tbl>
          </a:graphicData>
        </a:graphic>
      </p:graphicFrame>
    </p:spTree>
    <p:extLst>
      <p:ext uri="{BB962C8B-B14F-4D97-AF65-F5344CB8AC3E}">
        <p14:creationId xmlns:p14="http://schemas.microsoft.com/office/powerpoint/2010/main" val="426841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ketch of a wireframe&#10;&#10;Description automatically generated">
            <a:extLst>
              <a:ext uri="{FF2B5EF4-FFF2-40B4-BE49-F238E27FC236}">
                <a16:creationId xmlns:a16="http://schemas.microsoft.com/office/drawing/2014/main" id="{2DF27939-9F41-C9C6-5858-64916ED7DF76}"/>
              </a:ext>
            </a:extLst>
          </p:cNvPr>
          <p:cNvPicPr>
            <a:picLocks noChangeAspect="1"/>
          </p:cNvPicPr>
          <p:nvPr/>
        </p:nvPicPr>
        <p:blipFill>
          <a:blip r:embed="rId3"/>
          <a:srcRect t="8462" r="-281" b="33"/>
          <a:stretch/>
        </p:blipFill>
        <p:spPr>
          <a:xfrm>
            <a:off x="8576632" y="2168813"/>
            <a:ext cx="2799899" cy="3320862"/>
          </a:xfrm>
          <a:prstGeom prst="rect">
            <a:avLst/>
          </a:prstGeom>
          <a:ln w="28575">
            <a:solidFill>
              <a:schemeClr val="tx1"/>
            </a:solidFill>
          </a:ln>
        </p:spPr>
      </p:pic>
      <p:sp>
        <p:nvSpPr>
          <p:cNvPr id="2" name="Title 1">
            <a:extLst>
              <a:ext uri="{FF2B5EF4-FFF2-40B4-BE49-F238E27FC236}">
                <a16:creationId xmlns:a16="http://schemas.microsoft.com/office/drawing/2014/main" id="{FC1982BD-D4B3-5974-03C7-6FD92AEF6B2A}"/>
              </a:ext>
            </a:extLst>
          </p:cNvPr>
          <p:cNvSpPr>
            <a:spLocks noGrp="1"/>
          </p:cNvSpPr>
          <p:nvPr>
            <p:ph type="title"/>
          </p:nvPr>
        </p:nvSpPr>
        <p:spPr/>
        <p:txBody>
          <a:bodyPr/>
          <a:lstStyle/>
          <a:p>
            <a:r>
              <a:rPr lang="en-US"/>
              <a:t>Milestone 1, cont.</a:t>
            </a:r>
          </a:p>
        </p:txBody>
      </p:sp>
      <p:pic>
        <p:nvPicPr>
          <p:cNvPr id="7" name="Picture 6" descr="A screenshot of a plan&#10;&#10;Description automatically generated">
            <a:extLst>
              <a:ext uri="{FF2B5EF4-FFF2-40B4-BE49-F238E27FC236}">
                <a16:creationId xmlns:a16="http://schemas.microsoft.com/office/drawing/2014/main" id="{3901608D-3B8B-609B-173D-FD144EE11613}"/>
              </a:ext>
            </a:extLst>
          </p:cNvPr>
          <p:cNvPicPr>
            <a:picLocks noChangeAspect="1"/>
          </p:cNvPicPr>
          <p:nvPr/>
        </p:nvPicPr>
        <p:blipFill>
          <a:blip r:embed="rId4"/>
          <a:stretch>
            <a:fillRect/>
          </a:stretch>
        </p:blipFill>
        <p:spPr>
          <a:xfrm>
            <a:off x="4725479" y="1861599"/>
            <a:ext cx="2741045" cy="3623634"/>
          </a:xfrm>
          <a:prstGeom prst="rect">
            <a:avLst/>
          </a:prstGeom>
          <a:ln w="28575">
            <a:solidFill>
              <a:schemeClr val="tx1"/>
            </a:solidFill>
          </a:ln>
        </p:spPr>
      </p:pic>
      <p:pic>
        <p:nvPicPr>
          <p:cNvPr id="10" name="Picture 9">
            <a:extLst>
              <a:ext uri="{FF2B5EF4-FFF2-40B4-BE49-F238E27FC236}">
                <a16:creationId xmlns:a16="http://schemas.microsoft.com/office/drawing/2014/main" id="{3010FE57-7460-557E-01A1-A830E7A6D692}"/>
              </a:ext>
            </a:extLst>
          </p:cNvPr>
          <p:cNvPicPr>
            <a:picLocks noChangeAspect="1"/>
          </p:cNvPicPr>
          <p:nvPr/>
        </p:nvPicPr>
        <p:blipFill>
          <a:blip r:embed="rId5"/>
          <a:stretch>
            <a:fillRect/>
          </a:stretch>
        </p:blipFill>
        <p:spPr>
          <a:xfrm>
            <a:off x="852936" y="1868787"/>
            <a:ext cx="3081787" cy="3623634"/>
          </a:xfrm>
          <a:prstGeom prst="rect">
            <a:avLst/>
          </a:prstGeom>
          <a:ln w="28575">
            <a:solidFill>
              <a:schemeClr val="tx1"/>
            </a:solidFill>
          </a:ln>
        </p:spPr>
      </p:pic>
      <p:graphicFrame>
        <p:nvGraphicFramePr>
          <p:cNvPr id="13" name="Table 12">
            <a:extLst>
              <a:ext uri="{FF2B5EF4-FFF2-40B4-BE49-F238E27FC236}">
                <a16:creationId xmlns:a16="http://schemas.microsoft.com/office/drawing/2014/main" id="{B904166B-773B-AD70-EA9C-B7F326458CD2}"/>
              </a:ext>
            </a:extLst>
          </p:cNvPr>
          <p:cNvGraphicFramePr>
            <a:graphicFrameLocks noGrp="1"/>
          </p:cNvGraphicFramePr>
          <p:nvPr>
            <p:extLst>
              <p:ext uri="{D42A27DB-BD31-4B8C-83A1-F6EECF244321}">
                <p14:modId xmlns:p14="http://schemas.microsoft.com/office/powerpoint/2010/main" val="3666560381"/>
              </p:ext>
            </p:extLst>
          </p:nvPr>
        </p:nvGraphicFramePr>
        <p:xfrm>
          <a:off x="862641" y="5621547"/>
          <a:ext cx="10538379" cy="1463040"/>
        </p:xfrm>
        <a:graphic>
          <a:graphicData uri="http://schemas.openxmlformats.org/drawingml/2006/table">
            <a:tbl>
              <a:tblPr firstRow="1" bandRow="1">
                <a:tableStyleId>{5C22544A-7EE6-4342-B048-85BDC9FD1C3A}</a:tableStyleId>
              </a:tblPr>
              <a:tblGrid>
                <a:gridCol w="3512793">
                  <a:extLst>
                    <a:ext uri="{9D8B030D-6E8A-4147-A177-3AD203B41FA5}">
                      <a16:colId xmlns:a16="http://schemas.microsoft.com/office/drawing/2014/main" val="3076420795"/>
                    </a:ext>
                  </a:extLst>
                </a:gridCol>
                <a:gridCol w="3512793">
                  <a:extLst>
                    <a:ext uri="{9D8B030D-6E8A-4147-A177-3AD203B41FA5}">
                      <a16:colId xmlns:a16="http://schemas.microsoft.com/office/drawing/2014/main" val="697295371"/>
                    </a:ext>
                  </a:extLst>
                </a:gridCol>
                <a:gridCol w="3512793">
                  <a:extLst>
                    <a:ext uri="{9D8B030D-6E8A-4147-A177-3AD203B41FA5}">
                      <a16:colId xmlns:a16="http://schemas.microsoft.com/office/drawing/2014/main" val="3243773584"/>
                    </a:ext>
                  </a:extLst>
                </a:gridCol>
              </a:tblGrid>
              <a:tr h="799361">
                <a:tc>
                  <a:txBody>
                    <a:bodyPr/>
                    <a:lstStyle/>
                    <a:p>
                      <a:pPr lvl="0" algn="l">
                        <a:buNone/>
                      </a:pPr>
                      <a:r>
                        <a:rPr lang="en-US" sz="1800" b="0" dirty="0">
                          <a:solidFill>
                            <a:schemeClr val="tx1"/>
                          </a:solidFill>
                        </a:rPr>
                        <a:t>We liked the navigation at the bottom and favoriting functionality.</a:t>
                      </a:r>
                    </a:p>
                  </a:txBody>
                  <a:tcPr>
                    <a:lnL w="0">
                      <a:noFill/>
                    </a:lnL>
                    <a:lnR w="0">
                      <a:noFill/>
                    </a:lnR>
                    <a:lnT w="0">
                      <a:noFill/>
                    </a:lnT>
                    <a:lnB w="0">
                      <a:noFill/>
                    </a:lnB>
                    <a:noFill/>
                  </a:tcPr>
                </a:tc>
                <a:tc>
                  <a:txBody>
                    <a:bodyPr/>
                    <a:lstStyle/>
                    <a:p>
                      <a:pPr lvl="0" algn="ctr">
                        <a:lnSpc>
                          <a:spcPct val="100000"/>
                        </a:lnSpc>
                        <a:spcBef>
                          <a:spcPts val="0"/>
                        </a:spcBef>
                        <a:spcAft>
                          <a:spcPts val="0"/>
                        </a:spcAft>
                        <a:buNone/>
                      </a:pPr>
                      <a:r>
                        <a:rPr lang="en-US" sz="1800" b="0" i="0" u="none" strike="noStrike" noProof="0" dirty="0">
                          <a:solidFill>
                            <a:schemeClr val="tx1"/>
                          </a:solidFill>
                          <a:latin typeface="Arial"/>
                        </a:rPr>
                        <a:t>In this iteration, we further developed user flow, along with creation of plans. We loved the week view. </a:t>
                      </a:r>
                    </a:p>
                    <a:p>
                      <a:pPr lvl="0">
                        <a:buNone/>
                      </a:pPr>
                      <a:endParaRPr lang="en-US"/>
                    </a:p>
                  </a:txBody>
                  <a:tcPr>
                    <a:lnL w="0">
                      <a:noFill/>
                    </a:lnL>
                    <a:lnR w="0">
                      <a:noFill/>
                    </a:lnR>
                    <a:lnT w="0">
                      <a:noFill/>
                    </a:lnT>
                    <a:lnB w="0">
                      <a:noFill/>
                    </a:lnB>
                    <a:noFill/>
                  </a:tcPr>
                </a:tc>
                <a:tc>
                  <a:txBody>
                    <a:bodyPr/>
                    <a:lstStyle/>
                    <a:p>
                      <a:pPr lvl="0" algn="r">
                        <a:lnSpc>
                          <a:spcPct val="100000"/>
                        </a:lnSpc>
                        <a:spcBef>
                          <a:spcPts val="0"/>
                        </a:spcBef>
                        <a:spcAft>
                          <a:spcPts val="0"/>
                        </a:spcAft>
                        <a:buNone/>
                      </a:pPr>
                      <a:r>
                        <a:rPr lang="en-US" sz="1800" b="0" i="0" u="none" strike="noStrike" noProof="0" dirty="0">
                          <a:solidFill>
                            <a:schemeClr val="tx1"/>
                          </a:solidFill>
                          <a:latin typeface="Arial"/>
                        </a:rPr>
                        <a:t>This iteration further connected actions with screens.</a:t>
                      </a:r>
                    </a:p>
                    <a:p>
                      <a:pPr lvl="0">
                        <a:buNone/>
                      </a:pPr>
                      <a:endParaRPr lang="en-US"/>
                    </a:p>
                  </a:txBody>
                  <a:tcPr>
                    <a:lnL w="0">
                      <a:noFill/>
                    </a:lnL>
                    <a:lnR w="0">
                      <a:noFill/>
                    </a:lnR>
                    <a:lnT w="0">
                      <a:noFill/>
                    </a:lnT>
                    <a:lnB w="0">
                      <a:noFill/>
                    </a:lnB>
                    <a:noFill/>
                  </a:tcPr>
                </a:tc>
                <a:extLst>
                  <a:ext uri="{0D108BD9-81ED-4DB2-BD59-A6C34878D82A}">
                    <a16:rowId xmlns:a16="http://schemas.microsoft.com/office/drawing/2014/main" val="66732164"/>
                  </a:ext>
                </a:extLst>
              </a:tr>
            </a:tbl>
          </a:graphicData>
        </a:graphic>
      </p:graphicFrame>
    </p:spTree>
    <p:extLst>
      <p:ext uri="{BB962C8B-B14F-4D97-AF65-F5344CB8AC3E}">
        <p14:creationId xmlns:p14="http://schemas.microsoft.com/office/powerpoint/2010/main" val="3283420427"/>
      </p:ext>
    </p:extLst>
  </p:cSld>
  <p:clrMapOvr>
    <a:masterClrMapping/>
  </p:clrMapOvr>
</p:sld>
</file>

<file path=ppt/theme/theme1.xml><?xml version="1.0" encoding="utf-8"?>
<a:theme xmlns:a="http://schemas.openxmlformats.org/drawingml/2006/main" name="ExploreVTI">
  <a:themeElements>
    <a:clrScheme name="AnalogousFromRegularSeed_2SEEDS">
      <a:dk1>
        <a:srgbClr val="000000"/>
      </a:dk1>
      <a:lt1>
        <a:srgbClr val="FFFFFF"/>
      </a:lt1>
      <a:dk2>
        <a:srgbClr val="23323E"/>
      </a:dk2>
      <a:lt2>
        <a:srgbClr val="E8E4E2"/>
      </a:lt2>
      <a:accent1>
        <a:srgbClr val="3B93B1"/>
      </a:accent1>
      <a:accent2>
        <a:srgbClr val="46B4A2"/>
      </a:accent2>
      <a:accent3>
        <a:srgbClr val="4D74C3"/>
      </a:accent3>
      <a:accent4>
        <a:srgbClr val="B13B58"/>
      </a:accent4>
      <a:accent5>
        <a:srgbClr val="C3614D"/>
      </a:accent5>
      <a:accent6>
        <a:srgbClr val="B1813B"/>
      </a:accent6>
      <a:hlink>
        <a:srgbClr val="BF603F"/>
      </a:hlink>
      <a:folHlink>
        <a:srgbClr val="7F7F7F"/>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ExploreVTI</vt:lpstr>
      <vt:lpstr>Student Athlete App</vt:lpstr>
      <vt:lpstr>Introduction</vt:lpstr>
      <vt:lpstr>Problem Statement</vt:lpstr>
      <vt:lpstr>Solution</vt:lpstr>
      <vt:lpstr>Why This Matters to Us and You </vt:lpstr>
      <vt:lpstr>Design Story</vt:lpstr>
      <vt:lpstr>User Interviews</vt:lpstr>
      <vt:lpstr>Milestone 1</vt:lpstr>
      <vt:lpstr>Milestone 1, cont.</vt:lpstr>
      <vt:lpstr>Milestone 2</vt:lpstr>
      <vt:lpstr>Milestone 3</vt:lpstr>
      <vt:lpstr>Final Prototype</vt:lpstr>
      <vt:lpstr>Walkthrough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456</cp:revision>
  <dcterms:created xsi:type="dcterms:W3CDTF">2024-04-29T17:03:59Z</dcterms:created>
  <dcterms:modified xsi:type="dcterms:W3CDTF">2025-07-18T14:13:59Z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7a65dd-c0e6-4ab7-89de-346beef98a3a_Enabled">
    <vt:lpwstr>true</vt:lpwstr>
  </property>
  <property fmtid="{D5CDD505-2E9C-101B-9397-08002B2CF9AE}" pid="3" name="MSIP_Label_587a65dd-c0e6-4ab7-89de-346beef98a3a_SetDate">
    <vt:lpwstr>2024-04-29T17:04:02Z</vt:lpwstr>
  </property>
  <property fmtid="{D5CDD505-2E9C-101B-9397-08002B2CF9AE}" pid="4" name="MSIP_Label_587a65dd-c0e6-4ab7-89de-346beef98a3a_Method">
    <vt:lpwstr>Standard</vt:lpwstr>
  </property>
  <property fmtid="{D5CDD505-2E9C-101B-9397-08002B2CF9AE}" pid="5" name="MSIP_Label_587a65dd-c0e6-4ab7-89de-346beef98a3a_Name">
    <vt:lpwstr>defa4170-0d19-0005-0004-bc88714345d2</vt:lpwstr>
  </property>
  <property fmtid="{D5CDD505-2E9C-101B-9397-08002B2CF9AE}" pid="6" name="MSIP_Label_587a65dd-c0e6-4ab7-89de-346beef98a3a_SiteId">
    <vt:lpwstr>81512e77-de2a-48d2-a488-859f215b15c1</vt:lpwstr>
  </property>
  <property fmtid="{D5CDD505-2E9C-101B-9397-08002B2CF9AE}" pid="7" name="MSIP_Label_587a65dd-c0e6-4ab7-89de-346beef98a3a_ActionId">
    <vt:lpwstr>dfa88d0a-bd43-4290-88e2-42ee14bcc452</vt:lpwstr>
  </property>
  <property fmtid="{D5CDD505-2E9C-101B-9397-08002B2CF9AE}" pid="8" name="MSIP_Label_587a65dd-c0e6-4ab7-89de-346beef98a3a_ContentBits">
    <vt:lpwstr>0</vt:lpwstr>
  </property>
</Properties>
</file>