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804E4E8-5E86-427F-8BF1-607BF1ADBE42}">
  <a:tblStyle styleId="{6804E4E8-5E86-427F-8BF1-607BF1ADBE4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6" y="-264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1858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TODAY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We’re going to begin to talk about step 3:  Parsing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begin to talk about the fundamentals of Statistics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7" name="Shape 27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LAYING THE GROUND WORK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Median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Quartile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Interquartile Range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Correlation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WE’RE GOING TO COVER SEVERAL TOPICS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mean of a set of values is the sum of the values divided by the number of values.  It is also called the average.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987" y="3187150"/>
            <a:ext cx="4384824" cy="25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19 + 13 + 15 + 25 + 18       90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--------------------------- = ----- = 18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5                           5</a:t>
            </a:r>
          </a:p>
        </p:txBody>
      </p:sp>
      <p:sp>
        <p:nvSpPr>
          <p:cNvPr id="296" name="Shape 2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median refers to the midpoint in a series of numbers.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find the median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Arrange the numbers in order smallest to largest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there is an odd number of values, the middle value is the median.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there is an even number of values, the average of the middle two values is the median.</a:t>
            </a:r>
          </a:p>
        </p:txBody>
      </p:sp>
      <p:sp>
        <p:nvSpPr>
          <p:cNvPr id="302" name="Shape 3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15, 19, 20, 29, 36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20 is the median</a:t>
            </a:r>
          </a:p>
        </p:txBody>
      </p:sp>
      <p:sp>
        <p:nvSpPr>
          <p:cNvPr id="308" name="Shape 3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28, 37, 67, 75, 81, 92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67 and 75 are the middle values.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67 + 75       142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          ---------- = ------ = 71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      2               2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71 is the median.</a:t>
            </a:r>
          </a:p>
        </p:txBody>
      </p:sp>
      <p:sp>
        <p:nvSpPr>
          <p:cNvPr id="314" name="Shape 31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mode of a set of values is the value that occurs most often.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set of values may have more than one mode or no mode.</a:t>
            </a:r>
          </a:p>
        </p:txBody>
      </p:sp>
      <p:sp>
        <p:nvSpPr>
          <p:cNvPr id="320" name="Shape 3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		21		23		25		26		28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21 is the mode because it occurs most frequently</a:t>
            </a:r>
          </a:p>
        </p:txBody>
      </p:sp>
      <p:sp>
        <p:nvSpPr>
          <p:cNvPr id="326" name="Shape 3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377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145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145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145" y="2341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800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807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9312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4799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9		12		15		18		26		27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12 and 15 are the modes since the both occur twice.</a:t>
            </a:r>
          </a:p>
        </p:txBody>
      </p:sp>
      <p:sp>
        <p:nvSpPr>
          <p:cNvPr id="340" name="Shape 3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162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883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883" y="2877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800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350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74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8060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800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		8		15		21		23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is no mode since all values occur the same number of times.</a:t>
            </a:r>
          </a:p>
        </p:txBody>
      </p:sp>
      <p:sp>
        <p:nvSpPr>
          <p:cNvPr id="354" name="Shape 3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906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044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612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549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795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68" name="Shape 36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69" name="Shape 36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For the following groups of numbers, calculate the mean, median and mode by hand.  Also determine the min and max.</a:t>
            </a:r>
          </a:p>
          <a:p>
            <a:pPr marL="914400" lvl="1" indent="-3429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18, 24, 17, 21, 24, 16, 29, 18</a:t>
            </a:r>
          </a:p>
          <a:p>
            <a:pPr marL="914400" lvl="1" indent="-3429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75, 87, 49, 68, 75, 84, 98, 92</a:t>
            </a:r>
          </a:p>
          <a:p>
            <a:pPr marL="914400" lvl="1" indent="-3429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55, 47, 38, 66, 56, 64, 44, 39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1776150"/>
            <a:ext cx="76176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371" name="Shape 37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CODEALONG	</a:t>
            </a:r>
          </a:p>
        </p:txBody>
      </p:sp>
      <p:sp>
        <p:nvSpPr>
          <p:cNvPr id="377" name="Shape 37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SUMMARY STATISTICS IN PANDAS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the starter-code notebook located in lessons/lesson-07/code/starter-code of the class repo.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CODEALONG:  SUMMARY STATISTICS IN PANDAS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Pandas to calculate the mean, median, mode, min, and max.</a:t>
            </a: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available include: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.min() - Compute minimum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.max() - Compute maximum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.mean() - Compute mean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.median() - Compute median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.mode() - Compute mode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.count() - Count the number of observations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CODEALONG PART 1:  BASIC STATS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Quartiles divide a rank-ordered data set into four equal parts.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values that divide each part are called first, second, and third quartiles, denoted Q1, Q2, and Q3, respectively.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interquartile range (IQR) is Q3 - Q1, a measure of variability.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QUARTILES AND INTERQUARTILE RANGE</a:t>
            </a:r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75" y="4622750"/>
            <a:ext cx="4908650" cy="2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Box plots give a nice visual of min, max, mean, median, and the quartile and interquartile range.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CODEALONG PART 2:  BOX PLOT</a:t>
            </a: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100" y="2887875"/>
            <a:ext cx="5990599" cy="41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35001" y="1301275"/>
            <a:ext cx="83406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calculated at the difference between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expected prediction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our model and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correct value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we are trying to predict.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measures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how far off in general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models’ predictions are from the correct value.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650" y="1614687"/>
            <a:ext cx="32194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taken as the variability of a model prediction for a given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how much the predictions for a given point vary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between different realizations of the model.</a:t>
            </a:r>
          </a:p>
        </p:txBody>
      </p:sp>
      <p:sp>
        <p:nvSpPr>
          <p:cNvPr id="416" name="Shape 4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225" y="4308475"/>
            <a:ext cx="50863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Click to Edit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95" y="1301275"/>
            <a:ext cx="6338008" cy="60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 (SD,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σ for population, s for sample)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is a measure that is used to quantify the amount of variation or dispersion of a set of data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 is the square root of variance.</a:t>
            </a:r>
          </a:p>
        </p:txBody>
      </p:sp>
      <p:sp>
        <p:nvSpPr>
          <p:cNvPr id="430" name="Shape 4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STANDARD DEVIATION</a:t>
            </a: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875" y="4014724"/>
            <a:ext cx="3907048" cy="29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standard error of the mean (SEM) quantifies the precision of the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is a measure of how far your sample mean is likely to be from the true population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generally increases with the size of an estimate, meaning a large standard error may not indicate the estimate of the mean is unreliable.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often better to compare the error in relation to the size of the estimate.</a:t>
            </a:r>
          </a:p>
        </p:txBody>
      </p:sp>
      <p:sp>
        <p:nvSpPr>
          <p:cNvPr id="437" name="Shape 4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75" y="2617787"/>
            <a:ext cx="41338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calculate variance and standard deviation easily in Pandas.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include: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.std() - Compute Standard Deviation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.var() - Compute variance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.describe() - short cut that prints out count, mean, std, min, quartiles, max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35000" y="736600"/>
            <a:ext cx="12369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CODEALONG PART 3:  STANDARD DEVIATION &amp; VARIANCE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correlation measures the extent of interdependence of variable quantities.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Example correlation values</a:t>
            </a:r>
          </a:p>
          <a:p>
            <a:pPr marR="0" lvl="0" algn="l" rtl="0">
              <a:spcBef>
                <a:spcPts val="1000"/>
              </a:spcBef>
              <a:buClr>
                <a:srgbClr val="000000"/>
              </a:buClr>
              <a:buSzPct val="39285"/>
              <a:buFont typeface="Arial"/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CORRELATION</a:t>
            </a:r>
          </a:p>
        </p:txBody>
      </p:sp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50" y="3506375"/>
            <a:ext cx="7935700" cy="362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projects, descriptive stats will come first.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Sometimes, descriptive stats may be all you need.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you need to understand demographics of your customer base, there’s probably not much use in building a model.  Descriptive stats give you all you need to know.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CONTEXT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69" name="Shape 46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NORMAL?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normal distribution is often a key assumption to many models.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normal distribution depends upon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determines the center of the distribution. 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determines the height and width of the distribution.</a:t>
            </a:r>
          </a:p>
        </p:txBody>
      </p:sp>
      <p:sp>
        <p:nvSpPr>
          <p:cNvPr id="475" name="Shape 4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387" y="4734600"/>
            <a:ext cx="6402024" cy="25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Normal distributions are symmetric, bell-shaped curves.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the standard deviation is large, the curve is short and wide.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the standard deviation is small, the curve it tall and narrow.</a:t>
            </a:r>
          </a:p>
        </p:txBody>
      </p:sp>
      <p:sp>
        <p:nvSpPr>
          <p:cNvPr id="482" name="Shape 4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150" y="4000625"/>
            <a:ext cx="5524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Skewness is a measure of the asymmetry of the distribution of a random variable about its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Skewness can be positive or negative, or even undefined.</a:t>
            </a:r>
          </a:p>
        </p:txBody>
      </p:sp>
      <p:sp>
        <p:nvSpPr>
          <p:cNvPr id="489" name="Shape 4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SKEWNESS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318" y="3492500"/>
            <a:ext cx="8346162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Kurtosis is a measure of whether the data are peaked or flat relative to a normal distribution.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Datasets with high kurtosis tend to have a distinct peak near the mean, decline rather rapidly, and have heavy tails. </a:t>
            </a:r>
          </a:p>
        </p:txBody>
      </p:sp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KURTOSIS</a:t>
            </a:r>
          </a:p>
        </p:txBody>
      </p:sp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537" y="3997325"/>
            <a:ext cx="5861724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DETERMINING THE DISTRIBUTION OF YOUR DATA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as I walk through this in an iPython Notebook.</a:t>
            </a:r>
          </a:p>
        </p:txBody>
      </p:sp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DETERMINING THE DISTRIBUTION OF YOUR 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515" name="Shape 51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SKEWED?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We’re going to walk through several images of datasets.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each image, vote on whether the image is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normal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positively, negatively, or not skewed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has positive, negative, or zero kurtosis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Determine how you would correct the issue with each dataset to return it to the normal distribution.</a:t>
            </a:r>
          </a:p>
        </p:txBody>
      </p:sp>
      <p:sp>
        <p:nvSpPr>
          <p:cNvPr id="523" name="Shape 52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(10 minutes)</a:t>
            </a:r>
          </a:p>
        </p:txBody>
      </p:sp>
      <p:cxnSp>
        <p:nvCxnSpPr>
          <p:cNvPr id="524" name="Shape 52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IS THIS SKEWED?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31" name="Shape 53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VARIABLE TYPES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Numeric variables can take on a large range of non-predetermined, quantitative values.  These are things such as height, income,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Categorical variables can take on a specific set of variables.  These are things such as race, gender, paint colors, movie titles,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discuss these more in future lessons.</a:t>
            </a:r>
          </a:p>
        </p:txBody>
      </p:sp>
      <p:sp>
        <p:nvSpPr>
          <p:cNvPr id="537" name="Shape 5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VARIABLE TYPES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</a:p>
        </p:txBody>
      </p:sp>
      <p:sp>
        <p:nvSpPr>
          <p:cNvPr id="543" name="Shape 5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say we have the categorical variable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takes on one of the following values: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represent these numerically for a model.  So how do we code them?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0=rural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1=suburban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2=urban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implies that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twice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 ordered relationship.  This doesn’t make sense.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represent this information by converting the one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 into two new variables,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549" name="Shape 5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 NumPy and Pandas libraries to analyze datasets using basic summary statistics: mean, median, mode, max, min, quartile, inter-quartile range, variance, standard deviation, and correlation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data visualizations - including: line graphs, box plots, and histograms- to discern characteristics and trends in a dataset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dentify a normal distribution within a dataset using summary statistics and visualization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 variable types and complete dummy coding by hand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draw out how categorical variables can be represented without implying order.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First, let’s choose a reference category.  This will be our “base” category.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often good to choose the category with the largest sample size and a criteria that will help model interpretation.  If we are testing for a disease, the reference category would be people without the disease.</a:t>
            </a:r>
          </a:p>
        </p:txBody>
      </p:sp>
      <p:sp>
        <p:nvSpPr>
          <p:cNvPr id="555" name="Shape 5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1:  Select a reference category.  We’ll choose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our reference category.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2:  Convert the values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into a numeric representation that does not imply order.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3:  Create two new variables: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561" name="Shape 5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 do we need only two dummy variables?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derive all of the possible values from these two.  If an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isn’t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know it must be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general, if you have a categorical feature with k categories, you need to create k-1 dummy variable to represent all of the information.</a:t>
            </a:r>
          </a:p>
        </p:txBody>
      </p:sp>
      <p:sp>
        <p:nvSpPr>
          <p:cNvPr id="567" name="Shape 5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568" name="Shape 568"/>
          <p:cNvGraphicFramePr/>
          <p:nvPr/>
        </p:nvGraphicFramePr>
        <p:xfrm>
          <a:off x="952512" y="2431725"/>
          <a:ext cx="11099775" cy="548610"/>
        </p:xfrm>
        <a:graphic>
          <a:graphicData uri="http://schemas.openxmlformats.org/drawingml/2006/table">
            <a:tbl>
              <a:tblPr>
                <a:noFill/>
                <a:tableStyleId>{6804E4E8-5E86-427F-8BF1-607BF1ADBE42}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" name="Shape 573"/>
          <p:cNvGraphicFramePr/>
          <p:nvPr/>
        </p:nvGraphicFramePr>
        <p:xfrm>
          <a:off x="952512" y="2504500"/>
          <a:ext cx="11099775" cy="2194440"/>
        </p:xfrm>
        <a:graphic>
          <a:graphicData uri="http://schemas.openxmlformats.org/drawingml/2006/table">
            <a:tbl>
              <a:tblPr>
                <a:noFill/>
                <a:tableStyleId>{6804E4E8-5E86-427F-8BF1-607BF1ADBE42}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area_suburban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74" name="Shape 5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our dummy variables.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mentioned before, if we know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then the area must be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do this for a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 with two categories: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female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many dummy variables need to be created?                                            # of categories - 1 = 2 -1 = 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make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female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our reference category.  Thus,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female=0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male=1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can be done in Pandas with the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method.</a:t>
            </a:r>
          </a:p>
        </p:txBody>
      </p:sp>
      <p:sp>
        <p:nvSpPr>
          <p:cNvPr id="581" name="Shape 5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582" name="Shape 582"/>
          <p:cNvGraphicFramePr/>
          <p:nvPr/>
        </p:nvGraphicFramePr>
        <p:xfrm>
          <a:off x="952500" y="4527550"/>
          <a:ext cx="11099800" cy="1645830"/>
        </p:xfrm>
        <a:graphic>
          <a:graphicData uri="http://schemas.openxmlformats.org/drawingml/2006/table">
            <a:tbl>
              <a:tblPr>
                <a:noFill/>
                <a:tableStyleId>{6804E4E8-5E86-427F-8BF1-607BF1ADBE42}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gender_male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female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588" name="Shape 5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DUMMY COLORS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Shape 5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It’s important to understand the concept before we use the Pandas function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to create dummy variables.  So today, we’ll create our dummy variables by hand.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Draw a table like the one on the white board.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Create dummy variables for the variable “colors” that has 6 categories:  blue, red, green, purple, grey, and brown.  Use grey as the reference.</a:t>
            </a:r>
          </a:p>
        </p:txBody>
      </p:sp>
      <p:sp>
        <p:nvSpPr>
          <p:cNvPr id="596" name="Shape 596"/>
          <p:cNvSpPr/>
          <p:nvPr/>
        </p:nvSpPr>
        <p:spPr>
          <a:xfrm>
            <a:off x="3052754" y="5792350"/>
            <a:ext cx="71147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Dummy variables table for colors</a:t>
            </a:r>
          </a:p>
        </p:txBody>
      </p:sp>
      <p:sp>
        <p:nvSpPr>
          <p:cNvPr id="597" name="Shape 59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98" name="Shape 598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0" name="Shape 600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DUMMY COLORS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606" name="Shape 6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go through the process for creating dummy variables for “colors”.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talked about several different types of summary statistics.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covered several different types of visualizations.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talked about the normal distribution and how to determine your data’s distribution.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Any questions?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18" name="Shape 61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Unit Project 2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31" name="Shape 63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644" name="Shape 64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45" name="Shape 64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46" name="Shape 64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52" name="Shape 65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3" name="Shape 65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4" name="Shape 65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55" name="Shape 655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661" name="Shape 66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63" name="Shape 663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64" name="Shape 664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65" name="Shape 665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666" name="Shape 66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and open an iPython Notebook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Complete the Python pre-work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steps: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the problem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Acquire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Refine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data model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Present the results</a:t>
            </a:r>
          </a:p>
        </p:txBody>
      </p:sp>
      <p:sp>
        <p:nvSpPr>
          <p:cNvPr id="264" name="Shape 264"/>
          <p:cNvSpPr/>
          <p:nvPr/>
        </p:nvSpPr>
        <p:spPr>
          <a:xfrm>
            <a:off x="635000" y="736600"/>
            <a:ext cx="115314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REVIEW THE DATA SCIENCE WORKFLOW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000" y="1272925"/>
            <a:ext cx="4264698" cy="5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2990</Words>
  <Application>Microsoft Macintosh PowerPoint</Application>
  <PresentationFormat>Custom</PresentationFormat>
  <Paragraphs>453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Merriweather Sans</vt:lpstr>
      <vt:lpstr>Oswald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Burroughs</cp:lastModifiedBy>
  <cp:revision>1</cp:revision>
  <dcterms:modified xsi:type="dcterms:W3CDTF">2016-01-10T20:25:36Z</dcterms:modified>
</cp:coreProperties>
</file>