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8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 Boyk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7FCF03F-8C3B-4D7A-934A-8B2D1C864A9E}">
  <a:tblStyle styleId="{67FCF03F-8C3B-4D7A-934A-8B2D1C864A9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216" y="-112"/>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80" Type="http://schemas.openxmlformats.org/officeDocument/2006/relationships/slide" Target="slides/slide78.xml"/><Relationship Id="rId81" Type="http://schemas.openxmlformats.org/officeDocument/2006/relationships/notesMaster" Target="notesMasters/notesMaster1.xml"/><Relationship Id="rId82" Type="http://schemas.openxmlformats.org/officeDocument/2006/relationships/printerSettings" Target="printerSettings/printerSettings1.bin"/><Relationship Id="rId83" Type="http://schemas.openxmlformats.org/officeDocument/2006/relationships/commentAuthors" Target="commentAuthors.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Here you might reorganize for visual clarity - try putting the text into the left column and moving/enlarging the image in the right column, all side to sidesy.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292957125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1" name="Shape 4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5" name="Shape 4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3" name="Shape 4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9" name="Shape 48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03" name="Shape 5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9" name="Shape 5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1" name="Shape 5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7" name="Shape 5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8" name="Shape 4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4" name="Shape 53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1" name="Shape 5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8" name="Shape 5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4" name="Shape 5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0" name="Shape 5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6" name="Shape 5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5" name="Shape 5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4" name="Shape 5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5" name="Shape 4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0" name="Shape 60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6" name="Shape 6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2" name="Shape 6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Shape 6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1" name="Shape 6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7" name="Shape 63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3" name="Shape 6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9" name="Shape 6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Shape 6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5" name="Shape 65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7" name="Shape 6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3" name="Shape 67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Shape 6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9" name="Shape 67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5" name="Shape 6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1" name="Shape 6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Shape 6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7" name="Shape 69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3" name="Shape 70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9" name="Shape 7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1" name="Shape 7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7" name="Shape 72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9" name="Shape 7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5" name="Shape 7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1" name="Shape 7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7" name="Shape 75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3" name="Shape 7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9" name="Shape 7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Shape 7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5" name="Shape 7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Shape 7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1" name="Shape 7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Shape 7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8" name="Shape 7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0" name="Shape 8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6" name="Shape 8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Shape 8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8" name="Shape 8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Shape 8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24" name="Shape 8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Shape 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0" name="Shape 83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Shape 8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2" name="Shape 8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2" name="Shape 85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2" name="Shape 86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2" name="Shape 8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Shape 88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84" name="Shape 8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Shape 8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0" name="Shape 89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Shape 89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96" name="Shape 8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2" name="Shape 90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Shape 9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Shape 9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5" name="Shape 9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Shape 92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22" name="Shape 9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30" name="Shape 9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Shape 9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39" name="Shape 9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0.xml"/><Relationship Id="rId20" Type="http://schemas.openxmlformats.org/officeDocument/2006/relationships/slideLayout" Target="../slideLayouts/slideLayout51.xml"/><Relationship Id="rId21" Type="http://schemas.openxmlformats.org/officeDocument/2006/relationships/slideLayout" Target="../slideLayouts/slideLayout52.xml"/><Relationship Id="rId22" Type="http://schemas.openxmlformats.org/officeDocument/2006/relationships/slideLayout" Target="../slideLayouts/slideLayout53.xml"/><Relationship Id="rId23" Type="http://schemas.openxmlformats.org/officeDocument/2006/relationships/slideLayout" Target="../slideLayouts/slideLayout54.xml"/><Relationship Id="rId24" Type="http://schemas.openxmlformats.org/officeDocument/2006/relationships/slideLayout" Target="../slideLayouts/slideLayout55.xml"/><Relationship Id="rId25" Type="http://schemas.openxmlformats.org/officeDocument/2006/relationships/slideLayout" Target="../slideLayouts/slideLayout56.xml"/><Relationship Id="rId26" Type="http://schemas.openxmlformats.org/officeDocument/2006/relationships/slideLayout" Target="../slideLayouts/slideLayout57.xml"/><Relationship Id="rId27" Type="http://schemas.openxmlformats.org/officeDocument/2006/relationships/slideLayout" Target="../slideLayouts/slideLayout58.xml"/><Relationship Id="rId28" Type="http://schemas.openxmlformats.org/officeDocument/2006/relationships/slideLayout" Target="../slideLayouts/slideLayout59.xml"/><Relationship Id="rId29" Type="http://schemas.openxmlformats.org/officeDocument/2006/relationships/slideLayout" Target="../slideLayouts/slideLayout60.xml"/><Relationship Id="rId30" Type="http://schemas.openxmlformats.org/officeDocument/2006/relationships/slideLayout" Target="../slideLayouts/slideLayout61.xml"/><Relationship Id="rId31" Type="http://schemas.openxmlformats.org/officeDocument/2006/relationships/slideLayout" Target="../slideLayouts/slideLayout62.xml"/><Relationship Id="rId32" Type="http://schemas.openxmlformats.org/officeDocument/2006/relationships/theme" Target="../theme/theme2.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Relationship Id="rId18" Type="http://schemas.openxmlformats.org/officeDocument/2006/relationships/slideLayout" Target="../slideLayouts/slideLayout49.xml"/><Relationship Id="rId19" Type="http://schemas.openxmlformats.org/officeDocument/2006/relationships/slideLayout" Target="../slideLayouts/slideLayout50.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open.blogs.nytimes.com/2015/08/11/building-the-next-new-york-times-recommendation-engine/?_r=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developers.lyst.com/2014/11/11/word-embeddings-for-fashion/" TargetMode="External"/><Relationship Id="rId4" Type="http://schemas.openxmlformats.org/officeDocument/2006/relationships/image" Target="../media/image26.png"/><Relationship Id="rId5"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radimrehurek.com/gensim/index.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0.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hyperlink" Target="https://code.google.com/p/word2vec/" TargetMode="External"/><Relationship Id="rId4" Type="http://schemas.openxmlformats.org/officeDocument/2006/relationships/hyperlink" Target="http://nlp.stanford.edu/projects/glove/" TargetMode="External"/><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9.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INSTRUCTOR NOTES</a:t>
            </a:r>
            <a:r>
              <a:rPr lang="en-US" sz="3200" b="1">
                <a:solidFill>
                  <a:srgbClr val="E52123"/>
                </a:solidFill>
                <a:latin typeface="Oswald"/>
                <a:ea typeface="Oswald"/>
                <a:cs typeface="Oswald"/>
                <a:sym typeface="Oswald"/>
              </a:rPr>
              <a:t> </a:t>
            </a:r>
          </a:p>
        </p:txBody>
      </p:sp>
      <p:sp>
        <p:nvSpPr>
          <p:cNvPr id="415" name="Shape 415"/>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72" name="Shape 4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Many advances in NLP are based on using data to learn rules of grammar and language.  We saw these tools in our last class.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Tokenization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Stemming or lemmatization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Parsing and tagging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of these are based on a classical or theoretical                        understanding of language.</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78" name="Shape 4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1" algn="l" rtl="0">
              <a:lnSpc>
                <a:spcPct val="115000"/>
              </a:lnSpc>
              <a:spcBef>
                <a:spcPts val="0"/>
              </a:spcBef>
              <a:buSzPct val="100000"/>
              <a:buFont typeface="Georgia"/>
            </a:pPr>
            <a:r>
              <a:rPr lang="en-US" sz="2800">
                <a:latin typeface="Georgia"/>
                <a:ea typeface="Georgia"/>
                <a:cs typeface="Georgia"/>
                <a:sym typeface="Georgia"/>
              </a:rPr>
              <a:t>Tokenization:   </a:t>
            </a:r>
          </a:p>
          <a:p>
            <a:pPr marR="0" lvl="2" algn="l" rtl="0">
              <a:lnSpc>
                <a:spcPct val="115000"/>
              </a:lnSpc>
              <a:spcBef>
                <a:spcPts val="0"/>
              </a:spcBef>
              <a:buSzPct val="100000"/>
              <a:buFont typeface="Georgia"/>
            </a:pPr>
            <a:r>
              <a:rPr lang="en-US" sz="2800">
                <a:solidFill>
                  <a:schemeClr val="dk1"/>
                </a:solidFill>
                <a:latin typeface="Georgia"/>
                <a:ea typeface="Georgia"/>
                <a:cs typeface="Georgia"/>
                <a:sym typeface="Georgia"/>
              </a:rPr>
              <a:t>John hit the ball → [John, hit, the, ball]</a:t>
            </a:r>
          </a:p>
          <a:p>
            <a:pPr marR="0" lvl="2" algn="l" rtl="0">
              <a:lnSpc>
                <a:spcPct val="115000"/>
              </a:lnSpc>
              <a:spcBef>
                <a:spcPts val="0"/>
              </a:spcBef>
              <a:buClr>
                <a:schemeClr val="dk1"/>
              </a:buClr>
              <a:buSzPct val="100000"/>
              <a:buFont typeface="Georgia"/>
            </a:pPr>
            <a:r>
              <a:rPr lang="en-US" sz="2800">
                <a:solidFill>
                  <a:schemeClr val="dk1"/>
                </a:solidFill>
                <a:latin typeface="Georgia"/>
                <a:ea typeface="Georgia"/>
                <a:cs typeface="Georgia"/>
                <a:sym typeface="Georgia"/>
              </a:rPr>
              <a:t>Where did you go → [Where, did, you, go]</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Stemming or lemmatization:  shouted → shout, better → good</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Parsing and tagging:  </a:t>
            </a:r>
          </a:p>
        </p:txBody>
      </p:sp>
      <p:pic>
        <p:nvPicPr>
          <p:cNvPr id="479" name="Shape 479"/>
          <p:cNvPicPr preferRelativeResize="0"/>
          <p:nvPr/>
        </p:nvPicPr>
        <p:blipFill>
          <a:blip r:embed="rId3">
            <a:alphaModFix/>
          </a:blip>
          <a:stretch>
            <a:fillRect/>
          </a:stretch>
        </p:blipFill>
        <p:spPr>
          <a:xfrm>
            <a:off x="4895100" y="4661516"/>
            <a:ext cx="2420016" cy="2391404"/>
          </a:xfrm>
          <a:prstGeom prst="rect">
            <a:avLst/>
          </a:prstGeom>
          <a:noFill/>
          <a:ln>
            <a:noFill/>
          </a:ln>
        </p:spPr>
      </p:pic>
      <p:pic>
        <p:nvPicPr>
          <p:cNvPr id="480" name="Shape 480"/>
          <p:cNvPicPr preferRelativeResize="0"/>
          <p:nvPr/>
        </p:nvPicPr>
        <p:blipFill>
          <a:blip r:embed="rId4">
            <a:alphaModFix/>
          </a:blip>
          <a:stretch>
            <a:fillRect/>
          </a:stretch>
        </p:blipFill>
        <p:spPr>
          <a:xfrm>
            <a:off x="8056840" y="4382349"/>
            <a:ext cx="2589434" cy="2889124"/>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86" name="Shape 48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Latent variable models</a:t>
            </a:r>
            <a:r>
              <a:rPr lang="en-US" sz="2800">
                <a:latin typeface="Georgia"/>
                <a:ea typeface="Georgia"/>
                <a:cs typeface="Georgia"/>
                <a:sym typeface="Georgia"/>
              </a:rPr>
              <a:t> are different in that they try to understand language based on </a:t>
            </a:r>
            <a:r>
              <a:rPr lang="en-US" sz="2800" b="1">
                <a:latin typeface="Georgia"/>
                <a:ea typeface="Georgia"/>
                <a:cs typeface="Georgia"/>
                <a:sym typeface="Georgia"/>
              </a:rPr>
              <a:t>how</a:t>
            </a:r>
            <a:r>
              <a:rPr lang="en-US" sz="2800">
                <a:latin typeface="Georgia"/>
                <a:ea typeface="Georgia"/>
                <a:cs typeface="Georgia"/>
                <a:sym typeface="Georgia"/>
              </a:rPr>
              <a:t> the words are used.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instead of learning that ‘bad’ and ‘badly’ are related because they share the same root, we’ll determine that they are related because they are often used in the same way often or near the same words.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use </a:t>
            </a:r>
            <a:r>
              <a:rPr lang="en-US" sz="2800" i="1">
                <a:latin typeface="Georgia"/>
                <a:ea typeface="Georgia"/>
                <a:cs typeface="Georgia"/>
                <a:sym typeface="Georgia"/>
              </a:rPr>
              <a:t>unsupervised</a:t>
            </a:r>
            <a:r>
              <a:rPr lang="en-US" sz="2800">
                <a:latin typeface="Georgia"/>
                <a:ea typeface="Georgia"/>
                <a:cs typeface="Georgia"/>
                <a:sym typeface="Georgia"/>
              </a:rPr>
              <a:t> techniques (discovering patterns or structure) to extract the information.</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466852"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b="1">
                <a:latin typeface="Georgia"/>
                <a:ea typeface="Georgia"/>
                <a:cs typeface="Georgia"/>
                <a:sym typeface="Georgia"/>
              </a:rPr>
              <a:t>Traditional NLP Models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Focused on theoretical understanding of language </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Tries to learn the rules of a particular language</a:t>
            </a:r>
          </a:p>
          <a:p>
            <a:pPr marL="0" marR="0" lvl="0" indent="0" algn="ctr" rtl="0">
              <a:spcBef>
                <a:spcPts val="0"/>
              </a:spcBef>
              <a:buNone/>
            </a:pPr>
            <a:endParaRPr sz="2800">
              <a:latin typeface="Georgia"/>
              <a:ea typeface="Georgia"/>
              <a:cs typeface="Georgia"/>
              <a:sym typeface="Georgia"/>
            </a:endParaRPr>
          </a:p>
          <a:p>
            <a:pPr marL="0" marR="0" lvl="0" indent="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Preprogrammed set of rules</a:t>
            </a:r>
          </a:p>
        </p:txBody>
      </p:sp>
      <p:sp>
        <p:nvSpPr>
          <p:cNvPr id="492" name="Shape 4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93" name="Shape 493"/>
          <p:cNvSpPr txBox="1">
            <a:spLocks noGrp="1"/>
          </p:cNvSpPr>
          <p:nvPr>
            <p:ph type="body" idx="1"/>
          </p:nvPr>
        </p:nvSpPr>
        <p:spPr>
          <a:xfrm>
            <a:off x="6746778"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b="1">
                <a:latin typeface="Georgia"/>
                <a:ea typeface="Georgia"/>
                <a:cs typeface="Georgia"/>
                <a:sym typeface="Georgia"/>
              </a:rPr>
              <a:t>Latent Variable Models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Focused on how the language is actually used in practice</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Infers meaning from how words are used together</a:t>
            </a:r>
          </a:p>
          <a:p>
            <a:pPr marL="0" marR="0" lvl="0" indent="0" algn="ctr" rtl="0">
              <a:spcBef>
                <a:spcPts val="0"/>
              </a:spcBef>
              <a:buNone/>
            </a:pPr>
            <a:endParaRPr sz="2800">
              <a:latin typeface="Georgia"/>
              <a:ea typeface="Georgia"/>
              <a:cs typeface="Georgia"/>
              <a:sym typeface="Georgia"/>
            </a:endParaRPr>
          </a:p>
          <a:p>
            <a:pPr marL="0" marR="0" lvl="0" indent="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Uses unsupervised learning to discover patterns or structure</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466852"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b="1">
                <a:latin typeface="Georgia"/>
                <a:ea typeface="Georgia"/>
                <a:cs typeface="Georgia"/>
                <a:sym typeface="Georgia"/>
              </a:rPr>
              <a:t>Traditional NLP Models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‘bad’ and ‘badly’ are related because they share a common root.</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‘Python’ and ‘C++’ are both programming languages because </a:t>
            </a:r>
            <a:br>
              <a:rPr lang="en-US" sz="2800">
                <a:latin typeface="Georgia"/>
                <a:ea typeface="Georgia"/>
                <a:cs typeface="Georgia"/>
                <a:sym typeface="Georgia"/>
              </a:rPr>
            </a:br>
            <a:r>
              <a:rPr lang="en-US" sz="2800">
                <a:latin typeface="Georgia"/>
                <a:ea typeface="Georgia"/>
                <a:cs typeface="Georgia"/>
                <a:sym typeface="Georgia"/>
              </a:rPr>
              <a:t>they are often a noun preceded by </a:t>
            </a:r>
            <a:br>
              <a:rPr lang="en-US" sz="2800">
                <a:latin typeface="Georgia"/>
                <a:ea typeface="Georgia"/>
                <a:cs typeface="Georgia"/>
                <a:sym typeface="Georgia"/>
              </a:rPr>
            </a:br>
            <a:r>
              <a:rPr lang="en-US" sz="2800">
                <a:latin typeface="Georgia"/>
                <a:ea typeface="Georgia"/>
                <a:cs typeface="Georgia"/>
                <a:sym typeface="Georgia"/>
              </a:rPr>
              <a:t>the verb ‘program’ or ‘code’.</a:t>
            </a:r>
          </a:p>
        </p:txBody>
      </p:sp>
      <p:sp>
        <p:nvSpPr>
          <p:cNvPr id="499" name="Shape 4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00" name="Shape 500"/>
          <p:cNvSpPr txBox="1">
            <a:spLocks noGrp="1"/>
          </p:cNvSpPr>
          <p:nvPr>
            <p:ph type="body" idx="1"/>
          </p:nvPr>
        </p:nvSpPr>
        <p:spPr>
          <a:xfrm>
            <a:off x="6746778" y="1292775"/>
            <a:ext cx="5865300" cy="3809999"/>
          </a:xfrm>
          <a:prstGeom prst="rect">
            <a:avLst/>
          </a:prstGeom>
          <a:noFill/>
          <a:ln>
            <a:noFill/>
          </a:ln>
        </p:spPr>
        <p:txBody>
          <a:bodyPr lIns="0" tIns="0" rIns="0" bIns="0" anchor="t" anchorCtr="0">
            <a:noAutofit/>
          </a:bodyPr>
          <a:lstStyle/>
          <a:p>
            <a:pPr marR="0" lvl="0" algn="ctr" rtl="0">
              <a:spcBef>
                <a:spcPts val="0"/>
              </a:spcBef>
              <a:buNone/>
            </a:pPr>
            <a:endParaRPr sz="2800">
              <a:latin typeface="Georgia"/>
              <a:ea typeface="Georgia"/>
              <a:cs typeface="Georgia"/>
              <a:sym typeface="Georgia"/>
            </a:endParaRPr>
          </a:p>
          <a:p>
            <a:pPr marR="0" lvl="0" algn="ctr" rtl="0">
              <a:spcBef>
                <a:spcPts val="0"/>
              </a:spcBef>
              <a:buNone/>
            </a:pPr>
            <a:r>
              <a:rPr lang="en-US" sz="2800" b="1">
                <a:latin typeface="Georgia"/>
                <a:ea typeface="Georgia"/>
                <a:cs typeface="Georgia"/>
                <a:sym typeface="Georgia"/>
              </a:rPr>
              <a:t>Latent Variable Models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‘bad’ and ‘badly’ are related because they are used the same way or near the same words.</a:t>
            </a:r>
          </a:p>
          <a:p>
            <a:pPr marR="0" lvl="0" algn="ctr" rtl="0">
              <a:spcBef>
                <a:spcPts val="0"/>
              </a:spcBef>
              <a:buNone/>
            </a:pPr>
            <a:endParaRPr sz="2800">
              <a:latin typeface="Georgia"/>
              <a:ea typeface="Georgia"/>
              <a:cs typeface="Georgia"/>
              <a:sym typeface="Georgia"/>
            </a:endParaRPr>
          </a:p>
          <a:p>
            <a:pPr marL="0" marR="0" lvl="0" indent="0" algn="ctr" rtl="0">
              <a:spcBef>
                <a:spcPts val="0"/>
              </a:spcBef>
              <a:buNone/>
            </a:pPr>
            <a:r>
              <a:rPr lang="en-US" sz="2800">
                <a:latin typeface="Georgia"/>
                <a:ea typeface="Georgia"/>
                <a:cs typeface="Georgia"/>
                <a:sym typeface="Georgia"/>
              </a:rPr>
              <a:t>‘Python’ and ‘C++’ are both programming languages because they are often used in the same context.</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06" name="Shape 50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LATENT VARIABLE MODELS</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12" name="Shape 51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Latent variable models</a:t>
            </a:r>
            <a:r>
              <a:rPr lang="en-US" sz="2800">
                <a:latin typeface="Georgia"/>
                <a:ea typeface="Georgia"/>
                <a:cs typeface="Georgia"/>
                <a:sym typeface="Georgia"/>
              </a:rPr>
              <a:t> are models in which we assume the data we are observing has some </a:t>
            </a:r>
            <a:r>
              <a:rPr lang="en-US" sz="2800" b="1">
                <a:latin typeface="Georgia"/>
                <a:ea typeface="Georgia"/>
                <a:cs typeface="Georgia"/>
                <a:sym typeface="Georgia"/>
              </a:rPr>
              <a:t>hidden, underlying structure</a:t>
            </a:r>
            <a:r>
              <a:rPr lang="en-US" sz="2800">
                <a:latin typeface="Georgia"/>
                <a:ea typeface="Georgia"/>
                <a:cs typeface="Georgia"/>
                <a:sym typeface="Georgia"/>
              </a:rPr>
              <a:t> that we can’t see, and which we’d like to learn.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hidden, underlying structures are the </a:t>
            </a:r>
            <a:r>
              <a:rPr lang="en-US" sz="2800" i="1">
                <a:latin typeface="Georgia"/>
                <a:ea typeface="Georgia"/>
                <a:cs typeface="Georgia"/>
                <a:sym typeface="Georgia"/>
              </a:rPr>
              <a:t>latent</a:t>
            </a:r>
            <a:r>
              <a:rPr lang="en-US" sz="2800">
                <a:latin typeface="Georgia"/>
                <a:ea typeface="Georgia"/>
                <a:cs typeface="Georgia"/>
                <a:sym typeface="Georgia"/>
              </a:rPr>
              <a:t> (i.e. hidden) variables we want our model to understand.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Text processing is a common application of latent variables.</a:t>
            </a:r>
          </a:p>
          <a:p>
            <a:pPr marR="0" lvl="0" algn="l" rtl="0">
              <a:spcBef>
                <a:spcPts val="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18" name="Shape 51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While language (in the classical sense) is defined by a set of pre-structured grammar rules and vocab, we often break those rules and create new words (e.g. selfie).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Instead of attempting to train our model on the rules of proper grammar, we’ll ignore grammar and seek to uncover alternate hidden structures.</a:t>
            </a:r>
          </a:p>
          <a:p>
            <a:pPr marR="0" lvl="0" algn="l" rtl="0">
              <a:spcBef>
                <a:spcPts val="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24" name="Shape 5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Latent variable techniques are often used for recommending news articles or mining large troves of data to find commonalities.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Topic modeling, a method we’ll cover today, is used in </a:t>
            </a:r>
            <a:r>
              <a:rPr lang="en-US" sz="2800" u="sng">
                <a:solidFill>
                  <a:schemeClr val="hlink"/>
                </a:solidFill>
                <a:latin typeface="Georgia"/>
                <a:ea typeface="Georgia"/>
                <a:cs typeface="Georgia"/>
                <a:sym typeface="Georgia"/>
                <a:hlinkClick r:id="rId3"/>
              </a:rPr>
              <a:t>the NY times recommendation engine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The New York Times attempts to map their articles to a latent space of topics using the content of the article.</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30" name="Shape 53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p:txBody>
      </p:sp>
      <p:pic>
        <p:nvPicPr>
          <p:cNvPr id="531" name="Shape 531"/>
          <p:cNvPicPr preferRelativeResize="0"/>
          <p:nvPr/>
        </p:nvPicPr>
        <p:blipFill>
          <a:blip r:embed="rId3">
            <a:alphaModFix/>
          </a:blip>
          <a:stretch>
            <a:fillRect/>
          </a:stretch>
        </p:blipFill>
        <p:spPr>
          <a:xfrm>
            <a:off x="2363937" y="1505475"/>
            <a:ext cx="8276925" cy="5663149"/>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MATERIALS</a:t>
            </a:r>
            <a:r>
              <a:rPr lang="en-US" sz="3200" b="1">
                <a:solidFill>
                  <a:srgbClr val="E52123"/>
                </a:solidFill>
                <a:latin typeface="Oswald"/>
                <a:ea typeface="Oswald"/>
                <a:cs typeface="Oswald"/>
                <a:sym typeface="Oswald"/>
              </a:rPr>
              <a:t> </a:t>
            </a:r>
          </a:p>
        </p:txBody>
      </p:sp>
      <p:sp>
        <p:nvSpPr>
          <p:cNvPr id="422" name="Shape 422"/>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537" name="Shape 537"/>
          <p:cNvSpPr txBox="1">
            <a:spLocks noGrp="1"/>
          </p:cNvSpPr>
          <p:nvPr>
            <p:ph type="body" idx="1"/>
          </p:nvPr>
        </p:nvSpPr>
        <p:spPr>
          <a:xfrm>
            <a:off x="635003" y="1292775"/>
            <a:ext cx="5775299" cy="58371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u="sng">
                <a:solidFill>
                  <a:schemeClr val="hlink"/>
                </a:solidFill>
                <a:latin typeface="Georgia"/>
                <a:ea typeface="Georgia"/>
                <a:cs typeface="Georgia"/>
                <a:sym typeface="Georgia"/>
                <a:hlinkClick r:id="rId3"/>
              </a:rPr>
              <a:t>Lyst</a:t>
            </a:r>
            <a:r>
              <a:rPr lang="en-US" sz="2800">
                <a:latin typeface="Georgia"/>
                <a:ea typeface="Georgia"/>
                <a:cs typeface="Georgia"/>
                <a:sym typeface="Georgia"/>
              </a:rPr>
              <a:t>, an online fashion retailer, uses latent representations of clothing descriptions to find similar clothing.</a:t>
            </a:r>
          </a:p>
        </p:txBody>
      </p:sp>
      <p:pic>
        <p:nvPicPr>
          <p:cNvPr id="538" name="Shape 538"/>
          <p:cNvPicPr preferRelativeResize="0"/>
          <p:nvPr/>
        </p:nvPicPr>
        <p:blipFill>
          <a:blip r:embed="rId4">
            <a:alphaModFix/>
          </a:blip>
          <a:stretch>
            <a:fillRect/>
          </a:stretch>
        </p:blipFill>
        <p:spPr>
          <a:xfrm>
            <a:off x="5803900" y="1344875"/>
            <a:ext cx="6477874" cy="5723824"/>
          </a:xfrm>
          <a:prstGeom prst="rect">
            <a:avLst/>
          </a:prstGeom>
          <a:noFill/>
          <a:ln>
            <a:noFill/>
          </a:ln>
        </p:spPr>
      </p:pic>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44" name="Shape 54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Our previous ‘representation’ of a set of text documents (articles) for classification was a matrix with one row per document and one column per word (or n-gram).</a:t>
            </a:r>
          </a:p>
        </p:txBody>
      </p:sp>
      <p:pic>
        <p:nvPicPr>
          <p:cNvPr id="545" name="Shape 545"/>
          <p:cNvPicPr preferRelativeResize="0"/>
          <p:nvPr/>
        </p:nvPicPr>
        <p:blipFill>
          <a:blip r:embed="rId3">
            <a:alphaModFix/>
          </a:blip>
          <a:stretch>
            <a:fillRect/>
          </a:stretch>
        </p:blipFill>
        <p:spPr>
          <a:xfrm>
            <a:off x="2505762" y="3115100"/>
            <a:ext cx="7993263" cy="3810000"/>
          </a:xfrm>
          <a:prstGeom prst="rect">
            <a:avLst/>
          </a:prstGeom>
          <a:noFill/>
          <a:ln>
            <a:noFill/>
          </a:ln>
        </p:spPr>
      </p:pic>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51" name="Shape 55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While this sums up most of the information, it does drop a few things, mostly structure and order.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Additionally, many of the columns may be correlated.</a:t>
            </a:r>
          </a:p>
          <a:p>
            <a:pPr marR="0" lvl="0" algn="l" rtl="0">
              <a:spcBef>
                <a:spcPts val="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57" name="Shape 55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an article that contains the word ‘IPO’ is likely to contain the word ‘stock’ or ‘NASDAQ’.</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Therefore, those columns are repetitive and likely to represent the same concept or idea.</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classification, we may only care that there are finance-related words.</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63" name="Shape 56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One way to deal with this is through regularization - L1/Lasso regularization tends to remove repetitive features by bringing their learned coefficients to 0.</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Another is to perform </a:t>
            </a:r>
            <a:r>
              <a:rPr lang="en-US" sz="2800" i="1">
                <a:latin typeface="Georgia"/>
                <a:ea typeface="Georgia"/>
                <a:cs typeface="Georgia"/>
                <a:sym typeface="Georgia"/>
              </a:rPr>
              <a:t>dimensionality reduction</a:t>
            </a:r>
            <a:r>
              <a:rPr lang="en-US" sz="2800">
                <a:latin typeface="Georgia"/>
                <a:ea typeface="Georgia"/>
                <a:cs typeface="Georgia"/>
                <a:sym typeface="Georgia"/>
              </a:rPr>
              <a:t> ,where we first identify the correlated columns and the replace them with a column that represents the concept they have in common.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instance, we could replace ‘IPO’, ‘stocks’, and ‘NASDAQ’ with a single column - ‘HasFinancialWords’ column.</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69" name="Shape 569"/>
          <p:cNvSpPr txBox="1">
            <a:spLocks noGrp="1"/>
          </p:cNvSpPr>
          <p:nvPr>
            <p:ph type="body" idx="1"/>
          </p:nvPr>
        </p:nvSpPr>
        <p:spPr>
          <a:xfrm>
            <a:off x="635000" y="1292775"/>
            <a:ext cx="11734800" cy="32418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techniques to do this automatically and most follow a very similar approach.</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Identify correlated columns.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Replace them with a new column that encapsulates the others.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p:txBody>
      </p:sp>
      <p:graphicFrame>
        <p:nvGraphicFramePr>
          <p:cNvPr id="570" name="Shape 570"/>
          <p:cNvGraphicFramePr/>
          <p:nvPr/>
        </p:nvGraphicFramePr>
        <p:xfrm>
          <a:off x="891125" y="4688325"/>
          <a:ext cx="5015750" cy="2072520"/>
        </p:xfrm>
        <a:graphic>
          <a:graphicData uri="http://schemas.openxmlformats.org/drawingml/2006/table">
            <a:tbl>
              <a:tblPr>
                <a:noFill/>
                <a:tableStyleId>{67FCF03F-8C3B-4D7A-934A-8B2D1C864A9E}</a:tableStyleId>
              </a:tblPr>
              <a:tblGrid>
                <a:gridCol w="1003150"/>
                <a:gridCol w="1003150"/>
                <a:gridCol w="1003150"/>
                <a:gridCol w="1003150"/>
                <a:gridCol w="1003150"/>
              </a:tblGrid>
              <a:tr h="381000">
                <a:tc>
                  <a:txBody>
                    <a:bodyPr/>
                    <a:lstStyle/>
                    <a:p>
                      <a:pPr lvl="0" algn="ctr">
                        <a:spcBef>
                          <a:spcPts val="0"/>
                        </a:spcBef>
                        <a:buNone/>
                      </a:pPr>
                      <a:r>
                        <a:rPr lang="en-US" sz="2200">
                          <a:latin typeface="Georgia"/>
                          <a:ea typeface="Georgia"/>
                          <a:cs typeface="Georgia"/>
                          <a:sym typeface="Georgia"/>
                        </a:rPr>
                        <a:t>Doc #</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Car</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Truck</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Van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Dog</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US" sz="2200">
                          <a:latin typeface="Georgia"/>
                          <a:ea typeface="Georgia"/>
                          <a:cs typeface="Georgia"/>
                          <a:sym typeface="Georgia"/>
                        </a:rPr>
                        <a:t>6344</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US" sz="2200">
                          <a:latin typeface="Georgia"/>
                          <a:ea typeface="Georgia"/>
                          <a:cs typeface="Georgia"/>
                          <a:sym typeface="Georgia"/>
                        </a:rPr>
                        <a:t>6345</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a:spcBef>
                          <a:spcPts val="0"/>
                        </a:spcBef>
                        <a:buNone/>
                      </a:pPr>
                      <a:r>
                        <a:rPr lang="en-US" sz="2200">
                          <a:latin typeface="Georgia"/>
                          <a:ea typeface="Georgia"/>
                          <a:cs typeface="Georgia"/>
                          <a:sym typeface="Georgia"/>
                        </a:rPr>
                        <a:t>6346</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bl>
          </a:graphicData>
        </a:graphic>
      </p:graphicFrame>
      <p:graphicFrame>
        <p:nvGraphicFramePr>
          <p:cNvPr id="571" name="Shape 571"/>
          <p:cNvGraphicFramePr/>
          <p:nvPr/>
        </p:nvGraphicFramePr>
        <p:xfrm>
          <a:off x="8384150" y="4688325"/>
          <a:ext cx="3729525" cy="2072520"/>
        </p:xfrm>
        <a:graphic>
          <a:graphicData uri="http://schemas.openxmlformats.org/drawingml/2006/table">
            <a:tbl>
              <a:tblPr>
                <a:noFill/>
                <a:tableStyleId>{67FCF03F-8C3B-4D7A-934A-8B2D1C864A9E}</a:tableStyleId>
              </a:tblPr>
              <a:tblGrid>
                <a:gridCol w="1243175"/>
                <a:gridCol w="1243175"/>
                <a:gridCol w="1243175"/>
              </a:tblGrid>
              <a:tr h="381000">
                <a:tc>
                  <a:txBody>
                    <a:bodyPr/>
                    <a:lstStyle/>
                    <a:p>
                      <a:pPr lvl="0" algn="ctr" rtl="0">
                        <a:spcBef>
                          <a:spcPts val="0"/>
                        </a:spcBef>
                        <a:buNone/>
                      </a:pPr>
                      <a:r>
                        <a:rPr lang="en-US" sz="2200">
                          <a:latin typeface="Georgia"/>
                          <a:ea typeface="Georgia"/>
                          <a:cs typeface="Georgia"/>
                          <a:sym typeface="Georgia"/>
                        </a:rPr>
                        <a:t>Doc #</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Vehicle</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Dog</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US" sz="2200">
                          <a:latin typeface="Georgia"/>
                          <a:ea typeface="Georgia"/>
                          <a:cs typeface="Georgia"/>
                          <a:sym typeface="Georgia"/>
                        </a:rPr>
                        <a:t>6344</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US" sz="2200">
                          <a:latin typeface="Georgia"/>
                          <a:ea typeface="Georgia"/>
                          <a:cs typeface="Georgia"/>
                          <a:sym typeface="Georgia"/>
                        </a:rPr>
                        <a:t>6345</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381000">
                <a:tc>
                  <a:txBody>
                    <a:bodyPr/>
                    <a:lstStyle/>
                    <a:p>
                      <a:pPr lvl="0" algn="ctr" rtl="0">
                        <a:spcBef>
                          <a:spcPts val="0"/>
                        </a:spcBef>
                        <a:buNone/>
                      </a:pPr>
                      <a:r>
                        <a:rPr lang="en-US" sz="2200">
                          <a:latin typeface="Georgia"/>
                          <a:ea typeface="Georgia"/>
                          <a:cs typeface="Georgia"/>
                          <a:sym typeface="Georgia"/>
                        </a:rPr>
                        <a:t>6346</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rtl="0">
                        <a:spcBef>
                          <a:spcPts val="0"/>
                        </a:spcBef>
                        <a:buNone/>
                      </a:pPr>
                      <a:r>
                        <a:rPr lang="en-US" sz="2200">
                          <a:latin typeface="Georgia"/>
                          <a:ea typeface="Georgia"/>
                          <a:cs typeface="Georgia"/>
                          <a:sym typeface="Georg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bl>
          </a:graphicData>
        </a:graphic>
      </p:graphicFrame>
      <p:cxnSp>
        <p:nvCxnSpPr>
          <p:cNvPr id="572" name="Shape 572"/>
          <p:cNvCxnSpPr/>
          <p:nvPr/>
        </p:nvCxnSpPr>
        <p:spPr>
          <a:xfrm>
            <a:off x="5902125" y="5731625"/>
            <a:ext cx="2494199" cy="8100"/>
          </a:xfrm>
          <a:prstGeom prst="straightConnector1">
            <a:avLst/>
          </a:prstGeom>
          <a:noFill/>
          <a:ln w="38100" cap="flat" cmpd="sng">
            <a:solidFill>
              <a:srgbClr val="000000"/>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78" name="Shape 57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techniques vary in how they define correlation and how much of the relationship between the original and new columns you need to save.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Dimensionality techniques can vary between </a:t>
            </a:r>
            <a:r>
              <a:rPr lang="en-US" sz="2800" i="1">
                <a:latin typeface="Georgia"/>
                <a:ea typeface="Georgia"/>
                <a:cs typeface="Georgia"/>
                <a:sym typeface="Georgia"/>
              </a:rPr>
              <a:t>linear</a:t>
            </a:r>
            <a:r>
              <a:rPr lang="en-US" sz="2800">
                <a:latin typeface="Georgia"/>
                <a:ea typeface="Georgia"/>
                <a:cs typeface="Georgia"/>
                <a:sym typeface="Georgia"/>
              </a:rPr>
              <a:t> and </a:t>
            </a:r>
            <a:r>
              <a:rPr lang="en-US" sz="2800" i="1">
                <a:latin typeface="Georgia"/>
                <a:ea typeface="Georgia"/>
                <a:cs typeface="Georgia"/>
                <a:sym typeface="Georgia"/>
              </a:rPr>
              <a:t>non-linear</a:t>
            </a:r>
            <a:r>
              <a:rPr lang="en-US" sz="2800">
                <a:latin typeface="Georgia"/>
                <a:ea typeface="Georgia"/>
                <a:cs typeface="Georgia"/>
                <a:sym typeface="Georgia"/>
              </a:rPr>
              <a:t>.</a:t>
            </a: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84" name="Shape 5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There are many techniques build into scikit-learn.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One of the most common is </a:t>
            </a:r>
            <a:r>
              <a:rPr lang="en-US" sz="2800" b="1">
                <a:latin typeface="Georgia"/>
                <a:ea typeface="Georgia"/>
                <a:cs typeface="Georgia"/>
                <a:sym typeface="Georgia"/>
              </a:rPr>
              <a:t>Principal Component Analysis</a:t>
            </a:r>
            <a:r>
              <a:rPr lang="en-US" sz="2800">
                <a:latin typeface="Georgia"/>
                <a:ea typeface="Georgia"/>
                <a:cs typeface="Georgia"/>
                <a:sym typeface="Georgia"/>
              </a:rPr>
              <a:t> (</a:t>
            </a:r>
            <a:r>
              <a:rPr lang="en-US" sz="2800" b="1">
                <a:latin typeface="Georgia"/>
                <a:ea typeface="Georgia"/>
                <a:cs typeface="Georgia"/>
                <a:sym typeface="Georgia"/>
              </a:rPr>
              <a:t>PCA</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PCA, when applied to text data, is sometimes known as </a:t>
            </a:r>
            <a:r>
              <a:rPr lang="en-US" sz="2800" b="1">
                <a:latin typeface="Georgia"/>
                <a:ea typeface="Georgia"/>
                <a:cs typeface="Georgia"/>
                <a:sym typeface="Georgia"/>
              </a:rPr>
              <a:t>Latent Semantic Indexing</a:t>
            </a:r>
            <a:r>
              <a:rPr lang="en-US" sz="2800">
                <a:latin typeface="Georgia"/>
                <a:ea typeface="Georgia"/>
                <a:cs typeface="Georgia"/>
                <a:sym typeface="Georgia"/>
              </a:rPr>
              <a:t> (</a:t>
            </a:r>
            <a:r>
              <a:rPr lang="en-US" sz="2800" b="1">
                <a:latin typeface="Georgia"/>
                <a:ea typeface="Georgia"/>
                <a:cs typeface="Georgia"/>
                <a:sym typeface="Georgia"/>
              </a:rPr>
              <a:t>LSI</a:t>
            </a:r>
            <a:r>
              <a:rPr lang="en-US" sz="2800">
                <a:latin typeface="Georgia"/>
                <a:ea typeface="Georgia"/>
                <a:cs typeface="Georgia"/>
                <a:sym typeface="Georgia"/>
              </a:rPr>
              <a:t>).</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DIMENSIONALITY REDUCTION IN TEXT REPRESENTATION</a:t>
            </a:r>
          </a:p>
        </p:txBody>
      </p:sp>
      <p:sp>
        <p:nvSpPr>
          <p:cNvPr id="590" name="Shape 5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PCA helps reduce the feature space into fewer dimensions.</a:t>
            </a:r>
          </a:p>
        </p:txBody>
      </p:sp>
      <p:pic>
        <p:nvPicPr>
          <p:cNvPr id="591" name="Shape 591"/>
          <p:cNvPicPr preferRelativeResize="0"/>
          <p:nvPr/>
        </p:nvPicPr>
        <p:blipFill>
          <a:blip r:embed="rId3">
            <a:alphaModFix/>
          </a:blip>
          <a:stretch>
            <a:fillRect/>
          </a:stretch>
        </p:blipFill>
        <p:spPr>
          <a:xfrm>
            <a:off x="765937" y="2314471"/>
            <a:ext cx="11472925" cy="4550878"/>
          </a:xfrm>
          <a:prstGeom prst="rect">
            <a:avLst/>
          </a:prstGeom>
          <a:noFill/>
          <a:ln>
            <a:noFill/>
          </a:ln>
        </p:spPr>
      </p:pic>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597" name="Shape 59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Mixture models (specifically </a:t>
            </a:r>
            <a:r>
              <a:rPr lang="en-US" sz="2800" b="1">
                <a:latin typeface="Georgia"/>
                <a:ea typeface="Georgia"/>
                <a:cs typeface="Georgia"/>
                <a:sym typeface="Georgia"/>
              </a:rPr>
              <a:t>LDA</a:t>
            </a:r>
            <a:r>
              <a:rPr lang="en-US" sz="2800">
                <a:latin typeface="Georgia"/>
                <a:ea typeface="Georgia"/>
                <a:cs typeface="Georgia"/>
                <a:sym typeface="Georgia"/>
              </a:rPr>
              <a:t> or </a:t>
            </a:r>
            <a:r>
              <a:rPr lang="en-US" sz="2800" b="1">
                <a:latin typeface="Georgia"/>
                <a:ea typeface="Georgia"/>
                <a:cs typeface="Georgia"/>
                <a:sym typeface="Georgia"/>
              </a:rPr>
              <a:t>Latent Dirichlet Allocation</a:t>
            </a:r>
            <a:r>
              <a:rPr lang="en-US" sz="2800">
                <a:latin typeface="Georgia"/>
                <a:ea typeface="Georgia"/>
                <a:cs typeface="Georgia"/>
                <a:sym typeface="Georgia"/>
              </a:rPr>
              <a:t>) take this concept further and generate more structure around the documents.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Instead of just replacing correlated columns, we create clusters of common words and generate probability distributions to explicitly state how related words are.</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a:t>
            </a:r>
            <a:r>
              <a:rPr lang="en-US" sz="3200" b="1">
                <a:solidFill>
                  <a:srgbClr val="E52123"/>
                </a:solidFill>
                <a:latin typeface="Oswald"/>
                <a:ea typeface="Oswald"/>
                <a:cs typeface="Oswald"/>
                <a:sym typeface="Oswald"/>
              </a:rPr>
              <a:t> </a:t>
            </a:r>
          </a:p>
        </p:txBody>
      </p:sp>
      <p:sp>
        <p:nvSpPr>
          <p:cNvPr id="429" name="Shape 429"/>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603" name="Shape 60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To understand this better, let’s imagine a new way to generate text:</a:t>
            </a:r>
          </a:p>
          <a:p>
            <a:pPr marR="0" lvl="0" algn="l" rtl="0">
              <a:spcBef>
                <a:spcPts val="0"/>
              </a:spcBef>
              <a:buNone/>
            </a:pPr>
            <a:endParaRPr sz="2800" dirty="0">
              <a:latin typeface="Georgia"/>
              <a:ea typeface="Georgia"/>
              <a:cs typeface="Georgia"/>
              <a:sym typeface="Georgia"/>
            </a:endParaRPr>
          </a:p>
          <a:p>
            <a:pPr marR="0" lvl="1" algn="l" rtl="0">
              <a:lnSpc>
                <a:spcPct val="150000"/>
              </a:lnSpc>
              <a:spcBef>
                <a:spcPts val="0"/>
              </a:spcBef>
              <a:buSzPct val="100000"/>
              <a:buFont typeface="Georgia"/>
              <a:buAutoNum type="alphaLcPeriod"/>
            </a:pPr>
            <a:r>
              <a:rPr lang="en-US" sz="2800" dirty="0">
                <a:latin typeface="Georgia"/>
                <a:ea typeface="Georgia"/>
                <a:cs typeface="Georgia"/>
                <a:sym typeface="Georgia"/>
              </a:rPr>
              <a:t>Start writing a document</a:t>
            </a:r>
          </a:p>
          <a:p>
            <a:pPr marR="0" lvl="2" algn="l" rtl="0">
              <a:lnSpc>
                <a:spcPct val="150000"/>
              </a:lnSpc>
              <a:spcBef>
                <a:spcPts val="0"/>
              </a:spcBef>
              <a:buSzPct val="100000"/>
              <a:buFont typeface="Georgia"/>
              <a:buAutoNum type="romanLcPeriod"/>
            </a:pPr>
            <a:r>
              <a:rPr lang="en-US" sz="2800" dirty="0">
                <a:latin typeface="Georgia"/>
                <a:ea typeface="Georgia"/>
                <a:cs typeface="Georgia"/>
                <a:sym typeface="Georgia"/>
              </a:rPr>
              <a:t>Choose a topic (sports, news, science).</a:t>
            </a:r>
          </a:p>
          <a:p>
            <a:pPr marR="0" lvl="2" algn="l" rtl="0">
              <a:lnSpc>
                <a:spcPct val="150000"/>
              </a:lnSpc>
              <a:spcBef>
                <a:spcPts val="0"/>
              </a:spcBef>
              <a:buSzPct val="100000"/>
              <a:buFont typeface="Georgia"/>
              <a:buAutoNum type="romanLcPeriod"/>
            </a:pPr>
            <a:r>
              <a:rPr lang="en-US" sz="2800" dirty="0">
                <a:latin typeface="Georgia"/>
                <a:ea typeface="Georgia"/>
                <a:cs typeface="Georgia"/>
                <a:sym typeface="Georgia"/>
              </a:rPr>
              <a:t>Choose a random word from that topic.</a:t>
            </a:r>
          </a:p>
          <a:p>
            <a:pPr marR="0" lvl="2" algn="l" rtl="0">
              <a:lnSpc>
                <a:spcPct val="150000"/>
              </a:lnSpc>
              <a:spcBef>
                <a:spcPts val="0"/>
              </a:spcBef>
              <a:buSzPct val="100000"/>
              <a:buFont typeface="Georgia"/>
              <a:buAutoNum type="romanLcPeriod"/>
            </a:pPr>
            <a:r>
              <a:rPr lang="en-US" sz="2800" dirty="0">
                <a:latin typeface="Georgia"/>
                <a:ea typeface="Georgia"/>
                <a:cs typeface="Georgia"/>
                <a:sym typeface="Georgia"/>
              </a:rPr>
              <a:t>Repeat.</a:t>
            </a:r>
          </a:p>
          <a:p>
            <a:pPr marR="0" lvl="1" algn="l" rtl="0">
              <a:lnSpc>
                <a:spcPct val="150000"/>
              </a:lnSpc>
              <a:spcBef>
                <a:spcPts val="0"/>
              </a:spcBef>
              <a:buSzPct val="100000"/>
              <a:buFont typeface="Georgia"/>
              <a:buAutoNum type="alphaLcPeriod"/>
            </a:pPr>
            <a:r>
              <a:rPr lang="en-US" sz="2800" dirty="0">
                <a:latin typeface="Georgia"/>
                <a:ea typeface="Georgia"/>
                <a:cs typeface="Georgia"/>
                <a:sym typeface="Georgia"/>
              </a:rPr>
              <a:t>Repeat for the next document.</a:t>
            </a:r>
          </a:p>
          <a:p>
            <a:pPr marR="0" lvl="0" algn="l" rtl="0">
              <a:spcBef>
                <a:spcPts val="0"/>
              </a:spcBef>
              <a:buNone/>
            </a:pPr>
            <a:endParaRPr sz="2800" dirty="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Shape 6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
        <p:nvSpPr>
          <p:cNvPr id="609" name="Shape 60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‘model’ of text is assuming that each document is some </a:t>
            </a:r>
            <a:r>
              <a:rPr lang="en-US" sz="2800" i="1">
                <a:latin typeface="Georgia"/>
                <a:ea typeface="Georgia"/>
                <a:cs typeface="Georgia"/>
                <a:sym typeface="Georgia"/>
              </a:rPr>
              <a:t>mixture</a:t>
            </a:r>
            <a:r>
              <a:rPr lang="en-US" sz="2800">
                <a:latin typeface="Georgia"/>
                <a:ea typeface="Georgia"/>
                <a:cs typeface="Georgia"/>
                <a:sym typeface="Georgia"/>
              </a:rPr>
              <a:t> of topics.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may be mostly science but may contain some business information.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latent</a:t>
            </a:r>
            <a:r>
              <a:rPr lang="en-US" sz="2800">
                <a:latin typeface="Georgia"/>
                <a:ea typeface="Georgia"/>
                <a:cs typeface="Georgia"/>
                <a:sym typeface="Georgia"/>
              </a:rPr>
              <a:t> structure we want to uncover are the topics (or concepts) that generate that text.</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Latent Dirichlet Allocation</a:t>
            </a:r>
            <a:r>
              <a:rPr lang="en-US" sz="2800">
                <a:latin typeface="Georgia"/>
                <a:ea typeface="Georgia"/>
                <a:cs typeface="Georgia"/>
                <a:sym typeface="Georgia"/>
              </a:rPr>
              <a:t> is a model that assumes this is the way text is generated and then attempts to learn two things: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The word distribution of each topic</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buAutoNum type="alphaLcPeriod"/>
            </a:pPr>
            <a:r>
              <a:rPr lang="en-US" sz="2800">
                <a:latin typeface="Georgia"/>
                <a:ea typeface="Georgia"/>
                <a:cs typeface="Georgia"/>
                <a:sym typeface="Georgia"/>
              </a:rPr>
              <a:t>The topic distribution of each document.</a:t>
            </a:r>
          </a:p>
        </p:txBody>
      </p:sp>
      <p:sp>
        <p:nvSpPr>
          <p:cNvPr id="615" name="Shape 6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621" name="Shape 621"/>
          <p:cNvPicPr preferRelativeResize="0"/>
          <p:nvPr/>
        </p:nvPicPr>
        <p:blipFill>
          <a:blip r:embed="rId3">
            <a:alphaModFix/>
          </a:blip>
          <a:stretch>
            <a:fillRect/>
          </a:stretch>
        </p:blipFill>
        <p:spPr>
          <a:xfrm>
            <a:off x="1094987" y="1258549"/>
            <a:ext cx="10814824" cy="5997924"/>
          </a:xfrm>
          <a:prstGeom prst="rect">
            <a:avLst/>
          </a:prstGeom>
          <a:noFill/>
          <a:ln>
            <a:noFill/>
          </a:ln>
        </p:spPr>
      </p:pic>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2" y="1292775"/>
            <a:ext cx="5971499" cy="54365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word distribution</a:t>
            </a:r>
            <a:r>
              <a:rPr lang="en-US" sz="2800">
                <a:latin typeface="Georgia"/>
                <a:ea typeface="Georgia"/>
                <a:cs typeface="Georgia"/>
                <a:sym typeface="Georgia"/>
              </a:rPr>
              <a:t> is a multinomial distribution of each topic representing what words are most likely from that topic.</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627" name="Shape 6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628" name="Shape 628"/>
          <p:cNvPicPr preferRelativeResize="0"/>
          <p:nvPr/>
        </p:nvPicPr>
        <p:blipFill>
          <a:blip r:embed="rId3">
            <a:alphaModFix/>
          </a:blip>
          <a:stretch>
            <a:fillRect/>
          </a:stretch>
        </p:blipFill>
        <p:spPr>
          <a:xfrm>
            <a:off x="6262787" y="1330847"/>
            <a:ext cx="6107023" cy="4557375"/>
          </a:xfrm>
          <a:prstGeom prst="rect">
            <a:avLst/>
          </a:prstGeom>
          <a:noFill/>
          <a:ln>
            <a:noFill/>
          </a:ln>
        </p:spPr>
      </p:pic>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Shape 6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example, let’s say we have three topics: sports, business, and science.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each topic, we uncover the most likely words to come from them:</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sports: [football: 0.3, basketball: 0.2, baseball: 0.2, touchdown: 0.02 ... genetics: 0.0001]</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science: [genetics: 0.2, drug: 0.2, ... baseball: 0.0001]</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business: [stocks: 0.1, ipo: 0.08,  ... baseball: 0.0001]</a:t>
            </a:r>
          </a:p>
          <a:p>
            <a:pPr lvl="0" algn="ctr" rtl="0">
              <a:lnSpc>
                <a:spcPct val="100000"/>
              </a:lnSpc>
              <a:spcBef>
                <a:spcPts val="0"/>
              </a:spcBef>
              <a:spcAft>
                <a:spcPts val="1200"/>
              </a:spcAft>
              <a:buNone/>
            </a:pPr>
            <a:endParaRPr sz="600">
              <a:solidFill>
                <a:srgbClr val="333333"/>
              </a:solidFill>
              <a:highlight>
                <a:srgbClr val="F7F7F7"/>
              </a:highlight>
              <a:latin typeface="Consolas"/>
              <a:ea typeface="Consolas"/>
              <a:cs typeface="Consolas"/>
              <a:sym typeface="Consolas"/>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each word and topic pair, we learn some probability:</a:t>
            </a:r>
            <a:br>
              <a:rPr lang="en-US" sz="2800">
                <a:solidFill>
                  <a:schemeClr val="dk1"/>
                </a:solidFill>
                <a:latin typeface="Georgia"/>
                <a:ea typeface="Georgia"/>
                <a:cs typeface="Georgia"/>
                <a:sym typeface="Georgia"/>
              </a:rPr>
            </a:br>
            <a:r>
              <a:rPr lang="en-US" sz="2800">
                <a:solidFill>
                  <a:schemeClr val="dk1"/>
                </a:solidFill>
                <a:latin typeface="Georgia"/>
                <a:ea typeface="Georgia"/>
                <a:cs typeface="Georgia"/>
                <a:sym typeface="Georgia"/>
              </a:rPr>
              <a:t> </a:t>
            </a:r>
            <a:r>
              <a:rPr lang="en-US" sz="2800">
                <a:solidFill>
                  <a:schemeClr val="dk1"/>
                </a:solidFill>
                <a:latin typeface="Consolas"/>
                <a:ea typeface="Consolas"/>
                <a:cs typeface="Consolas"/>
                <a:sym typeface="Consolas"/>
              </a:rPr>
              <a:t>P(word|topic)</a:t>
            </a:r>
            <a:r>
              <a:rPr lang="en-US" sz="2800">
                <a:solidFill>
                  <a:schemeClr val="dk1"/>
                </a:solidFill>
                <a:latin typeface="Georgia"/>
                <a:ea typeface="Georgia"/>
                <a:cs typeface="Georgia"/>
                <a:sym typeface="Georgia"/>
              </a:rPr>
              <a:t>.</a:t>
            </a:r>
          </a:p>
        </p:txBody>
      </p:sp>
      <p:sp>
        <p:nvSpPr>
          <p:cNvPr id="634" name="Shape 6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 </a:t>
            </a:r>
            <a:r>
              <a:rPr lang="en-US" sz="2800" i="1">
                <a:latin typeface="Georgia"/>
                <a:ea typeface="Georgia"/>
                <a:cs typeface="Georgia"/>
                <a:sym typeface="Georgia"/>
              </a:rPr>
              <a:t>topic distribution</a:t>
            </a:r>
            <a:r>
              <a:rPr lang="en-US" sz="2800">
                <a:latin typeface="Georgia"/>
                <a:ea typeface="Georgia"/>
                <a:cs typeface="Georgia"/>
                <a:sym typeface="Georgia"/>
              </a:rPr>
              <a:t> is a multinomial distribution for each document representing what topics are most likely to appear in that document.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all our of sample documents, we have a distribution over {sports, science, business}.</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5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ESPN article: [sports: 0.8, business: 0.2, science: 0.0]</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Bloomberg article: [business: 0.7, science: 0.2, sports: 0.1]</a:t>
            </a:r>
          </a:p>
          <a:p>
            <a:pPr lvl="0" algn="ctr" rtl="0">
              <a:lnSpc>
                <a:spcPct val="100000"/>
              </a:lnSpc>
              <a:spcBef>
                <a:spcPts val="0"/>
              </a:spcBef>
              <a:spcAft>
                <a:spcPts val="1200"/>
              </a:spcAft>
              <a:buNone/>
            </a:pPr>
            <a:endParaRPr sz="600">
              <a:solidFill>
                <a:srgbClr val="333333"/>
              </a:solidFill>
              <a:highlight>
                <a:srgbClr val="F7F7F7"/>
              </a:highlight>
              <a:latin typeface="Consolas"/>
              <a:ea typeface="Consolas"/>
              <a:cs typeface="Consolas"/>
              <a:sym typeface="Consolas"/>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each topic and document pair, we learn some probability, </a:t>
            </a:r>
            <a:r>
              <a:rPr lang="en-US" sz="2800">
                <a:latin typeface="Consolas"/>
                <a:ea typeface="Consolas"/>
                <a:cs typeface="Consolas"/>
                <a:sym typeface="Consolas"/>
              </a:rPr>
              <a:t>P(topic|document)</a:t>
            </a:r>
            <a:r>
              <a:rPr lang="en-US" sz="2800">
                <a:latin typeface="Georgia"/>
                <a:ea typeface="Georgia"/>
                <a:cs typeface="Georgia"/>
                <a:sym typeface="Georgia"/>
              </a:rPr>
              <a:t>.</a:t>
            </a:r>
          </a:p>
        </p:txBody>
      </p:sp>
      <p:sp>
        <p:nvSpPr>
          <p:cNvPr id="640" name="Shape 6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pic>
        <p:nvPicPr>
          <p:cNvPr id="646" name="Shape 646"/>
          <p:cNvPicPr preferRelativeResize="0"/>
          <p:nvPr/>
        </p:nvPicPr>
        <p:blipFill>
          <a:blip r:embed="rId3">
            <a:alphaModFix/>
          </a:blip>
          <a:stretch>
            <a:fillRect/>
          </a:stretch>
        </p:blipFill>
        <p:spPr>
          <a:xfrm>
            <a:off x="634999" y="1392100"/>
            <a:ext cx="11734798" cy="5585109"/>
          </a:xfrm>
          <a:prstGeom prst="rect">
            <a:avLst/>
          </a:prstGeom>
          <a:noFill/>
          <a:ln>
            <a:noFill/>
          </a:ln>
        </p:spPr>
      </p:pic>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Topic models are useful for organizing a collection of documents and uncovering the main underlying concepts.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There are many variants that attempt to add even more structure to the ‘model’:</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Supervised topic models guide the process with pre-decided topics.</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Position-dependent topic models ignore which words occur in which document and instead focus on </a:t>
            </a:r>
            <a:r>
              <a:rPr lang="en-US" sz="2800" i="1">
                <a:latin typeface="Georgia"/>
                <a:ea typeface="Georgia"/>
                <a:cs typeface="Georgia"/>
                <a:sym typeface="Georgia"/>
              </a:rPr>
              <a:t>where</a:t>
            </a:r>
            <a:r>
              <a:rPr lang="en-US" sz="2800">
                <a:latin typeface="Georgia"/>
                <a:ea typeface="Georgia"/>
                <a:cs typeface="Georgia"/>
                <a:sym typeface="Georgia"/>
              </a:rPr>
              <a:t> they occur.</a:t>
            </a:r>
          </a:p>
          <a:p>
            <a:pPr marR="0" lvl="0" algn="l" rtl="0">
              <a:lnSpc>
                <a:spcPct val="100000"/>
              </a:lnSpc>
              <a:spcBef>
                <a:spcPts val="0"/>
              </a:spcBef>
              <a:spcAft>
                <a:spcPts val="0"/>
              </a:spcAft>
              <a:buNone/>
            </a:pPr>
            <a:endParaRPr>
              <a:latin typeface="Georgia"/>
              <a:ea typeface="Georgia"/>
              <a:cs typeface="Georgia"/>
              <a:sym typeface="Georgia"/>
            </a:endParaRPr>
          </a:p>
          <a:p>
            <a:pPr marR="0" lvl="1" algn="l" rtl="0">
              <a:lnSpc>
                <a:spcPct val="100000"/>
              </a:lnSpc>
              <a:spcBef>
                <a:spcPts val="0"/>
              </a:spcBef>
              <a:spcAft>
                <a:spcPts val="0"/>
              </a:spcAft>
              <a:buSzPct val="100000"/>
              <a:buFont typeface="Georgia"/>
              <a:buAutoNum type="alphaLcPeriod"/>
            </a:pPr>
            <a:r>
              <a:rPr lang="en-US" sz="2800">
                <a:latin typeface="Georgia"/>
                <a:ea typeface="Georgia"/>
                <a:cs typeface="Georgia"/>
                <a:sym typeface="Georgia"/>
              </a:rPr>
              <a:t>Variable number topic models test different numbers of topics to find the best model.</a:t>
            </a:r>
          </a:p>
        </p:txBody>
      </p:sp>
      <p:sp>
        <p:nvSpPr>
          <p:cNvPr id="652" name="Shape 65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MIXTURE MODELS AND LANGUAGE PROCESSING</a:t>
            </a: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Shape 65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8" name="Shape 65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59" name="Shape 65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60" name="Shape 660"/>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Take any recent news article and brainstorm which three topics this story is most likely to be made up of.</a:t>
            </a:r>
            <a:br>
              <a:rPr lang="en-US" sz="1800">
                <a:solidFill>
                  <a:schemeClr val="dk1"/>
                </a:solidFill>
                <a:latin typeface="Georgia"/>
                <a:ea typeface="Georgia"/>
                <a:cs typeface="Georgia"/>
                <a:sym typeface="Georgia"/>
              </a:rPr>
            </a:br>
            <a:endParaRPr lang="en-US"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Next, brainstorm which words are most likely derived from which of those three topics.</a:t>
            </a:r>
          </a:p>
        </p:txBody>
      </p:sp>
      <p:sp>
        <p:nvSpPr>
          <p:cNvPr id="661" name="Shape 66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Topics and word-topic pairs</a:t>
            </a:r>
          </a:p>
        </p:txBody>
      </p:sp>
      <p:sp>
        <p:nvSpPr>
          <p:cNvPr id="662" name="Shape 66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3" name="Shape 66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64" name="Shape 66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8800" b="1" dirty="0">
                <a:solidFill>
                  <a:srgbClr val="FFFFFF"/>
                </a:solidFill>
                <a:latin typeface="Oswald"/>
                <a:ea typeface="Oswald"/>
                <a:cs typeface="Oswald"/>
                <a:sym typeface="Oswald"/>
              </a:rPr>
              <a:t>LATENT VARIABLES AND NATURAL LANGUAGE PROCESSING</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Shape 6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70" name="Shape 67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LDA IN GENSIM </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Consolas"/>
                <a:ea typeface="Consolas"/>
                <a:cs typeface="Consolas"/>
                <a:sym typeface="Consolas"/>
              </a:rPr>
              <a:t>gensim</a:t>
            </a:r>
            <a:r>
              <a:rPr lang="en-US" sz="2800">
                <a:latin typeface="Georgia"/>
                <a:ea typeface="Georgia"/>
                <a:cs typeface="Georgia"/>
                <a:sym typeface="Georgia"/>
              </a:rPr>
              <a:t> is a library of language processing tools focused on latent variable models of text.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was originally developed by grad students dissatisfied with current implementations of latent models.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Documentation and tutorials are available on the </a:t>
            </a:r>
            <a:r>
              <a:rPr lang="en-US" sz="2800" u="sng">
                <a:solidFill>
                  <a:schemeClr val="hlink"/>
                </a:solidFill>
                <a:latin typeface="Georgia"/>
                <a:ea typeface="Georgia"/>
                <a:cs typeface="Georgia"/>
                <a:sym typeface="Georgia"/>
                <a:hlinkClick r:id="rId3"/>
              </a:rPr>
              <a:t>package’s website</a:t>
            </a:r>
            <a:r>
              <a:rPr lang="en-US" sz="2800">
                <a:latin typeface="Georgia"/>
                <a:ea typeface="Georgia"/>
                <a:cs typeface="Georgia"/>
                <a:sym typeface="Georgia"/>
              </a:rPr>
              <a:t>.</a:t>
            </a:r>
          </a:p>
        </p:txBody>
      </p:sp>
      <p:sp>
        <p:nvSpPr>
          <p:cNvPr id="676" name="Shape 67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first translate a set of documents (articles) into a matrix representation with a row per document and a column per feature (word or n-gram).</a:t>
            </a:r>
          </a:p>
          <a:p>
            <a:pPr marR="0" lvl="0" algn="l" rtl="0">
              <a:spcBef>
                <a:spcPts val="0"/>
              </a:spcBef>
              <a:buNone/>
            </a:pPr>
            <a:endParaRPr sz="2800">
              <a:latin typeface="Georgia"/>
              <a:ea typeface="Georgia"/>
              <a:cs typeface="Georgia"/>
              <a:sym typeface="Georgia"/>
            </a:endParaRPr>
          </a:p>
          <a:p>
            <a:pPr lvl="0" algn="ctr" rtl="0">
              <a:lnSpc>
                <a:spcPct val="115000"/>
              </a:lnSpc>
              <a:spcBef>
                <a:spcPts val="0"/>
              </a:spcBef>
              <a:buNone/>
            </a:pPr>
            <a:endParaRPr sz="2400">
              <a:solidFill>
                <a:srgbClr val="333333"/>
              </a:solidFill>
              <a:highlight>
                <a:srgbClr val="F7F7F7"/>
              </a:highlight>
              <a:latin typeface="Consolas"/>
              <a:ea typeface="Consolas"/>
              <a:cs typeface="Consolas"/>
              <a:sym typeface="Consolas"/>
            </a:endParaRPr>
          </a:p>
          <a:p>
            <a:pPr marR="0" lvl="0" algn="l" rtl="0">
              <a:spcBef>
                <a:spcPts val="0"/>
              </a:spcBef>
              <a:buNone/>
            </a:pPr>
            <a:endParaRPr sz="2800">
              <a:latin typeface="Georgia"/>
              <a:ea typeface="Georgia"/>
              <a:cs typeface="Georgia"/>
              <a:sym typeface="Georgia"/>
            </a:endParaRPr>
          </a:p>
        </p:txBody>
      </p:sp>
      <p:sp>
        <p:nvSpPr>
          <p:cNvPr id="682" name="Shape 68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Shape 687"/>
          <p:cNvSpPr txBox="1">
            <a:spLocks noGrp="1"/>
          </p:cNvSpPr>
          <p:nvPr>
            <p:ph type="body" idx="1"/>
          </p:nvPr>
        </p:nvSpPr>
        <p:spPr>
          <a:xfrm>
            <a:off x="634999" y="1301275"/>
            <a:ext cx="11734800" cy="4696500"/>
          </a:xfrm>
          <a:prstGeom prst="rect">
            <a:avLst/>
          </a:prstGeom>
          <a:noFill/>
          <a:ln>
            <a:noFill/>
          </a:ln>
        </p:spPr>
        <p:txBody>
          <a:bodyPr lIns="0" tIns="0" rIns="0" bIns="0" anchor="t" anchorCtr="0">
            <a:noAutofit/>
          </a:bodyPr>
          <a:lstStyle/>
          <a:p>
            <a:pPr marR="0" lvl="0" rtl="0">
              <a:spcBef>
                <a:spcPts val="0"/>
              </a:spcBef>
              <a:buNone/>
            </a:pP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sklearn.feature_extraction.text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CountVectorizer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cv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CountVectorizer(</a:t>
            </a:r>
            <a:r>
              <a:rPr lang="en-US" sz="2400">
                <a:solidFill>
                  <a:srgbClr val="ED6A43"/>
                </a:solidFill>
                <a:highlight>
                  <a:srgbClr val="F7F7F7"/>
                </a:highlight>
                <a:latin typeface="Consolas"/>
                <a:ea typeface="Consolas"/>
                <a:cs typeface="Consolas"/>
                <a:sym typeface="Consolas"/>
              </a:rPr>
              <a:t>binary</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stop_words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'english'</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min_df</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docs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cv.fit_transform(data.body.dropna())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Build a mapping of numerical ID to word</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id2word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dict</a:t>
            </a:r>
            <a:r>
              <a:rPr lang="en-US" sz="2400">
                <a:solidFill>
                  <a:srgbClr val="333333"/>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enumerate</a:t>
            </a:r>
            <a:r>
              <a:rPr lang="en-US" sz="2400">
                <a:solidFill>
                  <a:srgbClr val="333333"/>
                </a:solidFill>
                <a:highlight>
                  <a:srgbClr val="F7F7F7"/>
                </a:highlight>
                <a:latin typeface="Consolas"/>
                <a:ea typeface="Consolas"/>
                <a:cs typeface="Consolas"/>
                <a:sym typeface="Consolas"/>
              </a:rPr>
              <a:t>(cv.get_feature_names()))</a:t>
            </a:r>
          </a:p>
          <a:p>
            <a:pPr marR="0" lvl="0" rtl="0">
              <a:spcBef>
                <a:spcPts val="0"/>
              </a:spcBef>
              <a:buNone/>
            </a:pPr>
            <a:endParaRPr sz="2800">
              <a:latin typeface="Georgia"/>
              <a:ea typeface="Georgia"/>
              <a:cs typeface="Georgia"/>
              <a:sym typeface="Georgia"/>
            </a:endParaRPr>
          </a:p>
          <a:p>
            <a:pPr lvl="0" rtl="0">
              <a:lnSpc>
                <a:spcPct val="115000"/>
              </a:lnSpc>
              <a:spcBef>
                <a:spcPts val="0"/>
              </a:spcBef>
              <a:buNone/>
            </a:pPr>
            <a:endParaRPr sz="2400">
              <a:solidFill>
                <a:srgbClr val="333333"/>
              </a:solidFill>
              <a:highlight>
                <a:srgbClr val="F7F7F7"/>
              </a:highlight>
              <a:latin typeface="Consolas"/>
              <a:ea typeface="Consolas"/>
              <a:cs typeface="Consolas"/>
              <a:sym typeface="Consolas"/>
            </a:endParaRPr>
          </a:p>
          <a:p>
            <a:pPr marR="0" lvl="0" rtl="0">
              <a:spcBef>
                <a:spcPts val="0"/>
              </a:spcBef>
              <a:buNone/>
            </a:pPr>
            <a:endParaRPr sz="2800">
              <a:latin typeface="Georgia"/>
              <a:ea typeface="Georgia"/>
              <a:cs typeface="Georgia"/>
              <a:sym typeface="Georgia"/>
            </a:endParaRPr>
          </a:p>
        </p:txBody>
      </p:sp>
      <p:sp>
        <p:nvSpPr>
          <p:cNvPr id="688" name="Shape 6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to learn which columns are correlated (i.e. likely to come from the same topic).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the </a:t>
            </a:r>
            <a:r>
              <a:rPr lang="en-US" sz="2800" i="1">
                <a:latin typeface="Georgia"/>
                <a:ea typeface="Georgia"/>
                <a:cs typeface="Georgia"/>
                <a:sym typeface="Georgia"/>
              </a:rPr>
              <a:t>word distribution</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also determine what topics are in each document, the </a:t>
            </a:r>
            <a:r>
              <a:rPr lang="en-US" sz="2800" i="1">
                <a:latin typeface="Georgia"/>
                <a:ea typeface="Georgia"/>
                <a:cs typeface="Georgia"/>
                <a:sym typeface="Georgia"/>
              </a:rPr>
              <a:t>topic distribution</a:t>
            </a:r>
            <a:r>
              <a:rPr lang="en-US" sz="2800">
                <a:latin typeface="Georgia"/>
                <a:ea typeface="Georgia"/>
                <a:cs typeface="Georgia"/>
                <a:sym typeface="Georgia"/>
              </a:rPr>
              <a:t>.</a:t>
            </a:r>
          </a:p>
        </p:txBody>
      </p:sp>
      <p:sp>
        <p:nvSpPr>
          <p:cNvPr id="694" name="Shape 6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Shape 69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lnSpc>
                <a:spcPct val="115000"/>
              </a:lnSpc>
              <a:spcBef>
                <a:spcPts val="0"/>
              </a:spcBef>
              <a:buNone/>
            </a:pPr>
            <a:endParaRPr sz="24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gensim.models.ldamodel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LdaModel</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gensim.matutils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Sparse2Corpus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First we convert our word-matrix into gensim's format</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corpus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Sparse2Corpus(docs, </a:t>
            </a:r>
            <a:r>
              <a:rPr lang="en-US" sz="2400">
                <a:solidFill>
                  <a:srgbClr val="ED6A43"/>
                </a:solidFill>
                <a:highlight>
                  <a:srgbClr val="F7F7F7"/>
                </a:highlight>
                <a:latin typeface="Consolas"/>
                <a:ea typeface="Consolas"/>
                <a:cs typeface="Consolas"/>
                <a:sym typeface="Consolas"/>
              </a:rPr>
              <a:t>documents_columns</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Then we fit an LDA model</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lda_model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LdaModel(</a:t>
            </a:r>
            <a:r>
              <a:rPr lang="en-US" sz="2400">
                <a:solidFill>
                  <a:srgbClr val="ED6A43"/>
                </a:solidFill>
                <a:highlight>
                  <a:srgbClr val="F7F7F7"/>
                </a:highlight>
                <a:latin typeface="Consolas"/>
                <a:ea typeface="Consolas"/>
                <a:cs typeface="Consolas"/>
                <a:sym typeface="Consolas"/>
              </a:rPr>
              <a:t>corpus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corpus, </a:t>
            </a:r>
            <a:r>
              <a:rPr lang="en-US" sz="2400">
                <a:solidFill>
                  <a:srgbClr val="ED6A43"/>
                </a:solidFill>
                <a:highlight>
                  <a:srgbClr val="F7F7F7"/>
                </a:highlight>
                <a:latin typeface="Consolas"/>
                <a:ea typeface="Consolas"/>
                <a:cs typeface="Consolas"/>
                <a:sym typeface="Consolas"/>
              </a:rPr>
              <a:t>id2word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id2word, </a:t>
            </a:r>
            <a:r>
              <a:rPr lang="en-US" sz="2400">
                <a:solidFill>
                  <a:srgbClr val="ED6A43"/>
                </a:solidFill>
                <a:highlight>
                  <a:srgbClr val="F7F7F7"/>
                </a:highlight>
                <a:latin typeface="Consolas"/>
                <a:ea typeface="Consolas"/>
                <a:cs typeface="Consolas"/>
                <a:sym typeface="Consolas"/>
              </a:rPr>
              <a:t>num_topics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400">
              <a:solidFill>
                <a:schemeClr val="dk1"/>
              </a:solidFill>
              <a:latin typeface="Georgia"/>
              <a:ea typeface="Georgia"/>
              <a:cs typeface="Georgia"/>
              <a:sym typeface="Georgia"/>
            </a:endParaRPr>
          </a:p>
        </p:txBody>
      </p:sp>
      <p:sp>
        <p:nvSpPr>
          <p:cNvPr id="700" name="Shape 70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 this model, we need to explicitly specify the number of topic we want the model to uncover.</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is a critical parameter, but there isn’t much guidance on how to choose it.  Try to use domain expertise where possible.</a:t>
            </a:r>
          </a:p>
        </p:txBody>
      </p:sp>
      <p:sp>
        <p:nvSpPr>
          <p:cNvPr id="706" name="Shape 70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Shape 71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Now we need to assess the</a:t>
            </a:r>
            <a:r>
              <a:rPr lang="en-US" sz="2800" i="1" dirty="0">
                <a:latin typeface="Georgia"/>
                <a:ea typeface="Georgia"/>
                <a:cs typeface="Georgia"/>
                <a:sym typeface="Georgia"/>
              </a:rPr>
              <a:t> goodness of fit</a:t>
            </a:r>
            <a:r>
              <a:rPr lang="en-US" sz="2800" dirty="0">
                <a:latin typeface="Georgia"/>
                <a:ea typeface="Georgia"/>
                <a:cs typeface="Georgia"/>
                <a:sym typeface="Georgia"/>
              </a:rPr>
              <a:t> for our model.</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Like other unsupervised learning techniques, our validation techniques are mostly about interpretation.</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Use the following questions to guide you:</a:t>
            </a:r>
          </a:p>
          <a:p>
            <a:pPr marR="0" lvl="0" algn="l" rtl="0">
              <a:spcBef>
                <a:spcPts val="0"/>
              </a:spcBef>
              <a:buNone/>
            </a:pPr>
            <a:endParaRPr sz="2800" dirty="0">
              <a:latin typeface="Georgia"/>
              <a:ea typeface="Georgia"/>
              <a:cs typeface="Georgia"/>
              <a:sym typeface="Georgia"/>
            </a:endParaRPr>
          </a:p>
          <a:p>
            <a:pPr marR="0" lvl="1" algn="l" rtl="0">
              <a:spcBef>
                <a:spcPts val="0"/>
              </a:spcBef>
              <a:buSzPct val="100000"/>
              <a:buFont typeface="Georgia"/>
            </a:pPr>
            <a:r>
              <a:rPr lang="en-US" sz="2800" dirty="0">
                <a:latin typeface="Georgia"/>
                <a:ea typeface="Georgia"/>
                <a:cs typeface="Georgia"/>
                <a:sym typeface="Georgia"/>
              </a:rPr>
              <a:t>Did we learn reasonable topics?</a:t>
            </a:r>
          </a:p>
          <a:p>
            <a:pPr marR="0" lvl="0" algn="l" rtl="0">
              <a:spcBef>
                <a:spcPts val="0"/>
              </a:spcBef>
              <a:buNone/>
            </a:pPr>
            <a:endParaRPr sz="2800" dirty="0">
              <a:latin typeface="Georgia"/>
              <a:ea typeface="Georgia"/>
              <a:cs typeface="Georgia"/>
              <a:sym typeface="Georgia"/>
            </a:endParaRPr>
          </a:p>
          <a:p>
            <a:pPr marR="0" lvl="1" algn="l" rtl="0">
              <a:spcBef>
                <a:spcPts val="0"/>
              </a:spcBef>
              <a:buSzPct val="100000"/>
              <a:buFont typeface="Georgia"/>
            </a:pPr>
            <a:r>
              <a:rPr lang="en-US" sz="2800" dirty="0">
                <a:latin typeface="Georgia"/>
                <a:ea typeface="Georgia"/>
                <a:cs typeface="Georgia"/>
                <a:sym typeface="Georgia"/>
              </a:rPr>
              <a:t>Do the words that make up a topic make sense?</a:t>
            </a:r>
          </a:p>
          <a:p>
            <a:pPr marR="0" lvl="0" algn="l" rtl="0">
              <a:spcBef>
                <a:spcPts val="0"/>
              </a:spcBef>
              <a:buNone/>
            </a:pPr>
            <a:endParaRPr sz="2800" dirty="0">
              <a:latin typeface="Georgia"/>
              <a:ea typeface="Georgia"/>
              <a:cs typeface="Georgia"/>
              <a:sym typeface="Georgia"/>
            </a:endParaRPr>
          </a:p>
          <a:p>
            <a:pPr marR="0" lvl="1" algn="l" rtl="0">
              <a:spcBef>
                <a:spcPts val="0"/>
              </a:spcBef>
              <a:buSzPct val="100000"/>
              <a:buFont typeface="Georgia"/>
            </a:pPr>
            <a:r>
              <a:rPr lang="en-US" sz="2800" dirty="0">
                <a:latin typeface="Georgia"/>
                <a:ea typeface="Georgia"/>
                <a:cs typeface="Georgia"/>
                <a:sym typeface="Georgia"/>
              </a:rPr>
              <a:t>Is this topic helpful towards our goal?</a:t>
            </a:r>
          </a:p>
        </p:txBody>
      </p:sp>
      <p:sp>
        <p:nvSpPr>
          <p:cNvPr id="712" name="Shape 7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35006" y="1320719"/>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dirty="0">
                <a:latin typeface="Georgia"/>
                <a:ea typeface="Georgia"/>
                <a:cs typeface="Georgia"/>
                <a:sym typeface="Georgia"/>
              </a:rPr>
              <a:t>We can evaluate fit by viewing the top words in each topic.</a:t>
            </a:r>
          </a:p>
          <a:p>
            <a:pPr marR="0" lvl="0" algn="l" rtl="0">
              <a:lnSpc>
                <a:spcPct val="100000"/>
              </a:lnSpc>
              <a:spcBef>
                <a:spcPts val="0"/>
              </a:spcBef>
              <a:spcAft>
                <a:spcPts val="0"/>
              </a:spcAft>
              <a:buNone/>
            </a:pPr>
            <a:endParaRPr sz="2800" dirty="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dirty="0" err="1">
                <a:latin typeface="Consolas"/>
                <a:ea typeface="Consolas"/>
                <a:cs typeface="Consolas"/>
                <a:sym typeface="Consolas"/>
              </a:rPr>
              <a:t>gensim</a:t>
            </a:r>
            <a:r>
              <a:rPr lang="en-US" sz="2800" dirty="0">
                <a:latin typeface="Georgia"/>
                <a:ea typeface="Georgia"/>
                <a:cs typeface="Georgia"/>
                <a:sym typeface="Georgia"/>
              </a:rPr>
              <a:t> has a </a:t>
            </a:r>
            <a:r>
              <a:rPr lang="en-US" sz="2800" dirty="0" err="1">
                <a:latin typeface="Consolas"/>
                <a:ea typeface="Consolas"/>
                <a:cs typeface="Consolas"/>
                <a:sym typeface="Consolas"/>
              </a:rPr>
              <a:t>show_topics</a:t>
            </a:r>
            <a:r>
              <a:rPr lang="en-US" sz="2800" dirty="0">
                <a:latin typeface="Georgia"/>
                <a:ea typeface="Georgia"/>
                <a:cs typeface="Georgia"/>
                <a:sym typeface="Georgia"/>
              </a:rPr>
              <a:t> function for this:</a:t>
            </a:r>
          </a:p>
          <a:p>
            <a:pPr marR="0" lvl="0" algn="l" rtl="0">
              <a:lnSpc>
                <a:spcPct val="100000"/>
              </a:lnSpc>
              <a:spcBef>
                <a:spcPts val="0"/>
              </a:spcBef>
              <a:spcAft>
                <a:spcPts val="0"/>
              </a:spcAft>
              <a:buNone/>
            </a:pPr>
            <a:endParaRPr sz="2800" dirty="0">
              <a:latin typeface="Georgia"/>
              <a:ea typeface="Georgia"/>
              <a:cs typeface="Georgia"/>
              <a:sym typeface="Georgia"/>
            </a:endParaRPr>
          </a:p>
          <a:p>
            <a:pPr lvl="0" rtl="0">
              <a:lnSpc>
                <a:spcPct val="145000"/>
              </a:lnSpc>
              <a:spcBef>
                <a:spcPts val="0"/>
              </a:spcBef>
              <a:buNone/>
            </a:pPr>
            <a:r>
              <a:rPr lang="en-US" sz="2400" dirty="0" err="1">
                <a:solidFill>
                  <a:srgbClr val="333333"/>
                </a:solidFill>
                <a:highlight>
                  <a:srgbClr val="F7F7F7"/>
                </a:highlight>
                <a:latin typeface="Consolas"/>
                <a:ea typeface="Consolas"/>
                <a:cs typeface="Consolas"/>
                <a:sym typeface="Consolas"/>
              </a:rPr>
              <a:t>num_topics</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25</a:t>
            </a:r>
            <a:r>
              <a:rPr lang="en-US" sz="2400" dirty="0">
                <a:solidFill>
                  <a:srgbClr val="333333"/>
                </a:solidFill>
                <a:highlight>
                  <a:srgbClr val="F7F7F7"/>
                </a:highlight>
                <a:latin typeface="Consolas"/>
                <a:ea typeface="Consolas"/>
                <a:cs typeface="Consolas"/>
                <a:sym typeface="Consolas"/>
              </a:rPr>
              <a:t/>
            </a:r>
            <a:br>
              <a:rPr lang="en-US" sz="2400" dirty="0">
                <a:solidFill>
                  <a:srgbClr val="333333"/>
                </a:solidFill>
                <a:highlight>
                  <a:srgbClr val="F7F7F7"/>
                </a:highlight>
                <a:latin typeface="Consolas"/>
                <a:ea typeface="Consolas"/>
                <a:cs typeface="Consolas"/>
                <a:sym typeface="Consolas"/>
              </a:rPr>
            </a:br>
            <a:r>
              <a:rPr lang="en-US" sz="2400" dirty="0" err="1">
                <a:solidFill>
                  <a:srgbClr val="333333"/>
                </a:solidFill>
                <a:highlight>
                  <a:srgbClr val="F7F7F7"/>
                </a:highlight>
                <a:latin typeface="Consolas"/>
                <a:ea typeface="Consolas"/>
                <a:cs typeface="Consolas"/>
                <a:sym typeface="Consolas"/>
              </a:rPr>
              <a:t>num_words_per_topic</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5</a:t>
            </a:r>
            <a:r>
              <a:rPr lang="en-US" sz="2400" dirty="0">
                <a:solidFill>
                  <a:srgbClr val="333333"/>
                </a:solidFill>
                <a:highlight>
                  <a:srgbClr val="F7F7F7"/>
                </a:highlight>
                <a:latin typeface="Consolas"/>
                <a:ea typeface="Consolas"/>
                <a:cs typeface="Consolas"/>
                <a:sym typeface="Consolas"/>
              </a:rPr>
              <a:t/>
            </a:r>
            <a:br>
              <a:rPr lang="en-US" sz="2400" dirty="0">
                <a:solidFill>
                  <a:srgbClr val="333333"/>
                </a:solidFill>
                <a:highlight>
                  <a:srgbClr val="F7F7F7"/>
                </a:highlight>
                <a:latin typeface="Consolas"/>
                <a:ea typeface="Consolas"/>
                <a:cs typeface="Consolas"/>
                <a:sym typeface="Consolas"/>
              </a:rPr>
            </a:br>
            <a:r>
              <a:rPr lang="en-US" sz="2400" dirty="0">
                <a:solidFill>
                  <a:srgbClr val="A71D5D"/>
                </a:solidFill>
                <a:highlight>
                  <a:srgbClr val="F7F7F7"/>
                </a:highlight>
                <a:latin typeface="Consolas"/>
                <a:ea typeface="Consolas"/>
                <a:cs typeface="Consolas"/>
                <a:sym typeface="Consolas"/>
              </a:rPr>
              <a:t>for</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ti</a:t>
            </a:r>
            <a:r>
              <a:rPr lang="en-US" sz="2400" dirty="0">
                <a:solidFill>
                  <a:srgbClr val="333333"/>
                </a:solidFill>
                <a:highlight>
                  <a:srgbClr val="F7F7F7"/>
                </a:highlight>
                <a:latin typeface="Consolas"/>
                <a:ea typeface="Consolas"/>
                <a:cs typeface="Consolas"/>
                <a:sym typeface="Consolas"/>
              </a:rPr>
              <a:t>, topic </a:t>
            </a:r>
            <a:r>
              <a:rPr lang="en-US" sz="2400" dirty="0">
                <a:solidFill>
                  <a:srgbClr val="A71D5D"/>
                </a:solidFill>
                <a:highlight>
                  <a:srgbClr val="F7F7F7"/>
                </a:highlight>
                <a:latin typeface="Consolas"/>
                <a:ea typeface="Consolas"/>
                <a:cs typeface="Consolas"/>
                <a:sym typeface="Consolas"/>
              </a:rPr>
              <a:t>in</a:t>
            </a: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enumerate</a:t>
            </a:r>
            <a:r>
              <a:rPr lang="en-US" sz="2400" dirty="0">
                <a:solidFill>
                  <a:srgbClr val="333333"/>
                </a:solidFill>
                <a:highlight>
                  <a:srgbClr val="F7F7F7"/>
                </a:highlight>
                <a:latin typeface="Consolas"/>
                <a:ea typeface="Consolas"/>
                <a:cs typeface="Consolas"/>
                <a:sym typeface="Consolas"/>
              </a:rPr>
              <a:t>(</a:t>
            </a:r>
            <a:r>
              <a:rPr lang="en-US" sz="2400" dirty="0" err="1">
                <a:solidFill>
                  <a:srgbClr val="333333"/>
                </a:solidFill>
                <a:highlight>
                  <a:srgbClr val="F7F7F7"/>
                </a:highlight>
                <a:latin typeface="Consolas"/>
                <a:ea typeface="Consolas"/>
                <a:cs typeface="Consolas"/>
                <a:sym typeface="Consolas"/>
              </a:rPr>
              <a:t>lda.show_topics</a:t>
            </a:r>
            <a:r>
              <a:rPr lang="en-US" sz="2400" dirty="0">
                <a:solidFill>
                  <a:srgbClr val="333333"/>
                </a:solidFill>
                <a:highlight>
                  <a:srgbClr val="F7F7F7"/>
                </a:highlight>
                <a:latin typeface="Consolas"/>
                <a:ea typeface="Consolas"/>
                <a:cs typeface="Consolas"/>
                <a:sym typeface="Consolas"/>
              </a:rPr>
              <a:t>(</a:t>
            </a:r>
            <a:r>
              <a:rPr lang="en-US" sz="2400" dirty="0" err="1">
                <a:solidFill>
                  <a:srgbClr val="ED6A43"/>
                </a:solidFill>
                <a:highlight>
                  <a:srgbClr val="F7F7F7"/>
                </a:highlight>
                <a:latin typeface="Consolas"/>
                <a:ea typeface="Consolas"/>
                <a:cs typeface="Consolas"/>
                <a:sym typeface="Consolas"/>
              </a:rPr>
              <a:t>num_topics</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num_topics</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ED6A43"/>
                </a:solidFill>
                <a:highlight>
                  <a:srgbClr val="F7F7F7"/>
                </a:highlight>
                <a:latin typeface="Consolas"/>
                <a:ea typeface="Consolas"/>
                <a:cs typeface="Consolas"/>
                <a:sym typeface="Consolas"/>
              </a:rPr>
              <a:t>num_words_per_topic</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n_words_per_topic</a:t>
            </a:r>
            <a:r>
              <a:rPr lang="en-US" sz="2400" dirty="0">
                <a:solidFill>
                  <a:srgbClr val="333333"/>
                </a:solidFill>
                <a:highlight>
                  <a:srgbClr val="F7F7F7"/>
                </a:highlight>
                <a:latin typeface="Consolas"/>
                <a:ea typeface="Consolas"/>
                <a:cs typeface="Consolas"/>
                <a:sym typeface="Consolas"/>
              </a:rPr>
              <a:t>)):</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print</a:t>
            </a:r>
            <a:r>
              <a:rPr lang="en-US" sz="2400" dirty="0">
                <a:solidFill>
                  <a:srgbClr val="333333"/>
                </a:solidFill>
                <a:highlight>
                  <a:srgbClr val="F7F7F7"/>
                </a:highlight>
                <a:latin typeface="Consolas"/>
                <a:ea typeface="Consolas"/>
                <a:cs typeface="Consolas"/>
                <a:sym typeface="Consolas"/>
              </a:rPr>
              <a:t>(</a:t>
            </a:r>
            <a:r>
              <a:rPr lang="en-US" sz="2400" dirty="0">
                <a:solidFill>
                  <a:srgbClr val="183691"/>
                </a:solidFill>
                <a:highlight>
                  <a:srgbClr val="F7F7F7"/>
                </a:highlight>
                <a:latin typeface="Consolas"/>
                <a:ea typeface="Consolas"/>
                <a:cs typeface="Consolas"/>
                <a:sym typeface="Consolas"/>
              </a:rPr>
              <a:t>"Topic: </a:t>
            </a:r>
            <a:r>
              <a:rPr lang="en-US" sz="2400" dirty="0">
                <a:solidFill>
                  <a:srgbClr val="0086B3"/>
                </a:solidFill>
                <a:highlight>
                  <a:srgbClr val="F7F7F7"/>
                </a:highlight>
                <a:latin typeface="Consolas"/>
                <a:ea typeface="Consolas"/>
                <a:cs typeface="Consolas"/>
                <a:sym typeface="Consolas"/>
              </a:rPr>
              <a:t>%d</a:t>
            </a:r>
            <a:r>
              <a:rPr lang="en-US" sz="2400" dirty="0">
                <a:solidFill>
                  <a:srgbClr val="183691"/>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ti</a:t>
            </a:r>
            <a:r>
              <a:rPr lang="en-US" sz="2400" dirty="0">
                <a:solidFill>
                  <a:srgbClr val="333333"/>
                </a:solidFill>
                <a:highlight>
                  <a:srgbClr val="F7F7F7"/>
                </a:highlight>
                <a:latin typeface="Consolas"/>
                <a:ea typeface="Consolas"/>
                <a:cs typeface="Consolas"/>
                <a:sym typeface="Consolas"/>
              </a:rPr>
              <a:t>))</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print</a:t>
            </a:r>
            <a:r>
              <a:rPr lang="en-US" sz="2400" dirty="0">
                <a:solidFill>
                  <a:srgbClr val="333333"/>
                </a:solidFill>
                <a:highlight>
                  <a:srgbClr val="F7F7F7"/>
                </a:highlight>
                <a:latin typeface="Consolas"/>
                <a:ea typeface="Consolas"/>
                <a:cs typeface="Consolas"/>
                <a:sym typeface="Consolas"/>
              </a:rPr>
              <a:t> (topic)</a:t>
            </a: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    </a:t>
            </a:r>
            <a:r>
              <a:rPr lang="en-US" sz="2400" dirty="0">
                <a:solidFill>
                  <a:srgbClr val="0086B3"/>
                </a:solidFill>
                <a:highlight>
                  <a:srgbClr val="F7F7F7"/>
                </a:highlight>
                <a:latin typeface="Consolas"/>
                <a:ea typeface="Consolas"/>
                <a:cs typeface="Consolas"/>
                <a:sym typeface="Consolas"/>
              </a:rPr>
              <a:t>print</a:t>
            </a:r>
            <a:r>
              <a:rPr lang="en-US" sz="2400" dirty="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spcAft>
                <a:spcPts val="0"/>
              </a:spcAft>
              <a:buNone/>
            </a:pPr>
            <a:endParaRPr sz="2800" dirty="0">
              <a:latin typeface="Georgia"/>
              <a:ea typeface="Georgia"/>
              <a:cs typeface="Georgia"/>
              <a:sym typeface="Georgia"/>
            </a:endParaRPr>
          </a:p>
        </p:txBody>
      </p:sp>
      <p:sp>
        <p:nvSpPr>
          <p:cNvPr id="718" name="Shape 7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Some topics will be clearer than others.  The following topics represent clear concepts:</a:t>
            </a:r>
          </a:p>
          <a:p>
            <a:pPr marR="0" lvl="0" algn="l" rtl="0">
              <a:lnSpc>
                <a:spcPct val="100000"/>
              </a:lnSpc>
              <a:spcBef>
                <a:spcPts val="0"/>
              </a:spcBef>
              <a:spcAft>
                <a:spcPts val="0"/>
              </a:spcAft>
              <a:buNone/>
            </a:pPr>
            <a:endParaRPr sz="2800">
              <a:latin typeface="Georgia"/>
              <a:ea typeface="Georgia"/>
              <a:cs typeface="Georgia"/>
              <a:sym typeface="Georgia"/>
            </a:endParaRP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0.009*cup + 0.009*recipe + 0.007*make + 0.007*food + 0.006*sugar </a:t>
            </a: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Cooking and Recipes</a:t>
            </a:r>
          </a:p>
          <a:p>
            <a:pPr marL="457200" lvl="0" indent="0" algn="ctr" rtl="0">
              <a:lnSpc>
                <a:spcPct val="100000"/>
              </a:lnSpc>
              <a:spcBef>
                <a:spcPts val="0"/>
              </a:spcBef>
              <a:spcAft>
                <a:spcPts val="1200"/>
              </a:spcAft>
              <a:buNone/>
            </a:pP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0.013*butter + 0.010*baking + 0.010*dough + 0.009*cup + 0.009*sugar </a:t>
            </a: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Cooking and recipes</a:t>
            </a:r>
          </a:p>
          <a:p>
            <a:pPr marL="457200" lvl="0" indent="0" algn="ctr" rtl="0">
              <a:lnSpc>
                <a:spcPct val="100000"/>
              </a:lnSpc>
              <a:spcBef>
                <a:spcPts val="0"/>
              </a:spcBef>
              <a:spcAft>
                <a:spcPts val="1200"/>
              </a:spcAft>
              <a:buNone/>
            </a:pPr>
            <a:endParaRPr sz="2400">
              <a:solidFill>
                <a:srgbClr val="333333"/>
              </a:solidFill>
              <a:highlight>
                <a:srgbClr val="F7F7F7"/>
              </a:highlight>
              <a:latin typeface="Consolas"/>
              <a:ea typeface="Consolas"/>
              <a:cs typeface="Consolas"/>
              <a:sym typeface="Consolas"/>
            </a:endParaRP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0.013*fashion + 0.006*like + 0.006*dress + 0.005*style </a:t>
            </a:r>
          </a:p>
          <a:p>
            <a:pPr marL="457200" lvl="0" indent="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 Fashion and Style</a:t>
            </a:r>
          </a:p>
        </p:txBody>
      </p:sp>
      <p:sp>
        <p:nvSpPr>
          <p:cNvPr id="724" name="Shape 7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LDA IN GENSIM</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2369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000" b="1" dirty="0">
                <a:latin typeface="Oswald"/>
                <a:ea typeface="Oswald"/>
                <a:cs typeface="Oswald"/>
                <a:sym typeface="Oswald"/>
              </a:rPr>
              <a:t>LATENT VARIABLES AND NATURAL LANGUAGE PROCESSING</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1000"/>
              </a:spcBef>
              <a:buSzPct val="100000"/>
              <a:buFont typeface="Georgia"/>
              <a:buChar char="‣"/>
            </a:pPr>
            <a:r>
              <a:rPr lang="en-US" sz="2800">
                <a:latin typeface="Georgia"/>
                <a:ea typeface="Georgia"/>
                <a:cs typeface="Georgia"/>
                <a:sym typeface="Georgia"/>
              </a:rPr>
              <a:t>Understand what </a:t>
            </a:r>
            <a:r>
              <a:rPr lang="en-US" sz="2800" i="1">
                <a:latin typeface="Georgia"/>
                <a:ea typeface="Georgia"/>
                <a:cs typeface="Georgia"/>
                <a:sym typeface="Georgia"/>
              </a:rPr>
              <a:t>latent</a:t>
            </a:r>
            <a:r>
              <a:rPr lang="en-US" sz="2800">
                <a:latin typeface="Georgia"/>
                <a:ea typeface="Georgia"/>
                <a:cs typeface="Georgia"/>
                <a:sym typeface="Georgia"/>
              </a:rPr>
              <a:t> variables are</a:t>
            </a:r>
          </a:p>
          <a:p>
            <a:pPr marL="203200" marR="0" lvl="0" indent="-256540" algn="l" rtl="0">
              <a:spcBef>
                <a:spcPts val="1000"/>
              </a:spcBef>
              <a:buSzPct val="100000"/>
              <a:buFont typeface="Georgia"/>
              <a:buChar char="‣"/>
            </a:pPr>
            <a:r>
              <a:rPr lang="en-US" sz="2800">
                <a:latin typeface="Georgia"/>
                <a:ea typeface="Georgia"/>
                <a:cs typeface="Georgia"/>
                <a:sym typeface="Georgia"/>
              </a:rPr>
              <a:t>Understand the uses of </a:t>
            </a:r>
            <a:r>
              <a:rPr lang="en-US" sz="2800" i="1">
                <a:latin typeface="Georgia"/>
                <a:ea typeface="Georgia"/>
                <a:cs typeface="Georgia"/>
                <a:sym typeface="Georgia"/>
              </a:rPr>
              <a:t>latent variables</a:t>
            </a:r>
            <a:r>
              <a:rPr lang="en-US" sz="2800">
                <a:latin typeface="Georgia"/>
                <a:ea typeface="Georgia"/>
                <a:cs typeface="Georgia"/>
                <a:sym typeface="Georgia"/>
              </a:rPr>
              <a:t> in language processing</a:t>
            </a:r>
          </a:p>
          <a:p>
            <a:pPr marL="203200" marR="0" lvl="0" indent="-256540" algn="l" rtl="0">
              <a:spcBef>
                <a:spcPts val="1000"/>
              </a:spcBef>
              <a:buSzPct val="100000"/>
              <a:buFont typeface="Georgia"/>
              <a:buChar char="‣"/>
            </a:pPr>
            <a:r>
              <a:rPr lang="en-US" sz="2800">
                <a:latin typeface="Georgia"/>
                <a:ea typeface="Georgia"/>
                <a:cs typeface="Georgia"/>
                <a:sym typeface="Georgia"/>
              </a:rPr>
              <a:t>Use the </a:t>
            </a:r>
            <a:r>
              <a:rPr lang="en-US" sz="2800" i="1">
                <a:latin typeface="Georgia"/>
                <a:ea typeface="Georgia"/>
                <a:cs typeface="Georgia"/>
                <a:sym typeface="Georgia"/>
              </a:rPr>
              <a:t>word2vec</a:t>
            </a:r>
            <a:r>
              <a:rPr lang="en-US" sz="2800">
                <a:latin typeface="Georgia"/>
                <a:ea typeface="Georgia"/>
                <a:cs typeface="Georgia"/>
                <a:sym typeface="Georgia"/>
              </a:rPr>
              <a:t> and </a:t>
            </a:r>
            <a:r>
              <a:rPr lang="en-US" sz="2800" i="1">
                <a:latin typeface="Georgia"/>
                <a:ea typeface="Georgia"/>
                <a:cs typeface="Georgia"/>
                <a:sym typeface="Georgia"/>
              </a:rPr>
              <a:t>LDA</a:t>
            </a:r>
            <a:r>
              <a:rPr lang="en-US" sz="2800">
                <a:latin typeface="Georgia"/>
                <a:ea typeface="Georgia"/>
                <a:cs typeface="Georgia"/>
                <a:sym typeface="Georgia"/>
              </a:rPr>
              <a:t> algorithms of </a:t>
            </a:r>
            <a:r>
              <a:rPr lang="en-US" sz="2800">
                <a:latin typeface="Consolas"/>
                <a:ea typeface="Consolas"/>
                <a:cs typeface="Consolas"/>
                <a:sym typeface="Consolas"/>
              </a:rPr>
              <a:t>genism</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Shape 729"/>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30" name="Shape 73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31" name="Shape 73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32" name="Shape 732"/>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Demonstrate the code you used to generate the topics above.</a:t>
            </a:r>
          </a:p>
          <a:p>
            <a:pPr lvl="0" rtl="0">
              <a:spcBef>
                <a:spcPts val="0"/>
              </a:spcBef>
              <a:buNone/>
            </a:pPr>
            <a:endParaRPr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Hypothesize other topic interpretations.</a:t>
            </a:r>
          </a:p>
        </p:txBody>
      </p:sp>
      <p:sp>
        <p:nvSpPr>
          <p:cNvPr id="733" name="Shape 73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and topics</a:t>
            </a:r>
          </a:p>
        </p:txBody>
      </p:sp>
      <p:sp>
        <p:nvSpPr>
          <p:cNvPr id="734" name="Shape 73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35" name="Shape 73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36" name="Shape 73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742" name="Shape 74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WORD2VEC</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48" name="Shape 74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Word2Vec</a:t>
            </a:r>
            <a:r>
              <a:rPr lang="en-US" sz="2800">
                <a:latin typeface="Georgia"/>
                <a:ea typeface="Georgia"/>
                <a:cs typeface="Georgia"/>
                <a:sym typeface="Georgia"/>
              </a:rPr>
              <a:t> is another unsupervised model for latent variable NLP.</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was </a:t>
            </a:r>
            <a:r>
              <a:rPr lang="en-US" sz="2800" u="sng">
                <a:solidFill>
                  <a:schemeClr val="hlink"/>
                </a:solidFill>
                <a:latin typeface="Georgia"/>
                <a:ea typeface="Georgia"/>
                <a:cs typeface="Georgia"/>
                <a:sym typeface="Georgia"/>
                <a:hlinkClick r:id="rId3"/>
              </a:rPr>
              <a:t>originally released by Google</a:t>
            </a:r>
            <a:r>
              <a:rPr lang="en-US" sz="2800">
                <a:latin typeface="Georgia"/>
                <a:ea typeface="Georgia"/>
                <a:cs typeface="Georgia"/>
                <a:sym typeface="Georgia"/>
              </a:rPr>
              <a:t> and further </a:t>
            </a:r>
            <a:r>
              <a:rPr lang="en-US" sz="2800" u="sng">
                <a:solidFill>
                  <a:schemeClr val="hlink"/>
                </a:solidFill>
                <a:latin typeface="Georgia"/>
                <a:ea typeface="Georgia"/>
                <a:cs typeface="Georgia"/>
                <a:sym typeface="Georgia"/>
                <a:hlinkClick r:id="rId4"/>
              </a:rPr>
              <a:t>refined at Stanford</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model creates </a:t>
            </a:r>
            <a:r>
              <a:rPr lang="en-US" sz="2800" i="1">
                <a:latin typeface="Georgia"/>
                <a:ea typeface="Georgia"/>
                <a:cs typeface="Georgia"/>
                <a:sym typeface="Georgia"/>
              </a:rPr>
              <a:t>word vectors</a:t>
            </a:r>
            <a:r>
              <a:rPr lang="en-US" sz="2800">
                <a:latin typeface="Georgia"/>
                <a:ea typeface="Georgia"/>
                <a:cs typeface="Georgia"/>
                <a:sym typeface="Georgia"/>
              </a:rPr>
              <a:t>, multidimensional representations of words.  </a:t>
            </a:r>
          </a:p>
          <a:p>
            <a:pPr marR="0" lvl="0" algn="l" rtl="0">
              <a:spcBef>
                <a:spcPts val="0"/>
              </a:spcBef>
              <a:buNone/>
            </a:pPr>
            <a:endParaRPr sz="2800">
              <a:latin typeface="Georgia"/>
              <a:ea typeface="Georgia"/>
              <a:cs typeface="Georgia"/>
              <a:sym typeface="Georgia"/>
            </a:endParaRPr>
          </a:p>
          <a:p>
            <a:pPr marR="0" lvl="0" algn="ctr" rtl="0">
              <a:spcBef>
                <a:spcPts val="0"/>
              </a:spcBef>
              <a:buNone/>
            </a:pPr>
            <a:r>
              <a:rPr lang="en-US" sz="2400">
                <a:latin typeface="Consolas"/>
                <a:ea typeface="Consolas"/>
                <a:cs typeface="Consolas"/>
                <a:sym typeface="Consolas"/>
              </a:rPr>
              <a:t>assembly → [0.12315, 0.23425, 0.89745324, 0.235234, 0.234234,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similar to having a distribution of concepts or topics that the word may come from.</a:t>
            </a:r>
          </a:p>
        </p:txBody>
      </p:sp>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54" name="Shape 75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we take our usual document-word matrix and take its transpose, instead of talking about words as being features of a document, we can talk about </a:t>
            </a:r>
            <a:r>
              <a:rPr lang="en-US" sz="2800" i="1">
                <a:latin typeface="Georgia"/>
                <a:ea typeface="Georgia"/>
                <a:cs typeface="Georgia"/>
                <a:sym typeface="Georgia"/>
              </a:rPr>
              <a:t>documents as being features of a specific word</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other words, how do we define or characterize a single word?</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We can do so by defining its dictionary definition.</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Or we can enumerate all of the ways we might use it.</a:t>
            </a:r>
          </a:p>
        </p:txBody>
      </p:sp>
    </p:spTree>
  </p:cSld>
  <p:clrMapOvr>
    <a:masterClrMapping/>
  </p:clrMapOvr>
  <p:transition xmlns:p14="http://schemas.microsoft.com/office/powerpoint/2010/mai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60" name="Shape 76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Given the word ‘Paris’, we have many contexts or uses we may find it in:</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['_ is the capital of', '_, France', 'the capital city _', 'the restaurant in _',]</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There are also a bunch of contexts we </a:t>
            </a:r>
            <a:r>
              <a:rPr lang="en-US" sz="2800" i="1">
                <a:latin typeface="Georgia"/>
                <a:ea typeface="Georgia"/>
                <a:cs typeface="Georgia"/>
                <a:sym typeface="Georgia"/>
              </a:rPr>
              <a:t>don’t</a:t>
            </a:r>
            <a:r>
              <a:rPr lang="en-US" sz="2800">
                <a:latin typeface="Georgia"/>
                <a:ea typeface="Georgia"/>
                <a:cs typeface="Georgia"/>
                <a:sym typeface="Georgia"/>
              </a:rPr>
              <a:t> expect to find it in:</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1800">
                <a:solidFill>
                  <a:srgbClr val="333333"/>
                </a:solidFill>
                <a:highlight>
                  <a:srgbClr val="F7F7F7"/>
                </a:highlight>
                <a:latin typeface="Consolas"/>
                <a:ea typeface="Consolas"/>
                <a:cs typeface="Consolas"/>
                <a:sym typeface="Consolas"/>
              </a:rPr>
              <a:t>['can I have a _', 'there's too much _ on this' ... and millions more]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could make a feature or column for each of these contexts.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could represent ‘Paris’ in a sparse feature with all possible contexts.</a:t>
            </a:r>
          </a:p>
        </p:txBody>
      </p:sp>
    </p:spTree>
  </p:cSld>
  <p:clrMapOvr>
    <a:masterClrMapping/>
  </p:clrMapOvr>
  <p:transition xmlns:p14="http://schemas.microsoft.com/office/powerpoint/2010/mai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66" name="Shape 7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Additionally, the first few examples represent the </a:t>
            </a:r>
            <a:r>
              <a:rPr lang="en-US" sz="2800" i="1">
                <a:latin typeface="Georgia"/>
                <a:ea typeface="Georgia"/>
                <a:cs typeface="Georgia"/>
                <a:sym typeface="Georgia"/>
              </a:rPr>
              <a:t>same</a:t>
            </a:r>
            <a:r>
              <a:rPr lang="en-US" sz="2800">
                <a:latin typeface="Georgia"/>
                <a:ea typeface="Georgia"/>
                <a:cs typeface="Georgia"/>
                <a:sym typeface="Georgia"/>
              </a:rPr>
              <a:t> concept:</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Paris is a city like thing, so it contains shops and restaurants.</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00000"/>
              <a:buFont typeface="Georgia"/>
            </a:pPr>
            <a:r>
              <a:rPr lang="en-US" sz="2800">
                <a:latin typeface="Georgia"/>
                <a:ea typeface="Georgia"/>
                <a:cs typeface="Georgia"/>
                <a:sym typeface="Georgia"/>
              </a:rPr>
              <a:t>Paris is a capital city.</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want to use </a:t>
            </a:r>
            <a:r>
              <a:rPr lang="en-US" sz="2800" b="1">
                <a:latin typeface="Georgia"/>
                <a:ea typeface="Georgia"/>
                <a:cs typeface="Georgia"/>
                <a:sym typeface="Georgia"/>
              </a:rPr>
              <a:t>dimensionality reduction</a:t>
            </a:r>
            <a:r>
              <a:rPr lang="en-US" sz="2800">
                <a:latin typeface="Georgia"/>
                <a:ea typeface="Georgia"/>
                <a:cs typeface="Georgia"/>
                <a:sym typeface="Georgia"/>
              </a:rPr>
              <a:t> to find a </a:t>
            </a:r>
            <a:r>
              <a:rPr lang="en-US" sz="2800" i="1">
                <a:latin typeface="Georgia"/>
                <a:ea typeface="Georgia"/>
                <a:cs typeface="Georgia"/>
                <a:sym typeface="Georgia"/>
              </a:rPr>
              <a:t>few</a:t>
            </a:r>
            <a:r>
              <a:rPr lang="en-US" sz="2800">
                <a:latin typeface="Georgia"/>
                <a:ea typeface="Georgia"/>
                <a:cs typeface="Georgia"/>
                <a:sym typeface="Georgia"/>
              </a:rPr>
              <a:t> concepts per word instead of </a:t>
            </a:r>
            <a:r>
              <a:rPr lang="en-US" sz="2800" i="1">
                <a:latin typeface="Georgia"/>
                <a:ea typeface="Georgia"/>
                <a:cs typeface="Georgia"/>
                <a:sym typeface="Georgia"/>
              </a:rPr>
              <a:t>all</a:t>
            </a:r>
            <a:r>
              <a:rPr lang="en-US" sz="2800">
                <a:latin typeface="Georgia"/>
                <a:ea typeface="Georgia"/>
                <a:cs typeface="Georgia"/>
                <a:sym typeface="Georgia"/>
              </a:rPr>
              <a:t> possible contexts.</a:t>
            </a:r>
          </a:p>
        </p:txBody>
      </p:sp>
    </p:spTree>
  </p:cSld>
  <p:clrMapOvr>
    <a:masterClrMapping/>
  </p:clrMapOvr>
  <p:transition xmlns:p14="http://schemas.microsoft.com/office/powerpoint/2010/mai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Shape 7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72" name="Shape 7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t>
            </a:r>
            <a:r>
              <a:rPr lang="en-US" sz="2800" b="1">
                <a:latin typeface="Georgia"/>
                <a:ea typeface="Georgia"/>
                <a:cs typeface="Georgia"/>
                <a:sym typeface="Georgia"/>
              </a:rPr>
              <a:t>LDA</a:t>
            </a:r>
            <a:r>
              <a:rPr lang="en-US" sz="2800">
                <a:latin typeface="Georgia"/>
                <a:ea typeface="Georgia"/>
                <a:cs typeface="Georgia"/>
                <a:sym typeface="Georgia"/>
              </a:rPr>
              <a:t>, we could do this by identifying the topics a word was most likely to come from.</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t>
            </a:r>
            <a:r>
              <a:rPr lang="en-US" sz="2800" b="1">
                <a:latin typeface="Georgia"/>
                <a:ea typeface="Georgia"/>
                <a:cs typeface="Georgia"/>
                <a:sym typeface="Georgia"/>
              </a:rPr>
              <a:t>Word2Vec</a:t>
            </a:r>
            <a:r>
              <a:rPr lang="en-US" sz="2800">
                <a:latin typeface="Georgia"/>
                <a:ea typeface="Georgia"/>
                <a:cs typeface="Georgia"/>
                <a:sym typeface="Georgia"/>
              </a:rPr>
              <a:t>, we will replace the overlapping contexts by some concept that represents them.</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Like other techniques, our goal is to identify correlated columns and replace them with a new column that represents those replaced columns.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can replace the [‘_ is a city’, ‘_ is a capital’, ‘I flew into _ today’]  columns by a single column, ‘IsACity’.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With a trained model, Word2Vec can be used for many tasks.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A commonly used feature of Word2Vec is being able to ask what words are similar to each other.</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For example, if you ask for words similar to ‘france’, you would get:</a:t>
            </a:r>
          </a:p>
          <a:p>
            <a:pPr marR="0" lvl="0" algn="l" rtl="0">
              <a:lnSpc>
                <a:spcPct val="100000"/>
              </a:lnSpc>
              <a:spcBef>
                <a:spcPts val="0"/>
              </a:spcBef>
              <a:spcAft>
                <a:spcPts val="0"/>
              </a:spcAft>
              <a:buNone/>
            </a:pPr>
            <a:endParaRPr sz="600">
              <a:latin typeface="Consolas"/>
              <a:ea typeface="Consolas"/>
              <a:cs typeface="Consolas"/>
              <a:sym typeface="Consolas"/>
            </a:endParaRPr>
          </a:p>
          <a:p>
            <a:pPr lvl="0" algn="ctr" rtl="0">
              <a:lnSpc>
                <a:spcPct val="115000"/>
              </a:lnSpc>
              <a:spcBef>
                <a:spcPts val="800"/>
              </a:spcBef>
              <a:spcAft>
                <a:spcPts val="800"/>
              </a:spcAft>
              <a:buNone/>
            </a:pPr>
            <a:r>
              <a:rPr lang="en-US" sz="2200">
                <a:solidFill>
                  <a:srgbClr val="006600"/>
                </a:solidFill>
                <a:highlight>
                  <a:srgbClr val="FFFFFF"/>
                </a:highlight>
                <a:latin typeface="Consolas"/>
                <a:ea typeface="Consolas"/>
                <a:cs typeface="Consolas"/>
                <a:sym typeface="Consolas"/>
              </a:rPr>
              <a:t>spain		0.678515</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belgium		0.665923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netherlands		0.652428</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italy		0.633130</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switzerland		0.622323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luxembourg		0.610033</a:t>
            </a:r>
            <a:br>
              <a:rPr lang="en-US" sz="2200">
                <a:solidFill>
                  <a:srgbClr val="006600"/>
                </a:solidFill>
                <a:highlight>
                  <a:srgbClr val="FFFFFF"/>
                </a:highlight>
                <a:latin typeface="Consolas"/>
                <a:ea typeface="Consolas"/>
                <a:cs typeface="Consolas"/>
                <a:sym typeface="Consolas"/>
              </a:rPr>
            </a:br>
            <a:r>
              <a:rPr lang="en-US" sz="2200">
                <a:solidFill>
                  <a:srgbClr val="006600"/>
                </a:solidFill>
                <a:highlight>
                  <a:srgbClr val="FFFFFF"/>
                </a:highlight>
                <a:latin typeface="Consolas"/>
                <a:ea typeface="Consolas"/>
                <a:cs typeface="Consolas"/>
                <a:sym typeface="Consolas"/>
              </a:rPr>
              <a:t>portugal		0.577154</a:t>
            </a:r>
            <a:r>
              <a:rPr lang="en-US" sz="1800">
                <a:solidFill>
                  <a:srgbClr val="006600"/>
                </a:solidFill>
                <a:highlight>
                  <a:srgbClr val="FFFFFF"/>
                </a:highlight>
                <a:latin typeface="Consolas"/>
                <a:ea typeface="Consolas"/>
                <a:cs typeface="Consolas"/>
                <a:sym typeface="Consolas"/>
              </a:rPr>
              <a:t/>
            </a:r>
            <a:br>
              <a:rPr lang="en-US" sz="1800">
                <a:solidFill>
                  <a:srgbClr val="006600"/>
                </a:solidFill>
                <a:highlight>
                  <a:srgbClr val="FFFFFF"/>
                </a:highlight>
                <a:latin typeface="Consolas"/>
                <a:ea typeface="Consolas"/>
                <a:cs typeface="Consolas"/>
                <a:sym typeface="Consolas"/>
              </a:rPr>
            </a:br>
            <a:endParaRPr lang="en-US" sz="1800">
              <a:solidFill>
                <a:srgbClr val="006600"/>
              </a:solidFill>
              <a:highlight>
                <a:srgbClr val="FFFFFF"/>
              </a:highlight>
              <a:latin typeface="Consolas"/>
              <a:ea typeface="Consolas"/>
              <a:cs typeface="Consolas"/>
              <a:sym typeface="Consolas"/>
            </a:endParaRPr>
          </a:p>
        </p:txBody>
      </p:sp>
      <p:sp>
        <p:nvSpPr>
          <p:cNvPr id="778" name="Shape 77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Shape 7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a:t>
            </a:r>
          </a:p>
        </p:txBody>
      </p:sp>
      <p:sp>
        <p:nvSpPr>
          <p:cNvPr id="784" name="Shape 7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If we have data for other languages, Word2Vec could also be used for translation.</a:t>
            </a:r>
          </a:p>
        </p:txBody>
      </p:sp>
      <p:pic>
        <p:nvPicPr>
          <p:cNvPr id="785" name="Shape 785"/>
          <p:cNvPicPr preferRelativeResize="0"/>
          <p:nvPr/>
        </p:nvPicPr>
        <p:blipFill>
          <a:blip r:embed="rId3">
            <a:alphaModFix/>
          </a:blip>
          <a:stretch>
            <a:fillRect/>
          </a:stretch>
        </p:blipFill>
        <p:spPr>
          <a:xfrm>
            <a:off x="1559899" y="3033050"/>
            <a:ext cx="9885000" cy="35423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Shape 79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91" name="Shape 79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92" name="Shape 79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93" name="Shape 79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94" name="Shape 794"/>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After reviewing the analogies, brainstorm some word vector math.  </a:t>
            </a:r>
            <a:br>
              <a:rPr lang="en-US" sz="1800">
                <a:solidFill>
                  <a:schemeClr val="dk1"/>
                </a:solidFill>
                <a:latin typeface="Georgia"/>
                <a:ea typeface="Georgia"/>
                <a:cs typeface="Georgia"/>
                <a:sym typeface="Georgia"/>
              </a:rPr>
            </a:br>
            <a:r>
              <a:rPr lang="en-US" sz="1800">
                <a:solidFill>
                  <a:schemeClr val="dk1"/>
                </a:solidFill>
                <a:latin typeface="Georgia"/>
                <a:ea typeface="Georgia"/>
                <a:cs typeface="Georgia"/>
                <a:sym typeface="Georgia"/>
              </a:rPr>
              <a:t/>
            </a:r>
            <a:br>
              <a:rPr lang="en-US" sz="1800">
                <a:solidFill>
                  <a:schemeClr val="dk1"/>
                </a:solidFill>
                <a:latin typeface="Georgia"/>
                <a:ea typeface="Georgia"/>
                <a:cs typeface="Georgia"/>
                <a:sym typeface="Georgia"/>
              </a:rPr>
            </a:br>
            <a:r>
              <a:rPr lang="en-US" sz="1800">
                <a:solidFill>
                  <a:schemeClr val="dk1"/>
                </a:solidFill>
                <a:latin typeface="Georgia"/>
                <a:ea typeface="Georgia"/>
                <a:cs typeface="Georgia"/>
                <a:sym typeface="Georgia"/>
              </a:rPr>
              <a:t>For example, what do you think would happen if you subtracted the vector for ‘Man’ from ‘King’.  Do you think you would get ‘Queen’?</a:t>
            </a:r>
          </a:p>
        </p:txBody>
      </p:sp>
      <p:sp>
        <p:nvSpPr>
          <p:cNvPr id="795" name="Shape 79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96" name="Shape 79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97" name="Shape 79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ransition xmlns:p14="http://schemas.microsoft.com/office/powerpoint/2010/mai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Shape 8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803" name="Shape 80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will build a Word2Vec model using the body text of the articles available in the StumbleUpon dataset.</a:t>
            </a:r>
          </a:p>
          <a:p>
            <a:pPr marR="0" lvl="0" algn="l" rtl="0">
              <a:spcBef>
                <a:spcPts val="0"/>
              </a:spcBef>
              <a:buNone/>
            </a:pPr>
            <a:endParaRPr sz="2400">
              <a:latin typeface="Georgia"/>
              <a:ea typeface="Georgia"/>
              <a:cs typeface="Georgia"/>
              <a:sym typeface="Georgia"/>
            </a:endParaRPr>
          </a:p>
          <a:p>
            <a:pPr lvl="0" rtl="0">
              <a:lnSpc>
                <a:spcPct val="145000"/>
              </a:lnSpc>
              <a:spcBef>
                <a:spcPts val="0"/>
              </a:spcBef>
              <a:buNone/>
            </a:pPr>
            <a:r>
              <a:rPr lang="en-US" sz="2400">
                <a:highlight>
                  <a:srgbClr val="F7F7F7"/>
                </a:highlight>
                <a:latin typeface="Consolas"/>
                <a:ea typeface="Consolas"/>
                <a:cs typeface="Consolas"/>
                <a:sym typeface="Consolas"/>
              </a:rPr>
              <a:t>from gensim.models.word2vec import Word2Vec</a:t>
            </a:r>
          </a:p>
          <a:p>
            <a:pPr lvl="0" rtl="0">
              <a:lnSpc>
                <a:spcPct val="145000"/>
              </a:lnSpc>
              <a:spcBef>
                <a:spcPts val="0"/>
              </a:spcBef>
              <a:buNone/>
            </a:pPr>
            <a:endParaRPr sz="2400">
              <a:solidFill>
                <a:srgbClr val="969896"/>
              </a:solidFill>
              <a:highlight>
                <a:srgbClr val="F7F7F7"/>
              </a:highlight>
              <a:latin typeface="Consolas"/>
              <a:ea typeface="Consolas"/>
              <a:cs typeface="Consolas"/>
              <a:sym typeface="Consolas"/>
            </a:endParaRPr>
          </a:p>
          <a:p>
            <a:pPr lvl="0" rtl="0">
              <a:lnSpc>
                <a:spcPct val="145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Setup the body text</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text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data.body.dropna().map(</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x.split())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gensim.models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Word2Vec</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model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Word2Vec(text, </a:t>
            </a:r>
            <a:r>
              <a:rPr lang="en-US" sz="2400">
                <a:solidFill>
                  <a:srgbClr val="ED6A43"/>
                </a:solidFill>
                <a:highlight>
                  <a:srgbClr val="F7F7F7"/>
                </a:highlight>
                <a:latin typeface="Consolas"/>
                <a:ea typeface="Consolas"/>
                <a:cs typeface="Consolas"/>
                <a:sym typeface="Consolas"/>
              </a:rPr>
              <a:t>size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100</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min_count</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workers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4</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809" name="Shape 80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a:t>
            </a:r>
            <a:r>
              <a:rPr lang="en-US" sz="2800">
                <a:latin typeface="Consolas"/>
                <a:ea typeface="Consolas"/>
                <a:cs typeface="Consolas"/>
                <a:sym typeface="Consolas"/>
              </a:rPr>
              <a:t>Word2Vec</a:t>
            </a:r>
            <a:r>
              <a:rPr lang="en-US" sz="2800">
                <a:latin typeface="Georgia"/>
                <a:ea typeface="Georgia"/>
                <a:cs typeface="Georgia"/>
                <a:sym typeface="Georgia"/>
              </a:rPr>
              <a:t> class has many arguments.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Consolas"/>
                <a:ea typeface="Consolas"/>
                <a:cs typeface="Consolas"/>
                <a:sym typeface="Consolas"/>
              </a:rPr>
              <a:t>size</a:t>
            </a:r>
            <a:r>
              <a:rPr lang="en-US" sz="2800">
                <a:latin typeface="Georgia"/>
                <a:ea typeface="Georgia"/>
                <a:cs typeface="Georgia"/>
                <a:sym typeface="Georgia"/>
              </a:rPr>
              <a:t> represents how many concepts or topics we should use.</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window</a:t>
            </a:r>
            <a:r>
              <a:rPr lang="en-US" sz="2800">
                <a:latin typeface="Georgia"/>
                <a:ea typeface="Georgia"/>
                <a:cs typeface="Georgia"/>
                <a:sym typeface="Georgia"/>
              </a:rPr>
              <a:t> represents how many words surrounding a sentence we should use as our original feature.</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min_count</a:t>
            </a:r>
            <a:r>
              <a:rPr lang="en-US" sz="2800">
                <a:latin typeface="Georgia"/>
                <a:ea typeface="Georgia"/>
                <a:cs typeface="Georgia"/>
                <a:sym typeface="Georgia"/>
              </a:rPr>
              <a:t> is the number of times that context or word must appear.</a:t>
            </a:r>
          </a:p>
          <a:p>
            <a:pPr marR="0" lvl="0" algn="l" rtl="0">
              <a:spcBef>
                <a:spcPts val="0"/>
              </a:spcBef>
              <a:buNone/>
            </a:pPr>
            <a:endParaRPr sz="2800">
              <a:latin typeface="Consolas"/>
              <a:ea typeface="Consolas"/>
              <a:cs typeface="Consolas"/>
              <a:sym typeface="Consolas"/>
            </a:endParaRPr>
          </a:p>
          <a:p>
            <a:pPr marR="0" lvl="1" algn="l" rtl="0">
              <a:spcBef>
                <a:spcPts val="0"/>
              </a:spcBef>
              <a:buSzPct val="100000"/>
              <a:buFont typeface="Georgia"/>
            </a:pPr>
            <a:r>
              <a:rPr lang="en-US" sz="2800">
                <a:latin typeface="Consolas"/>
                <a:ea typeface="Consolas"/>
                <a:cs typeface="Consolas"/>
                <a:sym typeface="Consolas"/>
              </a:rPr>
              <a:t>workers</a:t>
            </a:r>
            <a:r>
              <a:rPr lang="en-US" sz="2800">
                <a:latin typeface="Georgia"/>
                <a:ea typeface="Georgia"/>
                <a:cs typeface="Georgia"/>
                <a:sym typeface="Georgia"/>
              </a:rPr>
              <a:t> is the number of CPU cores to use to speed up model training.</a:t>
            </a:r>
          </a:p>
          <a:p>
            <a:pPr marL="0" marR="0" lvl="0" indent="0" algn="l" rtl="0">
              <a:spcBef>
                <a:spcPts val="0"/>
              </a:spcBef>
              <a:buNone/>
            </a:pPr>
            <a:endParaRPr sz="2800">
              <a:latin typeface="Georgia"/>
              <a:ea typeface="Georgia"/>
              <a:cs typeface="Georgia"/>
              <a:sym typeface="Georgia"/>
            </a:endParaRPr>
          </a:p>
        </p:txBody>
      </p:sp>
      <p:sp>
        <p:nvSpPr>
          <p:cNvPr id="815" name="Shape 8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Shape 82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model has a most_similar function that helps find the words </a:t>
            </a:r>
            <a:r>
              <a:rPr lang="en-US" sz="2800" i="1">
                <a:latin typeface="Georgia"/>
                <a:ea typeface="Georgia"/>
                <a:cs typeface="Georgia"/>
                <a:sym typeface="Georgia"/>
              </a:rPr>
              <a:t>most similar</a:t>
            </a:r>
            <a:r>
              <a:rPr lang="en-US" sz="2800">
                <a:latin typeface="Georgia"/>
                <a:ea typeface="Georgia"/>
                <a:cs typeface="Georgia"/>
                <a:sym typeface="Georgia"/>
              </a:rPr>
              <a:t> to the one you queried.</a:t>
            </a:r>
          </a:p>
          <a:p>
            <a:pPr marR="0" lvl="0" algn="l" rtl="0">
              <a:spcBef>
                <a:spcPts val="0"/>
              </a:spcBef>
              <a:buNone/>
            </a:pP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will return words that are most often used in the same context:</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model.most_similar(</a:t>
            </a:r>
            <a:r>
              <a:rPr lang="en-US" sz="2400">
                <a:solidFill>
                  <a:srgbClr val="ED6A43"/>
                </a:solidFill>
                <a:highlight>
                  <a:srgbClr val="F7F7F7"/>
                </a:highlight>
                <a:latin typeface="Consolas"/>
                <a:ea typeface="Consolas"/>
                <a:cs typeface="Consolas"/>
                <a:sym typeface="Consolas"/>
              </a:rPr>
              <a:t>positive</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'cookie'</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'brownie'</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It can easily identify words related to those from this dataset.</a:t>
            </a:r>
          </a:p>
        </p:txBody>
      </p:sp>
      <p:sp>
        <p:nvSpPr>
          <p:cNvPr id="821" name="Shape 8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WORD2VEC IN GENSIM</a:t>
            </a:r>
          </a:p>
        </p:txBody>
      </p:sp>
    </p:spTree>
  </p:cSld>
  <p:clrMapOvr>
    <a:masterClrMapping/>
  </p:clrMapOvr>
  <p:transition xmlns:p14="http://schemas.microsoft.com/office/powerpoint/2010/mai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Shape 8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827" name="Shape 82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TWITTER LAB</a:t>
            </a:r>
          </a:p>
        </p:txBody>
      </p:sp>
    </p:spTree>
  </p:cSld>
  <p:clrMapOvr>
    <a:masterClrMapping/>
  </p:clrMapOvr>
  <p:transition xmlns:p14="http://schemas.microsoft.com/office/powerpoint/2010/mai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pic>
        <p:nvPicPr>
          <p:cNvPr id="832" name="Shape 83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33" name="Shape 83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34" name="Shape 834"/>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In this exercise, we will compare some of the classical NLP tools from the last class with these more modern latent variable techniques.  We will do this by comparing information extraction on Twitter using two different methods.</a:t>
            </a:r>
          </a:p>
          <a:p>
            <a:pPr lvl="0" rtl="0">
              <a:spcBef>
                <a:spcPts val="0"/>
              </a:spcBef>
              <a:buNone/>
            </a:pPr>
            <a:endParaRPr sz="1800">
              <a:latin typeface="Georgia"/>
              <a:ea typeface="Georgia"/>
              <a:cs typeface="Georgia"/>
              <a:sym typeface="Georgia"/>
            </a:endParaRPr>
          </a:p>
          <a:p>
            <a:pPr lvl="0" rtl="0">
              <a:spcBef>
                <a:spcPts val="0"/>
              </a:spcBef>
              <a:buNone/>
            </a:pPr>
            <a:r>
              <a:rPr lang="en-US" sz="1800" b="1">
                <a:latin typeface="Georgia"/>
                <a:ea typeface="Georgia"/>
                <a:cs typeface="Georgia"/>
                <a:sym typeface="Georgia"/>
              </a:rPr>
              <a:t>NOTE</a:t>
            </a:r>
            <a:r>
              <a:rPr lang="en-US" sz="1800">
                <a:latin typeface="Georgia"/>
                <a:ea typeface="Georgia"/>
                <a:cs typeface="Georgia"/>
                <a:sym typeface="Georgia"/>
              </a:rPr>
              <a:t>:  There is a pre-existing file of captured tweets you can use.  It is located in the class repo for lesson-14.  However, you can also </a:t>
            </a:r>
            <a:r>
              <a:rPr lang="en-US" sz="1800" i="1">
                <a:latin typeface="Georgia"/>
                <a:ea typeface="Georgia"/>
                <a:cs typeface="Georgia"/>
                <a:sym typeface="Georgia"/>
              </a:rPr>
              <a:t>collect your own tweets</a:t>
            </a:r>
            <a:r>
              <a:rPr lang="en-US" sz="1800">
                <a:latin typeface="Georgia"/>
                <a:ea typeface="Georgia"/>
                <a:cs typeface="Georgia"/>
                <a:sym typeface="Georgia"/>
              </a:rPr>
              <a:t> following the instructions in twitter-instructions.md.</a:t>
            </a:r>
          </a:p>
        </p:txBody>
      </p:sp>
      <p:sp>
        <p:nvSpPr>
          <p:cNvPr id="835" name="Shape 83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(45 minutes)</a:t>
            </a:r>
          </a:p>
        </p:txBody>
      </p:sp>
      <p:cxnSp>
        <p:nvCxnSpPr>
          <p:cNvPr id="836" name="Shape 83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37" name="Shape 837"/>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
        <p:nvSpPr>
          <p:cNvPr id="838" name="Shape 838"/>
          <p:cNvSpPr/>
          <p:nvPr/>
        </p:nvSpPr>
        <p:spPr>
          <a:xfrm>
            <a:off x="3052755" y="5792350"/>
            <a:ext cx="8157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Working code and answers to the questions</a:t>
            </a:r>
          </a:p>
        </p:txBody>
      </p:sp>
      <p:sp>
        <p:nvSpPr>
          <p:cNvPr id="839" name="Shape 83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Tree>
  </p:cSld>
  <p:clrMapOvr>
    <a:masterClrMapping/>
  </p:clrMapOvr>
  <p:transition xmlns:p14="http://schemas.microsoft.com/office/powerpoint/2010/mai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844" name="Shape 84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5" name="Shape 84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46" name="Shape 846"/>
          <p:cNvSpPr/>
          <p:nvPr/>
        </p:nvSpPr>
        <p:spPr>
          <a:xfrm>
            <a:off x="2976800" y="2413875"/>
            <a:ext cx="9460199" cy="3752700"/>
          </a:xfrm>
          <a:prstGeom prst="rect">
            <a:avLst/>
          </a:prstGeom>
          <a:noFill/>
          <a:ln>
            <a:noFill/>
          </a:ln>
        </p:spPr>
        <p:txBody>
          <a:bodyPr lIns="50800" tIns="50800" rIns="50800" bIns="50800" anchor="ctr" anchorCtr="0">
            <a:noAutofit/>
          </a:bodyPr>
          <a:lstStyle/>
          <a:p>
            <a:pPr lvl="0" rtl="0">
              <a:spcBef>
                <a:spcPts val="0"/>
              </a:spcBef>
              <a:buNone/>
            </a:pPr>
            <a:r>
              <a:rPr lang="en-US" sz="1800">
                <a:latin typeface="Georgia"/>
                <a:ea typeface="Georgia"/>
                <a:cs typeface="Georgia"/>
                <a:sym typeface="Georgia"/>
              </a:rPr>
              <a:t>Refer to the starter code provided in the class repository for lesson-14.</a:t>
            </a:r>
          </a:p>
          <a:p>
            <a:pPr lvl="0" rtl="0">
              <a:spcBef>
                <a:spcPts val="0"/>
              </a:spcBef>
              <a:buNone/>
            </a:pPr>
            <a:endParaRPr sz="2400">
              <a:latin typeface="Georgia"/>
              <a:ea typeface="Georgia"/>
              <a:cs typeface="Georgia"/>
              <a:sym typeface="Georgia"/>
            </a:endParaRPr>
          </a:p>
          <a:p>
            <a:pPr lvl="0" rtl="0">
              <a:spcBef>
                <a:spcPts val="0"/>
              </a:spcBef>
              <a:buNone/>
            </a:pPr>
            <a:r>
              <a:rPr lang="en-US" sz="2400" b="1">
                <a:latin typeface="Georgia"/>
                <a:ea typeface="Georgia"/>
                <a:cs typeface="Georgia"/>
                <a:sym typeface="Georgia"/>
              </a:rPr>
              <a:t>LOADING THE DATA</a:t>
            </a:r>
          </a:p>
          <a:p>
            <a:pPr lvl="0" rtl="0">
              <a:spcBef>
                <a:spcPts val="0"/>
              </a:spcBef>
              <a:buNone/>
            </a:pPr>
            <a:endParaRPr sz="2400">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tweets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[tweet </a:t>
            </a:r>
            <a:r>
              <a:rPr lang="en-US" sz="2400">
                <a:solidFill>
                  <a:srgbClr val="A71D5D"/>
                </a:solidFill>
                <a:highlight>
                  <a:srgbClr val="F7F7F7"/>
                </a:highlight>
                <a:latin typeface="Consolas"/>
                <a:ea typeface="Consolas"/>
                <a:cs typeface="Consolas"/>
                <a:sym typeface="Consolas"/>
              </a:rPr>
              <a:t>for</a:t>
            </a:r>
            <a:r>
              <a:rPr lang="en-US" sz="2400">
                <a:solidFill>
                  <a:srgbClr val="333333"/>
                </a:solidFill>
                <a:highlight>
                  <a:srgbClr val="F7F7F7"/>
                </a:highlight>
                <a:latin typeface="Consolas"/>
                <a:ea typeface="Consolas"/>
                <a:cs typeface="Consolas"/>
                <a:sym typeface="Consolas"/>
              </a:rPr>
              <a:t> tweet </a:t>
            </a:r>
            <a:r>
              <a:rPr lang="en-US" sz="2400">
                <a:solidFill>
                  <a:srgbClr val="A71D5D"/>
                </a:solidFill>
                <a:highlight>
                  <a:srgbClr val="F7F7F7"/>
                </a:highlight>
                <a:latin typeface="Consolas"/>
                <a:ea typeface="Consolas"/>
                <a:cs typeface="Consolas"/>
                <a:sym typeface="Consolas"/>
              </a:rPr>
              <a:t>in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'../../assets/dataset/captured-tweets.txt'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400">
              <a:latin typeface="Georgia"/>
              <a:ea typeface="Georgia"/>
              <a:cs typeface="Georgia"/>
              <a:sym typeface="Georgia"/>
            </a:endParaRPr>
          </a:p>
          <a:p>
            <a:pPr lvl="0" rtl="0">
              <a:spcBef>
                <a:spcPts val="0"/>
              </a:spcBef>
              <a:buNone/>
            </a:pPr>
            <a:r>
              <a:rPr lang="en-US" sz="2400" b="1">
                <a:latin typeface="Georgia"/>
                <a:ea typeface="Georgia"/>
                <a:cs typeface="Georgia"/>
                <a:sym typeface="Georgia"/>
              </a:rPr>
              <a:t>SETTING UP SPACY</a:t>
            </a:r>
          </a:p>
          <a:p>
            <a:pPr lvl="0" rtl="0">
              <a:spcBef>
                <a:spcPts val="0"/>
              </a:spcBef>
              <a:buNone/>
            </a:pPr>
            <a:endParaRPr sz="2400">
              <a:latin typeface="Georgia"/>
              <a:ea typeface="Georgia"/>
              <a:cs typeface="Georgia"/>
              <a:sym typeface="Georgia"/>
            </a:endParaRPr>
          </a:p>
          <a:p>
            <a:pPr lvl="0" rtl="0">
              <a:lnSpc>
                <a:spcPct val="14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spacy.en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English</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nlp_toolkit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English()</a:t>
            </a:r>
          </a:p>
        </p:txBody>
      </p:sp>
      <p:sp>
        <p:nvSpPr>
          <p:cNvPr id="847" name="Shape 847"/>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848" name="Shape 84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49" name="Shape 849"/>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pic>
        <p:nvPicPr>
          <p:cNvPr id="854" name="Shape 85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5" name="Shape 85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56" name="Shape 856"/>
          <p:cNvSpPr/>
          <p:nvPr/>
        </p:nvSpPr>
        <p:spPr>
          <a:xfrm>
            <a:off x="2976800" y="2030250"/>
            <a:ext cx="9018899" cy="4846199"/>
          </a:xfrm>
          <a:prstGeom prst="rect">
            <a:avLst/>
          </a:prstGeom>
          <a:noFill/>
          <a:ln>
            <a:noFill/>
          </a:ln>
        </p:spPr>
        <p:txBody>
          <a:bodyPr lIns="50800" tIns="50800" rIns="50800" bIns="50800" anchor="ctr" anchorCtr="0">
            <a:noAutofit/>
          </a:bodyPr>
          <a:lstStyle/>
          <a:p>
            <a:pPr marL="457200" lvl="0" indent="-342900" rtl="0">
              <a:lnSpc>
                <a:spcPct val="115000"/>
              </a:lnSpc>
              <a:spcBef>
                <a:spcPts val="0"/>
              </a:spcBef>
              <a:buSzPct val="1000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se </a:t>
            </a:r>
            <a:r>
              <a:rPr lang="en-US" sz="1800">
                <a:solidFill>
                  <a:srgbClr val="333333"/>
                </a:solidFill>
                <a:latin typeface="Consolas"/>
                <a:ea typeface="Consolas"/>
                <a:cs typeface="Consolas"/>
                <a:sym typeface="Consolas"/>
              </a:rPr>
              <a:t>spacy</a:t>
            </a:r>
            <a:r>
              <a:rPr lang="en-US" sz="1800">
                <a:solidFill>
                  <a:srgbClr val="333333"/>
                </a:solidFill>
                <a:highlight>
                  <a:srgbClr val="FFFFFF"/>
                </a:highlight>
                <a:latin typeface="Georgia"/>
                <a:ea typeface="Georgia"/>
                <a:cs typeface="Georgia"/>
                <a:sym typeface="Georgia"/>
              </a:rPr>
              <a:t> to write a function to filter tweets down to those where Google is announcing a product. How might we do this? One way might be to identify verbs, where 'Google' is the noun and there is some action like 'announcing'</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identify if it mentions a company named 'Google'. Remember,</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can find entities and code them as </a:t>
            </a:r>
            <a:r>
              <a:rPr lang="en-US" sz="1800">
                <a:solidFill>
                  <a:srgbClr val="333333"/>
                </a:solidFill>
                <a:latin typeface="Georgia"/>
                <a:ea typeface="Georgia"/>
                <a:cs typeface="Georgia"/>
                <a:sym typeface="Georgia"/>
              </a:rPr>
              <a:t>ORG</a:t>
            </a:r>
            <a:r>
              <a:rPr lang="en-US" sz="1800">
                <a:solidFill>
                  <a:srgbClr val="333333"/>
                </a:solidFill>
                <a:highlight>
                  <a:srgbClr val="FFFFFF"/>
                </a:highlight>
                <a:latin typeface="Georgia"/>
                <a:ea typeface="Georgia"/>
                <a:cs typeface="Georgia"/>
                <a:sym typeface="Georgia"/>
              </a:rPr>
              <a:t> if they are a company. </a:t>
            </a:r>
          </a:p>
          <a:p>
            <a:pPr marL="914400" lvl="1" indent="-342900" rtl="0">
              <a:lnSpc>
                <a:spcPct val="115000"/>
              </a:lnSpc>
              <a:spcBef>
                <a:spcPts val="0"/>
              </a:spcBef>
              <a:buSzPct val="100000"/>
              <a:buFont typeface="Georgia"/>
              <a:buAutoNum type="alphaLcPeriod"/>
            </a:pPr>
            <a:r>
              <a:rPr lang="en-US" sz="1800" b="1">
                <a:solidFill>
                  <a:srgbClr val="333333"/>
                </a:solidFill>
                <a:highlight>
                  <a:srgbClr val="FFFFFF"/>
                </a:highlight>
                <a:latin typeface="Georgia"/>
                <a:ea typeface="Georgia"/>
                <a:cs typeface="Georgia"/>
                <a:sym typeface="Georgia"/>
              </a:rPr>
              <a:t>BONUS</a:t>
            </a:r>
            <a:r>
              <a:rPr lang="en-US" sz="1800">
                <a:solidFill>
                  <a:srgbClr val="333333"/>
                </a:solidFill>
                <a:highlight>
                  <a:srgbClr val="FFFFFF"/>
                </a:highlight>
                <a:latin typeface="Georgia"/>
                <a:ea typeface="Georgia"/>
                <a:cs typeface="Georgia"/>
                <a:sym typeface="Georgia"/>
              </a:rPr>
              <a:t>: Make this function work for any company.</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can take a sentence parsed by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return the verbs of the sentence (preferably lemmatized).</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For each tweet, parse it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 and print it out if the tweet has 'release' or 'announce' as a verb.</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Write a function that identifies countries.  </a:t>
            </a:r>
            <a:r>
              <a:rPr lang="en-US" sz="1800" b="1">
                <a:solidFill>
                  <a:srgbClr val="333333"/>
                </a:solidFill>
                <a:highlight>
                  <a:srgbClr val="FFFFFF"/>
                </a:highlight>
                <a:latin typeface="Georgia"/>
                <a:ea typeface="Georgia"/>
                <a:cs typeface="Georgia"/>
                <a:sym typeface="Georgia"/>
              </a:rPr>
              <a:t>HINT</a:t>
            </a:r>
            <a:r>
              <a:rPr lang="en-US" sz="1800">
                <a:solidFill>
                  <a:srgbClr val="333333"/>
                </a:solidFill>
                <a:highlight>
                  <a:srgbClr val="FFFFFF"/>
                </a:highlight>
                <a:latin typeface="Georgia"/>
                <a:ea typeface="Georgia"/>
                <a:cs typeface="Georgia"/>
                <a:sym typeface="Georgia"/>
              </a:rPr>
              <a:t>: the entity label for countries is GPE (or "GeoPolitical Entity").</a:t>
            </a:r>
          </a:p>
          <a:p>
            <a:pPr marL="914400" lvl="1" indent="-342900" rtl="0">
              <a:lnSpc>
                <a:spcPct val="115000"/>
              </a:lnSpc>
              <a:spcBef>
                <a:spcPts val="0"/>
              </a:spcBef>
              <a:buSzPct val="100000"/>
              <a:buFont typeface="Georgia"/>
              <a:buAutoNum type="alphaLcPeriod"/>
            </a:pPr>
            <a:r>
              <a:rPr lang="en-US" sz="1800">
                <a:solidFill>
                  <a:srgbClr val="333333"/>
                </a:solidFill>
                <a:highlight>
                  <a:srgbClr val="FFFFFF"/>
                </a:highlight>
                <a:latin typeface="Georgia"/>
                <a:ea typeface="Georgia"/>
                <a:cs typeface="Georgia"/>
                <a:sym typeface="Georgia"/>
              </a:rPr>
              <a:t>Re-run (d) to find country tweets that discuss 'Iran' announcing or releasing.</a:t>
            </a:r>
          </a:p>
        </p:txBody>
      </p:sp>
      <p:sp>
        <p:nvSpPr>
          <p:cNvPr id="857" name="Shape 857"/>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TASKS AND QUESTIONS</a:t>
            </a:r>
          </a:p>
        </p:txBody>
      </p:sp>
      <p:cxnSp>
        <p:nvCxnSpPr>
          <p:cNvPr id="858" name="Shape 85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59" name="Shape 859"/>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p:nvPr/>
        </p:nvSpPr>
        <p:spPr>
          <a:xfrm>
            <a:off x="2961475" y="2224350"/>
            <a:ext cx="7676700" cy="4661099"/>
          </a:xfrm>
          <a:prstGeom prst="rect">
            <a:avLst/>
          </a:prstGeom>
          <a:noFill/>
          <a:ln>
            <a:noFill/>
          </a:ln>
        </p:spPr>
        <p:txBody>
          <a:bodyPr lIns="50800" tIns="50800" rIns="50800" bIns="50800" anchor="ctr" anchorCtr="0">
            <a:noAutofit/>
          </a:bodyPr>
          <a:lstStyle/>
          <a:p>
            <a:pPr marL="457200" lvl="0" indent="-342900" rtl="0">
              <a:spcBef>
                <a:spcPts val="0"/>
              </a:spcBef>
              <a:buClr>
                <a:srgbClr val="333333"/>
              </a:buClr>
              <a:buSzPct val="100000"/>
              <a:buFont typeface="Helvetica Neue"/>
              <a:buAutoNum type="arabi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 of the tweets we have collected using </a:t>
            </a:r>
            <a:r>
              <a:rPr lang="en-US" sz="1800">
                <a:solidFill>
                  <a:srgbClr val="333333"/>
                </a:solidFill>
                <a:latin typeface="Georgia"/>
                <a:ea typeface="Georgia"/>
                <a:cs typeface="Georgia"/>
                <a:sym typeface="Georgia"/>
              </a:rPr>
              <a:t>gensim</a:t>
            </a:r>
            <a:r>
              <a:rPr lang="en-US" sz="1800">
                <a:solidFill>
                  <a:srgbClr val="333333"/>
                </a:solidFill>
                <a:highlight>
                  <a:srgbClr val="FFFFFF"/>
                </a:highlight>
                <a:latin typeface="Georgia"/>
                <a:ea typeface="Georgia"/>
                <a:cs typeface="Georgia"/>
                <a:sym typeface="Georgia"/>
              </a:rPr>
              <a:t>.</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First take the collection of tweets and tokenize them using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Think about how this should be done.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Should you only use upper-case or lower-case?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Should you remove punctuations or symbols? </a:t>
            </a:r>
            <a:br>
              <a:rPr lang="en-US" sz="1800">
                <a:solidFill>
                  <a:srgbClr val="333333"/>
                </a:solidFill>
                <a:highlight>
                  <a:srgbClr val="FFFFFF"/>
                </a:highlight>
                <a:latin typeface="Georgia"/>
                <a:ea typeface="Georgia"/>
                <a:cs typeface="Georgia"/>
                <a:sym typeface="Georgia"/>
              </a:rPr>
            </a:br>
            <a:endParaRPr lang="en-US" sz="1800">
              <a:solidFill>
                <a:srgbClr val="333333"/>
              </a:solidFill>
              <a:highlight>
                <a:srgbClr val="FFFFFF"/>
              </a:highlight>
              <a:latin typeface="Georgia"/>
              <a:ea typeface="Georgia"/>
              <a:cs typeface="Georgia"/>
              <a:sym typeface="Georgia"/>
            </a:endParaRP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Build a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model.</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Test the window size as well - this is how many surrounding words need to be used to model a word. What do you think is appropriate for Twitter? </a:t>
            </a:r>
            <a:br>
              <a:rPr lang="en-US" sz="1800">
                <a:solidFill>
                  <a:srgbClr val="333333"/>
                </a:solidFill>
                <a:highlight>
                  <a:srgbClr val="FFFFFF"/>
                </a:highlight>
                <a:latin typeface="Georgia"/>
                <a:ea typeface="Georgia"/>
                <a:cs typeface="Georgia"/>
                <a:sym typeface="Georgia"/>
              </a:rPr>
            </a:br>
            <a:endParaRPr lang="en-US" sz="1800">
              <a:solidFill>
                <a:srgbClr val="333333"/>
              </a:solidFill>
              <a:highlight>
                <a:srgbClr val="FFFFFF"/>
              </a:highlight>
              <a:latin typeface="Georgia"/>
              <a:ea typeface="Georgia"/>
              <a:cs typeface="Georgia"/>
              <a:sym typeface="Georgia"/>
            </a:endParaRP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Test your word2vec model with a few similarity functions. </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'Syria'.</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'war'.</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"Iran".</a:t>
            </a:r>
          </a:p>
          <a:p>
            <a:pPr marL="1371600" lvl="2" indent="-342900" rtl="0">
              <a:spcBef>
                <a:spcPts val="0"/>
              </a:spcBef>
              <a:buClr>
                <a:srgbClr val="333333"/>
              </a:buClr>
              <a:buSzPct val="100000"/>
              <a:buFont typeface="Helvetica Neue"/>
              <a:buAutoNum type="romanLcPeriod"/>
            </a:pPr>
            <a:r>
              <a:rPr lang="en-US" sz="1800">
                <a:solidFill>
                  <a:srgbClr val="333333"/>
                </a:solidFill>
                <a:highlight>
                  <a:srgbClr val="FFFFFF"/>
                </a:highlight>
                <a:latin typeface="Georgia"/>
                <a:ea typeface="Georgia"/>
                <a:cs typeface="Georgia"/>
                <a:sym typeface="Georgia"/>
              </a:rPr>
              <a:t>Find words similar to 'Verizon'. </a:t>
            </a:r>
            <a:br>
              <a:rPr lang="en-US" sz="1800">
                <a:solidFill>
                  <a:srgbClr val="333333"/>
                </a:solidFill>
                <a:highlight>
                  <a:srgbClr val="FFFFFF"/>
                </a:highlight>
                <a:latin typeface="Georgia"/>
                <a:ea typeface="Georgia"/>
                <a:cs typeface="Georgia"/>
                <a:sym typeface="Georgia"/>
              </a:rPr>
            </a:br>
            <a:endParaRPr lang="en-US" sz="1800">
              <a:solidFill>
                <a:srgbClr val="333333"/>
              </a:solidFill>
              <a:highlight>
                <a:srgbClr val="FFFFFF"/>
              </a:highlight>
              <a:latin typeface="Georgia"/>
              <a:ea typeface="Georgia"/>
              <a:cs typeface="Georgia"/>
              <a:sym typeface="Georgia"/>
            </a:endParaRP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Adjust the choices in (b) and (c) as necessary.</a:t>
            </a:r>
          </a:p>
        </p:txBody>
      </p:sp>
      <p:pic>
        <p:nvPicPr>
          <p:cNvPr id="865" name="Shape 86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66" name="Shape 86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67" name="Shape 867"/>
          <p:cNvSpPr/>
          <p:nvPr/>
        </p:nvSpPr>
        <p:spPr>
          <a:xfrm>
            <a:off x="2961475" y="1554750"/>
            <a:ext cx="8099699" cy="254100"/>
          </a:xfrm>
          <a:prstGeom prst="rect">
            <a:avLst/>
          </a:prstGeom>
          <a:noFill/>
          <a:ln>
            <a:noFill/>
          </a:ln>
        </p:spPr>
        <p:txBody>
          <a:bodyPr lIns="0" tIns="0" rIns="0" bIns="0" anchor="t" anchorCtr="0">
            <a:noAutofit/>
          </a:bodyPr>
          <a:lstStyle/>
          <a:p>
            <a:pPr lvl="0" rtl="0">
              <a:spcBef>
                <a:spcPts val="0"/>
              </a:spcBef>
              <a:buSzPct val="25000"/>
              <a:buNone/>
            </a:pPr>
            <a:r>
              <a:rPr lang="en-US" sz="2000" b="1">
                <a:solidFill>
                  <a:schemeClr val="dk1"/>
                </a:solidFill>
                <a:latin typeface="Oswald"/>
                <a:ea typeface="Oswald"/>
                <a:cs typeface="Oswald"/>
                <a:sym typeface="Oswald"/>
              </a:rPr>
              <a:t>TASKS AND QUESTIONS</a:t>
            </a:r>
          </a:p>
        </p:txBody>
      </p:sp>
      <p:cxnSp>
        <p:nvCxnSpPr>
          <p:cNvPr id="868" name="Shape 86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69" name="Shape 869"/>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pic>
        <p:nvPicPr>
          <p:cNvPr id="874" name="Shape 87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5" name="Shape 87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76" name="Shape 876"/>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rgbClr val="333333"/>
              </a:buClr>
              <a:buSzPct val="100000"/>
              <a:buFont typeface="Helvetica Neue"/>
              <a:buAutoNum type="arabicPeriod"/>
            </a:pPr>
            <a:r>
              <a:rPr lang="en-US" sz="1800">
                <a:solidFill>
                  <a:srgbClr val="333333"/>
                </a:solidFill>
                <a:highlight>
                  <a:srgbClr val="FFFFFF"/>
                </a:highlight>
                <a:latin typeface="Georgia"/>
                <a:ea typeface="Georgia"/>
                <a:cs typeface="Georgia"/>
                <a:sym typeface="Georgia"/>
              </a:rPr>
              <a:t>Filter tweets to those that mention 'Iran' or similar entities and 'war' or similar entities.</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Do this using just </a:t>
            </a:r>
            <a:r>
              <a:rPr lang="en-US" sz="1800">
                <a:solidFill>
                  <a:srgbClr val="333333"/>
                </a:solidFill>
                <a:latin typeface="Georgia"/>
                <a:ea typeface="Georgia"/>
                <a:cs typeface="Georgia"/>
                <a:sym typeface="Georgia"/>
              </a:rPr>
              <a:t>spacy</a:t>
            </a:r>
            <a:r>
              <a:rPr lang="en-US" sz="1800">
                <a:solidFill>
                  <a:srgbClr val="333333"/>
                </a:solidFill>
                <a:highlight>
                  <a:srgbClr val="FFFFFF"/>
                </a:highlight>
                <a:latin typeface="Georgia"/>
                <a:ea typeface="Georgia"/>
                <a:cs typeface="Georgia"/>
                <a:sym typeface="Georgia"/>
              </a:rPr>
              <a:t>.</a:t>
            </a:r>
          </a:p>
          <a:p>
            <a:pPr marL="914400" lvl="1" indent="-342900" rtl="0">
              <a:spcBef>
                <a:spcPts val="0"/>
              </a:spcBef>
              <a:buClr>
                <a:srgbClr val="333333"/>
              </a:buClr>
              <a:buSzPct val="100000"/>
              <a:buFont typeface="Helvetica Neue"/>
              <a:buAutoNum type="alphaLcPeriod"/>
            </a:pPr>
            <a:r>
              <a:rPr lang="en-US" sz="1800">
                <a:solidFill>
                  <a:srgbClr val="333333"/>
                </a:solidFill>
                <a:highlight>
                  <a:srgbClr val="FFFFFF"/>
                </a:highlight>
                <a:latin typeface="Georgia"/>
                <a:ea typeface="Georgia"/>
                <a:cs typeface="Georgia"/>
                <a:sym typeface="Georgia"/>
              </a:rPr>
              <a:t>Do this using </a:t>
            </a:r>
            <a:r>
              <a:rPr lang="en-US" sz="1800">
                <a:solidFill>
                  <a:srgbClr val="333333"/>
                </a:solidFill>
                <a:latin typeface="Georgia"/>
                <a:ea typeface="Georgia"/>
                <a:cs typeface="Georgia"/>
                <a:sym typeface="Georgia"/>
              </a:rPr>
              <a:t>word2vec</a:t>
            </a:r>
            <a:r>
              <a:rPr lang="en-US" sz="1800">
                <a:solidFill>
                  <a:srgbClr val="333333"/>
                </a:solidFill>
                <a:highlight>
                  <a:srgbClr val="FFFFFF"/>
                </a:highlight>
                <a:latin typeface="Georgia"/>
                <a:ea typeface="Georgia"/>
                <a:cs typeface="Georgia"/>
                <a:sym typeface="Georgia"/>
              </a:rPr>
              <a:t> similarity scores.</a:t>
            </a:r>
          </a:p>
        </p:txBody>
      </p:sp>
      <p:sp>
        <p:nvSpPr>
          <p:cNvPr id="877" name="Shape 877"/>
          <p:cNvSpPr/>
          <p:nvPr/>
        </p:nvSpPr>
        <p:spPr>
          <a:xfrm>
            <a:off x="3052755" y="5792350"/>
            <a:ext cx="8157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Working code and answers to the questions</a:t>
            </a:r>
          </a:p>
        </p:txBody>
      </p:sp>
      <p:sp>
        <p:nvSpPr>
          <p:cNvPr id="878" name="Shape 87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79" name="Shape 879"/>
          <p:cNvSpPr/>
          <p:nvPr/>
        </p:nvSpPr>
        <p:spPr>
          <a:xfrm>
            <a:off x="2989800" y="1776150"/>
            <a:ext cx="8099699" cy="254100"/>
          </a:xfrm>
          <a:prstGeom prst="rect">
            <a:avLst/>
          </a:prstGeom>
          <a:noFill/>
          <a:ln>
            <a:noFill/>
          </a:ln>
        </p:spPr>
        <p:txBody>
          <a:bodyPr lIns="0" tIns="0" rIns="0" bIns="0" anchor="t" anchorCtr="0">
            <a:noAutofit/>
          </a:bodyPr>
          <a:lstStyle/>
          <a:p>
            <a:pPr lvl="0" rtl="0">
              <a:spcBef>
                <a:spcPts val="0"/>
              </a:spcBef>
              <a:buSzPct val="25000"/>
              <a:buNone/>
            </a:pPr>
            <a:r>
              <a:rPr lang="en-US" sz="2000" b="1">
                <a:solidFill>
                  <a:schemeClr val="dk1"/>
                </a:solidFill>
                <a:latin typeface="Oswald"/>
                <a:ea typeface="Oswald"/>
                <a:cs typeface="Oswald"/>
                <a:sym typeface="Oswald"/>
              </a:rPr>
              <a:t>TASKS AND QUESTIONS</a:t>
            </a:r>
          </a:p>
        </p:txBody>
      </p:sp>
      <p:cxnSp>
        <p:nvCxnSpPr>
          <p:cNvPr id="880" name="Shape 88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81" name="Shape 881"/>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TWITTER LAB</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Install </a:t>
            </a:r>
            <a:r>
              <a:rPr lang="en-US" sz="2800">
                <a:latin typeface="Consolas"/>
                <a:ea typeface="Consolas"/>
                <a:cs typeface="Consolas"/>
                <a:sym typeface="Consolas"/>
              </a:rPr>
              <a:t>gensim</a:t>
            </a:r>
            <a:r>
              <a:rPr lang="en-US" sz="2800">
                <a:latin typeface="Georgia"/>
                <a:ea typeface="Georgia"/>
                <a:cs typeface="Georgia"/>
                <a:sym typeface="Georgia"/>
              </a:rPr>
              <a:t> with </a:t>
            </a:r>
            <a:r>
              <a:rPr lang="en-US" sz="2800">
                <a:latin typeface="Consolas"/>
                <a:ea typeface="Consolas"/>
                <a:cs typeface="Consolas"/>
                <a:sym typeface="Consolas"/>
              </a:rPr>
              <a:t>pip install gensim</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and apply </a:t>
            </a:r>
            <a:r>
              <a:rPr lang="en-US" sz="2800" i="1">
                <a:latin typeface="Georgia"/>
                <a:ea typeface="Georgia"/>
                <a:cs typeface="Georgia"/>
                <a:sym typeface="Georgia"/>
              </a:rPr>
              <a:t>unsupervised learning</a:t>
            </a:r>
            <a:r>
              <a:rPr lang="en-US" sz="2800">
                <a:latin typeface="Georgia"/>
                <a:ea typeface="Georgia"/>
                <a:cs typeface="Georgia"/>
                <a:sym typeface="Georgia"/>
              </a:rPr>
              <a:t> techniques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probability distributions, specifically discrete multinomial distributions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Recall NLP essentials, including experience with </a:t>
            </a:r>
            <a:r>
              <a:rPr lang="en-US" sz="2800">
                <a:latin typeface="Consolas"/>
                <a:ea typeface="Consolas"/>
                <a:cs typeface="Consolas"/>
                <a:sym typeface="Consolas"/>
              </a:rPr>
              <a:t>spacy</a:t>
            </a:r>
          </a:p>
          <a:p>
            <a:pPr marR="0" lvl="0" algn="l" rtl="0">
              <a:spcBef>
                <a:spcPts val="0"/>
              </a:spcBef>
              <a:buNone/>
            </a:pPr>
            <a:endParaRPr sz="2800" b="1">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BONUS</a:t>
            </a:r>
            <a:r>
              <a:rPr lang="en-US" sz="2800">
                <a:latin typeface="Georgia"/>
                <a:ea typeface="Georgia"/>
                <a:cs typeface="Georgia"/>
                <a:sym typeface="Georgia"/>
              </a:rPr>
              <a:t>:  Setup Twitter API credentials using the provided instructions</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Shape 88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87" name="Shape 887"/>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ransition xmlns:p14="http://schemas.microsoft.com/office/powerpoint/2010/mai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Shape 89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a:t>
            </a:r>
            <a:r>
              <a:rPr lang="en-US" sz="2800">
                <a:solidFill>
                  <a:srgbClr val="333333"/>
                </a:solidFill>
                <a:highlight>
                  <a:srgbClr val="FFFFFF"/>
                </a:highlight>
                <a:latin typeface="Georgia"/>
                <a:ea typeface="Georgia"/>
                <a:cs typeface="Georgia"/>
                <a:sym typeface="Georgia"/>
              </a:rPr>
              <a:t>atent variable models attempt to uncover structure from text</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imensionality reduction is focused on replacing correlated columns</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a:t>
            </a:r>
            <a:r>
              <a:rPr lang="en-US" sz="2800">
                <a:solidFill>
                  <a:srgbClr val="333333"/>
                </a:solidFill>
                <a:highlight>
                  <a:srgbClr val="FFFFFF"/>
                </a:highlight>
                <a:latin typeface="Georgia"/>
                <a:ea typeface="Georgia"/>
                <a:cs typeface="Georgia"/>
                <a:sym typeface="Georgia"/>
              </a:rPr>
              <a:t>opic modeling (or LDA) uncovers the topics that are most common to each document and then the words most common to those topics</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ord2Vec builds a representation of a word from the way it was used originally</a:t>
            </a:r>
            <a:r>
              <a:rPr lang="en-US" sz="2800">
                <a:latin typeface="Georgia"/>
                <a:ea typeface="Georgia"/>
                <a:cs typeface="Georgia"/>
                <a:sym typeface="Georgia"/>
              </a:rPr>
              <a:t>.</a:t>
            </a:r>
          </a:p>
          <a:p>
            <a:pPr marR="0" lvl="0" algn="l" rtl="0">
              <a:spcBef>
                <a:spcPts val="0"/>
              </a:spcBef>
              <a:buNone/>
            </a:pPr>
            <a:endParaRPr>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a:t>
            </a:r>
            <a:r>
              <a:rPr lang="en-US" sz="2800">
                <a:solidFill>
                  <a:srgbClr val="333333"/>
                </a:solidFill>
                <a:highlight>
                  <a:srgbClr val="FFFFFF"/>
                </a:highlight>
                <a:latin typeface="Georgia"/>
                <a:ea typeface="Georgia"/>
                <a:cs typeface="Georgia"/>
                <a:sym typeface="Georgia"/>
              </a:rPr>
              <a:t>oth techniques avoid learning grammar rules and instead rely on large datasets. They learn based on how the words are used, making them very flexible</a:t>
            </a:r>
            <a:r>
              <a:rPr lang="en-US" sz="2800">
                <a:latin typeface="Georgia"/>
                <a:ea typeface="Georgia"/>
                <a:cs typeface="Georgia"/>
                <a:sym typeface="Georgia"/>
              </a:rPr>
              <a:t>.</a:t>
            </a:r>
          </a:p>
          <a:p>
            <a:pPr marR="0" lvl="0" algn="l" rtl="0">
              <a:spcBef>
                <a:spcPts val="1000"/>
              </a:spcBef>
              <a:buNone/>
            </a:pPr>
            <a:endParaRPr sz="2800">
              <a:latin typeface="Georgia"/>
              <a:ea typeface="Georgia"/>
              <a:cs typeface="Georgia"/>
              <a:sym typeface="Georgia"/>
            </a:endParaRPr>
          </a:p>
        </p:txBody>
      </p:sp>
      <p:sp>
        <p:nvSpPr>
          <p:cNvPr id="893" name="Shape 89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CONCEPT REVIEW</a:t>
            </a:r>
          </a:p>
        </p:txBody>
      </p:sp>
    </p:spTree>
  </p:cSld>
  <p:clrMapOvr>
    <a:masterClrMapping/>
  </p:clrMapOvr>
  <p:transition xmlns:p14="http://schemas.microsoft.com/office/powerpoint/2010/main" spd="slow">
    <p:cut/>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97"/>
        <p:cNvGrpSpPr/>
        <p:nvPr/>
      </p:nvGrpSpPr>
      <p:grpSpPr>
        <a:xfrm>
          <a:off x="0" y="0"/>
          <a:ext cx="0" cy="0"/>
          <a:chOff x="0" y="0"/>
          <a:chExt cx="0" cy="0"/>
        </a:xfrm>
      </p:grpSpPr>
      <p:sp>
        <p:nvSpPr>
          <p:cNvPr id="898" name="Shape 898"/>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899" name="Shape 899"/>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ransition xmlns:p14="http://schemas.microsoft.com/office/powerpoint/2010/mai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Shape 90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905" name="Shape 905"/>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906" name="Shape 906"/>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Deliverable 3</a:t>
            </a:r>
          </a:p>
          <a:p>
            <a:pPr marR="0" lvl="0" algn="l" rtl="0">
              <a:spcBef>
                <a:spcPts val="1000"/>
              </a:spcBef>
              <a:buNone/>
            </a:pPr>
            <a:endParaRPr>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10"/>
        <p:cNvGrpSpPr/>
        <p:nvPr/>
      </p:nvGrpSpPr>
      <p:grpSpPr>
        <a:xfrm>
          <a:off x="0" y="0"/>
          <a:ext cx="0" cy="0"/>
          <a:chOff x="0" y="0"/>
          <a:chExt cx="0" cy="0"/>
        </a:xfrm>
      </p:grpSpPr>
      <p:sp>
        <p:nvSpPr>
          <p:cNvPr id="911" name="Shape 911"/>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912" name="Shape 912"/>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ransition xmlns:p14="http://schemas.microsoft.com/office/powerpoint/2010/mai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918" name="Shape 918"/>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919" name="Shape 919"/>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23"/>
        <p:cNvGrpSpPr/>
        <p:nvPr/>
      </p:nvGrpSpPr>
      <p:grpSpPr>
        <a:xfrm>
          <a:off x="0" y="0"/>
          <a:ext cx="0" cy="0"/>
          <a:chOff x="0" y="0"/>
          <a:chExt cx="0" cy="0"/>
        </a:xfrm>
      </p:grpSpPr>
      <p:sp>
        <p:nvSpPr>
          <p:cNvPr id="924" name="Shape 92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925" name="Shape 92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26" name="Shape 92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27" name="Shape 92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transition xmlns:p14="http://schemas.microsoft.com/office/powerpoint/2010/main" spd="slow">
    <p:cut/>
  </p:transition>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31"/>
        <p:cNvGrpSpPr/>
        <p:nvPr/>
      </p:nvGrpSpPr>
      <p:grpSpPr>
        <a:xfrm>
          <a:off x="0" y="0"/>
          <a:ext cx="0" cy="0"/>
          <a:chOff x="0" y="0"/>
          <a:chExt cx="0" cy="0"/>
        </a:xfrm>
      </p:grpSpPr>
      <p:sp>
        <p:nvSpPr>
          <p:cNvPr id="932" name="Shape 932"/>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933" name="Shape 933"/>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34" name="Shape 934"/>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35" name="Shape 935"/>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936" name="Shape 936"/>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transition xmlns:p14="http://schemas.microsoft.com/office/powerpoint/2010/mai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Shape 941"/>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942" name="Shape 942"/>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943" name="Shape 943"/>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944" name="Shape 944"/>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45" name="Shape 94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946" name="Shape 946"/>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947" name="Shape 94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LATENT VARIABLE MODELS</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LATENT VARIABLE MODELS</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lesson will continue on natural language processing with an emphasis on </a:t>
            </a:r>
            <a:r>
              <a:rPr lang="en-US" sz="2800" i="1">
                <a:latin typeface="Georgia"/>
                <a:ea typeface="Georgia"/>
                <a:cs typeface="Georgia"/>
                <a:sym typeface="Georgia"/>
              </a:rPr>
              <a:t>latent variables models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Mining and Refining data is a key part of the data science workflow.</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our last class, we saw many techniques for mining the data, including preprocessing, building linguistic rules to uncover patterns, and creating classifiers from unstructured data.</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this class, we’ll continue with methods to Refine our understanding of the text by attempting to uncover structure or organization in the text.</a:t>
            </a:r>
          </a:p>
          <a:p>
            <a:pPr marR="0" lvl="0" algn="l" rtl="0">
              <a:spcBef>
                <a:spcPts val="1000"/>
              </a:spcBef>
              <a:buNone/>
            </a:pPr>
            <a:endParaRPr sz="2800">
              <a:latin typeface="Georgia"/>
              <a:ea typeface="Georgia"/>
              <a:cs typeface="Georgia"/>
              <a:sym typeface="Georgia"/>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3358</Words>
  <Application>Microsoft Macintosh PowerPoint</Application>
  <PresentationFormat>Custom</PresentationFormat>
  <Paragraphs>562</Paragraphs>
  <Slides>78</Slides>
  <Notes>78</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78</vt:i4>
      </vt:variant>
    </vt:vector>
  </HeadingPairs>
  <TitlesOfParts>
    <vt:vector size="81" baseType="lpstr">
      <vt:lpstr>Oswald</vt:lpstr>
      <vt:lpstr>White</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Brandon Burroughs</cp:lastModifiedBy>
  <cp:revision>2</cp:revision>
  <dcterms:modified xsi:type="dcterms:W3CDTF">2016-02-14T16:55:49Z</dcterms:modified>
</cp:coreProperties>
</file>