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5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36" y="-232"/>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1241422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1" name="Shape 4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8" name="Shape 4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9" name="Shape 5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2" name="Shape 5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8" name="Shape 5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8" name="Shape 4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6" name="Shape 5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2" name="Shape 57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9" name="Shape 57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Shape 5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5" name="Shape 5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1" name="Shape 5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8" name="Shape 5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5" name="Shape 6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1" name="Shape 61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23" name="Shape 6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5" name="Shape 4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41" name="Shape 6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7" name="Shape 64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5" name="Shape 6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1" name="Shape 67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83" name="Shape 6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9" name="Shape 68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6" name="Shape 6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2" name="Shape 70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8" name="Shape 70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15" name="Shape 7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1" name="Shape 72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Shape 7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3" name="Shape 7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9" name="Shape 73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51" name="Shape 7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7" name="Shape 75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63" name="Shape 7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9" name="Shape 7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76" name="Shape 7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Shape 7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2" name="Shape 78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Shape 7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789" name="Shape 7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797" name="Shape 7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06" name="Shape 8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0.xml"/><Relationship Id="rId20" Type="http://schemas.openxmlformats.org/officeDocument/2006/relationships/slideLayout" Target="../slideLayouts/slideLayout51.xml"/><Relationship Id="rId21" Type="http://schemas.openxmlformats.org/officeDocument/2006/relationships/slideLayout" Target="../slideLayouts/slideLayout52.xml"/><Relationship Id="rId22" Type="http://schemas.openxmlformats.org/officeDocument/2006/relationships/slideLayout" Target="../slideLayouts/slideLayout53.xml"/><Relationship Id="rId23" Type="http://schemas.openxmlformats.org/officeDocument/2006/relationships/slideLayout" Target="../slideLayouts/slideLayout54.xml"/><Relationship Id="rId24" Type="http://schemas.openxmlformats.org/officeDocument/2006/relationships/slideLayout" Target="../slideLayouts/slideLayout55.xml"/><Relationship Id="rId25" Type="http://schemas.openxmlformats.org/officeDocument/2006/relationships/slideLayout" Target="../slideLayouts/slideLayout56.xml"/><Relationship Id="rId26" Type="http://schemas.openxmlformats.org/officeDocument/2006/relationships/slideLayout" Target="../slideLayouts/slideLayout57.xml"/><Relationship Id="rId27" Type="http://schemas.openxmlformats.org/officeDocument/2006/relationships/slideLayout" Target="../slideLayouts/slideLayout58.xml"/><Relationship Id="rId28" Type="http://schemas.openxmlformats.org/officeDocument/2006/relationships/slideLayout" Target="../slideLayouts/slideLayout59.xml"/><Relationship Id="rId29" Type="http://schemas.openxmlformats.org/officeDocument/2006/relationships/slideLayout" Target="../slideLayouts/slideLayout60.xml"/><Relationship Id="rId30" Type="http://schemas.openxmlformats.org/officeDocument/2006/relationships/slideLayout" Target="../slideLayouts/slideLayout61.xml"/><Relationship Id="rId31" Type="http://schemas.openxmlformats.org/officeDocument/2006/relationships/slideLayout" Target="../slideLayouts/slideLayout62.xml"/><Relationship Id="rId32" Type="http://schemas.openxmlformats.org/officeDocument/2006/relationships/theme" Target="../theme/theme2.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Relationship Id="rId18" Type="http://schemas.openxmlformats.org/officeDocument/2006/relationships/slideLayout" Target="../slideLayouts/slideLayout49.xml"/><Relationship Id="rId19" Type="http://schemas.openxmlformats.org/officeDocument/2006/relationships/slideLayout" Target="../slideLayouts/slideLayout50.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www.nytimes.com/imagepages/2008/04/16/us/20080416_OBAMA_GRAPHIC.html" TargetMode="External"/><Relationship Id="rId4"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INSTRUCTOR NOTES</a:t>
            </a:r>
            <a:r>
              <a:rPr lang="en-US" sz="3200" b="1">
                <a:solidFill>
                  <a:srgbClr val="E52123"/>
                </a:solidFill>
                <a:latin typeface="Oswald"/>
                <a:ea typeface="Oswald"/>
                <a:cs typeface="Oswald"/>
                <a:sym typeface="Oswald"/>
              </a:rPr>
              <a:t> </a:t>
            </a:r>
          </a:p>
        </p:txBody>
      </p:sp>
      <p:sp>
        <p:nvSpPr>
          <p:cNvPr id="415" name="Shape 415"/>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72" name="Shape 4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3" name="Shape 4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74" name="Shape 474"/>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Define the difference between the precision and recall of a model.</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are some common components and use cases for logistic regression?</a:t>
            </a:r>
          </a:p>
        </p:txBody>
      </p:sp>
      <p:sp>
        <p:nvSpPr>
          <p:cNvPr id="475" name="Shape 47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76" name="Shape 47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77" name="Shape 47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78" name="Shape 47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 this lesson, we will focus on mining the dataset and building a model.  We will focus on refining our model for the best predictive ability.</a:t>
            </a:r>
          </a:p>
        </p:txBody>
      </p:sp>
      <p:sp>
        <p:nvSpPr>
          <p:cNvPr id="484" name="Shape 484"/>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OVERVIEW OF THE DATA SCIENCE WORKFLOW</a:t>
            </a:r>
          </a:p>
        </p:txBody>
      </p:sp>
      <p:pic>
        <p:nvPicPr>
          <p:cNvPr id="485" name="Shape 485"/>
          <p:cNvPicPr preferRelativeResize="0"/>
          <p:nvPr/>
        </p:nvPicPr>
        <p:blipFill rotWithShape="1">
          <a:blip r:embed="rId3">
            <a:alphaModFix/>
          </a:blip>
          <a:srcRect l="4767" r="4767"/>
          <a:stretch/>
        </p:blipFill>
        <p:spPr>
          <a:xfrm>
            <a:off x="634999" y="3194237"/>
            <a:ext cx="11734800" cy="3438472"/>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491" name="Shape 49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EXPLORE THE DATASET</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p:nvPr/>
        </p:nvSpPr>
        <p:spPr>
          <a:xfrm>
            <a:off x="2961475" y="2224350"/>
            <a:ext cx="9398400" cy="3571200"/>
          </a:xfrm>
          <a:prstGeom prst="rect">
            <a:avLst/>
          </a:prstGeom>
          <a:noFill/>
          <a:ln>
            <a:noFill/>
          </a:ln>
        </p:spPr>
        <p:txBody>
          <a:bodyPr lIns="50800" tIns="50800" rIns="50800" bIns="50800" anchor="ctr" anchorCtr="0">
            <a:noAutofit/>
          </a:bodyPr>
          <a:lstStyle/>
          <a:p>
            <a:pPr marR="0" lvl="0" algn="l" rtl="0">
              <a:spcBef>
                <a:spcPts val="0"/>
              </a:spcBef>
              <a:buNone/>
            </a:pPr>
            <a:r>
              <a:rPr lang="en-US" sz="1800" dirty="0">
                <a:latin typeface="Georgia"/>
                <a:ea typeface="Georgia"/>
                <a:cs typeface="Georgia"/>
                <a:sym typeface="Georgia"/>
              </a:rPr>
              <a:t>We will be using a dataset from </a:t>
            </a:r>
            <a:r>
              <a:rPr lang="en-US" sz="1800" dirty="0" err="1">
                <a:latin typeface="Georgia"/>
                <a:ea typeface="Georgia"/>
                <a:cs typeface="Georgia"/>
                <a:sym typeface="Georgia"/>
              </a:rPr>
              <a:t>StumpleUpon</a:t>
            </a:r>
            <a:r>
              <a:rPr lang="en-US" sz="1800" dirty="0">
                <a:latin typeface="Georgia"/>
                <a:ea typeface="Georgia"/>
                <a:cs typeface="Georgia"/>
                <a:sym typeface="Georgia"/>
              </a:rPr>
              <a:t>, a service that recommends webpages to users based upon their interests.  They like to recommend “evergreen” sites, ones that are always relevant.  This usually means websites that avoid topical content and focus on recipes, how-to guides, art projects, etc.  We want to determine important characteristics for “evergreen” websites.</a:t>
            </a:r>
          </a:p>
          <a:p>
            <a:pPr marR="0" lvl="0" algn="l" rtl="0">
              <a:spcBef>
                <a:spcPts val="0"/>
              </a:spcBef>
              <a:buNone/>
            </a:pPr>
            <a:endParaRPr sz="1800" dirty="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dirty="0">
                <a:latin typeface="Georgia"/>
                <a:ea typeface="Georgia"/>
                <a:cs typeface="Georgia"/>
                <a:sym typeface="Georgia"/>
              </a:rPr>
              <a:t>Break into groups.</a:t>
            </a:r>
          </a:p>
          <a:p>
            <a:pPr marL="457200" marR="0" lvl="0" indent="-342900" algn="l" rtl="0">
              <a:spcBef>
                <a:spcPts val="0"/>
              </a:spcBef>
              <a:buClr>
                <a:srgbClr val="000000"/>
              </a:buClr>
              <a:buSzPct val="100000"/>
              <a:buFont typeface="Georgia"/>
              <a:buAutoNum type="arabicPeriod"/>
            </a:pPr>
            <a:r>
              <a:rPr lang="en-US" sz="1800" dirty="0">
                <a:latin typeface="Georgia"/>
                <a:ea typeface="Georgia"/>
                <a:cs typeface="Georgia"/>
                <a:sym typeface="Georgia"/>
              </a:rPr>
              <a:t>Prior to looking at the data, brainstorm 3-5 characteristics that would be useful for predicting evergreen websites.</a:t>
            </a:r>
          </a:p>
          <a:p>
            <a:pPr marL="457200" marR="0" lvl="0" indent="-342900" algn="l" rtl="0">
              <a:spcBef>
                <a:spcPts val="0"/>
              </a:spcBef>
              <a:buSzPct val="100000"/>
              <a:buFont typeface="Georgia"/>
              <a:buAutoNum type="arabicPeriod"/>
            </a:pPr>
            <a:r>
              <a:rPr lang="en-US" sz="1800" dirty="0">
                <a:latin typeface="Georgia"/>
                <a:ea typeface="Georgia"/>
                <a:cs typeface="Georgia"/>
                <a:sym typeface="Georgia"/>
              </a:rPr>
              <a:t>After looking at the dataset, can you model or quantify any of the characteristics you wanted?  See the Notebook for data dictionary and starter code.</a:t>
            </a:r>
          </a:p>
          <a:p>
            <a:pPr marL="457200" marR="0" lvl="0" indent="-342900" algn="l" rtl="0">
              <a:spcBef>
                <a:spcPts val="0"/>
              </a:spcBef>
              <a:buSzPct val="100000"/>
              <a:buFont typeface="Georgia"/>
              <a:buAutoNum type="arabicPeriod"/>
            </a:pPr>
            <a:r>
              <a:rPr lang="en-US" sz="1800" dirty="0">
                <a:latin typeface="Georgia"/>
                <a:ea typeface="Georgia"/>
                <a:cs typeface="Georgia"/>
                <a:sym typeface="Georgia"/>
              </a:rPr>
              <a:t>Does being a news site affect </a:t>
            </a:r>
            <a:r>
              <a:rPr lang="en-US" sz="1800" dirty="0" err="1">
                <a:latin typeface="Georgia"/>
                <a:ea typeface="Georgia"/>
                <a:cs typeface="Georgia"/>
                <a:sym typeface="Georgia"/>
              </a:rPr>
              <a:t>evergreeness</a:t>
            </a:r>
            <a:r>
              <a:rPr lang="en-US" sz="1800" dirty="0">
                <a:latin typeface="Georgia"/>
                <a:ea typeface="Georgia"/>
                <a:cs typeface="Georgia"/>
                <a:sym typeface="Georgia"/>
              </a:rPr>
              <a:t>?  Compute or plot the percent of evergreen news sites.</a:t>
            </a:r>
          </a:p>
        </p:txBody>
      </p:sp>
      <p:pic>
        <p:nvPicPr>
          <p:cNvPr id="497" name="Shape 49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98" name="Shape 49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99" name="Shape 49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00" name="Shape 50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01" name="Shape 501"/>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p:nvPr/>
        </p:nvSpPr>
        <p:spPr>
          <a:xfrm>
            <a:off x="2961475" y="2224350"/>
            <a:ext cx="9398400" cy="3039300"/>
          </a:xfrm>
          <a:prstGeom prst="rect">
            <a:avLst/>
          </a:prstGeom>
          <a:noFill/>
          <a:ln>
            <a:noFill/>
          </a:ln>
        </p:spPr>
        <p:txBody>
          <a:bodyPr lIns="50800" tIns="50800" rIns="50800" bIns="50800" anchor="ctr" anchorCtr="0">
            <a:noAutofit/>
          </a:bodyPr>
          <a:lstStyle/>
          <a:p>
            <a:pPr marL="342900" lvl="0" indent="-342900" rtl="0">
              <a:spcBef>
                <a:spcPts val="0"/>
              </a:spcBef>
              <a:buFont typeface="+mj-lt"/>
              <a:buAutoNum type="arabicPeriod" startAt="5"/>
            </a:pPr>
            <a:r>
              <a:rPr lang="en-US" sz="1800" dirty="0" smtClean="0">
                <a:solidFill>
                  <a:schemeClr val="dk1"/>
                </a:solidFill>
                <a:latin typeface="Georgia"/>
                <a:ea typeface="Georgia"/>
                <a:cs typeface="Georgia"/>
                <a:sym typeface="Georgia"/>
              </a:rPr>
              <a:t>In </a:t>
            </a:r>
            <a:r>
              <a:rPr lang="en-US" sz="1800" dirty="0">
                <a:solidFill>
                  <a:schemeClr val="dk1"/>
                </a:solidFill>
                <a:latin typeface="Georgia"/>
                <a:ea typeface="Georgia"/>
                <a:cs typeface="Georgia"/>
                <a:sym typeface="Georgia"/>
              </a:rPr>
              <a:t>general, does category affect </a:t>
            </a:r>
            <a:r>
              <a:rPr lang="en-US" sz="1800" dirty="0" err="1">
                <a:solidFill>
                  <a:schemeClr val="dk1"/>
                </a:solidFill>
                <a:latin typeface="Georgia"/>
                <a:ea typeface="Georgia"/>
                <a:cs typeface="Georgia"/>
                <a:sym typeface="Georgia"/>
              </a:rPr>
              <a:t>evergreeness</a:t>
            </a:r>
            <a:r>
              <a:rPr lang="en-US" sz="1800" dirty="0">
                <a:solidFill>
                  <a:schemeClr val="dk1"/>
                </a:solidFill>
                <a:latin typeface="Georgia"/>
                <a:ea typeface="Georgia"/>
                <a:cs typeface="Georgia"/>
                <a:sym typeface="Georgia"/>
              </a:rPr>
              <a:t>?  Plot the rate </a:t>
            </a:r>
            <a:r>
              <a:rPr lang="en-US" sz="1800" dirty="0" smtClean="0">
                <a:solidFill>
                  <a:schemeClr val="dk1"/>
                </a:solidFill>
                <a:latin typeface="Georgia"/>
                <a:ea typeface="Georgia"/>
                <a:cs typeface="Georgia"/>
                <a:sym typeface="Georgia"/>
              </a:rPr>
              <a:t>of evergreen </a:t>
            </a:r>
            <a:r>
              <a:rPr lang="en-US" sz="1800" dirty="0">
                <a:solidFill>
                  <a:schemeClr val="dk1"/>
                </a:solidFill>
                <a:latin typeface="Georgia"/>
                <a:ea typeface="Georgia"/>
                <a:cs typeface="Georgia"/>
                <a:sym typeface="Georgia"/>
              </a:rPr>
              <a:t>sites for all Alchemy categories.</a:t>
            </a:r>
          </a:p>
          <a:p>
            <a:pPr marL="342900" marR="0" lvl="0" indent="-342900" algn="l" rtl="0">
              <a:spcBef>
                <a:spcPts val="0"/>
              </a:spcBef>
              <a:buFont typeface="+mj-lt"/>
              <a:buAutoNum type="arabicPeriod" startAt="5"/>
            </a:pPr>
            <a:r>
              <a:rPr lang="en-US" sz="1800" dirty="0" smtClean="0">
                <a:latin typeface="Georgia"/>
                <a:ea typeface="Georgia"/>
                <a:cs typeface="Georgia"/>
                <a:sym typeface="Georgia"/>
              </a:rPr>
              <a:t>How </a:t>
            </a:r>
            <a:r>
              <a:rPr lang="en-US" sz="1800" dirty="0">
                <a:latin typeface="Georgia"/>
                <a:ea typeface="Georgia"/>
                <a:cs typeface="Georgia"/>
                <a:sym typeface="Georgia"/>
              </a:rPr>
              <a:t>many articles are there per category?</a:t>
            </a:r>
          </a:p>
          <a:p>
            <a:pPr marL="342900" marR="0" lvl="0" indent="-342900" algn="l" rtl="0">
              <a:spcBef>
                <a:spcPts val="0"/>
              </a:spcBef>
              <a:buFont typeface="+mj-lt"/>
              <a:buAutoNum type="arabicPeriod" startAt="5"/>
            </a:pPr>
            <a:r>
              <a:rPr lang="en-US" sz="1800" dirty="0" smtClean="0">
                <a:latin typeface="Georgia"/>
                <a:ea typeface="Georgia"/>
                <a:cs typeface="Georgia"/>
                <a:sym typeface="Georgia"/>
              </a:rPr>
              <a:t>Create </a:t>
            </a:r>
            <a:r>
              <a:rPr lang="en-US" sz="1800" dirty="0">
                <a:latin typeface="Georgia"/>
                <a:ea typeface="Georgia"/>
                <a:cs typeface="Georgia"/>
                <a:sym typeface="Georgia"/>
              </a:rPr>
              <a:t>a feature for the title containing “recipe”.  Is the percentage </a:t>
            </a:r>
            <a:r>
              <a:rPr lang="en-US" sz="1800" dirty="0" smtClean="0">
                <a:latin typeface="Georgia"/>
                <a:ea typeface="Georgia"/>
                <a:cs typeface="Georgia"/>
                <a:sym typeface="Georgia"/>
              </a:rPr>
              <a:t>of evergreen </a:t>
            </a:r>
            <a:r>
              <a:rPr lang="en-US" sz="1800" dirty="0">
                <a:latin typeface="Georgia"/>
                <a:ea typeface="Georgia"/>
                <a:cs typeface="Georgia"/>
                <a:sym typeface="Georgia"/>
              </a:rPr>
              <a:t>websites higher or lower on pages that have “recipe” in </a:t>
            </a:r>
            <a:r>
              <a:rPr lang="en-US" sz="1800" dirty="0" smtClean="0">
                <a:latin typeface="Georgia"/>
                <a:ea typeface="Georgia"/>
                <a:cs typeface="Georgia"/>
                <a:sym typeface="Georgia"/>
              </a:rPr>
              <a:t> the </a:t>
            </a:r>
            <a:r>
              <a:rPr lang="en-US" sz="1800" dirty="0">
                <a:latin typeface="Georgia"/>
                <a:ea typeface="Georgia"/>
                <a:cs typeface="Georgia"/>
                <a:sym typeface="Georgia"/>
              </a:rPr>
              <a:t>title?</a:t>
            </a:r>
          </a:p>
          <a:p>
            <a:pPr marR="0" lvl="0" algn="l" rtl="0">
              <a:spcBef>
                <a:spcPts val="0"/>
              </a:spcBef>
              <a:buNone/>
            </a:pPr>
            <a:endParaRPr sz="1800" dirty="0">
              <a:latin typeface="Georgia"/>
              <a:ea typeface="Georgia"/>
              <a:cs typeface="Georgia"/>
              <a:sym typeface="Georgia"/>
            </a:endParaRPr>
          </a:p>
          <a:p>
            <a:pPr marR="0" lvl="0" algn="l" rtl="0">
              <a:spcBef>
                <a:spcPts val="0"/>
              </a:spcBef>
              <a:buNone/>
            </a:pPr>
            <a:r>
              <a:rPr lang="en-US" sz="1800" b="1" dirty="0">
                <a:latin typeface="Georgia"/>
                <a:ea typeface="Georgia"/>
                <a:cs typeface="Georgia"/>
                <a:sym typeface="Georgia"/>
              </a:rPr>
              <a:t>Check</a:t>
            </a:r>
            <a:r>
              <a:rPr lang="en-US" sz="1800" dirty="0">
                <a:latin typeface="Georgia"/>
                <a:ea typeface="Georgia"/>
                <a:cs typeface="Georgia"/>
                <a:sym typeface="Georgia"/>
              </a:rPr>
              <a:t>:  Were you able to plot the requested features?  Can you explain </a:t>
            </a:r>
          </a:p>
          <a:p>
            <a:pPr marR="0" lvl="0" algn="l" rtl="0">
              <a:spcBef>
                <a:spcPts val="0"/>
              </a:spcBef>
              <a:buNone/>
            </a:pPr>
            <a:r>
              <a:rPr lang="en-US" sz="1800" dirty="0">
                <a:latin typeface="Georgia"/>
                <a:ea typeface="Georgia"/>
                <a:cs typeface="Georgia"/>
                <a:sym typeface="Georgia"/>
              </a:rPr>
              <a:t>how you would approach this type of dataset?</a:t>
            </a:r>
          </a:p>
        </p:txBody>
      </p:sp>
      <p:pic>
        <p:nvPicPr>
          <p:cNvPr id="507" name="Shape 50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8" name="Shape 50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9" name="Shape 509"/>
          <p:cNvSpPr/>
          <p:nvPr/>
        </p:nvSpPr>
        <p:spPr>
          <a:xfrm>
            <a:off x="3052758" y="5792350"/>
            <a:ext cx="98871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Requested features and answers to questions</a:t>
            </a:r>
          </a:p>
        </p:txBody>
      </p:sp>
      <p:sp>
        <p:nvSpPr>
          <p:cNvPr id="510" name="Shape 51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1" name="Shape 511"/>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12" name="Shape 51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13" name="Shape 51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19" name="Shape 51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TRAINING DECISION TREES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35000" y="1292775"/>
            <a:ext cx="7940099" cy="5925600"/>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Decision trees are like the game “20 questions”.  They make decision by answering a series of questions, most often binary questions (yes or no).</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want the smallest set of questions to get to the right answer.</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Each questions should reduce the search space as much as possible.</a:t>
            </a:r>
          </a:p>
        </p:txBody>
      </p:sp>
      <p:sp>
        <p:nvSpPr>
          <p:cNvPr id="525" name="Shape 5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INTUITION BEHIND DECISION TREES</a:t>
            </a:r>
          </a:p>
        </p:txBody>
      </p:sp>
      <p:pic>
        <p:nvPicPr>
          <p:cNvPr id="526" name="Shape 526">
            <a:hlinkClick r:id="rId3"/>
          </p:cNvPr>
          <p:cNvPicPr preferRelativeResize="0"/>
          <p:nvPr/>
        </p:nvPicPr>
        <p:blipFill>
          <a:blip r:embed="rId4">
            <a:alphaModFix/>
          </a:blip>
          <a:stretch>
            <a:fillRect/>
          </a:stretch>
        </p:blipFill>
        <p:spPr>
          <a:xfrm>
            <a:off x="8575024" y="1300574"/>
            <a:ext cx="3732299" cy="5925726"/>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Trees are a data structure made up of </a:t>
            </a:r>
            <a:r>
              <a:rPr lang="en-US" sz="2800" i="1">
                <a:latin typeface="Georgia"/>
                <a:ea typeface="Georgia"/>
                <a:cs typeface="Georgia"/>
                <a:sym typeface="Georgia"/>
              </a:rPr>
              <a:t>nodes</a:t>
            </a:r>
            <a:r>
              <a:rPr lang="en-US" sz="2800">
                <a:latin typeface="Georgia"/>
                <a:ea typeface="Georgia"/>
                <a:cs typeface="Georgia"/>
                <a:sym typeface="Georgia"/>
              </a:rPr>
              <a:t> and </a:t>
            </a:r>
            <a:r>
              <a:rPr lang="en-US" sz="2800" i="1">
                <a:latin typeface="Georgia"/>
                <a:ea typeface="Georgia"/>
                <a:cs typeface="Georgia"/>
                <a:sym typeface="Georgia"/>
              </a:rPr>
              <a:t>branches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node typically has two or more branches that connect it to its children.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child is another node in the tree and contains its own </a:t>
            </a:r>
            <a:r>
              <a:rPr lang="en-US" sz="2800" i="1">
                <a:latin typeface="Georgia"/>
                <a:ea typeface="Georgia"/>
                <a:cs typeface="Georgia"/>
                <a:sym typeface="Georgia"/>
              </a:rPr>
              <a:t>subtree</a:t>
            </a: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Nodes without any children are known as </a:t>
            </a:r>
            <a:r>
              <a:rPr lang="en-US" sz="2800" i="1">
                <a:latin typeface="Georgia"/>
                <a:ea typeface="Georgia"/>
                <a:cs typeface="Georgia"/>
                <a:sym typeface="Georgia"/>
              </a:rPr>
              <a:t>leaf</a:t>
            </a:r>
            <a:r>
              <a:rPr lang="en-US" sz="2800">
                <a:latin typeface="Georgia"/>
                <a:ea typeface="Georgia"/>
                <a:cs typeface="Georgia"/>
                <a:sym typeface="Georgia"/>
              </a:rPr>
              <a:t> nodes.</a:t>
            </a:r>
          </a:p>
        </p:txBody>
      </p:sp>
      <p:sp>
        <p:nvSpPr>
          <p:cNvPr id="532" name="Shape 5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33" name="Shape 533"/>
          <p:cNvGrpSpPr/>
          <p:nvPr/>
        </p:nvGrpSpPr>
        <p:grpSpPr>
          <a:xfrm>
            <a:off x="8440975" y="4721575"/>
            <a:ext cx="4386025" cy="2500799"/>
            <a:chOff x="7983775" y="4721575"/>
            <a:chExt cx="4386025" cy="2500799"/>
          </a:xfrm>
        </p:grpSpPr>
        <p:sp>
          <p:nvSpPr>
            <p:cNvPr id="534" name="Shape 534"/>
            <p:cNvSpPr/>
            <p:nvPr/>
          </p:nvSpPr>
          <p:spPr>
            <a:xfrm>
              <a:off x="9397350" y="4721575"/>
              <a:ext cx="1674600" cy="976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b="1">
                  <a:latin typeface="Georgia"/>
                  <a:ea typeface="Georgia"/>
                  <a:cs typeface="Georgia"/>
                  <a:sym typeface="Georgia"/>
                </a:rPr>
                <a:t>Node</a:t>
              </a:r>
            </a:p>
          </p:txBody>
        </p:sp>
        <p:sp>
          <p:nvSpPr>
            <p:cNvPr id="535" name="Shape 535"/>
            <p:cNvSpPr/>
            <p:nvPr/>
          </p:nvSpPr>
          <p:spPr>
            <a:xfrm>
              <a:off x="10695200" y="6245575"/>
              <a:ext cx="1674600" cy="976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36" name="Shape 536"/>
            <p:cNvSpPr/>
            <p:nvPr/>
          </p:nvSpPr>
          <p:spPr>
            <a:xfrm>
              <a:off x="8083775" y="6245575"/>
              <a:ext cx="1674600" cy="976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b="1">
                  <a:latin typeface="Georgia"/>
                  <a:ea typeface="Georgia"/>
                  <a:cs typeface="Georgia"/>
                  <a:sym typeface="Georgia"/>
                </a:rPr>
                <a:t>Leaf Node</a:t>
              </a:r>
            </a:p>
          </p:txBody>
        </p:sp>
        <p:cxnSp>
          <p:nvCxnSpPr>
            <p:cNvPr id="537" name="Shape 537"/>
            <p:cNvCxnSpPr>
              <a:stCxn id="534" idx="2"/>
              <a:endCxn id="536" idx="0"/>
            </p:cNvCxnSpPr>
            <p:nvPr/>
          </p:nvCxnSpPr>
          <p:spPr>
            <a:xfrm flipH="1">
              <a:off x="8920950" y="5698374"/>
              <a:ext cx="1313700" cy="547200"/>
            </a:xfrm>
            <a:prstGeom prst="straightConnector1">
              <a:avLst/>
            </a:prstGeom>
            <a:noFill/>
            <a:ln w="38100" cap="flat" cmpd="sng">
              <a:solidFill>
                <a:schemeClr val="dk2"/>
              </a:solidFill>
              <a:prstDash val="solid"/>
              <a:round/>
              <a:headEnd type="none" w="lg" len="lg"/>
              <a:tailEnd type="none" w="lg" len="lg"/>
            </a:ln>
          </p:spPr>
        </p:cxnSp>
        <p:cxnSp>
          <p:nvCxnSpPr>
            <p:cNvPr id="538" name="Shape 538"/>
            <p:cNvCxnSpPr>
              <a:stCxn id="534" idx="2"/>
              <a:endCxn id="535" idx="0"/>
            </p:cNvCxnSpPr>
            <p:nvPr/>
          </p:nvCxnSpPr>
          <p:spPr>
            <a:xfrm>
              <a:off x="10234650" y="5698374"/>
              <a:ext cx="1297800" cy="547200"/>
            </a:xfrm>
            <a:prstGeom prst="straightConnector1">
              <a:avLst/>
            </a:prstGeom>
            <a:noFill/>
            <a:ln w="38100" cap="flat" cmpd="sng">
              <a:solidFill>
                <a:schemeClr val="dk2"/>
              </a:solidFill>
              <a:prstDash val="solid"/>
              <a:round/>
              <a:headEnd type="none" w="lg" len="lg"/>
              <a:tailEnd type="none" w="lg" len="lg"/>
            </a:ln>
          </p:spPr>
        </p:cxnSp>
        <p:sp>
          <p:nvSpPr>
            <p:cNvPr id="539" name="Shape 539"/>
            <p:cNvSpPr txBox="1"/>
            <p:nvPr/>
          </p:nvSpPr>
          <p:spPr>
            <a:xfrm>
              <a:off x="7983775" y="5646325"/>
              <a:ext cx="1730399" cy="498899"/>
            </a:xfrm>
            <a:prstGeom prst="rect">
              <a:avLst/>
            </a:prstGeom>
            <a:noFill/>
            <a:ln>
              <a:noFill/>
            </a:ln>
          </p:spPr>
          <p:txBody>
            <a:bodyPr lIns="91425" tIns="91425" rIns="91425" bIns="91425" anchor="t" anchorCtr="0">
              <a:noAutofit/>
            </a:bodyPr>
            <a:lstStyle/>
            <a:p>
              <a:pPr lvl="0" algn="ctr">
                <a:spcBef>
                  <a:spcPts val="0"/>
                </a:spcBef>
                <a:buNone/>
              </a:pPr>
              <a:r>
                <a:rPr lang="en-US" sz="2400" b="1">
                  <a:latin typeface="Georgia"/>
                  <a:ea typeface="Georgia"/>
                  <a:cs typeface="Georgia"/>
                  <a:sym typeface="Georgia"/>
                </a:rPr>
                <a:t>Branch</a:t>
              </a:r>
            </a:p>
          </p:txBody>
        </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decision tree</a:t>
            </a:r>
            <a:r>
              <a:rPr lang="en-US" sz="2800">
                <a:latin typeface="Georgia"/>
                <a:ea typeface="Georgia"/>
                <a:cs typeface="Georgia"/>
                <a:sym typeface="Georgia"/>
              </a:rPr>
              <a:t> contains a question at every node.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Depending upon the answer to the question, we proceed down the left or right branch of the tree and ask another question.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Once we don’t have any more questions (at the </a:t>
            </a:r>
            <a:r>
              <a:rPr lang="en-US" sz="2800" i="1">
                <a:latin typeface="Georgia"/>
                <a:ea typeface="Georgia"/>
                <a:cs typeface="Georgia"/>
                <a:sym typeface="Georgia"/>
              </a:rPr>
              <a:t>leaf</a:t>
            </a:r>
            <a:r>
              <a:rPr lang="en-US" sz="2800">
                <a:latin typeface="Georgia"/>
                <a:ea typeface="Georgia"/>
                <a:cs typeface="Georgia"/>
                <a:sym typeface="Georgia"/>
              </a:rPr>
              <a:t> nodes), we make a prediction.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Note:  The next question is always dependent on the last.</a:t>
            </a:r>
          </a:p>
        </p:txBody>
      </p:sp>
      <p:sp>
        <p:nvSpPr>
          <p:cNvPr id="545" name="Shape 5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suppose we want to predict if an article is a news article.  We may start by asking:  does it mention a President?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it does, it must be a news article.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not, let’s ask another question:  does the article contain other political features?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not, does the article contain references to political topics?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keep going on in this manner until we were satisfied.</a:t>
            </a:r>
          </a:p>
        </p:txBody>
      </p:sp>
      <p:sp>
        <p:nvSpPr>
          <p:cNvPr id="551" name="Shape 5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MATERIALS</a:t>
            </a:r>
            <a:r>
              <a:rPr lang="en-US" sz="3200" b="1">
                <a:solidFill>
                  <a:srgbClr val="E52123"/>
                </a:solidFill>
                <a:latin typeface="Oswald"/>
                <a:ea typeface="Oswald"/>
                <a:cs typeface="Oswald"/>
                <a:sym typeface="Oswald"/>
              </a:rPr>
              <a:t> </a:t>
            </a:r>
          </a:p>
        </p:txBody>
      </p:sp>
      <p:sp>
        <p:nvSpPr>
          <p:cNvPr id="422" name="Shape 422"/>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57" name="Shape 55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58" name="Shape 55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59" name="Shape 559"/>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Let’s work as a class to accomplish the following:</a:t>
            </a:r>
          </a:p>
          <a:p>
            <a:pPr lvl="0" rtl="0">
              <a:spcBef>
                <a:spcPts val="0"/>
              </a:spcBef>
              <a:buNone/>
            </a:pPr>
            <a:endParaRPr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Using our StumpleUpon dataset , try to predict whether a given article is evergreen.</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Build a decision tree to determine the above.</a:t>
            </a:r>
          </a:p>
        </p:txBody>
      </p:sp>
      <p:sp>
        <p:nvSpPr>
          <p:cNvPr id="560" name="Shape 560"/>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Our decision tree</a:t>
            </a:r>
          </a:p>
        </p:txBody>
      </p:sp>
      <p:sp>
        <p:nvSpPr>
          <p:cNvPr id="561" name="Shape 561"/>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62" name="Shape 562"/>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63" name="Shape 563"/>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a:t>
            </a:r>
            <a:r>
              <a:rPr lang="en-US" sz="2800" i="1">
                <a:latin typeface="Georgia"/>
                <a:ea typeface="Georgia"/>
                <a:cs typeface="Georgia"/>
                <a:sym typeface="Georgia"/>
              </a:rPr>
              <a:t>non-linear</a:t>
            </a:r>
            <a:r>
              <a:rPr lang="en-US" sz="2800">
                <a:latin typeface="Georgia"/>
                <a:ea typeface="Georgia"/>
                <a:cs typeface="Georgia"/>
                <a:sym typeface="Georgia"/>
              </a:rPr>
              <a:t>, an advantage over logistic regression.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linear</a:t>
            </a:r>
            <a:r>
              <a:rPr lang="en-US" sz="2800">
                <a:latin typeface="Georgia"/>
                <a:ea typeface="Georgia"/>
                <a:cs typeface="Georgia"/>
                <a:sym typeface="Georgia"/>
              </a:rPr>
              <a:t> model is one in which a change in an input variable has a constant change on the output variable.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 example of this difference is the relationship between years of education and salary.  In a </a:t>
            </a:r>
            <a:r>
              <a:rPr lang="en-US" sz="2800" i="1">
                <a:latin typeface="Georgia"/>
                <a:ea typeface="Georgia"/>
                <a:cs typeface="Georgia"/>
                <a:sym typeface="Georgia"/>
              </a:rPr>
              <a:t>linear</a:t>
            </a:r>
            <a:r>
              <a:rPr lang="en-US" sz="2800">
                <a:latin typeface="Georgia"/>
                <a:ea typeface="Georgia"/>
                <a:cs typeface="Georgia"/>
                <a:sym typeface="Georgia"/>
              </a:rPr>
              <a:t> model, the increase in salary from 10 to 15 years of education would be the same as the increase in salary from 15 to 20 years of education.  In a </a:t>
            </a:r>
            <a:r>
              <a:rPr lang="en-US" sz="2800" i="1">
                <a:latin typeface="Georgia"/>
                <a:ea typeface="Georgia"/>
                <a:cs typeface="Georgia"/>
                <a:sym typeface="Georgia"/>
              </a:rPr>
              <a:t>non-linear</a:t>
            </a:r>
            <a:r>
              <a:rPr lang="en-US" sz="2800">
                <a:latin typeface="Georgia"/>
                <a:ea typeface="Georgia"/>
                <a:cs typeface="Georgia"/>
                <a:sym typeface="Georgia"/>
              </a:rPr>
              <a:t> model, salary can change dramatically for years 0-15 and negligibly from years 15-20.</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Trees automatically contain interaction of features, since each question is dependent on the last.</a:t>
            </a:r>
          </a:p>
        </p:txBody>
      </p:sp>
      <p:sp>
        <p:nvSpPr>
          <p:cNvPr id="569" name="Shape 5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Linear vs. non-linear classification models</a:t>
            </a:r>
          </a:p>
        </p:txBody>
      </p:sp>
      <p:sp>
        <p:nvSpPr>
          <p:cNvPr id="575" name="Shape 57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pic>
        <p:nvPicPr>
          <p:cNvPr id="576" name="Shape 576"/>
          <p:cNvPicPr preferRelativeResize="0"/>
          <p:nvPr/>
        </p:nvPicPr>
        <p:blipFill>
          <a:blip r:embed="rId3">
            <a:alphaModFix/>
          </a:blip>
          <a:stretch>
            <a:fillRect/>
          </a:stretch>
        </p:blipFill>
        <p:spPr>
          <a:xfrm>
            <a:off x="960350" y="2559233"/>
            <a:ext cx="11084100" cy="3673850"/>
          </a:xfrm>
          <a:prstGeom prst="rect">
            <a:avLst/>
          </a:prstGeom>
          <a:noFill/>
          <a:ln>
            <a:noFill/>
          </a:ln>
        </p:spPr>
      </p:pic>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Training a decision model is deciding the best set of questions to ask.</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good question will be one that best segregates the positive group from the negative group and then narrows in on the correct answer.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in our news article decision tree, the best question is one that creates two groups, one that is mostly news stories and one that is mostly non-news stories.</a:t>
            </a:r>
          </a:p>
        </p:txBody>
      </p:sp>
      <p:sp>
        <p:nvSpPr>
          <p:cNvPr id="582" name="Shape 58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Shape 58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quantify the </a:t>
            </a:r>
            <a:r>
              <a:rPr lang="en-US" sz="2800" i="1">
                <a:latin typeface="Georgia"/>
                <a:ea typeface="Georgia"/>
                <a:cs typeface="Georgia"/>
                <a:sym typeface="Georgia"/>
              </a:rPr>
              <a:t>purity</a:t>
            </a:r>
            <a:r>
              <a:rPr lang="en-US" sz="2800">
                <a:latin typeface="Georgia"/>
                <a:ea typeface="Georgia"/>
                <a:cs typeface="Georgia"/>
                <a:sym typeface="Georgia"/>
              </a:rPr>
              <a:t> of the separation of groups using Classification Error, Entropy, or Gini Coefficient.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to choose the question that gives us the best </a:t>
            </a:r>
            <a:r>
              <a:rPr lang="en-US" sz="2800" i="1">
                <a:latin typeface="Georgia"/>
                <a:ea typeface="Georgia"/>
                <a:cs typeface="Georgia"/>
                <a:sym typeface="Georgia"/>
              </a:rPr>
              <a:t>change</a:t>
            </a:r>
            <a:r>
              <a:rPr lang="en-US" sz="2800">
                <a:latin typeface="Georgia"/>
                <a:ea typeface="Georgia"/>
                <a:cs typeface="Georgia"/>
                <a:sym typeface="Georgia"/>
              </a:rPr>
              <a:t> in our purity measure.  At each step, we can ask, “Given our current set of data points, which question will make the largest change in purity?”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done </a:t>
            </a:r>
            <a:r>
              <a:rPr lang="en-US" sz="2800" i="1">
                <a:latin typeface="Georgia"/>
                <a:ea typeface="Georgia"/>
                <a:cs typeface="Georgia"/>
                <a:sym typeface="Georgia"/>
              </a:rPr>
              <a:t>recursively</a:t>
            </a:r>
            <a:r>
              <a:rPr lang="en-US" sz="2800">
                <a:latin typeface="Georgia"/>
                <a:ea typeface="Georgia"/>
                <a:cs typeface="Georgia"/>
                <a:sym typeface="Georgia"/>
              </a:rPr>
              <a:t> for each new set of two groups until we reach a stopping point.</a:t>
            </a:r>
          </a:p>
        </p:txBody>
      </p:sp>
      <p:sp>
        <p:nvSpPr>
          <p:cNvPr id="588" name="Shape 5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build a sample tree for our evergreen prediction problem.  Assume our features are whether the article contains a recipe, the image ratio, the html ratio.</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First, let’s choose the feature that gives us the highest purity, the recipe feature.</a:t>
            </a:r>
          </a:p>
        </p:txBody>
      </p:sp>
      <p:sp>
        <p:nvSpPr>
          <p:cNvPr id="594" name="Shape 5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595" name="Shape 595"/>
          <p:cNvPicPr preferRelativeResize="0"/>
          <p:nvPr/>
        </p:nvPicPr>
        <p:blipFill>
          <a:blip r:embed="rId3">
            <a:alphaModFix/>
          </a:blip>
          <a:stretch>
            <a:fillRect/>
          </a:stretch>
        </p:blipFill>
        <p:spPr>
          <a:xfrm>
            <a:off x="4153675" y="4398750"/>
            <a:ext cx="4697449" cy="2283324"/>
          </a:xfrm>
          <a:prstGeom prst="rect">
            <a:avLst/>
          </a:prstGeom>
          <a:noFill/>
          <a:ln>
            <a:noFill/>
          </a:ln>
        </p:spPr>
      </p:pic>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Shape 60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take each side of the tree and repeat the process.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continue this process until we have asked as many questions as we want or until our leaf nodes are completely pure.</a:t>
            </a:r>
          </a:p>
        </p:txBody>
      </p:sp>
      <p:sp>
        <p:nvSpPr>
          <p:cNvPr id="601" name="Shape 6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02" name="Shape 602"/>
          <p:cNvPicPr preferRelativeResize="0"/>
          <p:nvPr/>
        </p:nvPicPr>
        <p:blipFill>
          <a:blip r:embed="rId3">
            <a:alphaModFix/>
          </a:blip>
          <a:stretch>
            <a:fillRect/>
          </a:stretch>
        </p:blipFill>
        <p:spPr>
          <a:xfrm>
            <a:off x="2716212" y="2341562"/>
            <a:ext cx="7572375" cy="2924175"/>
          </a:xfrm>
          <a:prstGeom prst="rect">
            <a:avLst/>
          </a:prstGeom>
          <a:noFill/>
          <a:ln>
            <a:noFill/>
          </a:ln>
        </p:spPr>
      </p:pic>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are made by answering each of the questions.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In our sample tree, if we want to classify a new article, ask</a:t>
            </a:r>
          </a:p>
          <a:p>
            <a:pPr marR="0" lvl="1" algn="l" rtl="0">
              <a:lnSpc>
                <a:spcPct val="150000"/>
              </a:lnSpc>
              <a:spcBef>
                <a:spcPts val="0"/>
              </a:spcBef>
              <a:buSzPct val="100000"/>
              <a:buFont typeface="Georgia"/>
            </a:pPr>
            <a:r>
              <a:rPr lang="en-US" sz="2800">
                <a:latin typeface="Georgia"/>
                <a:ea typeface="Georgia"/>
                <a:cs typeface="Georgia"/>
                <a:sym typeface="Georgia"/>
              </a:rPr>
              <a:t>Does the article contain the word recipe?</a:t>
            </a:r>
          </a:p>
          <a:p>
            <a:pPr marR="0" lvl="1" algn="l" rtl="0">
              <a:lnSpc>
                <a:spcPct val="150000"/>
              </a:lnSpc>
              <a:spcBef>
                <a:spcPts val="0"/>
              </a:spcBef>
              <a:buSzPct val="100000"/>
              <a:buFont typeface="Georgia"/>
            </a:pPr>
            <a:r>
              <a:rPr lang="en-US" sz="2800">
                <a:latin typeface="Georgia"/>
                <a:ea typeface="Georgia"/>
                <a:cs typeface="Georgia"/>
                <a:sym typeface="Georgia"/>
              </a:rPr>
              <a:t>If it doesn’t, does the article have a lot of images?</a:t>
            </a:r>
          </a:p>
          <a:p>
            <a:pPr marR="0" lvl="1" algn="l" rtl="0">
              <a:lnSpc>
                <a:spcPct val="150000"/>
              </a:lnSpc>
              <a:spcBef>
                <a:spcPts val="0"/>
              </a:spcBef>
              <a:buSzPct val="100000"/>
              <a:buFont typeface="Georgia"/>
            </a:pPr>
            <a:r>
              <a:rPr lang="en-US" sz="2800">
                <a:latin typeface="Georgia"/>
                <a:ea typeface="Georgia"/>
                <a:cs typeface="Georgia"/>
                <a:sym typeface="Georgia"/>
              </a:rPr>
              <a:t>If it does, 630 / 943 article are evergreen.</a:t>
            </a:r>
          </a:p>
          <a:p>
            <a:pPr marR="0" lvl="1" algn="l" rtl="0">
              <a:lnSpc>
                <a:spcPct val="150000"/>
              </a:lnSpc>
              <a:spcBef>
                <a:spcPts val="0"/>
              </a:spcBef>
              <a:buSzPct val="100000"/>
              <a:buFont typeface="Georgia"/>
            </a:pPr>
            <a:r>
              <a:rPr lang="en-US" sz="2800">
                <a:latin typeface="Georgia"/>
                <a:ea typeface="Georgia"/>
                <a:cs typeface="Georgia"/>
                <a:sym typeface="Georgia"/>
              </a:rPr>
              <a:t>So we can assign a 0.67 probability for evergreen sites.</a:t>
            </a:r>
          </a:p>
        </p:txBody>
      </p:sp>
      <p:sp>
        <p:nvSpPr>
          <p:cNvPr id="608" name="Shape 6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MAKING PREDICTIONS FROM A DECISION TREE</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Shape 613"/>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14" name="Shape 61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15" name="Shape 61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16" name="Shape 616"/>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classify a new article?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make predictions from a decision tree?</a:t>
            </a:r>
          </a:p>
        </p:txBody>
      </p:sp>
      <p:sp>
        <p:nvSpPr>
          <p:cNvPr id="617" name="Shape 617"/>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18" name="Shape 61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19" name="Shape 619"/>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20" name="Shape 62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626" name="Shape 62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DECISION TREES IN SCIKIT-LEARN</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a:t>
            </a:r>
            <a:r>
              <a:rPr lang="en-US" sz="3200" b="1">
                <a:solidFill>
                  <a:srgbClr val="E52123"/>
                </a:solidFill>
                <a:latin typeface="Oswald"/>
                <a:ea typeface="Oswald"/>
                <a:cs typeface="Oswald"/>
                <a:sym typeface="Oswald"/>
              </a:rPr>
              <a:t> </a:t>
            </a:r>
          </a:p>
        </p:txBody>
      </p:sp>
      <p:sp>
        <p:nvSpPr>
          <p:cNvPr id="429" name="Shape 429"/>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pic>
        <p:nvPicPr>
          <p:cNvPr id="631" name="Shape 63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32" name="Shape 63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33" name="Shape 633"/>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In the starter code notebook, work through the exercises titled “Decision Trees in scikit-learn”.</a:t>
            </a:r>
          </a:p>
          <a:p>
            <a:pPr marL="457200" lvl="0" indent="-342900" rtl="0">
              <a:spcBef>
                <a:spcPts val="0"/>
              </a:spcBef>
              <a:buSzPct val="100000"/>
              <a:buFont typeface="Georgia"/>
              <a:buAutoNum type="arabicPeriod"/>
            </a:pPr>
            <a:r>
              <a:rPr lang="en-US" sz="1800">
                <a:latin typeface="Georgia"/>
                <a:ea typeface="Georgia"/>
                <a:cs typeface="Georgia"/>
                <a:sym typeface="Georgia"/>
              </a:rPr>
              <a:t>In your groups from earlier, work on evaluating the decision tree using cross-validation methods.</a:t>
            </a:r>
          </a:p>
          <a:p>
            <a:pPr marL="457200" lvl="0" indent="-342900" rtl="0">
              <a:spcBef>
                <a:spcPts val="0"/>
              </a:spcBef>
              <a:buSzPct val="100000"/>
              <a:buFont typeface="Georgia"/>
              <a:buAutoNum type="arabicPeriod"/>
            </a:pPr>
            <a:r>
              <a:rPr lang="en-US" sz="1800">
                <a:latin typeface="Georgia"/>
                <a:ea typeface="Georgia"/>
                <a:cs typeface="Georgia"/>
                <a:sym typeface="Georgia"/>
              </a:rPr>
              <a:t>What metrics would work best?  Why?</a:t>
            </a:r>
          </a:p>
          <a:p>
            <a:pPr lvl="0" rtl="0">
              <a:spcBef>
                <a:spcPts val="0"/>
              </a:spcBef>
              <a:buNone/>
            </a:pPr>
            <a:endParaRPr sz="1800" b="1">
              <a:latin typeface="Georgia"/>
              <a:ea typeface="Georgia"/>
              <a:cs typeface="Georgia"/>
              <a:sym typeface="Georgia"/>
            </a:endParaRPr>
          </a:p>
          <a:p>
            <a:pPr lvl="0"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Are you able to evaluate the decision tree model using cross-validation methods?</a:t>
            </a:r>
          </a:p>
        </p:txBody>
      </p:sp>
      <p:sp>
        <p:nvSpPr>
          <p:cNvPr id="634" name="Shape 634"/>
          <p:cNvSpPr/>
          <p:nvPr/>
        </p:nvSpPr>
        <p:spPr>
          <a:xfrm>
            <a:off x="3052756" y="5792350"/>
            <a:ext cx="8664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Completed exercises and answer to #3</a:t>
            </a:r>
          </a:p>
        </p:txBody>
      </p:sp>
      <p:sp>
        <p:nvSpPr>
          <p:cNvPr id="635" name="Shape 63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636" name="Shape 63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637" name="Shape 63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38" name="Shape 638"/>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DECISION TREES IN SCIKIT-LEARN</a:t>
            </a: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44" name="Shape 64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OVERFITTING IN DECISION TREES</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Decision trees tend to be weak models because they can easily memorize or </a:t>
            </a:r>
            <a:r>
              <a:rPr lang="en-US" sz="2800" dirty="0" err="1">
                <a:latin typeface="Georgia"/>
                <a:ea typeface="Georgia"/>
                <a:cs typeface="Georgia"/>
                <a:sym typeface="Georgia"/>
              </a:rPr>
              <a:t>overfit</a:t>
            </a:r>
            <a:r>
              <a:rPr lang="en-US" sz="2800" dirty="0">
                <a:latin typeface="Georgia"/>
                <a:ea typeface="Georgia"/>
                <a:cs typeface="Georgia"/>
                <a:sym typeface="Georgia"/>
              </a:rPr>
              <a:t> to a dataset.</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 model is </a:t>
            </a:r>
            <a:r>
              <a:rPr lang="en-US" sz="2800" i="1" dirty="0" err="1">
                <a:latin typeface="Georgia"/>
                <a:ea typeface="Georgia"/>
                <a:cs typeface="Georgia"/>
                <a:sym typeface="Georgia"/>
              </a:rPr>
              <a:t>overfit</a:t>
            </a:r>
            <a:r>
              <a:rPr lang="en-US" sz="2800" dirty="0">
                <a:latin typeface="Georgia"/>
                <a:ea typeface="Georgia"/>
                <a:cs typeface="Georgia"/>
                <a:sym typeface="Georgia"/>
              </a:rPr>
              <a:t> when it memorizes or bends to a few specific data points rather than picking up general trends in the data.</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An unconstrained decision tree can learn an extreme tree (e.g. one feature for each word in a news article).</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limit our decision trees using a few methods.</a:t>
            </a:r>
          </a:p>
          <a:p>
            <a:pPr marR="0" lvl="1" algn="l" rtl="0">
              <a:lnSpc>
                <a:spcPct val="150000"/>
              </a:lnSpc>
              <a:spcBef>
                <a:spcPts val="0"/>
              </a:spcBef>
              <a:buSzPct val="100000"/>
              <a:buFont typeface="Georgia"/>
            </a:pPr>
            <a:r>
              <a:rPr lang="en-US" sz="2800" dirty="0">
                <a:latin typeface="Georgia"/>
                <a:ea typeface="Georgia"/>
                <a:cs typeface="Georgia"/>
                <a:sym typeface="Georgia"/>
              </a:rPr>
              <a:t>Limiting the number of questions (nodes) a tree can have).</a:t>
            </a:r>
          </a:p>
          <a:p>
            <a:pPr marR="0" lvl="1" algn="l" rtl="0">
              <a:lnSpc>
                <a:spcPct val="150000"/>
              </a:lnSpc>
              <a:spcBef>
                <a:spcPts val="0"/>
              </a:spcBef>
              <a:buSzPct val="100000"/>
              <a:buFont typeface="Georgia"/>
            </a:pPr>
            <a:r>
              <a:rPr lang="en-US" sz="2800" dirty="0">
                <a:latin typeface="Georgia"/>
                <a:ea typeface="Georgia"/>
                <a:cs typeface="Georgia"/>
                <a:sym typeface="Georgia"/>
              </a:rPr>
              <a:t>Limiting the number of samples in the leaf nodes.</a:t>
            </a:r>
          </a:p>
        </p:txBody>
      </p:sp>
      <p:sp>
        <p:nvSpPr>
          <p:cNvPr id="650" name="Shape 6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OVERFITTING IN DECISION TREES</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6" name="Shape 65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57" name="Shape 65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58" name="Shape 658"/>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Why are decision trees generally thought of as weak models?</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can we limit our decision trees?</a:t>
            </a:r>
          </a:p>
        </p:txBody>
      </p:sp>
      <p:sp>
        <p:nvSpPr>
          <p:cNvPr id="659" name="Shape 65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60" name="Shape 66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1" name="Shape 66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62" name="Shape 66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668" name="Shape 66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ADJUSTING DECISION TREES TO AVOID OVERFITTING</a:t>
            </a: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Shape 673"/>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You can control for overfitting in decision trees by adjusting one of the following parameters:</a:t>
            </a:r>
          </a:p>
          <a:p>
            <a:pPr marL="914400" lvl="1" indent="-342900" rtl="0">
              <a:spcBef>
                <a:spcPts val="0"/>
              </a:spcBef>
              <a:buSzPct val="100000"/>
              <a:buFont typeface="Georgia"/>
              <a:buAutoNum type="alphaLcPeriod"/>
            </a:pPr>
            <a:r>
              <a:rPr lang="en-US" sz="1800">
                <a:latin typeface="Consolas"/>
                <a:ea typeface="Consolas"/>
                <a:cs typeface="Consolas"/>
                <a:sym typeface="Consolas"/>
              </a:rPr>
              <a:t>max_depth</a:t>
            </a:r>
            <a:r>
              <a:rPr lang="en-US" sz="1800">
                <a:latin typeface="Georgia"/>
                <a:ea typeface="Georgia"/>
                <a:cs typeface="Georgia"/>
                <a:sym typeface="Georgia"/>
              </a:rPr>
              <a:t>:  Control the maximum number of questions.</a:t>
            </a:r>
          </a:p>
          <a:p>
            <a:pPr marL="914400" lvl="1" indent="-342900" rtl="0">
              <a:spcBef>
                <a:spcPts val="0"/>
              </a:spcBef>
              <a:buSzPct val="100000"/>
              <a:buFont typeface="Georgia"/>
              <a:buAutoNum type="alphaLcPeriod"/>
            </a:pPr>
            <a:r>
              <a:rPr lang="en-US" sz="1800">
                <a:latin typeface="Consolas"/>
                <a:ea typeface="Consolas"/>
                <a:cs typeface="Consolas"/>
                <a:sym typeface="Consolas"/>
              </a:rPr>
              <a:t>min_samples_in_leaf</a:t>
            </a:r>
            <a:r>
              <a:rPr lang="en-US" sz="1800">
                <a:latin typeface="Georgia"/>
                <a:ea typeface="Georgia"/>
                <a:cs typeface="Georgia"/>
                <a:sym typeface="Georgia"/>
              </a:rPr>
              <a:t>:  Control the minimum number of records in each node.</a:t>
            </a:r>
          </a:p>
          <a:p>
            <a:pPr marL="457200" lvl="0" indent="-342900" rtl="0">
              <a:spcBef>
                <a:spcPts val="0"/>
              </a:spcBef>
              <a:buSzPct val="100000"/>
              <a:buFont typeface="Georgia"/>
              <a:buAutoNum type="arabicPeriod"/>
            </a:pPr>
            <a:r>
              <a:rPr lang="en-US" sz="1800">
                <a:latin typeface="Georgia"/>
                <a:ea typeface="Georgia"/>
                <a:cs typeface="Georgia"/>
                <a:sym typeface="Georgia"/>
              </a:rPr>
              <a:t>Test each of these parameters in the starter code notebook.</a:t>
            </a:r>
          </a:p>
        </p:txBody>
      </p:sp>
      <p:pic>
        <p:nvPicPr>
          <p:cNvPr id="674" name="Shape 67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5" name="Shape 67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6" name="Shape 676"/>
          <p:cNvSpPr/>
          <p:nvPr/>
        </p:nvSpPr>
        <p:spPr>
          <a:xfrm>
            <a:off x="3052752" y="5792350"/>
            <a:ext cx="6039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using the above parameters</a:t>
            </a:r>
          </a:p>
        </p:txBody>
      </p:sp>
      <p:sp>
        <p:nvSpPr>
          <p:cNvPr id="677" name="Shape 677"/>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678" name="Shape 67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679" name="Shape 679"/>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0" name="Shape 680"/>
          <p:cNvSpPr/>
          <p:nvPr/>
        </p:nvSpPr>
        <p:spPr>
          <a:xfrm>
            <a:off x="614979" y="736600"/>
            <a:ext cx="12389921"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ADJUSTING </a:t>
            </a:r>
            <a:r>
              <a:rPr lang="en-US" sz="3200" b="1" dirty="0" smtClean="0">
                <a:latin typeface="Oswald"/>
                <a:ea typeface="Oswald"/>
                <a:cs typeface="Oswald"/>
                <a:sym typeface="Oswald"/>
              </a:rPr>
              <a:t>TREES </a:t>
            </a:r>
            <a:r>
              <a:rPr lang="en-US" sz="3200" b="1" dirty="0">
                <a:latin typeface="Oswald"/>
                <a:ea typeface="Oswald"/>
                <a:cs typeface="Oswald"/>
                <a:sym typeface="Oswald"/>
              </a:rPr>
              <a:t>TO AVOID OVERFITTING</a:t>
            </a:r>
          </a:p>
        </p:txBody>
      </p: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Shape 68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686" name="Shape 68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RUNNING THROUGH THE RANDOM FORESTS</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 models are one of the most widespread classifiers used.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They are relatively simple to use and help avoid overfitting.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Forests are an </a:t>
            </a:r>
            <a:r>
              <a:rPr lang="en-US" sz="2800" i="1">
                <a:latin typeface="Georgia"/>
                <a:ea typeface="Georgia"/>
                <a:cs typeface="Georgia"/>
                <a:sym typeface="Georgia"/>
              </a:rPr>
              <a:t>ensemble</a:t>
            </a:r>
            <a:r>
              <a:rPr lang="en-US" sz="2800">
                <a:latin typeface="Georgia"/>
                <a:ea typeface="Georgia"/>
                <a:cs typeface="Georgia"/>
                <a:sym typeface="Georgia"/>
              </a:rPr>
              <a:t> or collection of individual decision trees.</a:t>
            </a:r>
          </a:p>
        </p:txBody>
      </p:sp>
      <p:sp>
        <p:nvSpPr>
          <p:cNvPr id="692" name="Shape 6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RUNNING THROUGH THE RANDOM FORESTS</a:t>
            </a:r>
          </a:p>
        </p:txBody>
      </p:sp>
      <p:pic>
        <p:nvPicPr>
          <p:cNvPr id="693" name="Shape 693"/>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Advantages</a:t>
            </a:r>
          </a:p>
          <a:p>
            <a:pPr marR="0" lvl="1" algn="l" rtl="0">
              <a:lnSpc>
                <a:spcPct val="115000"/>
              </a:lnSpc>
              <a:spcBef>
                <a:spcPts val="0"/>
              </a:spcBef>
              <a:buSzPct val="100000"/>
              <a:buFont typeface="Georgia"/>
            </a:pPr>
            <a:r>
              <a:rPr lang="en-US" sz="2800">
                <a:latin typeface="Georgia"/>
                <a:ea typeface="Georgia"/>
                <a:cs typeface="Georgia"/>
                <a:sym typeface="Georgia"/>
              </a:rPr>
              <a:t>Easy to tune</a:t>
            </a:r>
          </a:p>
          <a:p>
            <a:pPr marR="0" lvl="1" algn="l" rtl="0">
              <a:lnSpc>
                <a:spcPct val="115000"/>
              </a:lnSpc>
              <a:spcBef>
                <a:spcPts val="0"/>
              </a:spcBef>
              <a:buSzPct val="100000"/>
              <a:buFont typeface="Georgia"/>
            </a:pPr>
            <a:r>
              <a:rPr lang="en-US" sz="2800">
                <a:latin typeface="Georgia"/>
                <a:ea typeface="Georgia"/>
                <a:cs typeface="Georgia"/>
                <a:sym typeface="Georgia"/>
              </a:rPr>
              <a:t>Built-in protection against overfitting</a:t>
            </a:r>
          </a:p>
          <a:p>
            <a:pPr marR="0" lvl="1" algn="l" rtl="0">
              <a:lnSpc>
                <a:spcPct val="115000"/>
              </a:lnSpc>
              <a:spcBef>
                <a:spcPts val="0"/>
              </a:spcBef>
              <a:buSzPct val="100000"/>
              <a:buFont typeface="Georgia"/>
            </a:pPr>
            <a:r>
              <a:rPr lang="en-US" sz="2800">
                <a:latin typeface="Georgia"/>
                <a:ea typeface="Georgia"/>
                <a:cs typeface="Georgia"/>
                <a:sym typeface="Georgia"/>
              </a:rPr>
              <a:t>Non-linear</a:t>
            </a:r>
          </a:p>
          <a:p>
            <a:pPr marR="0" lvl="1" algn="l" rtl="0">
              <a:lnSpc>
                <a:spcPct val="115000"/>
              </a:lnSpc>
              <a:spcBef>
                <a:spcPts val="0"/>
              </a:spcBef>
              <a:buSzPct val="100000"/>
              <a:buFont typeface="Georgia"/>
            </a:pPr>
            <a:r>
              <a:rPr lang="en-US" sz="2800">
                <a:latin typeface="Georgia"/>
                <a:ea typeface="Georgia"/>
                <a:cs typeface="Georgia"/>
                <a:sym typeface="Georgia"/>
              </a:rPr>
              <a:t>Built-in interaction effects</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Disadvantages</a:t>
            </a:r>
          </a:p>
          <a:p>
            <a:pPr marR="0" lvl="1" algn="l" rtl="0">
              <a:lnSpc>
                <a:spcPct val="115000"/>
              </a:lnSpc>
              <a:spcBef>
                <a:spcPts val="0"/>
              </a:spcBef>
              <a:buSzPct val="100000"/>
              <a:buFont typeface="Georgia"/>
            </a:pPr>
            <a:r>
              <a:rPr lang="en-US" sz="2800">
                <a:latin typeface="Georgia"/>
                <a:ea typeface="Georgia"/>
                <a:cs typeface="Georgia"/>
                <a:sym typeface="Georgia"/>
              </a:rPr>
              <a:t>Slow</a:t>
            </a:r>
          </a:p>
          <a:p>
            <a:pPr marR="0" lvl="1" algn="l" rtl="0">
              <a:lnSpc>
                <a:spcPct val="115000"/>
              </a:lnSpc>
              <a:spcBef>
                <a:spcPts val="0"/>
              </a:spcBef>
              <a:buSzPct val="100000"/>
              <a:buFont typeface="Georgia"/>
            </a:pPr>
            <a:r>
              <a:rPr lang="en-US" sz="2800">
                <a:latin typeface="Georgia"/>
                <a:ea typeface="Georgia"/>
                <a:cs typeface="Georgia"/>
                <a:sym typeface="Georgia"/>
              </a:rPr>
              <a:t>Black-box</a:t>
            </a:r>
          </a:p>
          <a:p>
            <a:pPr marR="0" lvl="1" algn="l" rtl="0">
              <a:lnSpc>
                <a:spcPct val="115000"/>
              </a:lnSpc>
              <a:spcBef>
                <a:spcPts val="0"/>
              </a:spcBef>
              <a:buSzPct val="100000"/>
              <a:buFont typeface="Georgia"/>
            </a:pPr>
            <a:r>
              <a:rPr lang="en-US" sz="2800">
                <a:latin typeface="Georgia"/>
                <a:ea typeface="Georgia"/>
                <a:cs typeface="Georgia"/>
                <a:sym typeface="Georgia"/>
              </a:rPr>
              <a:t>No “coefficients”</a:t>
            </a:r>
          </a:p>
          <a:p>
            <a:pPr marR="0" lvl="1" algn="l" rtl="0">
              <a:lnSpc>
                <a:spcPct val="115000"/>
              </a:lnSpc>
              <a:spcBef>
                <a:spcPts val="0"/>
              </a:spcBef>
              <a:buSzPct val="100000"/>
              <a:buFont typeface="Georgia"/>
            </a:pPr>
            <a:r>
              <a:rPr lang="en-US" sz="2800">
                <a:latin typeface="Georgia"/>
                <a:ea typeface="Georgia"/>
                <a:cs typeface="Georgia"/>
                <a:sym typeface="Georgia"/>
              </a:rPr>
              <a:t>Harder to explain</a:t>
            </a:r>
          </a:p>
        </p:txBody>
      </p:sp>
      <p:sp>
        <p:nvSpPr>
          <p:cNvPr id="699" name="Shape 6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PROS AND CONS OF RANDOM FORESTS</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Training a random forest model involves training many decision tree models.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Since decision trees overfit easily, we use many decision trees together and randomize the way they are created.</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Random Forest Algorithm</a:t>
            </a:r>
          </a:p>
          <a:p>
            <a:pPr marR="0" lvl="1" algn="l" rtl="0">
              <a:lnSpc>
                <a:spcPct val="115000"/>
              </a:lnSpc>
              <a:spcBef>
                <a:spcPts val="0"/>
              </a:spcBef>
              <a:buSzPct val="100000"/>
              <a:buFont typeface="Georgia"/>
              <a:buAutoNum type="alphaLcPeriod"/>
            </a:pPr>
            <a:r>
              <a:rPr lang="en-US" sz="2800">
                <a:latin typeface="Georgia"/>
                <a:ea typeface="Georgia"/>
                <a:cs typeface="Georgia"/>
                <a:sym typeface="Georgia"/>
              </a:rPr>
              <a:t>Take a bootstrap sample of the dataset.</a:t>
            </a:r>
          </a:p>
          <a:p>
            <a:pPr marR="0" lvl="1" algn="l" rtl="0">
              <a:lnSpc>
                <a:spcPct val="115000"/>
              </a:lnSpc>
              <a:spcBef>
                <a:spcPts val="0"/>
              </a:spcBef>
              <a:buSzPct val="100000"/>
              <a:buFont typeface="Georgia"/>
              <a:buAutoNum type="alphaLcPeriod"/>
            </a:pPr>
            <a:r>
              <a:rPr lang="en-US" sz="2800">
                <a:latin typeface="Georgia"/>
                <a:ea typeface="Georgia"/>
                <a:cs typeface="Georgia"/>
                <a:sym typeface="Georgia"/>
              </a:rPr>
              <a:t>Train a decision tree on the bootstrap sample.  For each split/feature selection, only evaluate a </a:t>
            </a:r>
            <a:r>
              <a:rPr lang="en-US" sz="2800" i="1">
                <a:latin typeface="Georgia"/>
                <a:ea typeface="Georgia"/>
                <a:cs typeface="Georgia"/>
                <a:sym typeface="Georgia"/>
              </a:rPr>
              <a:t>limited</a:t>
            </a:r>
            <a:r>
              <a:rPr lang="en-US" sz="2800">
                <a:latin typeface="Georgia"/>
                <a:ea typeface="Georgia"/>
                <a:cs typeface="Georgia"/>
                <a:sym typeface="Georgia"/>
              </a:rPr>
              <a:t> number of features to find the best one.</a:t>
            </a:r>
          </a:p>
          <a:p>
            <a:pPr marR="0" lvl="1" algn="l" rtl="0">
              <a:lnSpc>
                <a:spcPct val="115000"/>
              </a:lnSpc>
              <a:spcBef>
                <a:spcPts val="0"/>
              </a:spcBef>
              <a:buSzPct val="100000"/>
              <a:buFont typeface="Georgia"/>
              <a:buAutoNum type="alphaLcPeriod"/>
            </a:pPr>
            <a:r>
              <a:rPr lang="en-US" sz="2800">
                <a:latin typeface="Georgia"/>
                <a:ea typeface="Georgia"/>
                <a:cs typeface="Georgia"/>
                <a:sym typeface="Georgia"/>
              </a:rPr>
              <a:t>Repeat this for </a:t>
            </a:r>
            <a:r>
              <a:rPr lang="en-US" sz="2800" i="1">
                <a:latin typeface="Georgia"/>
                <a:ea typeface="Georgia"/>
                <a:cs typeface="Georgia"/>
                <a:sym typeface="Georgia"/>
              </a:rPr>
              <a:t>N</a:t>
            </a:r>
            <a:r>
              <a:rPr lang="en-US" sz="2800">
                <a:latin typeface="Georgia"/>
                <a:ea typeface="Georgia"/>
                <a:cs typeface="Georgia"/>
                <a:sym typeface="Georgia"/>
              </a:rPr>
              <a:t> trees.</a:t>
            </a:r>
          </a:p>
        </p:txBody>
      </p:sp>
      <p:sp>
        <p:nvSpPr>
          <p:cNvPr id="705" name="Shape 70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DECISION TREES AND RANDOM FORESTS</a:t>
            </a:r>
          </a:p>
        </p:txBody>
      </p:sp>
      <p:sp>
        <p:nvSpPr>
          <p:cNvPr id="435" name="Shape 435"/>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for a random forest model come from each decision tree.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Make an individual prediction with each decision tree.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Combine the individual predictions and take the majority vote.</a:t>
            </a:r>
          </a:p>
        </p:txBody>
      </p:sp>
      <p:sp>
        <p:nvSpPr>
          <p:cNvPr id="711" name="Shape 7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PREDICTIONS USING A RANDOM FOREST</a:t>
            </a:r>
          </a:p>
        </p:txBody>
      </p:sp>
      <p:pic>
        <p:nvPicPr>
          <p:cNvPr id="712" name="Shape 712"/>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718" name="Shape 71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REGRESSION WITH DECISION TREES AND RANDOM FORESTS</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pic>
        <p:nvPicPr>
          <p:cNvPr id="723" name="Shape 72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24" name="Shape 72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25" name="Shape 725"/>
          <p:cNvSpPr/>
          <p:nvPr/>
        </p:nvSpPr>
        <p:spPr>
          <a:xfrm>
            <a:off x="2961475" y="2224349"/>
            <a:ext cx="7559399" cy="27386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Build a random forest model to predict the evergreeness of a website.  Remember to use the parameter </a:t>
            </a:r>
            <a:r>
              <a:rPr lang="en-US" sz="1800">
                <a:latin typeface="Consolas"/>
                <a:ea typeface="Consolas"/>
                <a:cs typeface="Consolas"/>
                <a:sym typeface="Consolas"/>
              </a:rPr>
              <a:t>n_estimators</a:t>
            </a:r>
            <a:r>
              <a:rPr lang="en-US" sz="1800">
                <a:latin typeface="Georgia"/>
                <a:ea typeface="Georgia"/>
                <a:cs typeface="Georgia"/>
                <a:sym typeface="Georgia"/>
              </a:rPr>
              <a:t> to control the number of trees used in the model.</a:t>
            </a:r>
          </a:p>
          <a:p>
            <a:pPr marL="457200" lvl="0" indent="-342900" rtl="0">
              <a:spcBef>
                <a:spcPts val="0"/>
              </a:spcBef>
              <a:buSzPct val="100000"/>
              <a:buFont typeface="Georgia"/>
              <a:buAutoNum type="arabicPeriod"/>
            </a:pPr>
            <a:r>
              <a:rPr lang="en-US" sz="1800">
                <a:latin typeface="Georgia"/>
                <a:ea typeface="Georgia"/>
                <a:cs typeface="Georgia"/>
                <a:sym typeface="Georgia"/>
              </a:rPr>
              <a:t>Take note of the features that give the best splits to determine the most important features.</a:t>
            </a:r>
          </a:p>
          <a:p>
            <a:pPr marL="457200" lvl="0" indent="-342900" rtl="0">
              <a:spcBef>
                <a:spcPts val="0"/>
              </a:spcBef>
              <a:buSzPct val="100000"/>
              <a:buFont typeface="Georgia"/>
              <a:buAutoNum type="arabicPeriod"/>
            </a:pPr>
            <a:r>
              <a:rPr lang="en-US" sz="1800">
                <a:latin typeface="Georgia"/>
                <a:ea typeface="Georgia"/>
                <a:cs typeface="Georgia"/>
                <a:sym typeface="Georgia"/>
              </a:rPr>
              <a:t>Decision trees and random forests can be used for both classification and regression.  In regression, predictions are made by taking the average value of the samples in the leaf node.  You can take the average of the individual trees’ predictions.  Build a regression based random forest model.</a:t>
            </a:r>
          </a:p>
        </p:txBody>
      </p:sp>
      <p:sp>
        <p:nvSpPr>
          <p:cNvPr id="726" name="Shape 726"/>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The models mentioned above</a:t>
            </a:r>
          </a:p>
        </p:txBody>
      </p:sp>
      <p:sp>
        <p:nvSpPr>
          <p:cNvPr id="727" name="Shape 727"/>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(20 minutes)</a:t>
            </a:r>
          </a:p>
        </p:txBody>
      </p:sp>
      <p:sp>
        <p:nvSpPr>
          <p:cNvPr id="728" name="Shape 72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29" name="Shape 729"/>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30" name="Shape 730"/>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REGRESSION </a:t>
            </a:r>
            <a:r>
              <a:rPr lang="en-US" sz="3200" b="1">
                <a:latin typeface="Oswald"/>
                <a:ea typeface="Oswald"/>
                <a:cs typeface="Oswald"/>
                <a:sym typeface="Oswald"/>
              </a:rPr>
              <a:t>WITH </a:t>
            </a:r>
            <a:r>
              <a:rPr lang="en-US" sz="3200" b="1" smtClean="0">
                <a:latin typeface="Oswald"/>
                <a:ea typeface="Oswald"/>
                <a:cs typeface="Oswald"/>
                <a:sym typeface="Oswald"/>
              </a:rPr>
              <a:t>TREES </a:t>
            </a:r>
            <a:r>
              <a:rPr lang="en-US" sz="3200" b="1" dirty="0">
                <a:latin typeface="Oswald"/>
                <a:ea typeface="Oswald"/>
                <a:cs typeface="Oswald"/>
                <a:sym typeface="Oswald"/>
              </a:rPr>
              <a:t>&amp; RANDOM FORESTS</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Shape 73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736" name="Shape 73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EVALUATE RANDOM FOREST USING CROSS-VALIDATION</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pic>
        <p:nvPicPr>
          <p:cNvPr id="741" name="Shape 74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42" name="Shape 74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43" name="Shape 743"/>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Building upon the previous Guided Practice, add any input variables to the model that you think may be relevant.</a:t>
            </a:r>
          </a:p>
          <a:p>
            <a:pPr marL="457200" lvl="0" indent="-342900" rtl="0">
              <a:spcBef>
                <a:spcPts val="0"/>
              </a:spcBef>
              <a:buSzPct val="100000"/>
              <a:buFont typeface="Georgia"/>
              <a:buAutoNum type="arabicPeriod"/>
            </a:pPr>
            <a:r>
              <a:rPr lang="en-US" sz="1800">
                <a:latin typeface="Georgia"/>
                <a:ea typeface="Georgia"/>
                <a:cs typeface="Georgia"/>
                <a:sym typeface="Georgia"/>
              </a:rPr>
              <a:t>For each feature:</a:t>
            </a:r>
          </a:p>
          <a:p>
            <a:pPr marL="914400" lvl="1" indent="-342900" rtl="0">
              <a:spcBef>
                <a:spcPts val="0"/>
              </a:spcBef>
              <a:buSzPct val="100000"/>
              <a:buFont typeface="Georgia"/>
              <a:buAutoNum type="alphaLcPeriod"/>
            </a:pPr>
            <a:r>
              <a:rPr lang="en-US" sz="1800">
                <a:latin typeface="Georgia"/>
                <a:ea typeface="Georgia"/>
                <a:cs typeface="Georgia"/>
                <a:sym typeface="Georgia"/>
              </a:rPr>
              <a:t>Evaluate the model for improved predictive performance using cross-validation.</a:t>
            </a:r>
          </a:p>
          <a:p>
            <a:pPr marL="914400" lvl="1" indent="-342900" rtl="0">
              <a:spcBef>
                <a:spcPts val="0"/>
              </a:spcBef>
              <a:buSzPct val="100000"/>
              <a:buFont typeface="Georgia"/>
              <a:buAutoNum type="alphaLcPeriod"/>
            </a:pPr>
            <a:r>
              <a:rPr lang="en-US" sz="1800">
                <a:latin typeface="Georgia"/>
                <a:ea typeface="Georgia"/>
                <a:cs typeface="Georgia"/>
                <a:sym typeface="Georgia"/>
              </a:rPr>
              <a:t>Evaluate the importance of the feature.</a:t>
            </a:r>
          </a:p>
          <a:p>
            <a:pPr marL="457200" lvl="0" indent="-342900" rtl="0">
              <a:spcBef>
                <a:spcPts val="0"/>
              </a:spcBef>
              <a:buSzPct val="100000"/>
              <a:buFont typeface="Georgia"/>
              <a:buAutoNum type="arabicPeriod"/>
            </a:pPr>
            <a:r>
              <a:rPr lang="en-US" sz="1800" b="1">
                <a:latin typeface="Georgia"/>
                <a:ea typeface="Georgia"/>
                <a:cs typeface="Georgia"/>
                <a:sym typeface="Georgia"/>
              </a:rPr>
              <a:t>Bonus</a:t>
            </a:r>
            <a:r>
              <a:rPr lang="en-US" sz="1800">
                <a:latin typeface="Georgia"/>
                <a:ea typeface="Georgia"/>
                <a:cs typeface="Georgia"/>
                <a:sym typeface="Georgia"/>
              </a:rPr>
              <a:t>:  Just like the ‘recipe’ feature, add in similar text features and evaluate their performance.</a:t>
            </a:r>
          </a:p>
        </p:txBody>
      </p:sp>
      <p:sp>
        <p:nvSpPr>
          <p:cNvPr id="744" name="Shape 744"/>
          <p:cNvSpPr/>
          <p:nvPr/>
        </p:nvSpPr>
        <p:spPr>
          <a:xfrm>
            <a:off x="3052753" y="5792350"/>
            <a:ext cx="66285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Newly created features and models</a:t>
            </a:r>
          </a:p>
        </p:txBody>
      </p:sp>
      <p:sp>
        <p:nvSpPr>
          <p:cNvPr id="745" name="Shape 74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46" name="Shape 746"/>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747" name="Shape 74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48" name="Shape 748"/>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EVALUATE </a:t>
            </a:r>
            <a:r>
              <a:rPr lang="en-US" sz="3200" b="1" dirty="0" smtClean="0">
                <a:latin typeface="Oswald"/>
                <a:ea typeface="Oswald"/>
                <a:cs typeface="Oswald"/>
                <a:sym typeface="Oswald"/>
              </a:rPr>
              <a:t>RF USING </a:t>
            </a:r>
            <a:r>
              <a:rPr lang="en-US" sz="3200" b="1" dirty="0">
                <a:latin typeface="Oswald"/>
                <a:ea typeface="Oswald"/>
                <a:cs typeface="Oswald"/>
                <a:sym typeface="Oswald"/>
              </a:rPr>
              <a:t>CROSS-VALIDATION</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754" name="Shape 75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does training involve?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some common problems with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random forests?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some common problems with random forests?</a:t>
            </a:r>
          </a:p>
          <a:p>
            <a:pPr marR="0" lvl="0" algn="l" rtl="0">
              <a:spcBef>
                <a:spcPts val="1000"/>
              </a:spcBef>
              <a:buNone/>
            </a:pPr>
            <a:endParaRPr sz="2800">
              <a:latin typeface="Georgia"/>
              <a:ea typeface="Georgia"/>
              <a:cs typeface="Georgia"/>
              <a:sym typeface="Georgia"/>
            </a:endParaRPr>
          </a:p>
        </p:txBody>
      </p:sp>
      <p:sp>
        <p:nvSpPr>
          <p:cNvPr id="760" name="Shape 76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Q&amp;A</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764"/>
        <p:cNvGrpSpPr/>
        <p:nvPr/>
      </p:nvGrpSpPr>
      <p:grpSpPr>
        <a:xfrm>
          <a:off x="0" y="0"/>
          <a:ext cx="0" cy="0"/>
          <a:chOff x="0" y="0"/>
          <a:chExt cx="0" cy="0"/>
        </a:xfrm>
      </p:grpSpPr>
      <p:sp>
        <p:nvSpPr>
          <p:cNvPr id="765" name="Shape 765"/>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766" name="Shape 766"/>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Shape 7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772" name="Shape 77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773" name="Shape 773"/>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Homework:</a:t>
            </a: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Deliverable 2</a:t>
            </a:r>
          </a:p>
          <a:p>
            <a:pPr marR="0" lvl="0" algn="l" rtl="0">
              <a:spcBef>
                <a:spcPts val="1000"/>
              </a:spcBef>
              <a:buNone/>
            </a:pPr>
            <a:endParaRPr>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777"/>
        <p:cNvGrpSpPr/>
        <p:nvPr/>
      </p:nvGrpSpPr>
      <p:grpSpPr>
        <a:xfrm>
          <a:off x="0" y="0"/>
          <a:ext cx="0" cy="0"/>
          <a:chOff x="0" y="0"/>
          <a:chExt cx="0" cy="0"/>
        </a:xfrm>
      </p:grpSpPr>
      <p:sp>
        <p:nvSpPr>
          <p:cNvPr id="778" name="Shape 778"/>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779" name="Shape 779"/>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and build decision tree models for classification and regression</a:t>
            </a: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differences between linear and non-linear models</a:t>
            </a:r>
          </a:p>
          <a:p>
            <a:pPr marL="203200" marR="0" lvl="0" indent="-256540" algn="l" rtl="0">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Understand and build random forest models for classification and regression</a:t>
            </a:r>
          </a:p>
          <a:p>
            <a:pPr marL="203200" marR="0" lvl="0" indent="-256540" algn="l" rtl="0">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Know how to extract the most important predictors in a random forest model</a:t>
            </a:r>
          </a:p>
        </p:txBody>
      </p:sp>
      <p:sp>
        <p:nvSpPr>
          <p:cNvPr id="441" name="Shape 4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 AND RANDOM FORESTS</a:t>
            </a: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Shape 7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785" name="Shape 785"/>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786" name="Shape 786"/>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790"/>
        <p:cNvGrpSpPr/>
        <p:nvPr/>
      </p:nvGrpSpPr>
      <p:grpSpPr>
        <a:xfrm>
          <a:off x="0" y="0"/>
          <a:ext cx="0" cy="0"/>
          <a:chOff x="0" y="0"/>
          <a:chExt cx="0" cy="0"/>
        </a:xfrm>
      </p:grpSpPr>
      <p:sp>
        <p:nvSpPr>
          <p:cNvPr id="791" name="Shape 791"/>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792" name="Shape 79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793" name="Shape 79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794" name="Shape 794"/>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798"/>
        <p:cNvGrpSpPr/>
        <p:nvPr/>
      </p:nvGrpSpPr>
      <p:grpSpPr>
        <a:xfrm>
          <a:off x="0" y="0"/>
          <a:ext cx="0" cy="0"/>
          <a:chOff x="0" y="0"/>
          <a:chExt cx="0" cy="0"/>
        </a:xfrm>
      </p:grpSpPr>
      <p:sp>
        <p:nvSpPr>
          <p:cNvPr id="799" name="Shape 799"/>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800" name="Shape 800"/>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01" name="Shape 801"/>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02" name="Shape 802"/>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803" name="Shape 803"/>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809" name="Shape 809"/>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810" name="Shape 810"/>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811" name="Shape 811"/>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812" name="Shape 812"/>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813" name="Shape 813"/>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814" name="Shape 814"/>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Use Seaborn to create plots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Knowledge of a bootstrap sample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concepts of cross-validation, logistic regression, and overfitting</a:t>
            </a:r>
          </a:p>
          <a:p>
            <a:pPr marR="0" lvl="0" algn="l" rtl="0">
              <a:spcBef>
                <a:spcPts val="0"/>
              </a:spcBef>
              <a:buNone/>
            </a:pPr>
            <a:endParaRPr sz="2800">
              <a:solidFill>
                <a:srgbClr val="333333"/>
              </a:solidFill>
              <a:highlight>
                <a:srgbClr val="FFFFFF"/>
              </a:highlight>
              <a:latin typeface="Georgia"/>
              <a:ea typeface="Georgia"/>
              <a:cs typeface="Georgia"/>
              <a:sym typeface="Georgia"/>
            </a:endParaRPr>
          </a:p>
          <a:p>
            <a:pPr marL="203200" marR="0" lvl="0" indent="-256540" algn="l" rtl="0">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Know how to build and evaluate </a:t>
            </a:r>
            <a:r>
              <a:rPr lang="en-US" sz="2800" i="1">
                <a:solidFill>
                  <a:srgbClr val="333333"/>
                </a:solidFill>
                <a:highlight>
                  <a:srgbClr val="FFFFFF"/>
                </a:highlight>
                <a:latin typeface="Georgia"/>
                <a:ea typeface="Georgia"/>
                <a:cs typeface="Georgia"/>
                <a:sym typeface="Georgia"/>
              </a:rPr>
              <a:t>some</a:t>
            </a:r>
            <a:r>
              <a:rPr lang="en-US" sz="2800">
                <a:solidFill>
                  <a:srgbClr val="333333"/>
                </a:solidFill>
                <a:highlight>
                  <a:srgbClr val="FFFFFF"/>
                </a:highlight>
                <a:latin typeface="Georgia"/>
                <a:ea typeface="Georgia"/>
                <a:cs typeface="Georgia"/>
                <a:sym typeface="Georgia"/>
              </a:rPr>
              <a:t> classification model in sckit-learn using cross-validation and AUC</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DECISION TREES AND RANDOM FORESTS</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Any questions from last class?</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2664</Words>
  <Application>Microsoft Macintosh PowerPoint</Application>
  <PresentationFormat>Custom</PresentationFormat>
  <Paragraphs>367</Paragraphs>
  <Slides>53</Slides>
  <Notes>53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53</vt:i4>
      </vt:variant>
    </vt:vector>
  </HeadingPairs>
  <TitlesOfParts>
    <vt:vector size="57" baseType="lpstr">
      <vt:lpstr>Merriweather Sans</vt:lpstr>
      <vt:lpstr>Oswald</vt:lpstr>
      <vt:lpstr>White</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Brandon Burroughs</cp:lastModifiedBy>
  <cp:revision>2</cp:revision>
  <dcterms:modified xsi:type="dcterms:W3CDTF">2016-01-17T21:10:06Z</dcterms:modified>
</cp:coreProperties>
</file>