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512" y="-104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3152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62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72" name="Shape 4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TOOLS OF THE TRADE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 we are going to review some of the tools we use in data science.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how they fit into the wider programming environment.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start with the command line.  This is your portal to your computer and the outside world.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LOCAL MACHINE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your local computer, you have a variety of tools at your disposal.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editor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Programs/tools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of these can be accessed through the terminal or through a GUI (Graphical User Interface).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navigate your files through the terminal or through Finder.</a:t>
            </a: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50" y="2222500"/>
            <a:ext cx="619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91" name="Shape 49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cxnSp>
        <p:nvCxnSpPr>
          <p:cNvPr id="492" name="Shape 492"/>
          <p:cNvCxnSpPr>
            <a:endCxn id="49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3" name="Shape 493"/>
          <p:cNvCxnSpPr>
            <a:stCxn id="49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4" name="Shape 494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01" name="Shape 5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COMMAND LINE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walk through a few commands.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pwd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$home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mkdir</a:t>
            </a:r>
          </a:p>
          <a:p>
            <a:pPr marR="0" lvl="1" algn="l" rtl="0">
              <a:lnSpc>
                <a:spcPct val="150000"/>
              </a:lnSpc>
              <a:spcBef>
                <a:spcPts val="0"/>
              </a:spcBef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open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access many tools with the terminal.  Let’s walk through a few.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COMMAND LINE</a:t>
            </a:r>
          </a:p>
        </p:txBody>
      </p:sp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100" y="2454519"/>
            <a:ext cx="5590712" cy="349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14" name="Shape 514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15" name="Shape 515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cxnSp>
        <p:nvCxnSpPr>
          <p:cNvPr id="516" name="Shape 516"/>
          <p:cNvCxnSpPr>
            <a:endCxn id="514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7" name="Shape 517"/>
          <p:cNvCxnSpPr>
            <a:stCxn id="514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8" name="Shape 518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20" name="Shape 520"/>
          <p:cNvCxnSpPr>
            <a:endCxn id="515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21" name="Shape 5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27" name="Shape 5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 far, we’ve used iPython Notebooks in place of a text editor.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there are many options available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eMacs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Vim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Sublime Text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what Sublime Text look like with Python.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45" y="3317775"/>
            <a:ext cx="1926899" cy="1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275" y="3204774"/>
            <a:ext cx="2156674" cy="21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2050" y="3266550"/>
            <a:ext cx="2033125" cy="2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43" name="Shape 5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12" y="1498600"/>
            <a:ext cx="11458575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EDITORS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“say-hi.py”, found in the lesson-05 folder of the class repo, in Sublime Text to see it for yourself.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555" name="Shape 555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556" name="Shape 556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557" name="Shape 557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cxnSp>
        <p:nvCxnSpPr>
          <p:cNvPr id="558" name="Shape 558"/>
          <p:cNvCxnSpPr>
            <a:endCxn id="555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9" name="Shape 559"/>
          <p:cNvCxnSpPr>
            <a:stCxn id="555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0" name="Shape 56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562" name="Shape 562"/>
          <p:cNvCxnSpPr>
            <a:endCxn id="556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63" name="Shape 563"/>
          <p:cNvCxnSpPr>
            <a:stCxn id="557" idx="1"/>
            <a:endCxn id="556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564" name="Shape 56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sp>
        <p:nvSpPr>
          <p:cNvPr id="565" name="Shape 56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text editor?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name any other examples?</a:t>
            </a:r>
          </a:p>
        </p:txBody>
      </p:sp>
      <p:sp>
        <p:nvSpPr>
          <p:cNvPr id="574" name="Shape 57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5" name="Shape 57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7" name="Shape 57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IPYTHON NOTEBOOK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Where does iPython Notebook fit in?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refer to the iPython Notebook docs to get a better idea:  the notebook combines the console, web apps, and markdown to capture the whole computation process.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iPython notebooks combine two components: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web application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Notebook documents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95" name="Shape 5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PYTHON PACKAGES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terminal allows us to run programs and reach out to the outside world.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add programs and packages as needed.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add Python packages, we use a tool called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pip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package with the command line.  We’ll install Beautiful Soup, a HTML/XML parsing package.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pip install beautifulsoup4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07" name="Shape 60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08" name="Shape 60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09" name="Shape 60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10" name="Shape 61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cxnSp>
        <p:nvCxnSpPr>
          <p:cNvPr id="611" name="Shape 611"/>
          <p:cNvCxnSpPr>
            <a:endCxn id="60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12" name="Shape 612"/>
          <p:cNvCxnSpPr>
            <a:stCxn id="60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3" name="Shape 613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15" name="Shape 615"/>
          <p:cNvCxnSpPr>
            <a:endCxn id="60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16" name="Shape 616"/>
          <p:cNvCxnSpPr>
            <a:stCxn id="609" idx="1"/>
            <a:endCxn id="60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17" name="Shape 617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18" name="Shape 618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19" name="Shape 619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20" name="Shape 620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21" name="Shape 621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27" name="Shape 62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command line also allows you to download and use other tools and packages.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for different purposes available in the outside world. </a:t>
            </a:r>
          </a:p>
        </p:txBody>
      </p:sp>
      <p:sp>
        <p:nvSpPr>
          <p:cNvPr id="633" name="Shape 6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lang="en-US" sz="3200" b="1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39" name="Shape 639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40" name="Shape 640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41" name="Shape 641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42" name="Shape 642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43" name="Shape 643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44" name="Shape 644"/>
          <p:cNvCxnSpPr>
            <a:endCxn id="639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5" name="Shape 645"/>
          <p:cNvCxnSpPr>
            <a:stCxn id="639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46" name="Shape 646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48" name="Shape 648"/>
          <p:cNvCxnSpPr>
            <a:endCxn id="640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49" name="Shape 649"/>
          <p:cNvCxnSpPr>
            <a:stCxn id="641" idx="1"/>
            <a:endCxn id="640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0" name="Shape 650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51" name="Shape 651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52" name="Shape 652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53" name="Shape 653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54" name="Shape 654"/>
          <p:cNvCxnSpPr>
            <a:stCxn id="643" idx="2"/>
            <a:endCxn id="639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55" name="Shape 655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saw with pip, the command line can connect us to the outside world.  This becomes more important for data.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may have HIPAA protected data.  This means we can’t leave this sensitive data on our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local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machine (i.e. laptop).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communicate with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remote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machine (i.e. server) to access the data via command line.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a demonstration of this.</a:t>
            </a:r>
          </a:p>
        </p:txBody>
      </p:sp>
      <p:sp>
        <p:nvSpPr>
          <p:cNvPr id="661" name="Shape 6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THE OUTSIDE WORLD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667" name="Shape 667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668" name="Shape 668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669" name="Shape 669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670" name="Shape 670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671" name="Shape 671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672" name="Shape 672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673" name="Shape 673"/>
          <p:cNvCxnSpPr>
            <a:endCxn id="667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4" name="Shape 674"/>
          <p:cNvCxnSpPr>
            <a:stCxn id="667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5" name="Shape 675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677" name="Shape 677"/>
          <p:cNvCxnSpPr>
            <a:endCxn id="668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78" name="Shape 678"/>
          <p:cNvCxnSpPr>
            <a:stCxn id="669" idx="1"/>
            <a:endCxn id="668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9" name="Shape 679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680" name="Shape 680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1" name="Shape 681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682" name="Shape 682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3" name="Shape 683"/>
          <p:cNvCxnSpPr>
            <a:stCxn id="672" idx="2"/>
            <a:endCxn id="667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684" name="Shape 684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85" name="Shape 685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86" name="Shape 686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687" name="Shape 687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93" name="Shape 69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Version control is necessary when working on complex projects.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Git is a way of tracking changes we’ve made to our programs that allows us to go back in time to fix errors.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Combined with Github, Git is a powerful tool for collaborating with colleagues.  You can work on different aspects of projects simultaneously and merge the changes together seamlessly.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different ways to use these tools.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an example of using Git and Github.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three primary commands we’ll use.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add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commit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push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a colleague wants to implement our change, we may use the command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05" name="Shape 7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711" name="Shape 711"/>
          <p:cNvSpPr/>
          <p:nvPr/>
        </p:nvSpPr>
        <p:spPr>
          <a:xfrm>
            <a:off x="4965500" y="310962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Terminal/ Command Line</a:t>
            </a:r>
          </a:p>
        </p:txBody>
      </p:sp>
      <p:sp>
        <p:nvSpPr>
          <p:cNvPr id="712" name="Shape 712"/>
          <p:cNvSpPr/>
          <p:nvPr/>
        </p:nvSpPr>
        <p:spPr>
          <a:xfrm>
            <a:off x="635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Your Files</a:t>
            </a:r>
          </a:p>
        </p:txBody>
      </p:sp>
      <p:sp>
        <p:nvSpPr>
          <p:cNvPr id="713" name="Shape 713"/>
          <p:cNvSpPr/>
          <p:nvPr/>
        </p:nvSpPr>
        <p:spPr>
          <a:xfrm>
            <a:off x="49655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Text Editor,    e.g. Sublime Text</a:t>
            </a:r>
          </a:p>
        </p:txBody>
      </p:sp>
      <p:sp>
        <p:nvSpPr>
          <p:cNvPr id="714" name="Shape 714"/>
          <p:cNvSpPr/>
          <p:nvPr/>
        </p:nvSpPr>
        <p:spPr>
          <a:xfrm>
            <a:off x="9296000" y="5227250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Python and Packages</a:t>
            </a:r>
          </a:p>
        </p:txBody>
      </p:sp>
      <p:sp>
        <p:nvSpPr>
          <p:cNvPr id="715" name="Shape 715"/>
          <p:cNvSpPr/>
          <p:nvPr/>
        </p:nvSpPr>
        <p:spPr>
          <a:xfrm>
            <a:off x="635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Git and Github</a:t>
            </a:r>
          </a:p>
        </p:txBody>
      </p:sp>
      <p:sp>
        <p:nvSpPr>
          <p:cNvPr id="716" name="Shape 716"/>
          <p:cNvSpPr/>
          <p:nvPr/>
        </p:nvSpPr>
        <p:spPr>
          <a:xfrm>
            <a:off x="9296000" y="1295475"/>
            <a:ext cx="3073800" cy="1788900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Remote Computers, e.g. AWS</a:t>
            </a:r>
          </a:p>
        </p:txBody>
      </p:sp>
      <p:sp>
        <p:nvSpPr>
          <p:cNvPr id="717" name="Shape 717"/>
          <p:cNvSpPr/>
          <p:nvPr/>
        </p:nvSpPr>
        <p:spPr>
          <a:xfrm>
            <a:off x="5132150" y="1295475"/>
            <a:ext cx="2740500" cy="1316699"/>
          </a:xfrm>
          <a:prstGeom prst="roundRect">
            <a:avLst>
              <a:gd name="adj" fmla="val 16667"/>
            </a:avLst>
          </a:prstGeom>
          <a:solidFill>
            <a:srgbClr val="7A1743"/>
          </a:solidFill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Packages</a:t>
            </a:r>
          </a:p>
        </p:txBody>
      </p:sp>
      <p:cxnSp>
        <p:nvCxnSpPr>
          <p:cNvPr id="718" name="Shape 718"/>
          <p:cNvCxnSpPr>
            <a:endCxn id="711" idx="1"/>
          </p:cNvCxnSpPr>
          <p:nvPr/>
        </p:nvCxnSpPr>
        <p:spPr>
          <a:xfrm rot="10800000" flipH="1">
            <a:off x="-30700" y="4004075"/>
            <a:ext cx="4996200" cy="2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9" name="Shape 719"/>
          <p:cNvCxnSpPr>
            <a:stCxn id="711" idx="3"/>
          </p:cNvCxnSpPr>
          <p:nvPr/>
        </p:nvCxnSpPr>
        <p:spPr>
          <a:xfrm rot="10800000" flipH="1">
            <a:off x="8039300" y="4002875"/>
            <a:ext cx="4965600" cy="1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 txBox="1"/>
          <p:nvPr/>
        </p:nvSpPr>
        <p:spPr>
          <a:xfrm>
            <a:off x="1103150" y="35701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Outside World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103150" y="4027375"/>
            <a:ext cx="22979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Machine</a:t>
            </a:r>
          </a:p>
        </p:txBody>
      </p:sp>
      <p:cxnSp>
        <p:nvCxnSpPr>
          <p:cNvPr id="722" name="Shape 722"/>
          <p:cNvCxnSpPr>
            <a:endCxn id="712" idx="0"/>
          </p:cNvCxnSpPr>
          <p:nvPr/>
        </p:nvCxnSpPr>
        <p:spPr>
          <a:xfrm flipH="1">
            <a:off x="2171900" y="4349750"/>
            <a:ext cx="2799300" cy="877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23" name="Shape 723"/>
          <p:cNvCxnSpPr>
            <a:stCxn id="713" idx="1"/>
            <a:endCxn id="712" idx="3"/>
          </p:cNvCxnSpPr>
          <p:nvPr/>
        </p:nvCxnSpPr>
        <p:spPr>
          <a:xfrm rot="10800000">
            <a:off x="3708800" y="6121700"/>
            <a:ext cx="1256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724" name="Shape 724"/>
          <p:cNvSpPr txBox="1"/>
          <p:nvPr/>
        </p:nvSpPr>
        <p:spPr>
          <a:xfrm>
            <a:off x="3803000" y="5690000"/>
            <a:ext cx="1068299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Edit</a:t>
            </a:r>
          </a:p>
        </p:txBody>
      </p:sp>
      <p:cxnSp>
        <p:nvCxnSpPr>
          <p:cNvPr id="725" name="Shape 725"/>
          <p:cNvCxnSpPr/>
          <p:nvPr/>
        </p:nvCxnSpPr>
        <p:spPr>
          <a:xfrm>
            <a:off x="8045825" y="4333275"/>
            <a:ext cx="2224200" cy="8666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26" name="Shape 726"/>
          <p:cNvSpPr txBox="1"/>
          <p:nvPr/>
        </p:nvSpPr>
        <p:spPr>
          <a:xfrm rot="1309168">
            <a:off x="8146909" y="4340362"/>
            <a:ext cx="2297924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pip install</a:t>
            </a:r>
          </a:p>
        </p:txBody>
      </p:sp>
      <p:cxnSp>
        <p:nvCxnSpPr>
          <p:cNvPr id="727" name="Shape 727"/>
          <p:cNvCxnSpPr/>
          <p:nvPr/>
        </p:nvCxnSpPr>
        <p:spPr>
          <a:xfrm rot="10800000">
            <a:off x="7964024" y="4815824"/>
            <a:ext cx="1390200" cy="5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28" name="Shape 728"/>
          <p:cNvCxnSpPr/>
          <p:nvPr/>
        </p:nvCxnSpPr>
        <p:spPr>
          <a:xfrm rot="10800000">
            <a:off x="3719799" y="2763200"/>
            <a:ext cx="1284000" cy="4742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29" name="Shape 729"/>
          <p:cNvCxnSpPr/>
          <p:nvPr/>
        </p:nvCxnSpPr>
        <p:spPr>
          <a:xfrm rot="10800000">
            <a:off x="3580899" y="3049274"/>
            <a:ext cx="1390200" cy="52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0" name="Shape 730"/>
          <p:cNvSpPr txBox="1"/>
          <p:nvPr/>
        </p:nvSpPr>
        <p:spPr>
          <a:xfrm rot="1309273">
            <a:off x="3731335" y="26086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git push</a:t>
            </a:r>
          </a:p>
        </p:txBody>
      </p:sp>
      <p:sp>
        <p:nvSpPr>
          <p:cNvPr id="731" name="Shape 731"/>
          <p:cNvSpPr txBox="1"/>
          <p:nvPr/>
        </p:nvSpPr>
        <p:spPr>
          <a:xfrm rot="1309273">
            <a:off x="3332035" y="3267507"/>
            <a:ext cx="1610925" cy="4317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git pull</a:t>
            </a:r>
          </a:p>
        </p:txBody>
      </p:sp>
      <p:cxnSp>
        <p:nvCxnSpPr>
          <p:cNvPr id="732" name="Shape 732"/>
          <p:cNvCxnSpPr>
            <a:stCxn id="717" idx="2"/>
            <a:endCxn id="711" idx="0"/>
          </p:cNvCxnSpPr>
          <p:nvPr/>
        </p:nvCxnSpPr>
        <p:spPr>
          <a:xfrm>
            <a:off x="6502400" y="2612174"/>
            <a:ext cx="0" cy="49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733" name="Shape 733"/>
          <p:cNvCxnSpPr/>
          <p:nvPr/>
        </p:nvCxnSpPr>
        <p:spPr>
          <a:xfrm rot="10800000" flipH="1">
            <a:off x="7923175" y="2640474"/>
            <a:ext cx="1390200" cy="53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34" name="Shape 734"/>
          <p:cNvCxnSpPr/>
          <p:nvPr/>
        </p:nvCxnSpPr>
        <p:spPr>
          <a:xfrm rot="10800000" flipH="1">
            <a:off x="8045825" y="2926825"/>
            <a:ext cx="1267500" cy="482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735" name="Shape 735"/>
          <p:cNvSpPr txBox="1"/>
          <p:nvPr/>
        </p:nvSpPr>
        <p:spPr>
          <a:xfrm rot="-1297962">
            <a:off x="7558707" y="2458252"/>
            <a:ext cx="1816331" cy="4318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SSH/tunnel</a:t>
            </a:r>
          </a:p>
        </p:txBody>
      </p:sp>
      <p:sp>
        <p:nvSpPr>
          <p:cNvPr id="736" name="Shape 736"/>
          <p:cNvSpPr txBox="1"/>
          <p:nvPr/>
        </p:nvSpPr>
        <p:spPr>
          <a:xfrm rot="-1028903">
            <a:off x="2797997" y="4481473"/>
            <a:ext cx="1909801" cy="561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open, mkdir, cd, rm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742" name="Shape 7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Shape 74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a GUI?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the command line?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the big advantages of using the command line over a GUI?</a:t>
            </a:r>
          </a:p>
        </p:txBody>
      </p:sp>
      <p:sp>
        <p:nvSpPr>
          <p:cNvPr id="745" name="Shape 74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746" name="Shape 74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47" name="Shape 74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748" name="Shape 74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54" name="Shape 75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GIT AND COMMAND LINE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Shape 76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Codecademy Python.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Let’s review the exercises from the GA command line tutorial.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Are there any questions?</a:t>
            </a:r>
          </a:p>
        </p:txBody>
      </p:sp>
      <p:sp>
        <p:nvSpPr>
          <p:cNvPr id="762" name="Shape 76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Questions</a:t>
            </a:r>
          </a:p>
        </p:txBody>
      </p:sp>
      <p:sp>
        <p:nvSpPr>
          <p:cNvPr id="763" name="Shape 76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64" name="Shape 764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765" name="Shape 76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66" name="Shape 766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GIT AND COMMAND LINE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772" name="Shape 7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ODDS AND PROBABILITY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Shape 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Some of you may already be familiar with odds and probability.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use the starter code in lesson-05 of the class repo to review the concepts of odds and probability. </a:t>
            </a:r>
          </a:p>
        </p:txBody>
      </p:sp>
      <p:sp>
        <p:nvSpPr>
          <p:cNvPr id="780" name="Shape 780"/>
          <p:cNvSpPr/>
          <p:nvPr/>
        </p:nvSpPr>
        <p:spPr>
          <a:xfrm>
            <a:off x="3052755" y="5792350"/>
            <a:ext cx="77898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 the questions in the notebook</a:t>
            </a:r>
          </a:p>
        </p:txBody>
      </p:sp>
      <p:sp>
        <p:nvSpPr>
          <p:cNvPr id="781" name="Shape 7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782" name="Shape 782"/>
          <p:cNvSpPr/>
          <p:nvPr/>
        </p:nvSpPr>
        <p:spPr>
          <a:xfrm>
            <a:off x="2989800" y="1776150"/>
            <a:ext cx="89507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783" name="Shape 7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84" name="Shape 784"/>
          <p:cNvSpPr/>
          <p:nvPr/>
        </p:nvSpPr>
        <p:spPr>
          <a:xfrm>
            <a:off x="635000" y="736600"/>
            <a:ext cx="117248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ODDS &amp; PROBABILITY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790" name="Shape 79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common data science tools?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are these tools useful?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</a:p>
        </p:txBody>
      </p:sp>
      <p:sp>
        <p:nvSpPr>
          <p:cNvPr id="796" name="Shape 7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02" name="Shape 80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08" name="Shape 80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</a:p>
          <a:p>
            <a:pPr marR="0" lvl="0" algn="l" rtl="0">
              <a:spcBef>
                <a:spcPts val="10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821" name="Shape 82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L="203200" lvl="0" indent="-25654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828" name="Shape 82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29" name="Shape 82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0" name="Shape 83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36" name="Shape 83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37" name="Shape 83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38" name="Shape 8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839" name="Shape 839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Probability vs Odds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845" name="Shape 84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46" name="Shape 84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47" name="Shape 84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48" name="Shape 84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849" name="Shape 84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850" name="Shape 850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difference between variance and bias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descriptive stats to understand your data</a:t>
            </a:r>
          </a:p>
        </p:txBody>
      </p:sp>
      <p:sp>
        <p:nvSpPr>
          <p:cNvPr id="454" name="Shape 4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 SCIENCE TOOLS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LET’S DISCUSS THE CURRENT LESSON OBEJCTIVES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Identify the data science toolkit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Navigate Git and the Command Line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Probability vs. Odds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Microsoft Macintosh PowerPoint</Application>
  <PresentationFormat>Custom</PresentationFormat>
  <Paragraphs>315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Oswald</vt:lpstr>
      <vt:lpstr>White</vt:lpstr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CITATIONS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Burroughs</cp:lastModifiedBy>
  <cp:revision>1</cp:revision>
  <dcterms:modified xsi:type="dcterms:W3CDTF">2016-01-24T17:16:27Z</dcterms:modified>
</cp:coreProperties>
</file>