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7302500" cx="13004800"/>
  <p:notesSz cx="6858000" cy="9144000"/>
  <p:embeddedFontLst>
    <p:embeddedFont>
      <p:font typeface="Merriweather Sans"/>
      <p:regular r:id="rId57"/>
      <p:bold r:id="rId58"/>
      <p:italic r:id="rId59"/>
      <p:boldItalic r:id="rId60"/>
    </p:embeddedFont>
    <p:embeddedFont>
      <p:font typeface="Oswald"/>
      <p:regular r:id="rId61"/>
      <p:bold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3221D44-7955-4D67-A1C5-1B78119C1A9E}">
  <a:tblStyle styleId="{23221D44-7955-4D67-A1C5-1B78119C1A9E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notesMaster" Target="notesMasters/notesMaster.xml"/><Relationship Id="rId6" Type="http://schemas.openxmlformats.org/officeDocument/2006/relationships/slide" Target="slides/slide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Oswald-bold.fntdata"/><Relationship Id="rId61" Type="http://schemas.openxmlformats.org/officeDocument/2006/relationships/font" Target="fonts/Oswald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MerriweatherSans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MerriweatherSans-regular.fntdata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MerriweatherSans-italic.fntdata"/><Relationship Id="rId14" Type="http://schemas.openxmlformats.org/officeDocument/2006/relationships/slide" Target="slides/slide8.xml"/><Relationship Id="rId58" Type="http://schemas.openxmlformats.org/officeDocument/2006/relationships/font" Target="fonts/MerriweatherSans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228600" lvl="1" marL="0" marR="0" rtl="0" algn="l">
              <a:spcBef>
                <a:spcPts val="0"/>
              </a:spcBef>
              <a:defRPr/>
            </a:lvl2pPr>
            <a:lvl3pPr indent="457200" lvl="2" marL="0" marR="0" rtl="0" algn="l">
              <a:spcBef>
                <a:spcPts val="0"/>
              </a:spcBef>
              <a:defRPr/>
            </a:lvl3pPr>
            <a:lvl4pPr indent="685800" lvl="3" marL="0" marR="0" rtl="0" algn="l">
              <a:spcBef>
                <a:spcPts val="0"/>
              </a:spcBef>
              <a:defRPr/>
            </a:lvl4pPr>
            <a:lvl5pPr indent="914400" lvl="4" marL="0" marR="0" rtl="0" algn="l">
              <a:spcBef>
                <a:spcPts val="0"/>
              </a:spcBef>
              <a:defRPr/>
            </a:lvl5pPr>
            <a:lvl6pPr indent="1143000" lvl="5" marL="0" marR="0" rtl="0" algn="l">
              <a:spcBef>
                <a:spcPts val="0"/>
              </a:spcBef>
              <a:defRPr/>
            </a:lvl6pPr>
            <a:lvl7pPr indent="1371600" lvl="6" marL="0" marR="0" rtl="0" algn="l">
              <a:spcBef>
                <a:spcPts val="0"/>
              </a:spcBef>
              <a:defRPr/>
            </a:lvl7pPr>
            <a:lvl8pPr indent="1600200" lvl="7" marL="0" marR="0" rtl="0" algn="l">
              <a:spcBef>
                <a:spcPts val="0"/>
              </a:spcBef>
              <a:defRPr/>
            </a:lvl8pPr>
            <a:lvl9pPr indent="1828800" lvl="8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" name="Shape 4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" name="Shape 4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" name="Shape 5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" name="Shape 5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" name="Shape 5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" name="Shape 5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" name="Shape 5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- note that this methodology is probably the most standardized but is falling out of fashion, especially with smaller companies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01.png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07.png"/><Relationship Id="rId3" Type="http://schemas.openxmlformats.org/officeDocument/2006/relationships/image" Target="../media/image02.png"/><Relationship Id="rId4" Type="http://schemas.openxmlformats.org/officeDocument/2006/relationships/image" Target="../media/image09.png"/><Relationship Id="rId11" Type="http://schemas.openxmlformats.org/officeDocument/2006/relationships/image" Target="../media/image17.png"/><Relationship Id="rId10" Type="http://schemas.openxmlformats.org/officeDocument/2006/relationships/image" Target="../media/image14.png"/><Relationship Id="rId9" Type="http://schemas.openxmlformats.org/officeDocument/2006/relationships/image" Target="../media/image16.png"/><Relationship Id="rId5" Type="http://schemas.openxmlformats.org/officeDocument/2006/relationships/image" Target="../media/image06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1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0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0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19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0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1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23.png"/><Relationship Id="rId3" Type="http://schemas.openxmlformats.org/officeDocument/2006/relationships/image" Target="../media/image22.jpg"/><Relationship Id="rId4" Type="http://schemas.openxmlformats.org/officeDocument/2006/relationships/image" Target="../media/image20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00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0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03.png"/><Relationship Id="rId3" Type="http://schemas.openxmlformats.org/officeDocument/2006/relationships/image" Target="../media/image08.jpg"/><Relationship Id="rId4" Type="http://schemas.openxmlformats.org/officeDocument/2006/relationships/image" Target="../media/image04.jpg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pter">
    <p:bg>
      <p:bgPr>
        <a:solidFill>
          <a:srgbClr val="1EC9C6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r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llou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flipH="1" rot="10800000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flipH="1" rot="10800000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flipH="1" rot="10800000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flipH="1" rot="10800000">
            <a:off x="3225800" y="1803658"/>
            <a:ext cx="0" cy="4430478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&amp;A">
    <p:bg>
      <p:bgPr>
        <a:solidFill>
          <a:srgbClr val="FFDB0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it Tickets">
    <p:bg>
      <p:bgPr>
        <a:solidFill>
          <a:srgbClr val="FFAFC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 cop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flipH="1" rot="10800000">
            <a:off x="3225800" y="1803658"/>
            <a:ext cx="0" cy="4430478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flipH="1" rot="10800000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flipH="1" rot="10800000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/>
          <p:nvPr>
            <p:ph idx="1" type="body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Text,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/>
          <p:nvPr>
            <p:ph idx="1" type="body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scussion"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ull Imag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 w/ Sourc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n-Bulleted 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der Rev">
    <p:bg>
      <p:bgPr>
        <a:solidFill>
          <a:srgbClr val="0000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act Info">
    <p:bg>
      <p:bgPr>
        <a:solidFill>
          <a:srgbClr val="00000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ercis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flipH="1" rot="10800000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flipH="1" rot="10800000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flipH="1" rot="10800000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flipH="1" rot="10800000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flipH="1" rot="10800000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/>
          <p:nvPr>
            <p:ph idx="1" type="body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/>
          <p:nvPr>
            <p:ph idx="1" type="body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32" Type="http://schemas.openxmlformats.org/officeDocument/2006/relationships/theme" Target="../theme/theme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2592"/>
              </a:lnSpc>
              <a:spcBef>
                <a:spcPts val="0"/>
              </a:spcBef>
              <a:defRPr/>
            </a:lvl1pPr>
            <a:lvl2pPr indent="228600" lvl="1" marL="0" marR="0" rtl="0" algn="l">
              <a:lnSpc>
                <a:spcPct val="92592"/>
              </a:lnSpc>
              <a:spcBef>
                <a:spcPts val="0"/>
              </a:spcBef>
              <a:defRPr/>
            </a:lvl2pPr>
            <a:lvl3pPr indent="457200" lvl="2" marL="0" marR="0" rtl="0" algn="l">
              <a:lnSpc>
                <a:spcPct val="92592"/>
              </a:lnSpc>
              <a:spcBef>
                <a:spcPts val="0"/>
              </a:spcBef>
              <a:defRPr/>
            </a:lvl3pPr>
            <a:lvl4pPr indent="685800" lvl="3" marL="0" marR="0" rtl="0" algn="l">
              <a:lnSpc>
                <a:spcPct val="92592"/>
              </a:lnSpc>
              <a:spcBef>
                <a:spcPts val="0"/>
              </a:spcBef>
              <a:defRPr/>
            </a:lvl4pPr>
            <a:lvl5pPr indent="914400" lvl="4" marL="0" marR="0" rtl="0" algn="l">
              <a:lnSpc>
                <a:spcPct val="92592"/>
              </a:lnSpc>
              <a:spcBef>
                <a:spcPts val="0"/>
              </a:spcBef>
              <a:defRPr/>
            </a:lvl5pPr>
            <a:lvl6pPr indent="1143000" lvl="5" marL="0" marR="0" rtl="0" algn="l">
              <a:lnSpc>
                <a:spcPct val="92592"/>
              </a:lnSpc>
              <a:spcBef>
                <a:spcPts val="0"/>
              </a:spcBef>
              <a:defRPr/>
            </a:lvl6pPr>
            <a:lvl7pPr indent="1371600" lvl="6" marL="0" marR="0" rtl="0" algn="l">
              <a:lnSpc>
                <a:spcPct val="92592"/>
              </a:lnSpc>
              <a:spcBef>
                <a:spcPts val="0"/>
              </a:spcBef>
              <a:defRPr/>
            </a:lvl7pPr>
            <a:lvl8pPr indent="1600200" lvl="7" marL="0" marR="0" rtl="0" algn="l">
              <a:lnSpc>
                <a:spcPct val="92592"/>
              </a:lnSpc>
              <a:spcBef>
                <a:spcPts val="0"/>
              </a:spcBef>
              <a:defRPr/>
            </a:lvl8pPr>
            <a:lvl9pPr indent="1828800" lvl="8" marL="0" marR="0" rtl="0" algn="l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defRPr/>
            </a:lvl1pPr>
            <a:lvl2pPr indent="-78740" lvl="1" marL="660400" marR="0" rtl="0" algn="l">
              <a:spcBef>
                <a:spcPts val="1000"/>
              </a:spcBef>
              <a:buFont typeface="Merriweather Sans"/>
              <a:buChar char="‣"/>
              <a:defRPr/>
            </a:lvl2pPr>
            <a:lvl3pPr indent="-78739" lvl="2" marL="1117600" marR="0" rtl="0" algn="l">
              <a:spcBef>
                <a:spcPts val="1000"/>
              </a:spcBef>
              <a:buFont typeface="Merriweather Sans"/>
              <a:buChar char="‣"/>
              <a:defRPr/>
            </a:lvl3pPr>
            <a:lvl4pPr indent="-78739" lvl="3" marL="1574800" marR="0" rtl="0" algn="l">
              <a:spcBef>
                <a:spcPts val="1000"/>
              </a:spcBef>
              <a:buFont typeface="Merriweather Sans"/>
              <a:buChar char="‣"/>
              <a:defRPr/>
            </a:lvl4pPr>
            <a:lvl5pPr indent="-78739" lvl="4" marL="2032000" marR="0" rtl="0" algn="l">
              <a:spcBef>
                <a:spcPts val="1000"/>
              </a:spcBef>
              <a:buFont typeface="Merriweather Sans"/>
              <a:buChar char="‣"/>
              <a:defRPr/>
            </a:lvl5pPr>
            <a:lvl6pPr indent="-78739" lvl="5" marL="2654300" marR="0" rtl="0" algn="l">
              <a:spcBef>
                <a:spcPts val="1000"/>
              </a:spcBef>
              <a:buFont typeface="Arial"/>
              <a:buChar char="•"/>
              <a:defRPr/>
            </a:lvl6pPr>
            <a:lvl7pPr indent="-78739" lvl="6" marL="3009900" marR="0" rtl="0" algn="l">
              <a:spcBef>
                <a:spcPts val="1000"/>
              </a:spcBef>
              <a:buFont typeface="Arial"/>
              <a:buChar char="•"/>
              <a:defRPr/>
            </a:lvl7pPr>
            <a:lvl8pPr indent="-78740" lvl="7" marL="3365500" marR="0" rtl="0" algn="l">
              <a:spcBef>
                <a:spcPts val="1000"/>
              </a:spcBef>
              <a:buFont typeface="Arial"/>
              <a:buChar char="•"/>
              <a:defRPr/>
            </a:lvl8pPr>
            <a:lvl9pPr indent="-78740" lvl="8" marL="3721100" marR="0" rtl="0" algn="l">
              <a:spcBef>
                <a:spcPts val="1000"/>
              </a:spcBef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scikit-learn.org/stable/modules/generated/sklearn.neighbors.DistanceMetric.html#sklearn.neighbors.DistanceMetric" TargetMode="External"/><Relationship Id="rId4" Type="http://schemas.openxmlformats.org/officeDocument/2006/relationships/image" Target="../media/image2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212" name="Shape 212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INSTRUCTOR NOTES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219" name="Shape 219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MATERIALS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282" name="Shape 28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WHAT IS CLASSIFICATION?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Classification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 machine learning problem for solving a set value given the knowledge we have about that value.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Many classification problems are trying to predict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binary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values.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we may be using patient data (medical history) to predict whether the patient is a smoker or not.</a:t>
            </a:r>
          </a:p>
        </p:txBody>
      </p:sp>
      <p:sp>
        <p:nvSpPr>
          <p:cNvPr id="288" name="Shape 28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IS CLASSIFICATION?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Some problems don’t appear to be binary at first glance.  However, you can boil down the response to 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boolean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(true/false) value.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if you are predicting whether an image pixel will be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or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don’t need to predict that                                                                                a pixel is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just that it is                                                                                 not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similar to the concept                                                                                of dummy variables.</a:t>
            </a:r>
          </a:p>
        </p:txBody>
      </p:sp>
      <p:sp>
        <p:nvSpPr>
          <p:cNvPr id="294" name="Shape 29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IS CLASSIFICATION?</a:t>
            </a:r>
          </a:p>
        </p:txBody>
      </p:sp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312" y="3467675"/>
            <a:ext cx="707707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Binary classification is the simplest form of classification.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However, classification problems can have multiple </a:t>
            </a: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 labels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Instead of predicting whether the pixel is red or blue, you could predict whether the pixel is red, blue, or green.</a:t>
            </a:r>
          </a:p>
        </p:txBody>
      </p:sp>
      <p:sp>
        <p:nvSpPr>
          <p:cNvPr id="301" name="Shape 30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IS CLASSIFICATION?</a:t>
            </a:r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762" y="4477625"/>
            <a:ext cx="5553274" cy="27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b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 label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a representation of what we are trying to predict:  our </a:t>
            </a: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target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Examples of class labels from before are:</a:t>
            </a:r>
          </a:p>
        </p:txBody>
      </p:sp>
      <p:sp>
        <p:nvSpPr>
          <p:cNvPr id="308" name="Shape 3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IS A CLASS LABEL?</a:t>
            </a:r>
          </a:p>
        </p:txBody>
      </p:sp>
      <p:graphicFrame>
        <p:nvGraphicFramePr>
          <p:cNvPr id="309" name="Shape 309"/>
          <p:cNvGraphicFramePr/>
          <p:nvPr/>
        </p:nvGraphicFramePr>
        <p:xfrm>
          <a:off x="952500" y="361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{23221D44-7955-4D67-A1C5-1B78119C1A9E}</a:tableStyleId>
              </a:tblPr>
              <a:tblGrid>
                <a:gridCol w="5549900"/>
                <a:gridCol w="5549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Data Problem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Class Labels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Patient data problem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is smoker, is not smoker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pixel color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red, blue, green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One of the easiest ways to determine if a problem is regression or classification is to determine if our </a:t>
            </a: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target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variable can be ordered mathematically.</a:t>
            </a: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example, if predicting company revenue, 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$100MM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greater than 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$90MM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 This is a </a:t>
            </a: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regression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problem because the target can be ordered.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However, if predicting pixel color, 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not inherently greater than 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 This is a </a:t>
            </a: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classification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problem.</a:t>
            </a:r>
          </a:p>
        </p:txBody>
      </p:sp>
      <p:sp>
        <p:nvSpPr>
          <p:cNvPr id="315" name="Shape 3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DETERMINING REGRESSION OR CLASSIFICATION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Classification and regression differ in what you are trying to predict.</a:t>
            </a:r>
          </a:p>
        </p:txBody>
      </p:sp>
      <p:sp>
        <p:nvSpPr>
          <p:cNvPr id="321" name="Shape 32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DETERMINING REGRESSION OR CLASSIFICATION</a:t>
            </a:r>
          </a:p>
        </p:txBody>
      </p:sp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700" y="2357750"/>
            <a:ext cx="9851399" cy="49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328" name="Shape 32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REGRESSION OR CLASSIFICATION?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3052744" y="6478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336" name="Shape 336"/>
          <p:cNvSpPr/>
          <p:nvPr/>
        </p:nvSpPr>
        <p:spPr>
          <a:xfrm>
            <a:off x="2989800" y="6085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37" name="Shape 337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(20 minutes)</a:t>
            </a:r>
          </a:p>
        </p:txBody>
      </p:sp>
      <p:cxnSp>
        <p:nvCxnSpPr>
          <p:cNvPr id="338" name="Shape 33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9" name="Shape 339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REGRESSION OR CLASSIFICATION?</a:t>
            </a:r>
          </a:p>
        </p:txBody>
      </p:sp>
      <p:sp>
        <p:nvSpPr>
          <p:cNvPr id="340" name="Shape 340"/>
          <p:cNvSpPr/>
          <p:nvPr/>
        </p:nvSpPr>
        <p:spPr>
          <a:xfrm>
            <a:off x="2961475" y="2224350"/>
            <a:ext cx="7559399" cy="3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eview the following situations and decide if each one is a regression problem, classification problem, or neither: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sing the total number of explosions in a movie, predict if the movie is by JJ Abrams or Michael Bay.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etermine how many tickets will be sold to a concert given who is performing, where, and the date and time.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iven the temperature over the last year by day, predict tomorrow's temperature outside.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sing data from four cell phone microphones, reduce the noisy sounds so the voice is crystal clear to the receiving phone.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ith customer data, determine if a user will return or not in the next 7 days to an e-commerce website.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346" name="Shape 34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BUILD A CLASSIFIER!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226" name="Shape 226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Re explore the iris dataset and build a program that classifies each data point.  Use if-else statements and some Pandas functions.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Measure the </a:t>
            </a:r>
            <a:r>
              <a:rPr i="1" lang="en-US" sz="1800">
                <a:latin typeface="Georgia"/>
                <a:ea typeface="Georgia"/>
                <a:cs typeface="Georgia"/>
                <a:sym typeface="Georgia"/>
              </a:rPr>
              <a:t>accuracy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of your classifier using the math of “total correct” over “total samples”.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Your classifier should be able to: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Get one class label 100% correct (one type of iris is easily distinguishable from the other two).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Accurately predict the majority of the other two classes with some error (hint:  make sure you </a:t>
            </a:r>
            <a:r>
              <a:rPr i="1" lang="en-US" sz="1800">
                <a:latin typeface="Georgia"/>
                <a:ea typeface="Georgia"/>
                <a:cs typeface="Georgia"/>
                <a:sym typeface="Georgia"/>
              </a:rPr>
              <a:t>generalize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).</a:t>
            </a:r>
          </a:p>
        </p:txBody>
      </p:sp>
      <p:pic>
        <p:nvPicPr>
          <p:cNvPr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3052757" y="5792350"/>
            <a:ext cx="9368999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Classification program for the iris dataset</a:t>
            </a:r>
          </a:p>
        </p:txBody>
      </p:sp>
      <p:sp>
        <p:nvSpPr>
          <p:cNvPr id="355" name="Shape 355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56" name="Shape 356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(20 minutes)</a:t>
            </a:r>
          </a:p>
        </p:txBody>
      </p:sp>
      <p:cxnSp>
        <p:nvCxnSpPr>
          <p:cNvPr id="357" name="Shape 35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8" name="Shape 358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BUILD A CLASSIFIER!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/>
        </p:nvSpPr>
        <p:spPr>
          <a:xfrm>
            <a:off x="2961475" y="2224350"/>
            <a:ext cx="9866699" cy="50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datasets, neighbors, metrics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iris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datasets.load_iris()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irisdf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pd.DataFrame(iris.data, columns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iris.feature_names)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irisdf[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'target'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iris.target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cmap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'r'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'1'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'g'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'2'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irisdf[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'ctarget'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irisdf.target.apply(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lambda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x: cmap[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(x)])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Shape 36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STARTER CODE</a:t>
            </a:r>
          </a:p>
        </p:txBody>
      </p:sp>
      <p:cxnSp>
        <p:nvCxnSpPr>
          <p:cNvPr id="367" name="Shape 36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68" name="Shape 368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BUILD A CLASSIFIER!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Shape 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STARTER CODE</a:t>
            </a:r>
          </a:p>
        </p:txBody>
      </p:sp>
      <p:cxnSp>
        <p:nvCxnSpPr>
          <p:cNvPr id="376" name="Shape 37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7" name="Shape 377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BUILD A CLASSIFIER!</a:t>
            </a:r>
          </a:p>
        </p:txBody>
      </p:sp>
      <p:sp>
        <p:nvSpPr>
          <p:cNvPr id="378" name="Shape 378"/>
          <p:cNvSpPr/>
          <p:nvPr/>
        </p:nvSpPr>
        <p:spPr>
          <a:xfrm>
            <a:off x="2961475" y="2224350"/>
            <a:ext cx="9866699" cy="497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irisdf.plot(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'petal length (cm)'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'petal width (cm)'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kind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'scatter'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c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irisdf.ctarget)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irisdf.plot(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'petal length (cm)'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'petal width (cm)'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kind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'scatter'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c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irisdf.ctarget)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irisdf.describe()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Shape 3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Shape 38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STARTER CODE</a:t>
            </a:r>
          </a:p>
        </p:txBody>
      </p:sp>
      <p:cxnSp>
        <p:nvCxnSpPr>
          <p:cNvPr id="386" name="Shape 38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7" name="Shape 387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BUILD A CLASSIFIER!</a:t>
            </a:r>
          </a:p>
        </p:txBody>
      </p:sp>
      <p:sp>
        <p:nvSpPr>
          <p:cNvPr id="388" name="Shape 388"/>
          <p:cNvSpPr/>
          <p:nvPr/>
        </p:nvSpPr>
        <p:spPr>
          <a:xfrm>
            <a:off x="2961475" y="2224350"/>
            <a:ext cx="9866699" cy="497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starter code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my_classifier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(row):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row[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'petal length (cm)'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predictions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irisdf.apply(my_classifier, axis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/>
        </p:nvSpPr>
        <p:spPr>
          <a:xfrm>
            <a:off x="2961475" y="2224350"/>
            <a:ext cx="7559399" cy="283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 the following q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uestions.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How simple could the if-else classifier be to still be </a:t>
            </a:r>
            <a:r>
              <a:rPr i="1" lang="en-US" sz="1800">
                <a:latin typeface="Georgia"/>
                <a:ea typeface="Georgia"/>
                <a:cs typeface="Georgia"/>
                <a:sym typeface="Georgia"/>
              </a:rPr>
              <a:t>relatively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accurate?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ow complicated could this if-else classifier be to be </a:t>
            </a:r>
            <a:r>
              <a:rPr i="1"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completely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accurate? How many if-else statements would you need, or nested if-else statements, in order to get the classifier 100% accurate? (The above uses a count of 2).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if-else classifier would work better against iris data that it hasn't seen? Why is that the case?</a:t>
            </a:r>
          </a:p>
        </p:txBody>
      </p:sp>
      <p:pic>
        <p:nvPicPr>
          <p:cNvPr id="394" name="Shape 3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Shape 39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3052757" y="5792350"/>
            <a:ext cx="9368999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397" name="Shape 39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98" name="Shape 398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</a:t>
            </a:r>
          </a:p>
        </p:txBody>
      </p:sp>
      <p:cxnSp>
        <p:nvCxnSpPr>
          <p:cNvPr id="399" name="Shape 39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0" name="Shape 400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BUILD A CLASSIFIER!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06" name="Shape 40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WHAT IS K NEAREST NEIGHBORS?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K Nearest Neighbors (KNN)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 classification algorithm that makes a prediction based upon the closest data points.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KNN algorithm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a given point, calculate the distance to all other points.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Given those distances, pick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closest points.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Calculate the probability of each class label given those points.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original point is classified as the class label with the largest probability (“votes”).</a:t>
            </a:r>
          </a:p>
        </p:txBody>
      </p:sp>
      <p:sp>
        <p:nvSpPr>
          <p:cNvPr id="412" name="Shape 41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IS K NEAREST NEIGHBORS?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KNN uses distance to predict a class label.  This application of distance is used as a measure of similarity between classifications.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We’re using shared traits to identify the most likely class label.</a:t>
            </a:r>
          </a:p>
        </p:txBody>
      </p:sp>
      <p:sp>
        <p:nvSpPr>
          <p:cNvPr id="418" name="Shape 41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IS K NEAREST NEIGHBORS?</a:t>
            </a:r>
          </a:p>
        </p:txBody>
      </p:sp>
      <p:pic>
        <p:nvPicPr>
          <p:cNvPr id="419" name="Shape 4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025" y="3651974"/>
            <a:ext cx="3888749" cy="346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425" name="Shape 4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Shape 42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what other tasks do we use a heuristic similar to K Nearest Neighbors?</a:t>
            </a:r>
          </a:p>
        </p:txBody>
      </p:sp>
      <p:sp>
        <p:nvSpPr>
          <p:cNvPr id="428" name="Shape 428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429" name="Shape 429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30" name="Shape 430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431" name="Shape 431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437" name="Shape 43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KNN IN ACTION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b="0" i="1" lang="en-US" sz="2800" u="none" cap="none" strike="noStrike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Insert Instructor Name</a:t>
            </a:r>
          </a:p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b="0" i="1" lang="en-US" sz="2800" u="none" cap="none" strike="noStrike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Title, Company </a:t>
            </a: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INTRO TO CLASSIFICATION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following code demonstrates using KNN via sklearn.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datasets, neighbors, metrics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iris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datasets.load_iris()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n_neighbors is our option in KNN. We'll tune this value to attempt to improve our prediction.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knn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neighbors.KNeighborsClassifier(n_neighbors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weights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'uniform'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knn.fit(iris.data[:,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:], iris.target)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knn.predict(iris.data[:,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iris.target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knn.score(iris.data[:,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:], iris.target)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KNN IN ACTION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happens if two classes get the same number of votes?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could happen in binary classification if we use an even number for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This could also happen if there are multiple class labels.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sklearn, it will choose the class that it saw first in the training set.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could implement 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weight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taking into account the distance between the point and its neighbors.  This can be in in sklearn by changing the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weights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parameters to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”distance”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449" name="Shape 44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HAPPENS IN TIES?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Since KNN works with distance, higher dimensionality of data (i.e. more features) requires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significantly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more sample in order to have the same predictive power.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Consider this:  with more dimensions, all points slowly start averaging out to be equally distant.  This causes significant issues for KNN.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Keep the feature space limited and KNN will do well.  Exclude extraneous features when using KNN.</a:t>
            </a:r>
          </a:p>
        </p:txBody>
      </p:sp>
      <p:sp>
        <p:nvSpPr>
          <p:cNvPr id="455" name="Shape 4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HAPPENS IN HIGH DIMENSIONALITY?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Consider two different examples:  classifying users of a  newspaper and users of a particular toothpaste.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features of the newspapers are very broad and there are many:  sections, topics, types of stories, writers, online vs print, etc.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the features of a toothpaste are more narrow:  has fluoride, controls tartar, etc.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KNN would work better on classifying users of a particular toothpaste since the feature set is more narrow and distinct.</a:t>
            </a:r>
          </a:p>
        </p:txBody>
      </p:sp>
      <p:sp>
        <p:nvSpPr>
          <p:cNvPr id="461" name="Shape 46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HAPPENS IN HIGH DIMENSIONALITY?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67" name="Shape 46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CLASSIFICATION METRICS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Metrics for regression do not apply to classification.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could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measure the distance between the probability of a given class and an item being in that class.  Guessing 0.6 for a 1 is a 0.5 error. 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But this overcomplicates our goal:  understanding binary classification, whether we’re right or wrong.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Instead, we’ll measure “correctness” or “incorrectness”.</a:t>
            </a:r>
          </a:p>
        </p:txBody>
      </p:sp>
      <p:sp>
        <p:nvSpPr>
          <p:cNvPr id="473" name="Shape 47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 TO CLASSIFICATION METRICS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use two primary metrics:  accuracy and misclassification rate.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Accuracy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the number of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correct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predictions out of all predictions in the sample.  This is a value we want to maximize.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Misclassification rate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the number of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incorrect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predictions out of all predictions in the sample.  This is a value we want to minimize.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two metrics are directly opposite of each other.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1 -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misclassification rate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=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accuracy</a:t>
            </a:r>
          </a:p>
        </p:txBody>
      </p:sp>
      <p:sp>
        <p:nvSpPr>
          <p:cNvPr id="479" name="Shape 47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 TO CLASSIFICATION METRICS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WARNING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:  sklearn will not intuitively understand if you are doing regression of classification.  Do not use regression metrics for classification or vice versa.</a:t>
            </a:r>
          </a:p>
        </p:txBody>
      </p:sp>
      <p:sp>
        <p:nvSpPr>
          <p:cNvPr id="485" name="Shape 48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 TO CLASSIFICATION METRICS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491" name="Shape 49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SOLVING FOR K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/>
        </p:nvSpPr>
        <p:spPr>
          <a:xfrm>
            <a:off x="2961475" y="2224350"/>
            <a:ext cx="9460199" cy="356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One of the primary challenges of KNN is solving for k - how many neighbors do we use?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smallest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k we can use is 1.  However, using only one neighbor will probably perform poorly.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largest k we can use is n-1 (every other point in the data set).  However, this would result in always choosing the largest class in the sample.  This would also perform poorly.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Use the lesson 8 starter code and the iris data set to answer the following questions:</a:t>
            </a:r>
          </a:p>
          <a:p>
            <a:pPr indent="-3429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What is the accuracy for k=1?</a:t>
            </a:r>
          </a:p>
          <a:p>
            <a:pPr indent="-3429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What is the accuracy for k=n-1?</a:t>
            </a:r>
          </a:p>
          <a:p>
            <a:pPr indent="-3429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Using cross validation, what value of k optimizes model accuracy.  Create a plot with </a:t>
            </a:r>
            <a:r>
              <a:rPr i="1" lang="en-US" sz="1800"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as the x-axis and </a:t>
            </a:r>
            <a:r>
              <a:rPr i="1" lang="en-US" sz="1800">
                <a:latin typeface="Georgia"/>
                <a:ea typeface="Georgia"/>
                <a:cs typeface="Georgia"/>
                <a:sym typeface="Georgia"/>
              </a:rPr>
              <a:t>accuracy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as the y-axis (called a “fit chart”) to help find the answer.</a:t>
            </a:r>
          </a:p>
        </p:txBody>
      </p:sp>
      <p:pic>
        <p:nvPicPr>
          <p:cNvPr id="497" name="Shape 4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Shape 49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3052744" y="6478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00" name="Shape 500"/>
          <p:cNvSpPr/>
          <p:nvPr/>
        </p:nvSpPr>
        <p:spPr>
          <a:xfrm>
            <a:off x="2989800" y="6085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01" name="Shape 501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(35 minutes)</a:t>
            </a:r>
          </a:p>
        </p:txBody>
      </p:sp>
      <p:cxnSp>
        <p:nvCxnSpPr>
          <p:cNvPr id="502" name="Shape 502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03" name="Shape 503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SOLVING FOR K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efine class label and classification</a:t>
            </a:r>
          </a:p>
          <a:p>
            <a:pPr indent="-256540" lvl="0" marL="203200" marR="0" rtl="0" algn="l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Build a K-Nearest Neighbors using the sci-kit-learn library</a:t>
            </a: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Evaluate and tune model by using metrics such as classification accuracy/error</a:t>
            </a:r>
          </a:p>
        </p:txBody>
      </p:sp>
      <p:sp>
        <p:nvSpPr>
          <p:cNvPr id="239" name="Shape 23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 TO CLASSIFICATION</a:t>
            </a:r>
          </a:p>
        </p:txBody>
      </p:sp>
      <p:sp>
        <p:nvSpPr>
          <p:cNvPr id="240" name="Shape 24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2961475" y="2224350"/>
            <a:ext cx="9460199" cy="476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'n_neighbors'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}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grid_search.GridSearchCV(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estimator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param_grid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cv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gs.fit(iris.data, iris.target)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gs.grid_scores_</a:t>
            </a:r>
          </a:p>
        </p:txBody>
      </p:sp>
      <p:pic>
        <p:nvPicPr>
          <p:cNvPr id="509" name="Shape 5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Shape 510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STARTER CODE</a:t>
            </a:r>
          </a:p>
        </p:txBody>
      </p:sp>
      <p:cxnSp>
        <p:nvCxnSpPr>
          <p:cNvPr id="512" name="Shape 512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13" name="Shape 513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SOLVING FOR K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961475" y="2224350"/>
            <a:ext cx="9460199" cy="356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Bonus Questions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By default, the KNN classifier in sklearn uses the </a:t>
            </a:r>
            <a:r>
              <a:rPr i="1" lang="en-US" sz="1800">
                <a:latin typeface="Georgia"/>
                <a:ea typeface="Georgia"/>
                <a:cs typeface="Georgia"/>
                <a:sym typeface="Georgia"/>
              </a:rPr>
              <a:t>Minkowski metric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for distance.</a:t>
            </a:r>
          </a:p>
          <a:p>
            <a:pPr indent="-342900" lvl="1" marL="914400" marR="0" rtl="0" algn="l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What </a:t>
            </a:r>
            <a:r>
              <a:rPr i="1" lang="en-US" sz="1800">
                <a:latin typeface="Georgia"/>
                <a:ea typeface="Georgia"/>
                <a:cs typeface="Georgia"/>
                <a:sym typeface="Georgia"/>
              </a:rPr>
              <a:t>type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of data does this metric work best for?</a:t>
            </a:r>
          </a:p>
          <a:p>
            <a:pPr indent="-342900" lvl="1" marL="914400" marR="0" rtl="0" algn="l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What </a:t>
            </a:r>
            <a:r>
              <a:rPr i="1" lang="en-US" sz="1800">
                <a:latin typeface="Georgia"/>
                <a:ea typeface="Georgia"/>
                <a:cs typeface="Georgia"/>
                <a:sym typeface="Georgia"/>
              </a:rPr>
              <a:t>type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of data does this distance metric not work for?</a:t>
            </a:r>
          </a:p>
          <a:p>
            <a:pPr indent="-342900" lvl="1" marL="914400" marR="0" rtl="0" algn="l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You can read about distance metrics in </a:t>
            </a:r>
            <a:r>
              <a:rPr lang="en-US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the sklearn documentation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indent="-3429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It is possible to use KNN as a regression estimator.  Determine the following:</a:t>
            </a:r>
          </a:p>
          <a:p>
            <a:pPr indent="-342900" lvl="1" marL="914400" marR="0" rtl="0" algn="l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Steps that KNN Regression would follow</a:t>
            </a:r>
          </a:p>
          <a:p>
            <a:pPr indent="-342900" lvl="1" marL="914400" marR="0" rtl="0" algn="l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How it predicts a regression value</a:t>
            </a:r>
          </a:p>
        </p:txBody>
      </p:sp>
      <p:pic>
        <p:nvPicPr>
          <p:cNvPr id="519" name="Shape 5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Shape 520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3052744" y="6478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22" name="Shape 522"/>
          <p:cNvSpPr/>
          <p:nvPr/>
        </p:nvSpPr>
        <p:spPr>
          <a:xfrm>
            <a:off x="2989800" y="6085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23" name="Shape 523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</a:t>
            </a:r>
          </a:p>
        </p:txBody>
      </p:sp>
      <p:cxnSp>
        <p:nvCxnSpPr>
          <p:cNvPr id="524" name="Shape 52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25" name="Shape 525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SOLVING FOR K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531" name="Shape 53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are class labels?  What does it mean to classify?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is a classification problem different from a regression problem?  How are they similar?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does the KNN algorithm work?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primary parameters are available for tuning a KNN estimator?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do you define:  accuracy, misclassification?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7" name="Shape 53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REVIEW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52123"/>
        </a:soli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543" name="Shape 54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549" name="Shape 549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Homework:</a:t>
            </a: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 Final Project, Deliverable 1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556" name="Shape 55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CREDITS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THANKS FOR THE FOLLOWING</a:t>
            </a:r>
          </a:p>
        </p:txBody>
      </p:sp>
      <p:sp>
        <p:nvSpPr>
          <p:cNvPr id="562" name="Shape 562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CITATIONS</a:t>
            </a:r>
          </a:p>
        </p:txBody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indent="-2565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indent="-2565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800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569" name="Shape 56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70" name="Shape 57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71" name="Shape 57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AFC0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None/>
            </a:pPr>
            <a:r>
              <a:t/>
            </a:r>
            <a:endParaRPr b="1" sz="9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577" name="Shape 57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78" name="Shape 57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79" name="Shape 579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580" name="Shape 580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52123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246" name="Shape 246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/>
        </p:nvSpPr>
        <p:spPr>
          <a:xfrm>
            <a:off x="635000" y="736600"/>
            <a:ext cx="7721599" cy="431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</a:p>
        </p:txBody>
      </p:sp>
      <p:cxnSp>
        <p:nvCxnSpPr>
          <p:cNvPr id="586" name="Shape 58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87" name="Shape 58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88" name="Shape 58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589" name="Shape 589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590" name="Shape 590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</a:p>
        </p:txBody>
      </p:sp>
      <p:sp>
        <p:nvSpPr>
          <p:cNvPr id="591" name="Shape 591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nderstand how to optimize for error in a model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nderstand the concept of iteration to solve problems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Measure basic probability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258" name="Shape 25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INTRO TO CLASSIFICATION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 TO CLASSIFICATION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So far, we’ve worked primarily with regression problems.  We’ve focused on predicting a continuous set of values.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That means we’ve been able to use distance to measure how accurate our prediction is.</a:t>
            </a: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for other problems, we need to predict binary responses.  A loan will default or not.  An email is spam or not spam.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if we want to build a model to predict a set of values, like a photo color or the gender of a baby?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Can we use regression for binary values?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 the same principles apply?</a:t>
            </a:r>
          </a:p>
        </p:txBody>
      </p:sp>
      <p:sp>
        <p:nvSpPr>
          <p:cNvPr id="273" name="Shape 273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274" name="Shape 27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275" name="Shape 275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276" name="Shape 27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