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0" r:id="rId1"/>
    <p:sldMasterId id="2147483711" r:id="rId2"/>
  </p:sldMasterIdLst>
  <p:notesMasterIdLst>
    <p:notesMasterId r:id="rId6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Lst>
  <p:sldSz cx="13004800" cy="7302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4" d="100"/>
          <a:sy n="104" d="100"/>
        </p:scale>
        <p:origin x="-512" y="-104"/>
      </p:cViewPr>
      <p:guideLst>
        <p:guide orient="horz" pos="2300"/>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slide" Target="slides/slide58.xml"/><Relationship Id="rId61" Type="http://schemas.openxmlformats.org/officeDocument/2006/relationships/notesMaster" Target="notesMasters/notesMaster1.xml"/><Relationship Id="rId62" Type="http://schemas.openxmlformats.org/officeDocument/2006/relationships/printerSettings" Target="printerSettings/printerSettings1.bin"/><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0"/>
              </a:spcBef>
              <a:defRPr/>
            </a:lvl1pPr>
            <a:lvl2pPr marL="0" marR="0" lvl="1" indent="228600" algn="l" rtl="0">
              <a:spcBef>
                <a:spcPts val="0"/>
              </a:spcBef>
              <a:defRPr/>
            </a:lvl2pPr>
            <a:lvl3pPr marL="0" marR="0" lvl="2" indent="457200" algn="l" rtl="0">
              <a:spcBef>
                <a:spcPts val="0"/>
              </a:spcBef>
              <a:defRPr/>
            </a:lvl3pPr>
            <a:lvl4pPr marL="0" marR="0" lvl="3" indent="685800" algn="l" rtl="0">
              <a:spcBef>
                <a:spcPts val="0"/>
              </a:spcBef>
              <a:defRPr/>
            </a:lvl4pPr>
            <a:lvl5pPr marL="0" marR="0" lvl="4" indent="914400" algn="l" rtl="0">
              <a:spcBef>
                <a:spcPts val="0"/>
              </a:spcBef>
              <a:defRPr/>
            </a:lvl5pPr>
            <a:lvl6pPr marL="0" marR="0" lvl="5" indent="1143000" algn="l" rtl="0">
              <a:spcBef>
                <a:spcPts val="0"/>
              </a:spcBef>
              <a:defRPr/>
            </a:lvl6pPr>
            <a:lvl7pPr marL="0" marR="0" lvl="6" indent="1371600" algn="l" rtl="0">
              <a:spcBef>
                <a:spcPts val="0"/>
              </a:spcBef>
              <a:defRPr/>
            </a:lvl7pPr>
            <a:lvl8pPr marL="0" marR="0" lvl="7" indent="1600200" algn="l" rtl="0">
              <a:spcBef>
                <a:spcPts val="0"/>
              </a:spcBef>
              <a:defRPr/>
            </a:lvl8pPr>
            <a:lvl9pPr marL="0" marR="0" lvl="8" indent="1828800" algn="l" rtl="0">
              <a:spcBef>
                <a:spcPts val="0"/>
              </a:spcBef>
              <a:defRPr/>
            </a:lvl9pPr>
          </a:lstStyle>
          <a:p>
            <a:endParaRPr/>
          </a:p>
        </p:txBody>
      </p:sp>
    </p:spTree>
    <p:extLst>
      <p:ext uri="{BB962C8B-B14F-4D97-AF65-F5344CB8AC3E}">
        <p14:creationId xmlns:p14="http://schemas.microsoft.com/office/powerpoint/2010/main" val="260330755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11" name="Shape 41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9" name="Shape 46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1" name="Shape 4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Shape 48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488" name="Shape 4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Shape 4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4" name="Shape 49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Shape 5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4" name="Shape 50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Shape 51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516" name="Shape 5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Shape 5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22" name="Shape 52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Shape 5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29" name="Shape 52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42" name="Shape 54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0" name="Shape 56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18" name="Shape 41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1" name="Shape 5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Shape 5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7" name="Shape 5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Shape 5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3" name="Shape 59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Shape 6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05" name="Shape 60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Shape 6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11" name="Shape 61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18" name="Shape 61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Shape 6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24" name="Shape 62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Shape 6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30" name="Shape 63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Shape 6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36" name="Shape 63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Shape 6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43" name="Shape 64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25" name="Shape 42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Shape 6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50" name="Shape 65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Shape 6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6" name="Shape 65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Shape 66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668" name="Shape 6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Shape 6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4" name="Shape 67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Shape 68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686" name="Shape 6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Shape 6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92" name="Shape 69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Shape 6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99" name="Shape 69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Shape 7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5" name="Shape 70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Shape 71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17" name="Shape 7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Shape 72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3" name="Shape 72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32" name="Shape 4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Shape 73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35" name="Shape 7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Shape 7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41" name="Shape 74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Shape 7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48" name="Shape 74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Shape 7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54" name="Shape 75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Shape 7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60" name="Shape 76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Shape 7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66" name="Shape 76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Shape 77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73" name="Shape 7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Shape 77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9" name="Shape 77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Shape 79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91" name="Shape 7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Shape 79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7" name="Shape 79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38" name="Shape 43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Shape 80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09" name="Shape 8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Shape 8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15" name="Shape 81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Shape 82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21" name="Shape 8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Shape 8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27" name="Shape 82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Shape 83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34" name="Shape 8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Shape 8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40" name="Shape 84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Shape 84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847" name="Shape 8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Shape 85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855" name="Shape 8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Shape 86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864" name="Shape 8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45" name="Shape 4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51" name="Shape 45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57" name="Shape 4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3" name="Shape 46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 name="Shape 12"/>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pic>
        <p:nvPicPr>
          <p:cNvPr id="13" name="Shape 13"/>
          <p:cNvPicPr preferRelativeResize="0"/>
          <p:nvPr/>
        </p:nvPicPr>
        <p:blipFill rotWithShape="1">
          <a:blip r:embed="rId2">
            <a:alphaModFix/>
          </a:blip>
          <a:srcRect/>
          <a:stretch/>
        </p:blipFill>
        <p:spPr>
          <a:xfrm>
            <a:off x="634999" y="762000"/>
            <a:ext cx="2832101" cy="304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4" name="Shape 64"/>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harts">
    <p:spTree>
      <p:nvGrpSpPr>
        <p:cNvPr id="1"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allouts">
    <p:spTree>
      <p:nvGrpSpPr>
        <p:cNvPr id="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ctivity">
    <p:spTree>
      <p:nvGrpSpPr>
        <p:cNvPr id="1"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16" name="Shape 116"/>
          <p:cNvCxnSpPr/>
          <p:nvPr/>
        </p:nvCxnSpPr>
        <p:spPr>
          <a:xfrm rot="10800000" flipH="1">
            <a:off x="3911600" y="3243406"/>
            <a:ext cx="3735026" cy="290"/>
          </a:xfrm>
          <a:prstGeom prst="straightConnector1">
            <a:avLst/>
          </a:prstGeom>
          <a:noFill/>
          <a:ln>
            <a:noFill/>
          </a:ln>
        </p:spPr>
      </p:cxnSp>
      <p:cxnSp>
        <p:nvCxnSpPr>
          <p:cNvPr id="117" name="Shape 117"/>
          <p:cNvCxnSpPr/>
          <p:nvPr/>
        </p:nvCxnSpPr>
        <p:spPr>
          <a:xfrm rot="10800000" flipH="1">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120" name="Shape 120"/>
          <p:cNvCxnSpPr/>
          <p:nvPr/>
        </p:nvCxnSpPr>
        <p:spPr>
          <a:xfrm rot="10800000" flipH="1">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122" name="Shape 122"/>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5" name="Shape 125"/>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26" name="Shape 126"/>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9" name="Shape 129"/>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30" name="Shape 130"/>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p:spTree>
      <p:nvGrpSpPr>
        <p:cNvPr id="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38" name="Shape 138"/>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ase Study">
    <p:spTree>
      <p:nvGrpSpPr>
        <p:cNvPr id="1"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rot="10800000" flipH="1">
            <a:off x="8623300" y="2781009"/>
            <a:ext cx="3735026" cy="290"/>
          </a:xfrm>
          <a:prstGeom prst="straightConnector1">
            <a:avLst/>
          </a:prstGeom>
          <a:noFill/>
          <a:ln>
            <a:noFill/>
          </a:ln>
        </p:spPr>
      </p:cxnSp>
      <p:cxnSp>
        <p:nvCxnSpPr>
          <p:cNvPr id="143" name="Shape 143"/>
          <p:cNvCxnSpPr/>
          <p:nvPr/>
        </p:nvCxnSpPr>
        <p:spPr>
          <a:xfrm rot="10800000" flipH="1">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146" name="Shape 146"/>
          <p:cNvSpPr txBox="1">
            <a:spLocks noGrp="1"/>
          </p:cNvSpPr>
          <p:nvPr>
            <p:ph type="sldNum" idx="12"/>
          </p:nvPr>
        </p:nvSpPr>
        <p:spPr>
          <a:xfrm>
            <a:off x="12014200" y="739139"/>
            <a:ext cx="345948"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49" name="Shape 149"/>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50" name="Shape 150"/>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6" name="Shape 16"/>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IMAC">
    <p:spTree>
      <p:nvGrpSpPr>
        <p:cNvPr id="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56" name="Shape 156"/>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2" name="Shape 162"/>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IPad">
    <p:spTree>
      <p:nvGrpSpPr>
        <p:cNvPr id="1"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8" name="Shape 16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7" name="Shape 177"/>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78" name="Shape 17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81" name="Shape 181"/>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82" name="Shape 182"/>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183" name="Shape 183"/>
          <p:cNvSpPr txBox="1">
            <a:spLocks noGrp="1"/>
          </p:cNvSpPr>
          <p:nvPr>
            <p:ph type="sldNum" idx="12"/>
          </p:nvPr>
        </p:nvSpPr>
        <p:spPr>
          <a:xfrm>
            <a:off x="12030450" y="739139"/>
            <a:ext cx="345948" cy="426722"/>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Full Image">
    <p:spTree>
      <p:nvGrpSpPr>
        <p:cNvPr id="1"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Divider">
    <p:spTree>
      <p:nvGrpSpPr>
        <p:cNvPr id="1"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35000" y="1473200"/>
            <a:ext cx="11734800" cy="7112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9" name="Shape 1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1" name="Shape 201"/>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202"/>
        <p:cNvGrpSpPr/>
        <p:nvPr/>
      </p:nvGrpSpPr>
      <p:grpSpPr>
        <a:xfrm>
          <a:off x="0" y="0"/>
          <a:ext cx="0" cy="0"/>
          <a:chOff x="0" y="0"/>
          <a:chExt cx="0" cy="0"/>
        </a:xfrm>
      </p:grpSpPr>
      <p:cxnSp>
        <p:nvCxnSpPr>
          <p:cNvPr id="203" name="Shape 203"/>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4" name="Shape 204"/>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
        <p:nvSpPr>
          <p:cNvPr id="205" name="Shape 205"/>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206" name="Shape 206"/>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212"/>
        <p:cNvGrpSpPr/>
        <p:nvPr/>
      </p:nvGrpSpPr>
      <p:grpSpPr>
        <a:xfrm>
          <a:off x="0" y="0"/>
          <a:ext cx="0" cy="0"/>
          <a:chOff x="0" y="0"/>
          <a:chExt cx="0" cy="0"/>
        </a:xfrm>
      </p:grpSpPr>
      <p:cxnSp>
        <p:nvCxnSpPr>
          <p:cNvPr id="213" name="Shape 213"/>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4" name="Shape 214"/>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pic>
        <p:nvPicPr>
          <p:cNvPr id="215" name="Shape 215"/>
          <p:cNvPicPr preferRelativeResize="0"/>
          <p:nvPr/>
        </p:nvPicPr>
        <p:blipFill rotWithShape="1">
          <a:blip r:embed="rId2">
            <a:alphaModFix/>
          </a:blip>
          <a:srcRect/>
          <a:stretch/>
        </p:blipFill>
        <p:spPr>
          <a:xfrm>
            <a:off x="634999" y="762000"/>
            <a:ext cx="2832000" cy="304799"/>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216"/>
        <p:cNvGrpSpPr/>
        <p:nvPr/>
      </p:nvGrpSpPr>
      <p:grpSpPr>
        <a:xfrm>
          <a:off x="0" y="0"/>
          <a:ext cx="0" cy="0"/>
          <a:chOff x="0" y="0"/>
          <a:chExt cx="0" cy="0"/>
        </a:xfrm>
      </p:grpSpPr>
      <p:cxnSp>
        <p:nvCxnSpPr>
          <p:cNvPr id="217" name="Shape 217"/>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8" name="Shape 218"/>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635000" y="1473200"/>
            <a:ext cx="11734800" cy="7113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221" name="Shape 22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4" name="Shape 224"/>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Exercise">
    <p:spTree>
      <p:nvGrpSpPr>
        <p:cNvPr id="1" name="Shape 225"/>
        <p:cNvGrpSpPr/>
        <p:nvPr/>
      </p:nvGrpSpPr>
      <p:grpSpPr>
        <a:xfrm>
          <a:off x="0" y="0"/>
          <a:ext cx="0" cy="0"/>
          <a:chOff x="0" y="0"/>
          <a:chExt cx="0" cy="0"/>
        </a:xfrm>
      </p:grpSpPr>
      <p:cxnSp>
        <p:nvCxnSpPr>
          <p:cNvPr id="226" name="Shape 226"/>
          <p:cNvCxnSpPr/>
          <p:nvPr/>
        </p:nvCxnSpPr>
        <p:spPr>
          <a:xfrm>
            <a:off x="635000" y="635000"/>
            <a:ext cx="11734800" cy="0"/>
          </a:xfrm>
          <a:prstGeom prst="straightConnector1">
            <a:avLst/>
          </a:prstGeom>
          <a:noFill/>
          <a:ln>
            <a:noFill/>
          </a:ln>
        </p:spPr>
      </p:cxnSp>
      <p:cxnSp>
        <p:nvCxnSpPr>
          <p:cNvPr id="227" name="Shape 227"/>
          <p:cNvCxnSpPr/>
          <p:nvPr/>
        </p:nvCxnSpPr>
        <p:spPr>
          <a:xfrm>
            <a:off x="635000" y="1219200"/>
            <a:ext cx="11734800" cy="0"/>
          </a:xfrm>
          <a:prstGeom prst="straightConnector1">
            <a:avLst/>
          </a:prstGeom>
          <a:noFill/>
          <a:ln>
            <a:noFill/>
          </a:ln>
        </p:spPr>
      </p:cxnSp>
      <p:cxnSp>
        <p:nvCxnSpPr>
          <p:cNvPr id="228" name="Shape 228"/>
          <p:cNvCxnSpPr/>
          <p:nvPr/>
        </p:nvCxnSpPr>
        <p:spPr>
          <a:xfrm rot="10800000" flipH="1">
            <a:off x="635000" y="2781000"/>
            <a:ext cx="3735000" cy="299"/>
          </a:xfrm>
          <a:prstGeom prst="straightConnector1">
            <a:avLst/>
          </a:prstGeom>
          <a:noFill/>
          <a:ln>
            <a:noFill/>
          </a:ln>
        </p:spPr>
      </p:cxnSp>
      <p:cxnSp>
        <p:nvCxnSpPr>
          <p:cNvPr id="229" name="Shape 229"/>
          <p:cNvCxnSpPr/>
          <p:nvPr/>
        </p:nvCxnSpPr>
        <p:spPr>
          <a:xfrm rot="10800000" flipH="1">
            <a:off x="4622800" y="2781000"/>
            <a:ext cx="7742699" cy="299"/>
          </a:xfrm>
          <a:prstGeom prst="straightConnector1">
            <a:avLst/>
          </a:prstGeom>
          <a:noFill/>
          <a:ln>
            <a:noFill/>
          </a:ln>
        </p:spPr>
      </p:cxnSp>
      <p:cxnSp>
        <p:nvCxnSpPr>
          <p:cNvPr id="230" name="Shape 230"/>
          <p:cNvCxnSpPr/>
          <p:nvPr/>
        </p:nvCxnSpPr>
        <p:spPr>
          <a:xfrm rot="10800000" flipH="1">
            <a:off x="635000" y="5752800"/>
            <a:ext cx="3735000" cy="299"/>
          </a:xfrm>
          <a:prstGeom prst="straightConnector1">
            <a:avLst/>
          </a:prstGeom>
          <a:noFill/>
          <a:ln>
            <a:noFill/>
          </a:ln>
        </p:spPr>
      </p:cxnSp>
      <p:cxnSp>
        <p:nvCxnSpPr>
          <p:cNvPr id="231" name="Shape 231"/>
          <p:cNvCxnSpPr/>
          <p:nvPr/>
        </p:nvCxnSpPr>
        <p:spPr>
          <a:xfrm>
            <a:off x="4635500" y="5753100"/>
            <a:ext cx="7731900" cy="0"/>
          </a:xfrm>
          <a:prstGeom prst="straightConnector1">
            <a:avLst/>
          </a:prstGeom>
          <a:noFill/>
          <a:ln>
            <a:noFill/>
          </a:ln>
        </p:spPr>
      </p:cxnSp>
      <p:sp>
        <p:nvSpPr>
          <p:cNvPr id="232" name="Shape 232"/>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233" name="Shape 233"/>
          <p:cNvSpPr/>
          <p:nvPr/>
        </p:nvSpPr>
        <p:spPr>
          <a:xfrm>
            <a:off x="46355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234" name="Shape 234"/>
          <p:cNvSpPr/>
          <p:nvPr/>
        </p:nvSpPr>
        <p:spPr>
          <a:xfrm>
            <a:off x="4635500" y="5359400"/>
            <a:ext cx="77468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235" name="Shape 235"/>
          <p:cNvSpPr/>
          <p:nvPr/>
        </p:nvSpPr>
        <p:spPr>
          <a:xfrm>
            <a:off x="635000" y="53594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Case Study">
    <p:spTree>
      <p:nvGrpSpPr>
        <p:cNvPr id="1" name="Shape 236"/>
        <p:cNvGrpSpPr/>
        <p:nvPr/>
      </p:nvGrpSpPr>
      <p:grpSpPr>
        <a:xfrm>
          <a:off x="0" y="0"/>
          <a:ext cx="0" cy="0"/>
          <a:chOff x="0" y="0"/>
          <a:chExt cx="0" cy="0"/>
        </a:xfrm>
      </p:grpSpPr>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cxnSp>
        <p:nvCxnSpPr>
          <p:cNvPr id="239" name="Shape 239"/>
          <p:cNvCxnSpPr/>
          <p:nvPr/>
        </p:nvCxnSpPr>
        <p:spPr>
          <a:xfrm rot="10800000" flipH="1">
            <a:off x="8623300" y="2781000"/>
            <a:ext cx="3735000" cy="299"/>
          </a:xfrm>
          <a:prstGeom prst="straightConnector1">
            <a:avLst/>
          </a:prstGeom>
          <a:noFill/>
          <a:ln>
            <a:noFill/>
          </a:ln>
        </p:spPr>
      </p:cxnSp>
      <p:cxnSp>
        <p:nvCxnSpPr>
          <p:cNvPr id="240" name="Shape 240"/>
          <p:cNvCxnSpPr/>
          <p:nvPr/>
        </p:nvCxnSpPr>
        <p:spPr>
          <a:xfrm rot="10800000" flipH="1">
            <a:off x="635000" y="2781000"/>
            <a:ext cx="7742699" cy="299"/>
          </a:xfrm>
          <a:prstGeom prst="straightConnector1">
            <a:avLst/>
          </a:prstGeom>
          <a:noFill/>
          <a:ln>
            <a:noFill/>
          </a:ln>
        </p:spPr>
      </p:cxnSp>
      <p:sp>
        <p:nvSpPr>
          <p:cNvPr id="241" name="Shape 241"/>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242" name="Shape 242"/>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IMAC">
    <p:spTree>
      <p:nvGrpSpPr>
        <p:cNvPr id="1" name="Shape 243"/>
        <p:cNvGrpSpPr/>
        <p:nvPr/>
      </p:nvGrpSpPr>
      <p:grpSpPr>
        <a:xfrm>
          <a:off x="0" y="0"/>
          <a:ext cx="0" cy="0"/>
          <a:chOff x="0" y="0"/>
          <a:chExt cx="0" cy="0"/>
        </a:xfrm>
      </p:grpSpPr>
      <p:pic>
        <p:nvPicPr>
          <p:cNvPr id="244" name="Shape 24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245" name="Shape 245"/>
          <p:cNvCxnSpPr/>
          <p:nvPr/>
        </p:nvCxnSpPr>
        <p:spPr>
          <a:xfrm>
            <a:off x="635000" y="635000"/>
            <a:ext cx="11734800" cy="0"/>
          </a:xfrm>
          <a:prstGeom prst="straightConnector1">
            <a:avLst/>
          </a:prstGeom>
          <a:noFill/>
          <a:ln>
            <a:noFill/>
          </a:ln>
        </p:spPr>
      </p:cxnSp>
      <p:cxnSp>
        <p:nvCxnSpPr>
          <p:cNvPr id="246" name="Shape 246"/>
          <p:cNvCxnSpPr/>
          <p:nvPr/>
        </p:nvCxnSpPr>
        <p:spPr>
          <a:xfrm>
            <a:off x="635000" y="1219200"/>
            <a:ext cx="11734800" cy="0"/>
          </a:xfrm>
          <a:prstGeom prst="straightConnector1">
            <a:avLst/>
          </a:prstGeom>
          <a:noFill/>
          <a:ln>
            <a:noFill/>
          </a:ln>
        </p:spPr>
      </p:cxnSp>
      <p:sp>
        <p:nvSpPr>
          <p:cNvPr id="247" name="Shape 24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250" name="Shape 250"/>
          <p:cNvCxnSpPr/>
          <p:nvPr/>
        </p:nvCxnSpPr>
        <p:spPr>
          <a:xfrm>
            <a:off x="635000" y="635000"/>
            <a:ext cx="11734800" cy="0"/>
          </a:xfrm>
          <a:prstGeom prst="straightConnector1">
            <a:avLst/>
          </a:prstGeom>
          <a:noFill/>
          <a:ln>
            <a:noFill/>
          </a:ln>
        </p:spPr>
      </p:cxnSp>
      <p:cxnSp>
        <p:nvCxnSpPr>
          <p:cNvPr id="251" name="Shape 251"/>
          <p:cNvCxnSpPr/>
          <p:nvPr/>
        </p:nvCxnSpPr>
        <p:spPr>
          <a:xfrm>
            <a:off x="635000" y="1219200"/>
            <a:ext cx="11734800" cy="0"/>
          </a:xfrm>
          <a:prstGeom prst="straightConnector1">
            <a:avLst/>
          </a:prstGeom>
          <a:noFill/>
          <a:ln>
            <a:noFill/>
          </a:ln>
        </p:spPr>
      </p:cxnSp>
      <p:sp>
        <p:nvSpPr>
          <p:cNvPr id="252" name="Shape 252"/>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 name="Shape 22"/>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Content: IPad">
    <p:spTree>
      <p:nvGrpSpPr>
        <p:cNvPr id="1" name="Shape 253"/>
        <p:cNvGrpSpPr/>
        <p:nvPr/>
      </p:nvGrpSpPr>
      <p:grpSpPr>
        <a:xfrm>
          <a:off x="0" y="0"/>
          <a:ext cx="0" cy="0"/>
          <a:chOff x="0" y="0"/>
          <a:chExt cx="0" cy="0"/>
        </a:xfrm>
      </p:grpSpPr>
      <p:pic>
        <p:nvPicPr>
          <p:cNvPr id="254" name="Shape 254"/>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255" name="Shape 255"/>
          <p:cNvCxnSpPr/>
          <p:nvPr/>
        </p:nvCxnSpPr>
        <p:spPr>
          <a:xfrm>
            <a:off x="635000" y="635000"/>
            <a:ext cx="11734800" cy="0"/>
          </a:xfrm>
          <a:prstGeom prst="straightConnector1">
            <a:avLst/>
          </a:prstGeom>
          <a:noFill/>
          <a:ln>
            <a:noFill/>
          </a:ln>
        </p:spPr>
      </p:cxnSp>
      <p:cxnSp>
        <p:nvCxnSpPr>
          <p:cNvPr id="256" name="Shape 256"/>
          <p:cNvCxnSpPr/>
          <p:nvPr/>
        </p:nvCxnSpPr>
        <p:spPr>
          <a:xfrm>
            <a:off x="635000" y="1219200"/>
            <a:ext cx="11734800" cy="0"/>
          </a:xfrm>
          <a:prstGeom prst="straightConnector1">
            <a:avLst/>
          </a:prstGeom>
          <a:noFill/>
          <a:ln>
            <a:noFill/>
          </a:ln>
        </p:spPr>
      </p:cxnSp>
      <p:sp>
        <p:nvSpPr>
          <p:cNvPr id="257" name="Shape 257"/>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260" name="Shape 260"/>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261" name="Shape 261"/>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262" name="Shape 262"/>
          <p:cNvCxnSpPr/>
          <p:nvPr/>
        </p:nvCxnSpPr>
        <p:spPr>
          <a:xfrm>
            <a:off x="635000" y="635000"/>
            <a:ext cx="11734800" cy="0"/>
          </a:xfrm>
          <a:prstGeom prst="straightConnector1">
            <a:avLst/>
          </a:prstGeom>
          <a:noFill/>
          <a:ln>
            <a:noFill/>
          </a:ln>
        </p:spPr>
      </p:cxnSp>
      <p:cxnSp>
        <p:nvCxnSpPr>
          <p:cNvPr id="263" name="Shape 263"/>
          <p:cNvCxnSpPr/>
          <p:nvPr/>
        </p:nvCxnSpPr>
        <p:spPr>
          <a:xfrm>
            <a:off x="635000" y="1219200"/>
            <a:ext cx="11734800" cy="0"/>
          </a:xfrm>
          <a:prstGeom prst="straightConnector1">
            <a:avLst/>
          </a:prstGeom>
          <a:noFill/>
          <a:ln>
            <a:noFill/>
          </a:ln>
        </p:spPr>
      </p:cxnSp>
      <p:sp>
        <p:nvSpPr>
          <p:cNvPr id="264" name="Shape 264"/>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5" name="Shape 265"/>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6" name="Shape 266"/>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Charts">
    <p:spTree>
      <p:nvGrpSpPr>
        <p:cNvPr id="1" name="Shape 267"/>
        <p:cNvGrpSpPr/>
        <p:nvPr/>
      </p:nvGrpSpPr>
      <p:grpSpPr>
        <a:xfrm>
          <a:off x="0" y="0"/>
          <a:ext cx="0" cy="0"/>
          <a:chOff x="0" y="0"/>
          <a:chExt cx="0" cy="0"/>
        </a:xfrm>
      </p:grpSpPr>
      <p:cxnSp>
        <p:nvCxnSpPr>
          <p:cNvPr id="268" name="Shape 268"/>
          <p:cNvCxnSpPr/>
          <p:nvPr/>
        </p:nvCxnSpPr>
        <p:spPr>
          <a:xfrm>
            <a:off x="635000" y="635000"/>
            <a:ext cx="11734800" cy="0"/>
          </a:xfrm>
          <a:prstGeom prst="straightConnector1">
            <a:avLst/>
          </a:prstGeom>
          <a:noFill/>
          <a:ln>
            <a:noFill/>
          </a:ln>
        </p:spPr>
      </p:cxnSp>
      <p:cxnSp>
        <p:nvCxnSpPr>
          <p:cNvPr id="269" name="Shape 269"/>
          <p:cNvCxnSpPr/>
          <p:nvPr/>
        </p:nvCxnSpPr>
        <p:spPr>
          <a:xfrm>
            <a:off x="635000" y="1219200"/>
            <a:ext cx="11734800" cy="0"/>
          </a:xfrm>
          <a:prstGeom prst="straightConnector1">
            <a:avLst/>
          </a:prstGeom>
          <a:noFill/>
          <a:ln>
            <a:noFill/>
          </a:ln>
        </p:spPr>
      </p:cxnSp>
      <p:sp>
        <p:nvSpPr>
          <p:cNvPr id="270" name="Shape 270"/>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 name="Shape 271"/>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 name="Shape 272"/>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Callouts">
    <p:spTree>
      <p:nvGrpSpPr>
        <p:cNvPr id="1" name="Shape 273"/>
        <p:cNvGrpSpPr/>
        <p:nvPr/>
      </p:nvGrpSpPr>
      <p:grpSpPr>
        <a:xfrm>
          <a:off x="0" y="0"/>
          <a:ext cx="0" cy="0"/>
          <a:chOff x="0" y="0"/>
          <a:chExt cx="0" cy="0"/>
        </a:xfrm>
      </p:grpSpPr>
      <p:cxnSp>
        <p:nvCxnSpPr>
          <p:cNvPr id="274" name="Shape 274"/>
          <p:cNvCxnSpPr/>
          <p:nvPr/>
        </p:nvCxnSpPr>
        <p:spPr>
          <a:xfrm>
            <a:off x="635000" y="635000"/>
            <a:ext cx="11734800" cy="0"/>
          </a:xfrm>
          <a:prstGeom prst="straightConnector1">
            <a:avLst/>
          </a:prstGeom>
          <a:noFill/>
          <a:ln>
            <a:noFill/>
          </a:ln>
        </p:spPr>
      </p:cxnSp>
      <p:cxnSp>
        <p:nvCxnSpPr>
          <p:cNvPr id="275" name="Shape 275"/>
          <p:cNvCxnSpPr/>
          <p:nvPr/>
        </p:nvCxnSpPr>
        <p:spPr>
          <a:xfrm>
            <a:off x="635000" y="1219200"/>
            <a:ext cx="11734800" cy="0"/>
          </a:xfrm>
          <a:prstGeom prst="straightConnector1">
            <a:avLst/>
          </a:prstGeom>
          <a:noFill/>
          <a:ln>
            <a:noFill/>
          </a:ln>
        </p:spPr>
      </p:cxnSp>
      <p:grpSp>
        <p:nvGrpSpPr>
          <p:cNvPr id="276" name="Shape 276"/>
          <p:cNvGrpSpPr/>
          <p:nvPr/>
        </p:nvGrpSpPr>
        <p:grpSpPr>
          <a:xfrm>
            <a:off x="635000" y="1828800"/>
            <a:ext cx="1269899" cy="1269899"/>
            <a:chOff x="0" y="0"/>
            <a:chExt cx="1269899" cy="1269899"/>
          </a:xfrm>
        </p:grpSpPr>
        <p:pic>
          <p:nvPicPr>
            <p:cNvPr id="277" name="Shape 277"/>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278" name="Shape 278"/>
            <p:cNvSpPr/>
            <p:nvPr/>
          </p:nvSpPr>
          <p:spPr>
            <a:xfrm>
              <a:off x="889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279" name="Shape 279"/>
          <p:cNvGrpSpPr/>
          <p:nvPr/>
        </p:nvGrpSpPr>
        <p:grpSpPr>
          <a:xfrm>
            <a:off x="2159000" y="1828800"/>
            <a:ext cx="1269899" cy="1269899"/>
            <a:chOff x="0" y="0"/>
            <a:chExt cx="1269899" cy="1269899"/>
          </a:xfrm>
        </p:grpSpPr>
        <p:pic>
          <p:nvPicPr>
            <p:cNvPr id="280" name="Shape 280"/>
            <p:cNvPicPr preferRelativeResize="0"/>
            <p:nvPr/>
          </p:nvPicPr>
          <p:blipFill rotWithShape="1">
            <a:blip r:embed="rId3">
              <a:alphaModFix/>
            </a:blip>
            <a:srcRect/>
            <a:stretch/>
          </p:blipFill>
          <p:spPr>
            <a:xfrm>
              <a:off x="0" y="0"/>
              <a:ext cx="1269899" cy="1269899"/>
            </a:xfrm>
            <a:prstGeom prst="rect">
              <a:avLst/>
            </a:prstGeom>
            <a:noFill/>
            <a:ln>
              <a:noFill/>
            </a:ln>
          </p:spPr>
        </p:pic>
        <p:sp>
          <p:nvSpPr>
            <p:cNvPr id="281" name="Shape 281"/>
            <p:cNvSpPr/>
            <p:nvPr/>
          </p:nvSpPr>
          <p:spPr>
            <a:xfrm>
              <a:off x="101600" y="3479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2" name="Shape 282"/>
          <p:cNvGrpSpPr/>
          <p:nvPr/>
        </p:nvGrpSpPr>
        <p:grpSpPr>
          <a:xfrm>
            <a:off x="635000" y="3340100"/>
            <a:ext cx="1269899" cy="1269899"/>
            <a:chOff x="0" y="0"/>
            <a:chExt cx="1269899" cy="1269899"/>
          </a:xfrm>
        </p:grpSpPr>
        <p:pic>
          <p:nvPicPr>
            <p:cNvPr id="283" name="Shape 283"/>
            <p:cNvPicPr preferRelativeResize="0"/>
            <p:nvPr/>
          </p:nvPicPr>
          <p:blipFill rotWithShape="1">
            <a:blip r:embed="rId4">
              <a:alphaModFix/>
            </a:blip>
            <a:srcRect/>
            <a:stretch/>
          </p:blipFill>
          <p:spPr>
            <a:xfrm>
              <a:off x="0" y="0"/>
              <a:ext cx="1269899" cy="1269899"/>
            </a:xfrm>
            <a:prstGeom prst="rect">
              <a:avLst/>
            </a:prstGeom>
            <a:noFill/>
            <a:ln>
              <a:noFill/>
            </a:ln>
          </p:spPr>
        </p:pic>
        <p:sp>
          <p:nvSpPr>
            <p:cNvPr id="284" name="Shape 284"/>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5" name="Shape 285"/>
          <p:cNvGrpSpPr/>
          <p:nvPr/>
        </p:nvGrpSpPr>
        <p:grpSpPr>
          <a:xfrm>
            <a:off x="2159000" y="3340100"/>
            <a:ext cx="1269899" cy="1269899"/>
            <a:chOff x="0" y="0"/>
            <a:chExt cx="1269899" cy="1269899"/>
          </a:xfrm>
        </p:grpSpPr>
        <p:pic>
          <p:nvPicPr>
            <p:cNvPr id="286" name="Shape 286"/>
            <p:cNvPicPr preferRelativeResize="0"/>
            <p:nvPr/>
          </p:nvPicPr>
          <p:blipFill rotWithShape="1">
            <a:blip r:embed="rId5">
              <a:alphaModFix/>
            </a:blip>
            <a:srcRect/>
            <a:stretch/>
          </p:blipFill>
          <p:spPr>
            <a:xfrm>
              <a:off x="0" y="0"/>
              <a:ext cx="1269899" cy="1269899"/>
            </a:xfrm>
            <a:prstGeom prst="rect">
              <a:avLst/>
            </a:prstGeom>
            <a:noFill/>
            <a:ln>
              <a:noFill/>
            </a:ln>
          </p:spPr>
        </p:pic>
        <p:sp>
          <p:nvSpPr>
            <p:cNvPr id="287" name="Shape 287"/>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8" name="Shape 288"/>
          <p:cNvGrpSpPr/>
          <p:nvPr/>
        </p:nvGrpSpPr>
        <p:grpSpPr>
          <a:xfrm>
            <a:off x="635000" y="4876800"/>
            <a:ext cx="1269899" cy="1269899"/>
            <a:chOff x="0" y="0"/>
            <a:chExt cx="1269899" cy="1269899"/>
          </a:xfrm>
        </p:grpSpPr>
        <p:pic>
          <p:nvPicPr>
            <p:cNvPr id="289" name="Shape 289"/>
            <p:cNvPicPr preferRelativeResize="0"/>
            <p:nvPr/>
          </p:nvPicPr>
          <p:blipFill rotWithShape="1">
            <a:blip r:embed="rId6">
              <a:alphaModFix/>
            </a:blip>
            <a:srcRect/>
            <a:stretch/>
          </p:blipFill>
          <p:spPr>
            <a:xfrm>
              <a:off x="0" y="0"/>
              <a:ext cx="1269899" cy="1269899"/>
            </a:xfrm>
            <a:prstGeom prst="rect">
              <a:avLst/>
            </a:prstGeom>
            <a:noFill/>
            <a:ln>
              <a:noFill/>
            </a:ln>
          </p:spPr>
        </p:pic>
        <p:sp>
          <p:nvSpPr>
            <p:cNvPr id="290" name="Shape 290"/>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91" name="Shape 291"/>
          <p:cNvGrpSpPr/>
          <p:nvPr/>
        </p:nvGrpSpPr>
        <p:grpSpPr>
          <a:xfrm>
            <a:off x="2159000" y="4876800"/>
            <a:ext cx="1269899" cy="1269899"/>
            <a:chOff x="0" y="0"/>
            <a:chExt cx="1269899" cy="1269899"/>
          </a:xfrm>
        </p:grpSpPr>
        <p:pic>
          <p:nvPicPr>
            <p:cNvPr id="292" name="Shape 292"/>
            <p:cNvPicPr preferRelativeResize="0"/>
            <p:nvPr/>
          </p:nvPicPr>
          <p:blipFill rotWithShape="1">
            <a:blip r:embed="rId7">
              <a:alphaModFix/>
            </a:blip>
            <a:srcRect/>
            <a:stretch/>
          </p:blipFill>
          <p:spPr>
            <a:xfrm>
              <a:off x="0" y="0"/>
              <a:ext cx="1269899" cy="1269899"/>
            </a:xfrm>
            <a:prstGeom prst="rect">
              <a:avLst/>
            </a:prstGeom>
            <a:noFill/>
            <a:ln>
              <a:noFill/>
            </a:ln>
          </p:spPr>
        </p:pic>
        <p:sp>
          <p:nvSpPr>
            <p:cNvPr id="293" name="Shape 293"/>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294" name="Shape 294"/>
          <p:cNvSpPr/>
          <p:nvPr/>
        </p:nvSpPr>
        <p:spPr>
          <a:xfrm>
            <a:off x="8790781" y="1828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295" name="Shape 295"/>
          <p:cNvGrpSpPr/>
          <p:nvPr/>
        </p:nvGrpSpPr>
        <p:grpSpPr>
          <a:xfrm>
            <a:off x="4051298" y="1828799"/>
            <a:ext cx="2031899" cy="2031899"/>
            <a:chOff x="0" y="0"/>
            <a:chExt cx="2031899" cy="2031899"/>
          </a:xfrm>
        </p:grpSpPr>
        <p:pic>
          <p:nvPicPr>
            <p:cNvPr id="296" name="Shape 296"/>
            <p:cNvPicPr preferRelativeResize="0"/>
            <p:nvPr/>
          </p:nvPicPr>
          <p:blipFill rotWithShape="1">
            <a:blip r:embed="rId8">
              <a:alphaModFix/>
            </a:blip>
            <a:srcRect/>
            <a:stretch/>
          </p:blipFill>
          <p:spPr>
            <a:xfrm>
              <a:off x="0" y="0"/>
              <a:ext cx="2031899" cy="2031899"/>
            </a:xfrm>
            <a:prstGeom prst="rect">
              <a:avLst/>
            </a:prstGeom>
            <a:noFill/>
            <a:ln>
              <a:noFill/>
            </a:ln>
          </p:spPr>
        </p:pic>
        <p:sp>
          <p:nvSpPr>
            <p:cNvPr id="297" name="Shape 297"/>
            <p:cNvSpPr/>
            <p:nvPr/>
          </p:nvSpPr>
          <p:spPr>
            <a:xfrm>
              <a:off x="1651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298" name="Shape 298"/>
            <p:cNvSpPr/>
            <p:nvPr/>
          </p:nvSpPr>
          <p:spPr>
            <a:xfrm>
              <a:off x="1651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299" name="Shape 299"/>
          <p:cNvGrpSpPr/>
          <p:nvPr/>
        </p:nvGrpSpPr>
        <p:grpSpPr>
          <a:xfrm>
            <a:off x="6362698" y="1828799"/>
            <a:ext cx="2031899" cy="2031899"/>
            <a:chOff x="0" y="0"/>
            <a:chExt cx="2031899" cy="2031899"/>
          </a:xfrm>
        </p:grpSpPr>
        <p:pic>
          <p:nvPicPr>
            <p:cNvPr id="300" name="Shape 300"/>
            <p:cNvPicPr preferRelativeResize="0"/>
            <p:nvPr/>
          </p:nvPicPr>
          <p:blipFill rotWithShape="1">
            <a:blip r:embed="rId9">
              <a:alphaModFix/>
            </a:blip>
            <a:srcRect/>
            <a:stretch/>
          </p:blipFill>
          <p:spPr>
            <a:xfrm>
              <a:off x="0" y="0"/>
              <a:ext cx="2031899" cy="2031899"/>
            </a:xfrm>
            <a:prstGeom prst="rect">
              <a:avLst/>
            </a:prstGeom>
            <a:noFill/>
            <a:ln>
              <a:noFill/>
            </a:ln>
          </p:spPr>
        </p:pic>
        <p:sp>
          <p:nvSpPr>
            <p:cNvPr id="301" name="Shape 301"/>
            <p:cNvSpPr/>
            <p:nvPr/>
          </p:nvSpPr>
          <p:spPr>
            <a:xfrm>
              <a:off x="1778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2" name="Shape 302"/>
            <p:cNvSpPr/>
            <p:nvPr/>
          </p:nvSpPr>
          <p:spPr>
            <a:xfrm>
              <a:off x="1778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3" name="Shape 303"/>
          <p:cNvGrpSpPr/>
          <p:nvPr/>
        </p:nvGrpSpPr>
        <p:grpSpPr>
          <a:xfrm>
            <a:off x="4051298" y="4114798"/>
            <a:ext cx="2031899" cy="2031899"/>
            <a:chOff x="0" y="0"/>
            <a:chExt cx="2031899" cy="2031899"/>
          </a:xfrm>
        </p:grpSpPr>
        <p:pic>
          <p:nvPicPr>
            <p:cNvPr id="304" name="Shape 304"/>
            <p:cNvPicPr preferRelativeResize="0"/>
            <p:nvPr/>
          </p:nvPicPr>
          <p:blipFill rotWithShape="1">
            <a:blip r:embed="rId10">
              <a:alphaModFix/>
            </a:blip>
            <a:srcRect/>
            <a:stretch/>
          </p:blipFill>
          <p:spPr>
            <a:xfrm>
              <a:off x="0" y="0"/>
              <a:ext cx="2031899" cy="2031899"/>
            </a:xfrm>
            <a:prstGeom prst="rect">
              <a:avLst/>
            </a:prstGeom>
            <a:noFill/>
            <a:ln>
              <a:noFill/>
            </a:ln>
          </p:spPr>
        </p:pic>
        <p:sp>
          <p:nvSpPr>
            <p:cNvPr id="305" name="Shape 305"/>
            <p:cNvSpPr/>
            <p:nvPr/>
          </p:nvSpPr>
          <p:spPr>
            <a:xfrm>
              <a:off x="1651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6" name="Shape 306"/>
            <p:cNvSpPr/>
            <p:nvPr/>
          </p:nvSpPr>
          <p:spPr>
            <a:xfrm>
              <a:off x="1651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7" name="Shape 307"/>
          <p:cNvGrpSpPr/>
          <p:nvPr/>
        </p:nvGrpSpPr>
        <p:grpSpPr>
          <a:xfrm>
            <a:off x="6362698" y="4114798"/>
            <a:ext cx="2031899" cy="2031899"/>
            <a:chOff x="0" y="0"/>
            <a:chExt cx="2031899" cy="2031899"/>
          </a:xfrm>
        </p:grpSpPr>
        <p:pic>
          <p:nvPicPr>
            <p:cNvPr id="308" name="Shape 308"/>
            <p:cNvPicPr preferRelativeResize="0"/>
            <p:nvPr/>
          </p:nvPicPr>
          <p:blipFill rotWithShape="1">
            <a:blip r:embed="rId11">
              <a:alphaModFix/>
            </a:blip>
            <a:srcRect/>
            <a:stretch/>
          </p:blipFill>
          <p:spPr>
            <a:xfrm>
              <a:off x="0" y="0"/>
              <a:ext cx="2031899" cy="2031899"/>
            </a:xfrm>
            <a:prstGeom prst="rect">
              <a:avLst/>
            </a:prstGeom>
            <a:noFill/>
            <a:ln>
              <a:noFill/>
            </a:ln>
          </p:spPr>
        </p:pic>
        <p:sp>
          <p:nvSpPr>
            <p:cNvPr id="309" name="Shape 309"/>
            <p:cNvSpPr/>
            <p:nvPr/>
          </p:nvSpPr>
          <p:spPr>
            <a:xfrm>
              <a:off x="1778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10" name="Shape 310"/>
            <p:cNvSpPr/>
            <p:nvPr/>
          </p:nvSpPr>
          <p:spPr>
            <a:xfrm>
              <a:off x="1778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311" name="Shape 311"/>
          <p:cNvSpPr/>
          <p:nvPr/>
        </p:nvSpPr>
        <p:spPr>
          <a:xfrm>
            <a:off x="8790781" y="4114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Activity">
    <p:spTree>
      <p:nvGrpSpPr>
        <p:cNvPr id="1" name="Shape 312"/>
        <p:cNvGrpSpPr/>
        <p:nvPr/>
      </p:nvGrpSpPr>
      <p:grpSpPr>
        <a:xfrm>
          <a:off x="0" y="0"/>
          <a:ext cx="0" cy="0"/>
          <a:chOff x="0" y="0"/>
          <a:chExt cx="0" cy="0"/>
        </a:xfrm>
      </p:grpSpPr>
      <p:cxnSp>
        <p:nvCxnSpPr>
          <p:cNvPr id="313" name="Shape 313"/>
          <p:cNvCxnSpPr/>
          <p:nvPr/>
        </p:nvCxnSpPr>
        <p:spPr>
          <a:xfrm>
            <a:off x="635000" y="635000"/>
            <a:ext cx="11734800" cy="0"/>
          </a:xfrm>
          <a:prstGeom prst="straightConnector1">
            <a:avLst/>
          </a:prstGeom>
          <a:noFill/>
          <a:ln>
            <a:noFill/>
          </a:ln>
        </p:spPr>
      </p:cxnSp>
      <p:cxnSp>
        <p:nvCxnSpPr>
          <p:cNvPr id="314" name="Shape 314"/>
          <p:cNvCxnSpPr/>
          <p:nvPr/>
        </p:nvCxnSpPr>
        <p:spPr>
          <a:xfrm>
            <a:off x="635000" y="1219200"/>
            <a:ext cx="11734800" cy="0"/>
          </a:xfrm>
          <a:prstGeom prst="straightConnector1">
            <a:avLst/>
          </a:prstGeom>
          <a:noFill/>
          <a:ln>
            <a:noFill/>
          </a:ln>
        </p:spPr>
      </p:cxnSp>
      <p:grpSp>
        <p:nvGrpSpPr>
          <p:cNvPr id="315" name="Shape 315"/>
          <p:cNvGrpSpPr/>
          <p:nvPr/>
        </p:nvGrpSpPr>
        <p:grpSpPr>
          <a:xfrm>
            <a:off x="1384300" y="3130550"/>
            <a:ext cx="1269899" cy="1269899"/>
            <a:chOff x="0" y="0"/>
            <a:chExt cx="1269899" cy="1269899"/>
          </a:xfrm>
        </p:grpSpPr>
        <p:pic>
          <p:nvPicPr>
            <p:cNvPr id="316" name="Shape 316"/>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17" name="Shape 317"/>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18" name="Shape 318"/>
          <p:cNvCxnSpPr/>
          <p:nvPr/>
        </p:nvCxnSpPr>
        <p:spPr>
          <a:xfrm rot="10800000" flipH="1">
            <a:off x="3911600" y="3243397"/>
            <a:ext cx="3735000" cy="299"/>
          </a:xfrm>
          <a:prstGeom prst="straightConnector1">
            <a:avLst/>
          </a:prstGeom>
          <a:noFill/>
          <a:ln>
            <a:noFill/>
          </a:ln>
        </p:spPr>
      </p:cxnSp>
      <p:cxnSp>
        <p:nvCxnSpPr>
          <p:cNvPr id="319" name="Shape 319"/>
          <p:cNvCxnSpPr/>
          <p:nvPr/>
        </p:nvCxnSpPr>
        <p:spPr>
          <a:xfrm rot="10800000" flipH="1">
            <a:off x="3911600" y="5381314"/>
            <a:ext cx="3735000" cy="299"/>
          </a:xfrm>
          <a:prstGeom prst="straightConnector1">
            <a:avLst/>
          </a:prstGeom>
          <a:noFill/>
          <a:ln>
            <a:noFill/>
          </a:ln>
        </p:spPr>
      </p:cxnSp>
      <p:sp>
        <p:nvSpPr>
          <p:cNvPr id="320" name="Shape 320"/>
          <p:cNvSpPr/>
          <p:nvPr/>
        </p:nvSpPr>
        <p:spPr>
          <a:xfrm>
            <a:off x="3911600" y="2989696"/>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321" name="Shape 321"/>
          <p:cNvSpPr/>
          <p:nvPr/>
        </p:nvSpPr>
        <p:spPr>
          <a:xfrm>
            <a:off x="3911600" y="5114914"/>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322" name="Shape 322"/>
          <p:cNvCxnSpPr/>
          <p:nvPr/>
        </p:nvCxnSpPr>
        <p:spPr>
          <a:xfrm rot="10800000" flipH="1">
            <a:off x="3911600" y="2223000"/>
            <a:ext cx="3735000" cy="299"/>
          </a:xfrm>
          <a:prstGeom prst="straightConnector1">
            <a:avLst/>
          </a:prstGeom>
          <a:noFill/>
          <a:ln>
            <a:noFill/>
          </a:ln>
        </p:spPr>
      </p:cxnSp>
      <p:sp>
        <p:nvSpPr>
          <p:cNvPr id="323" name="Shape 323"/>
          <p:cNvSpPr/>
          <p:nvPr/>
        </p:nvSpPr>
        <p:spPr>
          <a:xfrm>
            <a:off x="3911600" y="1969299"/>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324" name="Shape 324"/>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325"/>
        <p:cNvGrpSpPr/>
        <p:nvPr/>
      </p:nvGrpSpPr>
      <p:grpSpPr>
        <a:xfrm>
          <a:off x="0" y="0"/>
          <a:ext cx="0" cy="0"/>
          <a:chOff x="0" y="0"/>
          <a:chExt cx="0" cy="0"/>
        </a:xfrm>
      </p:grpSpPr>
      <p:cxnSp>
        <p:nvCxnSpPr>
          <p:cNvPr id="326" name="Shape 326"/>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27" name="Shape 327"/>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28" name="Shape 328"/>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329"/>
        <p:cNvGrpSpPr/>
        <p:nvPr/>
      </p:nvGrpSpPr>
      <p:grpSpPr>
        <a:xfrm>
          <a:off x="0" y="0"/>
          <a:ext cx="0" cy="0"/>
          <a:chOff x="0" y="0"/>
          <a:chExt cx="0" cy="0"/>
        </a:xfrm>
      </p:grpSpPr>
      <p:cxnSp>
        <p:nvCxnSpPr>
          <p:cNvPr id="330" name="Shape 330"/>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31" name="Shape 331"/>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32" name="Shape 332"/>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Blank">
    <p:spTree>
      <p:nvGrpSpPr>
        <p:cNvPr id="1" name="Shape 333"/>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334"/>
        <p:cNvGrpSpPr/>
        <p:nvPr/>
      </p:nvGrpSpPr>
      <p:grpSpPr>
        <a:xfrm>
          <a:off x="0" y="0"/>
          <a:ext cx="0" cy="0"/>
          <a:chOff x="0" y="0"/>
          <a:chExt cx="0" cy="0"/>
        </a:xfrm>
      </p:grpSpPr>
      <p:cxnSp>
        <p:nvCxnSpPr>
          <p:cNvPr id="335" name="Shape 335"/>
          <p:cNvCxnSpPr/>
          <p:nvPr/>
        </p:nvCxnSpPr>
        <p:spPr>
          <a:xfrm>
            <a:off x="635000" y="635000"/>
            <a:ext cx="11734800" cy="0"/>
          </a:xfrm>
          <a:prstGeom prst="straightConnector1">
            <a:avLst/>
          </a:prstGeom>
          <a:noFill/>
          <a:ln>
            <a:noFill/>
          </a:ln>
        </p:spPr>
      </p:cxnSp>
      <p:cxnSp>
        <p:nvCxnSpPr>
          <p:cNvPr id="336" name="Shape 336"/>
          <p:cNvCxnSpPr/>
          <p:nvPr/>
        </p:nvCxnSpPr>
        <p:spPr>
          <a:xfrm>
            <a:off x="635000" y="1219200"/>
            <a:ext cx="11734800" cy="0"/>
          </a:xfrm>
          <a:prstGeom prst="straightConnector1">
            <a:avLst/>
          </a:prstGeom>
          <a:noFill/>
          <a:ln>
            <a:noFill/>
          </a:ln>
        </p:spPr>
      </p:cxnSp>
      <p:grpSp>
        <p:nvGrpSpPr>
          <p:cNvPr id="337" name="Shape 337"/>
          <p:cNvGrpSpPr/>
          <p:nvPr/>
        </p:nvGrpSpPr>
        <p:grpSpPr>
          <a:xfrm>
            <a:off x="1384300" y="3130550"/>
            <a:ext cx="1269899" cy="1269899"/>
            <a:chOff x="0" y="0"/>
            <a:chExt cx="1269899" cy="1269899"/>
          </a:xfrm>
        </p:grpSpPr>
        <p:pic>
          <p:nvPicPr>
            <p:cNvPr id="338" name="Shape 338"/>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39" name="Shape 339"/>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40" name="Shape 340"/>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Case Study">
    <p:spTree>
      <p:nvGrpSpPr>
        <p:cNvPr id="1" name="Shape 341"/>
        <p:cNvGrpSpPr/>
        <p:nvPr/>
      </p:nvGrpSpPr>
      <p:grpSpPr>
        <a:xfrm>
          <a:off x="0" y="0"/>
          <a:ext cx="0" cy="0"/>
          <a:chOff x="0" y="0"/>
          <a:chExt cx="0" cy="0"/>
        </a:xfrm>
      </p:grpSpPr>
      <p:cxnSp>
        <p:nvCxnSpPr>
          <p:cNvPr id="342" name="Shape 342"/>
          <p:cNvCxnSpPr/>
          <p:nvPr/>
        </p:nvCxnSpPr>
        <p:spPr>
          <a:xfrm>
            <a:off x="635000" y="635000"/>
            <a:ext cx="11734800" cy="0"/>
          </a:xfrm>
          <a:prstGeom prst="straightConnector1">
            <a:avLst/>
          </a:prstGeom>
          <a:noFill/>
          <a:ln>
            <a:noFill/>
          </a:ln>
        </p:spPr>
      </p:cxnSp>
      <p:cxnSp>
        <p:nvCxnSpPr>
          <p:cNvPr id="343" name="Shape 343"/>
          <p:cNvCxnSpPr/>
          <p:nvPr/>
        </p:nvCxnSpPr>
        <p:spPr>
          <a:xfrm>
            <a:off x="635000" y="1219200"/>
            <a:ext cx="11734800" cy="0"/>
          </a:xfrm>
          <a:prstGeom prst="straightConnector1">
            <a:avLst/>
          </a:prstGeom>
          <a:noFill/>
          <a:ln>
            <a:noFill/>
          </a:ln>
        </p:spPr>
      </p:cxnSp>
      <p:cxnSp>
        <p:nvCxnSpPr>
          <p:cNvPr id="344" name="Shape 344"/>
          <p:cNvCxnSpPr/>
          <p:nvPr/>
        </p:nvCxnSpPr>
        <p:spPr>
          <a:xfrm rot="10800000" flipH="1">
            <a:off x="8623300" y="2781000"/>
            <a:ext cx="3735000" cy="299"/>
          </a:xfrm>
          <a:prstGeom prst="straightConnector1">
            <a:avLst/>
          </a:prstGeom>
          <a:noFill/>
          <a:ln>
            <a:noFill/>
          </a:ln>
        </p:spPr>
      </p:cxnSp>
      <p:cxnSp>
        <p:nvCxnSpPr>
          <p:cNvPr id="345" name="Shape 345"/>
          <p:cNvCxnSpPr/>
          <p:nvPr/>
        </p:nvCxnSpPr>
        <p:spPr>
          <a:xfrm rot="10800000" flipH="1">
            <a:off x="635000" y="2781000"/>
            <a:ext cx="7742699" cy="299"/>
          </a:xfrm>
          <a:prstGeom prst="straightConnector1">
            <a:avLst/>
          </a:prstGeom>
          <a:noFill/>
          <a:ln>
            <a:noFill/>
          </a:ln>
        </p:spPr>
      </p:cxnSp>
      <p:sp>
        <p:nvSpPr>
          <p:cNvPr id="346" name="Shape 346"/>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347" name="Shape 347"/>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348" name="Shape 348"/>
          <p:cNvSpPr txBox="1">
            <a:spLocks noGrp="1"/>
          </p:cNvSpPr>
          <p:nvPr>
            <p:ph type="sldNum" idx="12"/>
          </p:nvPr>
        </p:nvSpPr>
        <p:spPr>
          <a:xfrm>
            <a:off x="12014200" y="739139"/>
            <a:ext cx="345899"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Exercise">
    <p:spTree>
      <p:nvGrpSpPr>
        <p:cNvPr id="1"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rot="10800000" flipH="1">
            <a:off x="635000" y="2781009"/>
            <a:ext cx="3735026" cy="290"/>
          </a:xfrm>
          <a:prstGeom prst="straightConnector1">
            <a:avLst/>
          </a:prstGeom>
          <a:noFill/>
          <a:ln>
            <a:noFill/>
          </a:ln>
        </p:spPr>
      </p:cxnSp>
      <p:cxnSp>
        <p:nvCxnSpPr>
          <p:cNvPr id="27" name="Shape 27"/>
          <p:cNvCxnSpPr/>
          <p:nvPr/>
        </p:nvCxnSpPr>
        <p:spPr>
          <a:xfrm rot="10800000" flipH="1">
            <a:off x="4622800" y="2781141"/>
            <a:ext cx="7742696" cy="158"/>
          </a:xfrm>
          <a:prstGeom prst="straightConnector1">
            <a:avLst/>
          </a:prstGeom>
          <a:noFill/>
          <a:ln>
            <a:noFill/>
          </a:ln>
        </p:spPr>
      </p:cxnSp>
      <p:cxnSp>
        <p:nvCxnSpPr>
          <p:cNvPr id="28" name="Shape 28"/>
          <p:cNvCxnSpPr/>
          <p:nvPr/>
        </p:nvCxnSpPr>
        <p:spPr>
          <a:xfrm rot="10800000" flipH="1">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1" name="Shape 351"/>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352" name="Shape 352"/>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Content: IMAC">
    <p:spTree>
      <p:nvGrpSpPr>
        <p:cNvPr id="1" name="Shape 353"/>
        <p:cNvGrpSpPr/>
        <p:nvPr/>
      </p:nvGrpSpPr>
      <p:grpSpPr>
        <a:xfrm>
          <a:off x="0" y="0"/>
          <a:ext cx="0" cy="0"/>
          <a:chOff x="0" y="0"/>
          <a:chExt cx="0" cy="0"/>
        </a:xfrm>
      </p:grpSpPr>
      <p:pic>
        <p:nvPicPr>
          <p:cNvPr id="354" name="Shape 35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355" name="Shape 355"/>
          <p:cNvCxnSpPr/>
          <p:nvPr/>
        </p:nvCxnSpPr>
        <p:spPr>
          <a:xfrm>
            <a:off x="635000" y="635000"/>
            <a:ext cx="11734800" cy="0"/>
          </a:xfrm>
          <a:prstGeom prst="straightConnector1">
            <a:avLst/>
          </a:prstGeom>
          <a:noFill/>
          <a:ln>
            <a:noFill/>
          </a:ln>
        </p:spPr>
      </p:cxnSp>
      <p:cxnSp>
        <p:nvCxnSpPr>
          <p:cNvPr id="356" name="Shape 356"/>
          <p:cNvCxnSpPr/>
          <p:nvPr/>
        </p:nvCxnSpPr>
        <p:spPr>
          <a:xfrm>
            <a:off x="635000" y="1219200"/>
            <a:ext cx="11734800" cy="0"/>
          </a:xfrm>
          <a:prstGeom prst="straightConnector1">
            <a:avLst/>
          </a:prstGeom>
          <a:noFill/>
          <a:ln>
            <a:noFill/>
          </a:ln>
        </p:spPr>
      </p:cxnSp>
      <p:sp>
        <p:nvSpPr>
          <p:cNvPr id="357" name="Shape 35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8" name="Shape 358"/>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359"/>
        <p:cNvGrpSpPr/>
        <p:nvPr/>
      </p:nvGrpSpPr>
      <p:grpSpPr>
        <a:xfrm>
          <a:off x="0" y="0"/>
          <a:ext cx="0" cy="0"/>
          <a:chOff x="0" y="0"/>
          <a:chExt cx="0" cy="0"/>
        </a:xfrm>
      </p:grpSpPr>
      <p:pic>
        <p:nvPicPr>
          <p:cNvPr id="360" name="Shape 360"/>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361" name="Shape 361"/>
          <p:cNvCxnSpPr/>
          <p:nvPr/>
        </p:nvCxnSpPr>
        <p:spPr>
          <a:xfrm>
            <a:off x="635000" y="635000"/>
            <a:ext cx="11734800" cy="0"/>
          </a:xfrm>
          <a:prstGeom prst="straightConnector1">
            <a:avLst/>
          </a:prstGeom>
          <a:noFill/>
          <a:ln>
            <a:noFill/>
          </a:ln>
        </p:spPr>
      </p:cxnSp>
      <p:cxnSp>
        <p:nvCxnSpPr>
          <p:cNvPr id="362" name="Shape 362"/>
          <p:cNvCxnSpPr/>
          <p:nvPr/>
        </p:nvCxnSpPr>
        <p:spPr>
          <a:xfrm>
            <a:off x="635000" y="1219200"/>
            <a:ext cx="11734800" cy="0"/>
          </a:xfrm>
          <a:prstGeom prst="straightConnector1">
            <a:avLst/>
          </a:prstGeom>
          <a:noFill/>
          <a:ln>
            <a:noFill/>
          </a:ln>
        </p:spPr>
      </p:cxnSp>
      <p:sp>
        <p:nvSpPr>
          <p:cNvPr id="363" name="Shape 363"/>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64" name="Shape 364"/>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Content: IPad">
    <p:spTree>
      <p:nvGrpSpPr>
        <p:cNvPr id="1" name="Shape 365"/>
        <p:cNvGrpSpPr/>
        <p:nvPr/>
      </p:nvGrpSpPr>
      <p:grpSpPr>
        <a:xfrm>
          <a:off x="0" y="0"/>
          <a:ext cx="0" cy="0"/>
          <a:chOff x="0" y="0"/>
          <a:chExt cx="0" cy="0"/>
        </a:xfrm>
      </p:grpSpPr>
      <p:pic>
        <p:nvPicPr>
          <p:cNvPr id="366" name="Shape 366"/>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70" name="Shape 37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371"/>
        <p:cNvGrpSpPr/>
        <p:nvPr/>
      </p:nvGrpSpPr>
      <p:grpSpPr>
        <a:xfrm>
          <a:off x="0" y="0"/>
          <a:ext cx="0" cy="0"/>
          <a:chOff x="0" y="0"/>
          <a:chExt cx="0" cy="0"/>
        </a:xfrm>
      </p:grpSpPr>
      <p:pic>
        <p:nvPicPr>
          <p:cNvPr id="372" name="Shape 372"/>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373" name="Shape 373"/>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374" name="Shape 374"/>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375" name="Shape 375"/>
          <p:cNvCxnSpPr/>
          <p:nvPr/>
        </p:nvCxnSpPr>
        <p:spPr>
          <a:xfrm>
            <a:off x="635000" y="635000"/>
            <a:ext cx="11734800" cy="0"/>
          </a:xfrm>
          <a:prstGeom prst="straightConnector1">
            <a:avLst/>
          </a:prstGeom>
          <a:noFill/>
          <a:ln>
            <a:noFill/>
          </a:ln>
        </p:spPr>
      </p:cxnSp>
      <p:cxnSp>
        <p:nvCxnSpPr>
          <p:cNvPr id="376" name="Shape 376"/>
          <p:cNvCxnSpPr/>
          <p:nvPr/>
        </p:nvCxnSpPr>
        <p:spPr>
          <a:xfrm>
            <a:off x="635000" y="1219200"/>
            <a:ext cx="11734800" cy="0"/>
          </a:xfrm>
          <a:prstGeom prst="straightConnector1">
            <a:avLst/>
          </a:prstGeom>
          <a:noFill/>
          <a:ln>
            <a:noFill/>
          </a:ln>
        </p:spPr>
      </p:cxnSp>
      <p:sp>
        <p:nvSpPr>
          <p:cNvPr id="377" name="Shape 377"/>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8" name="Shape 378"/>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9" name="Shape 379"/>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80" name="Shape 38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83" name="Shape 383"/>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84" name="Shape 384"/>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385" name="Shape 385"/>
          <p:cNvSpPr txBox="1">
            <a:spLocks noGrp="1"/>
          </p:cNvSpPr>
          <p:nvPr>
            <p:ph type="sldNum" idx="12"/>
          </p:nvPr>
        </p:nvSpPr>
        <p:spPr>
          <a:xfrm>
            <a:off x="12030450" y="739139"/>
            <a:ext cx="345899" cy="426599"/>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Full Image">
    <p:spTree>
      <p:nvGrpSpPr>
        <p:cNvPr id="1" name="Shape 386"/>
        <p:cNvGrpSpPr/>
        <p:nvPr/>
      </p:nvGrpSpPr>
      <p:grpSpPr>
        <a:xfrm>
          <a:off x="0" y="0"/>
          <a:ext cx="0" cy="0"/>
          <a:chOff x="0" y="0"/>
          <a:chExt cx="0" cy="0"/>
        </a:xfrm>
      </p:grpSpPr>
      <p:cxnSp>
        <p:nvCxnSpPr>
          <p:cNvPr id="387" name="Shape 387"/>
          <p:cNvCxnSpPr/>
          <p:nvPr/>
        </p:nvCxnSpPr>
        <p:spPr>
          <a:xfrm>
            <a:off x="635000" y="635000"/>
            <a:ext cx="11734800" cy="0"/>
          </a:xfrm>
          <a:prstGeom prst="straightConnector1">
            <a:avLst/>
          </a:prstGeom>
          <a:noFill/>
          <a:ln>
            <a:noFill/>
          </a:ln>
        </p:spPr>
      </p:cxnSp>
      <p:cxnSp>
        <p:nvCxnSpPr>
          <p:cNvPr id="388" name="Shape 3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389"/>
        <p:cNvGrpSpPr/>
        <p:nvPr/>
      </p:nvGrpSpPr>
      <p:grpSpPr>
        <a:xfrm>
          <a:off x="0" y="0"/>
          <a:ext cx="0" cy="0"/>
          <a:chOff x="0" y="0"/>
          <a:chExt cx="0" cy="0"/>
        </a:xfrm>
      </p:grpSpPr>
      <p:cxnSp>
        <p:nvCxnSpPr>
          <p:cNvPr id="390" name="Shape 390"/>
          <p:cNvCxnSpPr/>
          <p:nvPr/>
        </p:nvCxnSpPr>
        <p:spPr>
          <a:xfrm>
            <a:off x="635000" y="635000"/>
            <a:ext cx="11734800" cy="0"/>
          </a:xfrm>
          <a:prstGeom prst="straightConnector1">
            <a:avLst/>
          </a:prstGeom>
          <a:noFill/>
          <a:ln>
            <a:noFill/>
          </a:ln>
        </p:spPr>
      </p:cxnSp>
      <p:cxnSp>
        <p:nvCxnSpPr>
          <p:cNvPr id="391" name="Shape 3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392"/>
        <p:cNvGrpSpPr/>
        <p:nvPr/>
      </p:nvGrpSpPr>
      <p:grpSpPr>
        <a:xfrm>
          <a:off x="0" y="0"/>
          <a:ext cx="0" cy="0"/>
          <a:chOff x="0" y="0"/>
          <a:chExt cx="0" cy="0"/>
        </a:xfrm>
      </p:grpSpPr>
      <p:cxnSp>
        <p:nvCxnSpPr>
          <p:cNvPr id="393" name="Shape 393"/>
          <p:cNvCxnSpPr/>
          <p:nvPr/>
        </p:nvCxnSpPr>
        <p:spPr>
          <a:xfrm>
            <a:off x="635000" y="635000"/>
            <a:ext cx="11734800" cy="0"/>
          </a:xfrm>
          <a:prstGeom prst="straightConnector1">
            <a:avLst/>
          </a:prstGeom>
          <a:noFill/>
          <a:ln>
            <a:noFill/>
          </a:ln>
        </p:spPr>
      </p:cxnSp>
      <p:cxnSp>
        <p:nvCxnSpPr>
          <p:cNvPr id="394" name="Shape 3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395"/>
        <p:cNvGrpSpPr/>
        <p:nvPr/>
      </p:nvGrpSpPr>
      <p:grpSpPr>
        <a:xfrm>
          <a:off x="0" y="0"/>
          <a:ext cx="0" cy="0"/>
          <a:chOff x="0" y="0"/>
          <a:chExt cx="0" cy="0"/>
        </a:xfrm>
      </p:grpSpPr>
      <p:cxnSp>
        <p:nvCxnSpPr>
          <p:cNvPr id="396" name="Shape 396"/>
          <p:cNvCxnSpPr/>
          <p:nvPr/>
        </p:nvCxnSpPr>
        <p:spPr>
          <a:xfrm>
            <a:off x="635000" y="635000"/>
            <a:ext cx="11734800" cy="0"/>
          </a:xfrm>
          <a:prstGeom prst="straightConnector1">
            <a:avLst/>
          </a:prstGeom>
          <a:noFill/>
          <a:ln>
            <a:noFill/>
          </a:ln>
        </p:spPr>
      </p:cxnSp>
      <p:cxnSp>
        <p:nvCxnSpPr>
          <p:cNvPr id="397" name="Shape 39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se Study">
    <p:spTree>
      <p:nvGrpSpPr>
        <p:cNvPr id="1"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rot="10800000" flipH="1">
            <a:off x="8623300" y="2781009"/>
            <a:ext cx="3735026" cy="290"/>
          </a:xfrm>
          <a:prstGeom prst="straightConnector1">
            <a:avLst/>
          </a:prstGeom>
          <a:noFill/>
          <a:ln>
            <a:noFill/>
          </a:ln>
        </p:spPr>
      </p:cxnSp>
      <p:cxnSp>
        <p:nvCxnSpPr>
          <p:cNvPr id="38" name="Shape 38"/>
          <p:cNvCxnSpPr/>
          <p:nvPr/>
        </p:nvCxnSpPr>
        <p:spPr>
          <a:xfrm rot="10800000" flipH="1">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Divider">
    <p:spTree>
      <p:nvGrpSpPr>
        <p:cNvPr id="1" name="Shape 398"/>
        <p:cNvGrpSpPr/>
        <p:nvPr/>
      </p:nvGrpSpPr>
      <p:grpSpPr>
        <a:xfrm>
          <a:off x="0" y="0"/>
          <a:ext cx="0" cy="0"/>
          <a:chOff x="0" y="0"/>
          <a:chExt cx="0" cy="0"/>
        </a:xfrm>
      </p:grpSpPr>
      <p:cxnSp>
        <p:nvCxnSpPr>
          <p:cNvPr id="399" name="Shape 399"/>
          <p:cNvCxnSpPr/>
          <p:nvPr/>
        </p:nvCxnSpPr>
        <p:spPr>
          <a:xfrm>
            <a:off x="635000" y="635000"/>
            <a:ext cx="11734800" cy="0"/>
          </a:xfrm>
          <a:prstGeom prst="straightConnector1">
            <a:avLst/>
          </a:prstGeom>
          <a:noFill/>
          <a:ln>
            <a:noFill/>
          </a:ln>
        </p:spPr>
      </p:cxnSp>
      <p:cxnSp>
        <p:nvCxnSpPr>
          <p:cNvPr id="400" name="Shape 40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3" name="Shape 403"/>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404"/>
        <p:cNvGrpSpPr/>
        <p:nvPr/>
      </p:nvGrpSpPr>
      <p:grpSpPr>
        <a:xfrm>
          <a:off x="0" y="0"/>
          <a:ext cx="0" cy="0"/>
          <a:chOff x="0" y="0"/>
          <a:chExt cx="0" cy="0"/>
        </a:xfrm>
      </p:grpSpPr>
      <p:cxnSp>
        <p:nvCxnSpPr>
          <p:cNvPr id="405" name="Shape 405"/>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6" name="Shape 406"/>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407" name="Shape 407"/>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408" name="Shape 408"/>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IMAC">
    <p:spTree>
      <p:nvGrpSpPr>
        <p:cNvPr id="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ntent: IPad">
    <p:spTree>
      <p:nvGrpSpPr>
        <p:cNvPr id="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40.xml"/><Relationship Id="rId20" Type="http://schemas.openxmlformats.org/officeDocument/2006/relationships/slideLayout" Target="../slideLayouts/slideLayout51.xml"/><Relationship Id="rId21" Type="http://schemas.openxmlformats.org/officeDocument/2006/relationships/slideLayout" Target="../slideLayouts/slideLayout52.xml"/><Relationship Id="rId22" Type="http://schemas.openxmlformats.org/officeDocument/2006/relationships/slideLayout" Target="../slideLayouts/slideLayout53.xml"/><Relationship Id="rId23" Type="http://schemas.openxmlformats.org/officeDocument/2006/relationships/slideLayout" Target="../slideLayouts/slideLayout54.xml"/><Relationship Id="rId24" Type="http://schemas.openxmlformats.org/officeDocument/2006/relationships/slideLayout" Target="../slideLayouts/slideLayout55.xml"/><Relationship Id="rId25" Type="http://schemas.openxmlformats.org/officeDocument/2006/relationships/slideLayout" Target="../slideLayouts/slideLayout56.xml"/><Relationship Id="rId26" Type="http://schemas.openxmlformats.org/officeDocument/2006/relationships/slideLayout" Target="../slideLayouts/slideLayout57.xml"/><Relationship Id="rId27" Type="http://schemas.openxmlformats.org/officeDocument/2006/relationships/slideLayout" Target="../slideLayouts/slideLayout58.xml"/><Relationship Id="rId28" Type="http://schemas.openxmlformats.org/officeDocument/2006/relationships/slideLayout" Target="../slideLayouts/slideLayout59.xml"/><Relationship Id="rId29" Type="http://schemas.openxmlformats.org/officeDocument/2006/relationships/slideLayout" Target="../slideLayouts/slideLayout60.xml"/><Relationship Id="rId30" Type="http://schemas.openxmlformats.org/officeDocument/2006/relationships/slideLayout" Target="../slideLayouts/slideLayout61.xml"/><Relationship Id="rId31" Type="http://schemas.openxmlformats.org/officeDocument/2006/relationships/slideLayout" Target="../slideLayouts/slideLayout62.xml"/><Relationship Id="rId32" Type="http://schemas.openxmlformats.org/officeDocument/2006/relationships/theme" Target="../theme/theme2.xml"/><Relationship Id="rId10" Type="http://schemas.openxmlformats.org/officeDocument/2006/relationships/slideLayout" Target="../slideLayouts/slideLayout41.xml"/><Relationship Id="rId11" Type="http://schemas.openxmlformats.org/officeDocument/2006/relationships/slideLayout" Target="../slideLayouts/slideLayout42.xml"/><Relationship Id="rId12" Type="http://schemas.openxmlformats.org/officeDocument/2006/relationships/slideLayout" Target="../slideLayouts/slideLayout43.xml"/><Relationship Id="rId13" Type="http://schemas.openxmlformats.org/officeDocument/2006/relationships/slideLayout" Target="../slideLayouts/slideLayout44.xml"/><Relationship Id="rId14" Type="http://schemas.openxmlformats.org/officeDocument/2006/relationships/slideLayout" Target="../slideLayouts/slideLayout45.xml"/><Relationship Id="rId15" Type="http://schemas.openxmlformats.org/officeDocument/2006/relationships/slideLayout" Target="../slideLayouts/slideLayout46.xml"/><Relationship Id="rId16" Type="http://schemas.openxmlformats.org/officeDocument/2006/relationships/slideLayout" Target="../slideLayouts/slideLayout47.xml"/><Relationship Id="rId17" Type="http://schemas.openxmlformats.org/officeDocument/2006/relationships/slideLayout" Target="../slideLayouts/slideLayout48.xml"/><Relationship Id="rId18" Type="http://schemas.openxmlformats.org/officeDocument/2006/relationships/slideLayout" Target="../slideLayouts/slideLayout49.xml"/><Relationship Id="rId19" Type="http://schemas.openxmlformats.org/officeDocument/2006/relationships/slideLayout" Target="../slideLayouts/slideLayout50.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w="9525" cap="flat" cmpd="sng">
            <a:solidFill>
              <a:srgbClr val="000000"/>
            </a:solidFill>
            <a:prstDash val="solid"/>
            <a:round/>
            <a:headEnd type="none" w="med" len="med"/>
            <a:tailEnd type="none" w="med" len="med"/>
          </a:ln>
        </p:spPr>
      </p:cxnSp>
      <p:cxnSp>
        <p:nvCxnSpPr>
          <p:cNvPr id="7" name="Shape 7"/>
          <p:cNvCxnSpPr/>
          <p:nvPr/>
        </p:nvCxnSpPr>
        <p:spPr>
          <a:xfrm>
            <a:off x="635000" y="1219200"/>
            <a:ext cx="11734800" cy="11"/>
          </a:xfrm>
          <a:prstGeom prst="straightConnector1">
            <a:avLst/>
          </a:prstGeom>
          <a:noFill/>
          <a:ln w="9525" cap="flat" cmpd="sng">
            <a:solidFill>
              <a:srgbClr val="000000"/>
            </a:solidFill>
            <a:prstDash val="solid"/>
            <a:round/>
            <a:headEnd type="none" w="med" len="med"/>
            <a:tailEnd type="none" w="med" len="med"/>
          </a:ln>
        </p:spPr>
      </p:cxnSp>
      <p:sp>
        <p:nvSpPr>
          <p:cNvPr id="8" name="Shape 8"/>
          <p:cNvSpPr txBox="1">
            <a:spLocks noGrp="1"/>
          </p:cNvSpPr>
          <p:nvPr>
            <p:ph type="title"/>
          </p:nvPr>
        </p:nvSpPr>
        <p:spPr>
          <a:xfrm>
            <a:off x="635000" y="1473200"/>
            <a:ext cx="11734800" cy="7112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9" name="Shape 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w="9525" cap="flat" cmpd="sng">
            <a:solidFill>
              <a:srgbClr val="000000"/>
            </a:solidFill>
            <a:prstDash val="solid"/>
            <a:round/>
            <a:headEnd type="none" w="med" len="med"/>
            <a:tailEnd type="none" w="med" len="med"/>
          </a:ln>
        </p:spPr>
      </p:cxnSp>
      <p:cxnSp>
        <p:nvCxnSpPr>
          <p:cNvPr id="209" name="Shape 209"/>
          <p:cNvCxnSpPr/>
          <p:nvPr/>
        </p:nvCxnSpPr>
        <p:spPr>
          <a:xfrm>
            <a:off x="635000" y="1219200"/>
            <a:ext cx="11734800" cy="0"/>
          </a:xfrm>
          <a:prstGeom prst="straightConnector1">
            <a:avLst/>
          </a:prstGeom>
          <a:noFill/>
          <a:ln w="9525" cap="flat" cmpd="sng">
            <a:solidFill>
              <a:srgbClr val="000000"/>
            </a:solidFill>
            <a:prstDash val="solid"/>
            <a:round/>
            <a:headEnd type="none" w="med" len="med"/>
            <a:tailEnd type="none" w="med" len="med"/>
          </a:ln>
        </p:spPr>
      </p:cxnSp>
      <p:sp>
        <p:nvSpPr>
          <p:cNvPr id="210" name="Shape 210"/>
          <p:cNvSpPr txBox="1">
            <a:spLocks noGrp="1"/>
          </p:cNvSpPr>
          <p:nvPr>
            <p:ph type="title"/>
          </p:nvPr>
        </p:nvSpPr>
        <p:spPr>
          <a:xfrm>
            <a:off x="635000" y="1473200"/>
            <a:ext cx="11734800" cy="711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211" name="Shape 21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7.xml"/><Relationship Id="rId3"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412"/>
        <p:cNvGrpSpPr/>
        <p:nvPr/>
      </p:nvGrpSpPr>
      <p:grpSpPr>
        <a:xfrm>
          <a:off x="0" y="0"/>
          <a:ext cx="0" cy="0"/>
          <a:chOff x="0" y="0"/>
          <a:chExt cx="0" cy="0"/>
        </a:xfrm>
      </p:grpSpPr>
      <p:sp>
        <p:nvSpPr>
          <p:cNvPr id="413" name="Shape 41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solidFill>
                  <a:srgbClr val="E52123"/>
                </a:solidFill>
                <a:latin typeface="Oswald"/>
                <a:ea typeface="Oswald"/>
                <a:cs typeface="Oswald"/>
                <a:sym typeface="Oswald"/>
              </a:rPr>
              <a:t>FOR INSTRUCTOR PURPOSES ONLY </a:t>
            </a:r>
          </a:p>
        </p:txBody>
      </p:sp>
      <p:sp>
        <p:nvSpPr>
          <p:cNvPr id="414" name="Shape 414"/>
          <p:cNvSpPr/>
          <p:nvPr/>
        </p:nvSpPr>
        <p:spPr>
          <a:xfrm>
            <a:off x="635000" y="1442225"/>
            <a:ext cx="77216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INSTRUCTOR NOTES</a:t>
            </a:r>
            <a:r>
              <a:rPr lang="en-US" sz="3200" b="1">
                <a:solidFill>
                  <a:srgbClr val="E52123"/>
                </a:solidFill>
                <a:latin typeface="Oswald"/>
                <a:ea typeface="Oswald"/>
                <a:cs typeface="Oswald"/>
                <a:sym typeface="Oswald"/>
              </a:rPr>
              <a:t> </a:t>
            </a:r>
          </a:p>
        </p:txBody>
      </p:sp>
      <p:sp>
        <p:nvSpPr>
          <p:cNvPr id="415" name="Shape 415"/>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Insert Text Here</a:t>
            </a:r>
          </a:p>
          <a:p>
            <a:pPr marR="0" lvl="0" algn="l" rtl="0">
              <a:spcBef>
                <a:spcPts val="1000"/>
              </a:spcBef>
              <a:buNone/>
            </a:pPr>
            <a:endParaRPr sz="2800">
              <a:latin typeface="Georgia"/>
              <a:ea typeface="Georgia"/>
              <a:cs typeface="Georgia"/>
              <a:sym typeface="Georgia"/>
            </a:endParaRP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472" name="Shape 47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73" name="Shape 473"/>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474" name="Shape 474"/>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Define the difference between the precision and recall of a model.</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What are some common components and use cases for logistic regression?</a:t>
            </a:r>
          </a:p>
        </p:txBody>
      </p:sp>
      <p:sp>
        <p:nvSpPr>
          <p:cNvPr id="475" name="Shape 475"/>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476" name="Shape 476"/>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477" name="Shape 477"/>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478" name="Shape 478"/>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lvl="0" rtl="0">
              <a:spcBef>
                <a:spcPts val="0"/>
              </a:spcBef>
              <a:buClr>
                <a:schemeClr val="dk1"/>
              </a:buClr>
              <a:buSzPct val="39285"/>
              <a:buFont typeface="Arial"/>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In this lesson, we will focus on mining the dataset and building a model.  We will focus on refining our model for the best predictive ability.</a:t>
            </a:r>
          </a:p>
        </p:txBody>
      </p:sp>
      <p:sp>
        <p:nvSpPr>
          <p:cNvPr id="484" name="Shape 484"/>
          <p:cNvSpPr/>
          <p:nvPr/>
        </p:nvSpPr>
        <p:spPr>
          <a:xfrm>
            <a:off x="635000" y="736600"/>
            <a:ext cx="117347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OVERVIEW OF THE DATA SCIENCE WORKFLOW</a:t>
            </a:r>
          </a:p>
        </p:txBody>
      </p:sp>
      <p:pic>
        <p:nvPicPr>
          <p:cNvPr id="485" name="Shape 485"/>
          <p:cNvPicPr preferRelativeResize="0"/>
          <p:nvPr/>
        </p:nvPicPr>
        <p:blipFill rotWithShape="1">
          <a:blip r:embed="rId3">
            <a:alphaModFix/>
          </a:blip>
          <a:srcRect l="4767" r="4767"/>
          <a:stretch/>
        </p:blipFill>
        <p:spPr>
          <a:xfrm>
            <a:off x="634999" y="3194237"/>
            <a:ext cx="11734800" cy="3438472"/>
          </a:xfrm>
          <a:prstGeom prst="rect">
            <a:avLst/>
          </a:prstGeom>
          <a:noFill/>
          <a:ln>
            <a:noFill/>
          </a:ln>
        </p:spPr>
      </p:pic>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Shape 49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GUIDED PRACTICE	</a:t>
            </a:r>
          </a:p>
        </p:txBody>
      </p:sp>
      <p:sp>
        <p:nvSpPr>
          <p:cNvPr id="491" name="Shape 491"/>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EXPLORE THE DATASET</a:t>
            </a:r>
          </a:p>
        </p:txBody>
      </p:sp>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Shape 496"/>
          <p:cNvSpPr/>
          <p:nvPr/>
        </p:nvSpPr>
        <p:spPr>
          <a:xfrm>
            <a:off x="2961475" y="2224350"/>
            <a:ext cx="9398400" cy="3571200"/>
          </a:xfrm>
          <a:prstGeom prst="rect">
            <a:avLst/>
          </a:prstGeom>
          <a:noFill/>
          <a:ln>
            <a:noFill/>
          </a:ln>
        </p:spPr>
        <p:txBody>
          <a:bodyPr lIns="50800" tIns="50800" rIns="50800" bIns="50800" anchor="ctr" anchorCtr="0">
            <a:noAutofit/>
          </a:bodyPr>
          <a:lstStyle/>
          <a:p>
            <a:pPr marR="0" lvl="0" algn="l" rtl="0">
              <a:spcBef>
                <a:spcPts val="0"/>
              </a:spcBef>
              <a:buNone/>
            </a:pPr>
            <a:r>
              <a:rPr lang="en-US" sz="1800">
                <a:latin typeface="Georgia"/>
                <a:ea typeface="Georgia"/>
                <a:cs typeface="Georgia"/>
                <a:sym typeface="Georgia"/>
              </a:rPr>
              <a:t>We will be using a dataset from StumpleUpon, a service that recommends webpages to users based upon their interests.  They like to recommend “evergreen” sites, ones that are always relevant.  This usually means websites that avoid topical content and focus on recipes, how-to guides, art projects, etc.  We want to determine important characteristics for “evergreen” websites. Follow these prompts to get started:</a:t>
            </a:r>
          </a:p>
          <a:p>
            <a:pPr marR="0" lvl="0" algn="l" rtl="0">
              <a:spcBef>
                <a:spcPts val="0"/>
              </a:spcBef>
              <a:buNone/>
            </a:pPr>
            <a:endParaRPr sz="1800">
              <a:latin typeface="Georgia"/>
              <a:ea typeface="Georgia"/>
              <a:cs typeface="Georgia"/>
              <a:sym typeface="Georgia"/>
            </a:endParaRPr>
          </a:p>
          <a:p>
            <a:pPr marL="457200" marR="0" lvl="0" indent="-342900" algn="l" rtl="0">
              <a:spcBef>
                <a:spcPts val="0"/>
              </a:spcBef>
              <a:buClr>
                <a:srgbClr val="000000"/>
              </a:buClr>
              <a:buSzPct val="100000"/>
              <a:buFont typeface="Georgia"/>
              <a:buAutoNum type="arabicPeriod"/>
            </a:pPr>
            <a:r>
              <a:rPr lang="en-US" sz="1800">
                <a:latin typeface="Georgia"/>
                <a:ea typeface="Georgia"/>
                <a:cs typeface="Georgia"/>
                <a:sym typeface="Georgia"/>
              </a:rPr>
              <a:t>Break into groups.</a:t>
            </a:r>
          </a:p>
          <a:p>
            <a:pPr marL="457200" marR="0" lvl="0" indent="-342900" algn="l" rtl="0">
              <a:spcBef>
                <a:spcPts val="0"/>
              </a:spcBef>
              <a:buClr>
                <a:srgbClr val="000000"/>
              </a:buClr>
              <a:buSzPct val="100000"/>
              <a:buFont typeface="Georgia"/>
              <a:buAutoNum type="arabicPeriod"/>
            </a:pPr>
            <a:r>
              <a:rPr lang="en-US" sz="1800">
                <a:latin typeface="Georgia"/>
                <a:ea typeface="Georgia"/>
                <a:cs typeface="Georgia"/>
                <a:sym typeface="Georgia"/>
              </a:rPr>
              <a:t>Prior to looking at the data, brainstorm 3-5 characteristics that would be useful for predicting evergreen websites.</a:t>
            </a:r>
          </a:p>
          <a:p>
            <a:pPr marL="457200" marR="0" lvl="0" indent="-342900" algn="l" rtl="0">
              <a:spcBef>
                <a:spcPts val="0"/>
              </a:spcBef>
              <a:buSzPct val="100000"/>
              <a:buFont typeface="Georgia"/>
              <a:buAutoNum type="arabicPeriod"/>
            </a:pPr>
            <a:r>
              <a:rPr lang="en-US" sz="1800">
                <a:latin typeface="Georgia"/>
                <a:ea typeface="Georgia"/>
                <a:cs typeface="Georgia"/>
                <a:sym typeface="Georgia"/>
              </a:rPr>
              <a:t>After looking at the dataset, can you model or quantify any of the characteristics you wanted?  See the Notebook for data dictionary and starter code.</a:t>
            </a:r>
          </a:p>
          <a:p>
            <a:pPr marL="457200" marR="0" lvl="0" indent="-342900" algn="l" rtl="0">
              <a:spcBef>
                <a:spcPts val="0"/>
              </a:spcBef>
              <a:buSzPct val="100000"/>
              <a:buFont typeface="Georgia"/>
              <a:buAutoNum type="arabicPeriod"/>
            </a:pPr>
            <a:r>
              <a:rPr lang="en-US" sz="1800">
                <a:latin typeface="Georgia"/>
                <a:ea typeface="Georgia"/>
                <a:cs typeface="Georgia"/>
                <a:sym typeface="Georgia"/>
              </a:rPr>
              <a:t>Does being a news site affect evergreeness?  Compute or plot the percent of evergreen news sites.</a:t>
            </a:r>
          </a:p>
        </p:txBody>
      </p:sp>
      <p:pic>
        <p:nvPicPr>
          <p:cNvPr id="497" name="Shape 497"/>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98" name="Shape 498"/>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499" name="Shape 499"/>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(25 minutes)</a:t>
            </a:r>
          </a:p>
        </p:txBody>
      </p:sp>
      <p:cxnSp>
        <p:nvCxnSpPr>
          <p:cNvPr id="500" name="Shape 500"/>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501" name="Shape 501"/>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EXPLORE THE DATASET</a:t>
            </a:r>
          </a:p>
        </p:txBody>
      </p:sp>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Shape 506"/>
          <p:cNvSpPr/>
          <p:nvPr/>
        </p:nvSpPr>
        <p:spPr>
          <a:xfrm>
            <a:off x="2961475" y="2224350"/>
            <a:ext cx="9398400" cy="3039300"/>
          </a:xfrm>
          <a:prstGeom prst="rect">
            <a:avLst/>
          </a:prstGeom>
          <a:noFill/>
          <a:ln>
            <a:noFill/>
          </a:ln>
        </p:spPr>
        <p:txBody>
          <a:bodyPr lIns="50800" tIns="50800" rIns="50800" bIns="50800" anchor="ctr" anchorCtr="0">
            <a:noAutofit/>
          </a:bodyPr>
          <a:lstStyle/>
          <a:p>
            <a:pPr lvl="0" rtl="0">
              <a:spcBef>
                <a:spcPts val="0"/>
              </a:spcBef>
              <a:buNone/>
            </a:pPr>
            <a:r>
              <a:rPr lang="en-US" sz="1800">
                <a:solidFill>
                  <a:schemeClr val="dk1"/>
                </a:solidFill>
                <a:latin typeface="Georgia"/>
                <a:ea typeface="Georgia"/>
                <a:cs typeface="Georgia"/>
                <a:sym typeface="Georgia"/>
              </a:rPr>
              <a:t> 5.	In general, does category affect evergreeness?  Plot the rate of</a:t>
            </a:r>
          </a:p>
          <a:p>
            <a:pPr lvl="0" indent="457200" rtl="0">
              <a:spcBef>
                <a:spcPts val="0"/>
              </a:spcBef>
              <a:buNone/>
            </a:pPr>
            <a:r>
              <a:rPr lang="en-US" sz="1800">
                <a:solidFill>
                  <a:schemeClr val="dk1"/>
                </a:solidFill>
                <a:latin typeface="Georgia"/>
                <a:ea typeface="Georgia"/>
                <a:cs typeface="Georgia"/>
                <a:sym typeface="Georgia"/>
              </a:rPr>
              <a:t>evergreen sites for all Alchemy categories.</a:t>
            </a:r>
          </a:p>
          <a:p>
            <a:pPr marR="0" lvl="0" algn="l" rtl="0">
              <a:spcBef>
                <a:spcPts val="0"/>
              </a:spcBef>
              <a:buNone/>
            </a:pPr>
            <a:r>
              <a:rPr lang="en-US" sz="1800">
                <a:latin typeface="Georgia"/>
                <a:ea typeface="Georgia"/>
                <a:cs typeface="Georgia"/>
                <a:sym typeface="Georgia"/>
              </a:rPr>
              <a:t> 6.	How many articles are there per category?</a:t>
            </a:r>
          </a:p>
          <a:p>
            <a:pPr marR="0" lvl="0" algn="l" rtl="0">
              <a:spcBef>
                <a:spcPts val="0"/>
              </a:spcBef>
              <a:buNone/>
            </a:pPr>
            <a:r>
              <a:rPr lang="en-US" sz="1800">
                <a:latin typeface="Georgia"/>
                <a:ea typeface="Georgia"/>
                <a:cs typeface="Georgia"/>
                <a:sym typeface="Georgia"/>
              </a:rPr>
              <a:t> 7.	Create a feature for the title containing “recipe”.  Is the percentage of</a:t>
            </a:r>
          </a:p>
          <a:p>
            <a:pPr marR="0" lvl="0" indent="457200" algn="l" rtl="0">
              <a:spcBef>
                <a:spcPts val="0"/>
              </a:spcBef>
              <a:buNone/>
            </a:pPr>
            <a:r>
              <a:rPr lang="en-US" sz="1800">
                <a:latin typeface="Georgia"/>
                <a:ea typeface="Georgia"/>
                <a:cs typeface="Georgia"/>
                <a:sym typeface="Georgia"/>
              </a:rPr>
              <a:t>evergreen websites higher or lower on pages that have “recipe” in </a:t>
            </a:r>
          </a:p>
          <a:p>
            <a:pPr marR="0" lvl="0" indent="457200" algn="l" rtl="0">
              <a:spcBef>
                <a:spcPts val="0"/>
              </a:spcBef>
              <a:buNone/>
            </a:pPr>
            <a:r>
              <a:rPr lang="en-US" sz="1800">
                <a:latin typeface="Georgia"/>
                <a:ea typeface="Georgia"/>
                <a:cs typeface="Georgia"/>
                <a:sym typeface="Georgia"/>
              </a:rPr>
              <a:t>the title?</a:t>
            </a:r>
          </a:p>
          <a:p>
            <a:pPr marR="0" lvl="0" algn="l" rtl="0">
              <a:spcBef>
                <a:spcPts val="0"/>
              </a:spcBef>
              <a:buNone/>
            </a:pPr>
            <a:endParaRPr sz="1800">
              <a:latin typeface="Georgia"/>
              <a:ea typeface="Georgia"/>
              <a:cs typeface="Georgia"/>
              <a:sym typeface="Georgia"/>
            </a:endParaRPr>
          </a:p>
          <a:p>
            <a:pPr marR="0" lvl="0" algn="l" rtl="0">
              <a:spcBef>
                <a:spcPts val="0"/>
              </a:spcBef>
              <a:buNone/>
            </a:pPr>
            <a:r>
              <a:rPr lang="en-US" sz="1800" b="1">
                <a:latin typeface="Georgia"/>
                <a:ea typeface="Georgia"/>
                <a:cs typeface="Georgia"/>
                <a:sym typeface="Georgia"/>
              </a:rPr>
              <a:t>Check</a:t>
            </a:r>
            <a:r>
              <a:rPr lang="en-US" sz="1800">
                <a:latin typeface="Georgia"/>
                <a:ea typeface="Georgia"/>
                <a:cs typeface="Georgia"/>
                <a:sym typeface="Georgia"/>
              </a:rPr>
              <a:t>:  Were you able to plot the requested features?  Can you explain </a:t>
            </a:r>
          </a:p>
          <a:p>
            <a:pPr marR="0" lvl="0" algn="l" rtl="0">
              <a:spcBef>
                <a:spcPts val="0"/>
              </a:spcBef>
              <a:buNone/>
            </a:pPr>
            <a:r>
              <a:rPr lang="en-US" sz="1800">
                <a:latin typeface="Georgia"/>
                <a:ea typeface="Georgia"/>
                <a:cs typeface="Georgia"/>
                <a:sym typeface="Georgia"/>
              </a:rPr>
              <a:t>how you would approach this type of dataset?</a:t>
            </a:r>
          </a:p>
        </p:txBody>
      </p:sp>
      <p:pic>
        <p:nvPicPr>
          <p:cNvPr id="507" name="Shape 507"/>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08" name="Shape 508"/>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09" name="Shape 509"/>
          <p:cNvSpPr/>
          <p:nvPr/>
        </p:nvSpPr>
        <p:spPr>
          <a:xfrm>
            <a:off x="3052758" y="5792350"/>
            <a:ext cx="98871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Requested features and answers to questions</a:t>
            </a:r>
          </a:p>
        </p:txBody>
      </p:sp>
      <p:sp>
        <p:nvSpPr>
          <p:cNvPr id="510" name="Shape 510"/>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511" name="Shape 511"/>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(25 minutes)</a:t>
            </a:r>
          </a:p>
        </p:txBody>
      </p:sp>
      <p:cxnSp>
        <p:nvCxnSpPr>
          <p:cNvPr id="512" name="Shape 512"/>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513" name="Shape 513"/>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EXPLORE THE DATASET</a:t>
            </a:r>
          </a:p>
        </p:txBody>
      </p:sp>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Shape 51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519" name="Shape 519"/>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TRAINING DECISION TREES</a:t>
            </a:r>
          </a:p>
        </p:txBody>
      </p:sp>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35000" y="1292775"/>
            <a:ext cx="7940099" cy="59256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Decision trees are like the game “20 questions”.  They make decision by answering a series of questions, most often binary questions (yes or no).</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want the smallest set of questions to get to the right answer.</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Each questions should reduce the search space as much as possible.</a:t>
            </a:r>
          </a:p>
        </p:txBody>
      </p:sp>
      <p:sp>
        <p:nvSpPr>
          <p:cNvPr id="525" name="Shape 52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INTUITION BEHIND DECISION TREES</a:t>
            </a:r>
          </a:p>
        </p:txBody>
      </p:sp>
      <p:pic>
        <p:nvPicPr>
          <p:cNvPr id="526" name="Shape 526"/>
          <p:cNvPicPr preferRelativeResize="0"/>
          <p:nvPr/>
        </p:nvPicPr>
        <p:blipFill>
          <a:blip r:embed="rId3">
            <a:alphaModFix/>
          </a:blip>
          <a:stretch>
            <a:fillRect/>
          </a:stretch>
        </p:blipFill>
        <p:spPr>
          <a:xfrm>
            <a:off x="8575024" y="1300574"/>
            <a:ext cx="3732299" cy="5925726"/>
          </a:xfrm>
          <a:prstGeom prst="rect">
            <a:avLst/>
          </a:prstGeom>
          <a:noFill/>
          <a:ln>
            <a:noFill/>
          </a:ln>
        </p:spPr>
      </p:pic>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Shape 531"/>
          <p:cNvSpPr txBox="1">
            <a:spLocks noGrp="1"/>
          </p:cNvSpPr>
          <p:nvPr>
            <p:ph type="body" idx="1"/>
          </p:nvPr>
        </p:nvSpPr>
        <p:spPr>
          <a:xfrm>
            <a:off x="635006" y="13258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Trees are a data structure made up of </a:t>
            </a:r>
            <a:r>
              <a:rPr lang="en-US" sz="2800" i="1">
                <a:latin typeface="Georgia"/>
                <a:ea typeface="Georgia"/>
                <a:cs typeface="Georgia"/>
                <a:sym typeface="Georgia"/>
              </a:rPr>
              <a:t>nodes</a:t>
            </a:r>
            <a:r>
              <a:rPr lang="en-US" sz="2800">
                <a:latin typeface="Georgia"/>
                <a:ea typeface="Georgia"/>
                <a:cs typeface="Georgia"/>
                <a:sym typeface="Georgia"/>
              </a:rPr>
              <a:t> and </a:t>
            </a:r>
            <a:r>
              <a:rPr lang="en-US" sz="2800" i="1">
                <a:latin typeface="Georgia"/>
                <a:ea typeface="Georgia"/>
                <a:cs typeface="Georgia"/>
                <a:sym typeface="Georgia"/>
              </a:rPr>
              <a:t>branches</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Each node typically has two or more branches that connect it to its children.</a:t>
            </a:r>
          </a:p>
        </p:txBody>
      </p:sp>
      <p:sp>
        <p:nvSpPr>
          <p:cNvPr id="532" name="Shape 53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TREES</a:t>
            </a:r>
          </a:p>
        </p:txBody>
      </p:sp>
      <p:grpSp>
        <p:nvGrpSpPr>
          <p:cNvPr id="533" name="Shape 533"/>
          <p:cNvGrpSpPr/>
          <p:nvPr/>
        </p:nvGrpSpPr>
        <p:grpSpPr>
          <a:xfrm>
            <a:off x="4328890" y="3751157"/>
            <a:ext cx="4341599" cy="2996450"/>
            <a:chOff x="4328890" y="3751157"/>
            <a:chExt cx="4341599" cy="2996450"/>
          </a:xfrm>
        </p:grpSpPr>
        <p:sp>
          <p:nvSpPr>
            <p:cNvPr id="534" name="Shape 534"/>
            <p:cNvSpPr/>
            <p:nvPr/>
          </p:nvSpPr>
          <p:spPr>
            <a:xfrm>
              <a:off x="5672965" y="3751157"/>
              <a:ext cx="1674600" cy="108034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US" sz="2400" b="1">
                  <a:latin typeface="Georgia"/>
                  <a:ea typeface="Georgia"/>
                  <a:cs typeface="Georgia"/>
                  <a:sym typeface="Georgia"/>
                </a:rPr>
                <a:t>Node</a:t>
              </a:r>
            </a:p>
          </p:txBody>
        </p:sp>
        <p:cxnSp>
          <p:nvCxnSpPr>
            <p:cNvPr id="535" name="Shape 535"/>
            <p:cNvCxnSpPr>
              <a:stCxn id="534" idx="2"/>
              <a:endCxn id="536" idx="0"/>
            </p:cNvCxnSpPr>
            <p:nvPr/>
          </p:nvCxnSpPr>
          <p:spPr>
            <a:xfrm flipH="1">
              <a:off x="5166265" y="4831498"/>
              <a:ext cx="1344000" cy="835800"/>
            </a:xfrm>
            <a:prstGeom prst="straightConnector1">
              <a:avLst/>
            </a:prstGeom>
            <a:noFill/>
            <a:ln w="38100" cap="flat" cmpd="sng">
              <a:solidFill>
                <a:schemeClr val="dk2"/>
              </a:solidFill>
              <a:prstDash val="solid"/>
              <a:round/>
              <a:headEnd type="none" w="lg" len="lg"/>
              <a:tailEnd type="none" w="lg" len="lg"/>
            </a:ln>
          </p:spPr>
        </p:cxnSp>
        <p:cxnSp>
          <p:nvCxnSpPr>
            <p:cNvPr id="537" name="Shape 537"/>
            <p:cNvCxnSpPr>
              <a:stCxn id="534" idx="2"/>
              <a:endCxn id="538" idx="0"/>
            </p:cNvCxnSpPr>
            <p:nvPr/>
          </p:nvCxnSpPr>
          <p:spPr>
            <a:xfrm>
              <a:off x="6510265" y="4831498"/>
              <a:ext cx="1323000" cy="835800"/>
            </a:xfrm>
            <a:prstGeom prst="straightConnector1">
              <a:avLst/>
            </a:prstGeom>
            <a:noFill/>
            <a:ln w="38100" cap="flat" cmpd="sng">
              <a:solidFill>
                <a:schemeClr val="dk2"/>
              </a:solidFill>
              <a:prstDash val="solid"/>
              <a:round/>
              <a:headEnd type="none" w="lg" len="lg"/>
              <a:tailEnd type="none" w="lg" len="lg"/>
            </a:ln>
          </p:spPr>
        </p:cxnSp>
        <p:sp>
          <p:nvSpPr>
            <p:cNvPr id="539" name="Shape 539"/>
            <p:cNvSpPr txBox="1"/>
            <p:nvPr/>
          </p:nvSpPr>
          <p:spPr>
            <a:xfrm>
              <a:off x="5665087" y="5145361"/>
              <a:ext cx="1674600" cy="431671"/>
            </a:xfrm>
            <a:prstGeom prst="rect">
              <a:avLst/>
            </a:prstGeom>
            <a:noFill/>
            <a:ln>
              <a:noFill/>
            </a:ln>
          </p:spPr>
          <p:txBody>
            <a:bodyPr lIns="91425" tIns="91425" rIns="91425" bIns="91425" anchor="t" anchorCtr="0">
              <a:noAutofit/>
            </a:bodyPr>
            <a:lstStyle/>
            <a:p>
              <a:pPr lvl="0" algn="ctr">
                <a:spcBef>
                  <a:spcPts val="0"/>
                </a:spcBef>
                <a:buNone/>
              </a:pPr>
              <a:r>
                <a:rPr lang="en-US" sz="2400" b="1">
                  <a:latin typeface="Georgia"/>
                  <a:ea typeface="Georgia"/>
                  <a:cs typeface="Georgia"/>
                  <a:sym typeface="Georgia"/>
                </a:rPr>
                <a:t>Branches</a:t>
              </a:r>
            </a:p>
          </p:txBody>
        </p:sp>
        <p:sp>
          <p:nvSpPr>
            <p:cNvPr id="536" name="Shape 536"/>
            <p:cNvSpPr/>
            <p:nvPr/>
          </p:nvSpPr>
          <p:spPr>
            <a:xfrm>
              <a:off x="4328890" y="566730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Child</a:t>
              </a:r>
            </a:p>
            <a:p>
              <a:pPr lvl="0" algn="ctr" rtl="0">
                <a:spcBef>
                  <a:spcPts val="0"/>
                </a:spcBef>
                <a:buNone/>
              </a:pPr>
              <a:r>
                <a:rPr lang="en-US" sz="2400" b="1">
                  <a:latin typeface="Georgia"/>
                  <a:ea typeface="Georgia"/>
                  <a:cs typeface="Georgia"/>
                  <a:sym typeface="Georgia"/>
                </a:rPr>
                <a:t>Node</a:t>
              </a:r>
            </a:p>
          </p:txBody>
        </p:sp>
        <p:sp>
          <p:nvSpPr>
            <p:cNvPr id="538" name="Shape 538"/>
            <p:cNvSpPr/>
            <p:nvPr/>
          </p:nvSpPr>
          <p:spPr>
            <a:xfrm>
              <a:off x="6995889" y="566730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Child</a:t>
              </a:r>
            </a:p>
            <a:p>
              <a:pPr lvl="0" algn="ctr" rtl="0">
                <a:spcBef>
                  <a:spcPts val="0"/>
                </a:spcBef>
                <a:buNone/>
              </a:pPr>
              <a:r>
                <a:rPr lang="en-US" sz="2400" b="1">
                  <a:latin typeface="Georgia"/>
                  <a:ea typeface="Georgia"/>
                  <a:cs typeface="Georgia"/>
                  <a:sym typeface="Georgia"/>
                </a:rPr>
                <a:t>Node</a:t>
              </a:r>
            </a:p>
          </p:txBody>
        </p:sp>
      </p:grpSp>
    </p:spTree>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body" idx="1"/>
          </p:nvPr>
        </p:nvSpPr>
        <p:spPr>
          <a:xfrm>
            <a:off x="635000" y="1325800"/>
            <a:ext cx="7010099"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Each child is another node in the tree and contains its own </a:t>
            </a:r>
            <a:r>
              <a:rPr lang="en-US" sz="2800" i="1">
                <a:latin typeface="Georgia"/>
                <a:ea typeface="Georgia"/>
                <a:cs typeface="Georgia"/>
                <a:sym typeface="Georgia"/>
              </a:rPr>
              <a:t>subtree</a:t>
            </a:r>
            <a:r>
              <a:rPr lang="en-US" sz="2800">
                <a:latin typeface="Georgia"/>
                <a:ea typeface="Georgia"/>
                <a:cs typeface="Georgia"/>
                <a:sym typeface="Georgia"/>
              </a:rPr>
              <a:t>.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Nodes without any children are known as </a:t>
            </a:r>
            <a:r>
              <a:rPr lang="en-US" sz="2800" i="1">
                <a:latin typeface="Georgia"/>
                <a:ea typeface="Georgia"/>
                <a:cs typeface="Georgia"/>
                <a:sym typeface="Georgia"/>
              </a:rPr>
              <a:t>leaf</a:t>
            </a:r>
            <a:r>
              <a:rPr lang="en-US" sz="2800">
                <a:latin typeface="Georgia"/>
                <a:ea typeface="Georgia"/>
                <a:cs typeface="Georgia"/>
                <a:sym typeface="Georgia"/>
              </a:rPr>
              <a:t> nodes.</a:t>
            </a:r>
          </a:p>
        </p:txBody>
      </p:sp>
      <p:sp>
        <p:nvSpPr>
          <p:cNvPr id="545" name="Shape 54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TREES</a:t>
            </a:r>
          </a:p>
        </p:txBody>
      </p:sp>
      <p:grpSp>
        <p:nvGrpSpPr>
          <p:cNvPr id="546" name="Shape 546"/>
          <p:cNvGrpSpPr/>
          <p:nvPr/>
        </p:nvGrpSpPr>
        <p:grpSpPr>
          <a:xfrm>
            <a:off x="6727675" y="1846157"/>
            <a:ext cx="5578977" cy="4703391"/>
            <a:chOff x="7108675" y="1312757"/>
            <a:chExt cx="5578977" cy="4703391"/>
          </a:xfrm>
        </p:grpSpPr>
        <p:sp>
          <p:nvSpPr>
            <p:cNvPr id="547" name="Shape 547"/>
            <p:cNvSpPr/>
            <p:nvPr/>
          </p:nvSpPr>
          <p:spPr>
            <a:xfrm>
              <a:off x="8422252" y="325010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Child</a:t>
              </a:r>
            </a:p>
            <a:p>
              <a:pPr lvl="0" algn="ctr" rtl="0">
                <a:spcBef>
                  <a:spcPts val="0"/>
                </a:spcBef>
                <a:buNone/>
              </a:pPr>
              <a:r>
                <a:rPr lang="en-US" sz="2400" b="1">
                  <a:latin typeface="Georgia"/>
                  <a:ea typeface="Georgia"/>
                  <a:cs typeface="Georgia"/>
                  <a:sym typeface="Georgia"/>
                </a:rPr>
                <a:t>Node</a:t>
              </a:r>
            </a:p>
          </p:txBody>
        </p:sp>
        <p:sp>
          <p:nvSpPr>
            <p:cNvPr id="548" name="Shape 548"/>
            <p:cNvSpPr/>
            <p:nvPr/>
          </p:nvSpPr>
          <p:spPr>
            <a:xfrm>
              <a:off x="9720100" y="5165648"/>
              <a:ext cx="1674600" cy="850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solidFill>
                    <a:schemeClr val="dk1"/>
                  </a:solidFill>
                  <a:latin typeface="Georgia"/>
                  <a:ea typeface="Georgia"/>
                  <a:cs typeface="Georgia"/>
                  <a:sym typeface="Georgia"/>
                </a:rPr>
                <a:t>Leaf Node</a:t>
              </a:r>
            </a:p>
          </p:txBody>
        </p:sp>
        <p:sp>
          <p:nvSpPr>
            <p:cNvPr id="549" name="Shape 549"/>
            <p:cNvSpPr/>
            <p:nvPr/>
          </p:nvSpPr>
          <p:spPr>
            <a:xfrm>
              <a:off x="7108675" y="5165648"/>
              <a:ext cx="1674600" cy="850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Leaf Node</a:t>
              </a:r>
            </a:p>
          </p:txBody>
        </p:sp>
        <p:cxnSp>
          <p:nvCxnSpPr>
            <p:cNvPr id="550" name="Shape 550"/>
            <p:cNvCxnSpPr>
              <a:stCxn id="547" idx="2"/>
              <a:endCxn id="549" idx="0"/>
            </p:cNvCxnSpPr>
            <p:nvPr/>
          </p:nvCxnSpPr>
          <p:spPr>
            <a:xfrm flipH="1">
              <a:off x="7945852" y="4330407"/>
              <a:ext cx="1313700" cy="835200"/>
            </a:xfrm>
            <a:prstGeom prst="straightConnector1">
              <a:avLst/>
            </a:prstGeom>
            <a:noFill/>
            <a:ln w="38100" cap="flat" cmpd="sng">
              <a:solidFill>
                <a:schemeClr val="dk2"/>
              </a:solidFill>
              <a:prstDash val="solid"/>
              <a:round/>
              <a:headEnd type="none" w="lg" len="lg"/>
              <a:tailEnd type="none" w="lg" len="lg"/>
            </a:ln>
          </p:spPr>
        </p:cxnSp>
        <p:cxnSp>
          <p:nvCxnSpPr>
            <p:cNvPr id="551" name="Shape 551"/>
            <p:cNvCxnSpPr>
              <a:stCxn id="547" idx="2"/>
              <a:endCxn id="548" idx="0"/>
            </p:cNvCxnSpPr>
            <p:nvPr/>
          </p:nvCxnSpPr>
          <p:spPr>
            <a:xfrm>
              <a:off x="9259552" y="4330407"/>
              <a:ext cx="1297800" cy="835200"/>
            </a:xfrm>
            <a:prstGeom prst="straightConnector1">
              <a:avLst/>
            </a:prstGeom>
            <a:noFill/>
            <a:ln w="38100" cap="flat" cmpd="sng">
              <a:solidFill>
                <a:schemeClr val="dk2"/>
              </a:solidFill>
              <a:prstDash val="solid"/>
              <a:round/>
              <a:headEnd type="none" w="lg" len="lg"/>
              <a:tailEnd type="none" w="lg" len="lg"/>
            </a:ln>
          </p:spPr>
        </p:cxnSp>
        <p:sp>
          <p:nvSpPr>
            <p:cNvPr id="552" name="Shape 552"/>
            <p:cNvSpPr txBox="1"/>
            <p:nvPr/>
          </p:nvSpPr>
          <p:spPr>
            <a:xfrm>
              <a:off x="8414375" y="4644311"/>
              <a:ext cx="1674600" cy="431700"/>
            </a:xfrm>
            <a:prstGeom prst="rect">
              <a:avLst/>
            </a:prstGeom>
            <a:noFill/>
            <a:ln>
              <a:noFill/>
            </a:ln>
          </p:spPr>
          <p:txBody>
            <a:bodyPr lIns="91425" tIns="91425" rIns="91425" bIns="91425" anchor="t" anchorCtr="0">
              <a:noAutofit/>
            </a:bodyPr>
            <a:lstStyle/>
            <a:p>
              <a:pPr lvl="0" algn="ctr" rtl="0">
                <a:spcBef>
                  <a:spcPts val="0"/>
                </a:spcBef>
                <a:buNone/>
              </a:pPr>
              <a:r>
                <a:rPr lang="en-US" sz="2400" b="1">
                  <a:latin typeface="Georgia"/>
                  <a:ea typeface="Georgia"/>
                  <a:cs typeface="Georgia"/>
                  <a:sym typeface="Georgia"/>
                </a:rPr>
                <a:t>Branches</a:t>
              </a:r>
            </a:p>
          </p:txBody>
        </p:sp>
        <p:sp>
          <p:nvSpPr>
            <p:cNvPr id="553" name="Shape 553"/>
            <p:cNvSpPr/>
            <p:nvPr/>
          </p:nvSpPr>
          <p:spPr>
            <a:xfrm>
              <a:off x="9711564" y="1312757"/>
              <a:ext cx="1674600" cy="108034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Node</a:t>
              </a:r>
            </a:p>
          </p:txBody>
        </p:sp>
        <p:cxnSp>
          <p:nvCxnSpPr>
            <p:cNvPr id="554" name="Shape 554"/>
            <p:cNvCxnSpPr>
              <a:stCxn id="553" idx="2"/>
              <a:endCxn id="547" idx="0"/>
            </p:cNvCxnSpPr>
            <p:nvPr/>
          </p:nvCxnSpPr>
          <p:spPr>
            <a:xfrm flipH="1">
              <a:off x="9259464" y="2393098"/>
              <a:ext cx="1289400" cy="857100"/>
            </a:xfrm>
            <a:prstGeom prst="straightConnector1">
              <a:avLst/>
            </a:prstGeom>
            <a:noFill/>
            <a:ln w="38100" cap="flat" cmpd="sng">
              <a:solidFill>
                <a:schemeClr val="dk2"/>
              </a:solidFill>
              <a:prstDash val="solid"/>
              <a:round/>
              <a:headEnd type="none" w="lg" len="lg"/>
              <a:tailEnd type="none" w="lg" len="lg"/>
            </a:ln>
          </p:spPr>
        </p:cxnSp>
        <p:cxnSp>
          <p:nvCxnSpPr>
            <p:cNvPr id="555" name="Shape 555"/>
            <p:cNvCxnSpPr>
              <a:endCxn id="556" idx="0"/>
            </p:cNvCxnSpPr>
            <p:nvPr/>
          </p:nvCxnSpPr>
          <p:spPr>
            <a:xfrm>
              <a:off x="10557352" y="2404107"/>
              <a:ext cx="1293000" cy="846000"/>
            </a:xfrm>
            <a:prstGeom prst="straightConnector1">
              <a:avLst/>
            </a:prstGeom>
            <a:noFill/>
            <a:ln w="38100" cap="flat" cmpd="sng">
              <a:solidFill>
                <a:schemeClr val="dk2"/>
              </a:solidFill>
              <a:prstDash val="solid"/>
              <a:round/>
              <a:headEnd type="none" w="lg" len="lg"/>
              <a:tailEnd type="none" w="lg" len="lg"/>
            </a:ln>
          </p:spPr>
        </p:cxnSp>
        <p:sp>
          <p:nvSpPr>
            <p:cNvPr id="557" name="Shape 557"/>
            <p:cNvSpPr txBox="1"/>
            <p:nvPr/>
          </p:nvSpPr>
          <p:spPr>
            <a:xfrm>
              <a:off x="9703687" y="2706961"/>
              <a:ext cx="1674600" cy="431671"/>
            </a:xfrm>
            <a:prstGeom prst="rect">
              <a:avLst/>
            </a:prstGeom>
            <a:noFill/>
            <a:ln>
              <a:noFill/>
            </a:ln>
          </p:spPr>
          <p:txBody>
            <a:bodyPr lIns="91425" tIns="91425" rIns="91425" bIns="91425" anchor="t" anchorCtr="0">
              <a:noAutofit/>
            </a:bodyPr>
            <a:lstStyle/>
            <a:p>
              <a:pPr lvl="0" algn="ctr" rtl="0">
                <a:spcBef>
                  <a:spcPts val="0"/>
                </a:spcBef>
                <a:buNone/>
              </a:pPr>
              <a:r>
                <a:rPr lang="en-US" sz="2400" b="1">
                  <a:latin typeface="Georgia"/>
                  <a:ea typeface="Georgia"/>
                  <a:cs typeface="Georgia"/>
                  <a:sym typeface="Georgia"/>
                </a:rPr>
                <a:t>Branches</a:t>
              </a:r>
            </a:p>
          </p:txBody>
        </p:sp>
        <p:sp>
          <p:nvSpPr>
            <p:cNvPr id="556" name="Shape 556"/>
            <p:cNvSpPr/>
            <p:nvPr/>
          </p:nvSpPr>
          <p:spPr>
            <a:xfrm>
              <a:off x="11013052" y="325010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Leaf Node</a:t>
              </a:r>
            </a:p>
          </p:txBody>
        </p:sp>
      </p:grpSp>
    </p:spTree>
  </p:cSld>
  <p:clrMapOvr>
    <a:masterClrMapping/>
  </p:clrMapOvr>
  <p:transition xmlns:p14="http://schemas.microsoft.com/office/powerpoint/2010/mai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txBox="1">
            <a:spLocks noGrp="1"/>
          </p:cNvSpPr>
          <p:nvPr>
            <p:ph type="body" idx="1"/>
          </p:nvPr>
        </p:nvSpPr>
        <p:spPr>
          <a:xfrm>
            <a:off x="635000" y="1301275"/>
            <a:ext cx="7410899"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 </a:t>
            </a:r>
            <a:r>
              <a:rPr lang="en-US" sz="2800" i="1">
                <a:latin typeface="Georgia"/>
                <a:ea typeface="Georgia"/>
                <a:cs typeface="Georgia"/>
                <a:sym typeface="Georgia"/>
              </a:rPr>
              <a:t>decision tree</a:t>
            </a:r>
            <a:r>
              <a:rPr lang="en-US" sz="2800">
                <a:latin typeface="Georgia"/>
                <a:ea typeface="Georgia"/>
                <a:cs typeface="Georgia"/>
                <a:sym typeface="Georgia"/>
              </a:rPr>
              <a:t> contains a question at every node.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Depending upon the answer to the question, we proceed down the left or right branch of the tree and ask another question.</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Once we don’t have any more questions (at the </a:t>
            </a:r>
            <a:r>
              <a:rPr lang="en-US" sz="2800" i="1">
                <a:solidFill>
                  <a:schemeClr val="dk1"/>
                </a:solidFill>
                <a:latin typeface="Georgia"/>
                <a:ea typeface="Georgia"/>
                <a:cs typeface="Georgia"/>
                <a:sym typeface="Georgia"/>
              </a:rPr>
              <a:t>leaf</a:t>
            </a:r>
            <a:r>
              <a:rPr lang="en-US" sz="2800">
                <a:solidFill>
                  <a:schemeClr val="dk1"/>
                </a:solidFill>
                <a:latin typeface="Georgia"/>
                <a:ea typeface="Georgia"/>
                <a:cs typeface="Georgia"/>
                <a:sym typeface="Georgia"/>
              </a:rPr>
              <a:t> nodes), we make a prediction.</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Note:  The next question is always dependent on the last.</a:t>
            </a:r>
          </a:p>
          <a:p>
            <a:pPr marR="0" lvl="0" algn="l" rtl="0">
              <a:spcBef>
                <a:spcPts val="0"/>
              </a:spcBef>
              <a:buNone/>
            </a:pPr>
            <a:endParaRPr sz="2800">
              <a:latin typeface="Georgia"/>
              <a:ea typeface="Georgia"/>
              <a:cs typeface="Georgia"/>
              <a:sym typeface="Georgia"/>
            </a:endParaRPr>
          </a:p>
        </p:txBody>
      </p:sp>
      <p:sp>
        <p:nvSpPr>
          <p:cNvPr id="563" name="Shape 56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DECISION TREES</a:t>
            </a:r>
          </a:p>
        </p:txBody>
      </p:sp>
      <p:grpSp>
        <p:nvGrpSpPr>
          <p:cNvPr id="564" name="Shape 564"/>
          <p:cNvGrpSpPr/>
          <p:nvPr/>
        </p:nvGrpSpPr>
        <p:grpSpPr>
          <a:xfrm>
            <a:off x="7261075" y="1312757"/>
            <a:ext cx="5581425" cy="5922591"/>
            <a:chOff x="6727675" y="1312757"/>
            <a:chExt cx="5581425" cy="5922591"/>
          </a:xfrm>
        </p:grpSpPr>
        <p:grpSp>
          <p:nvGrpSpPr>
            <p:cNvPr id="565" name="Shape 565"/>
            <p:cNvGrpSpPr/>
            <p:nvPr/>
          </p:nvGrpSpPr>
          <p:grpSpPr>
            <a:xfrm>
              <a:off x="6727675" y="1312757"/>
              <a:ext cx="5578977" cy="4703391"/>
              <a:chOff x="7108675" y="1312757"/>
              <a:chExt cx="5578977" cy="4703391"/>
            </a:xfrm>
          </p:grpSpPr>
          <p:sp>
            <p:nvSpPr>
              <p:cNvPr id="566" name="Shape 566"/>
              <p:cNvSpPr/>
              <p:nvPr/>
            </p:nvSpPr>
            <p:spPr>
              <a:xfrm>
                <a:off x="8422252" y="325010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Question</a:t>
                </a:r>
              </a:p>
            </p:txBody>
          </p:sp>
          <p:sp>
            <p:nvSpPr>
              <p:cNvPr id="567" name="Shape 567"/>
              <p:cNvSpPr/>
              <p:nvPr/>
            </p:nvSpPr>
            <p:spPr>
              <a:xfrm>
                <a:off x="9720100" y="5165648"/>
                <a:ext cx="1674600" cy="850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solidFill>
                      <a:schemeClr val="dk1"/>
                    </a:solidFill>
                    <a:latin typeface="Georgia"/>
                    <a:ea typeface="Georgia"/>
                    <a:cs typeface="Georgia"/>
                    <a:sym typeface="Georgia"/>
                  </a:rPr>
                  <a:t>Question</a:t>
                </a:r>
              </a:p>
            </p:txBody>
          </p:sp>
          <p:sp>
            <p:nvSpPr>
              <p:cNvPr id="568" name="Shape 568"/>
              <p:cNvSpPr/>
              <p:nvPr/>
            </p:nvSpPr>
            <p:spPr>
              <a:xfrm>
                <a:off x="7108675" y="5165648"/>
                <a:ext cx="1674600" cy="850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Leaf Node</a:t>
                </a:r>
              </a:p>
            </p:txBody>
          </p:sp>
          <p:cxnSp>
            <p:nvCxnSpPr>
              <p:cNvPr id="569" name="Shape 569"/>
              <p:cNvCxnSpPr>
                <a:stCxn id="566" idx="2"/>
                <a:endCxn id="568" idx="0"/>
              </p:cNvCxnSpPr>
              <p:nvPr/>
            </p:nvCxnSpPr>
            <p:spPr>
              <a:xfrm flipH="1">
                <a:off x="7945852" y="4330407"/>
                <a:ext cx="1313700" cy="835200"/>
              </a:xfrm>
              <a:prstGeom prst="straightConnector1">
                <a:avLst/>
              </a:prstGeom>
              <a:noFill/>
              <a:ln w="38100" cap="flat" cmpd="sng">
                <a:solidFill>
                  <a:schemeClr val="dk2"/>
                </a:solidFill>
                <a:prstDash val="solid"/>
                <a:round/>
                <a:headEnd type="none" w="lg" len="lg"/>
                <a:tailEnd type="none" w="lg" len="lg"/>
              </a:ln>
            </p:spPr>
          </p:cxnSp>
          <p:cxnSp>
            <p:nvCxnSpPr>
              <p:cNvPr id="570" name="Shape 570"/>
              <p:cNvCxnSpPr>
                <a:stCxn id="566" idx="2"/>
                <a:endCxn id="567" idx="0"/>
              </p:cNvCxnSpPr>
              <p:nvPr/>
            </p:nvCxnSpPr>
            <p:spPr>
              <a:xfrm>
                <a:off x="9259552" y="4330407"/>
                <a:ext cx="1297800" cy="835200"/>
              </a:xfrm>
              <a:prstGeom prst="straightConnector1">
                <a:avLst/>
              </a:prstGeom>
              <a:noFill/>
              <a:ln w="38100" cap="flat" cmpd="sng">
                <a:solidFill>
                  <a:schemeClr val="dk2"/>
                </a:solidFill>
                <a:prstDash val="solid"/>
                <a:round/>
                <a:headEnd type="none" w="lg" len="lg"/>
                <a:tailEnd type="none" w="lg" len="lg"/>
              </a:ln>
            </p:spPr>
          </p:cxnSp>
          <p:sp>
            <p:nvSpPr>
              <p:cNvPr id="571" name="Shape 571"/>
              <p:cNvSpPr/>
              <p:nvPr/>
            </p:nvSpPr>
            <p:spPr>
              <a:xfrm>
                <a:off x="9711564" y="131275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Question</a:t>
                </a:r>
              </a:p>
            </p:txBody>
          </p:sp>
          <p:cxnSp>
            <p:nvCxnSpPr>
              <p:cNvPr id="572" name="Shape 572"/>
              <p:cNvCxnSpPr>
                <a:stCxn id="571" idx="2"/>
                <a:endCxn id="566" idx="0"/>
              </p:cNvCxnSpPr>
              <p:nvPr/>
            </p:nvCxnSpPr>
            <p:spPr>
              <a:xfrm flipH="1">
                <a:off x="9259464" y="2393057"/>
                <a:ext cx="1289400" cy="857100"/>
              </a:xfrm>
              <a:prstGeom prst="straightConnector1">
                <a:avLst/>
              </a:prstGeom>
              <a:noFill/>
              <a:ln w="38100" cap="flat" cmpd="sng">
                <a:solidFill>
                  <a:schemeClr val="dk2"/>
                </a:solidFill>
                <a:prstDash val="solid"/>
                <a:round/>
                <a:headEnd type="none" w="lg" len="lg"/>
                <a:tailEnd type="none" w="lg" len="lg"/>
              </a:ln>
            </p:spPr>
          </p:cxnSp>
          <p:cxnSp>
            <p:nvCxnSpPr>
              <p:cNvPr id="573" name="Shape 573"/>
              <p:cNvCxnSpPr>
                <a:endCxn id="574" idx="0"/>
              </p:cNvCxnSpPr>
              <p:nvPr/>
            </p:nvCxnSpPr>
            <p:spPr>
              <a:xfrm>
                <a:off x="10557352" y="2404107"/>
                <a:ext cx="1293000" cy="846000"/>
              </a:xfrm>
              <a:prstGeom prst="straightConnector1">
                <a:avLst/>
              </a:prstGeom>
              <a:noFill/>
              <a:ln w="38100" cap="flat" cmpd="sng">
                <a:solidFill>
                  <a:schemeClr val="dk2"/>
                </a:solidFill>
                <a:prstDash val="solid"/>
                <a:round/>
                <a:headEnd type="none" w="lg" len="lg"/>
                <a:tailEnd type="none" w="lg" len="lg"/>
              </a:ln>
            </p:spPr>
          </p:cxnSp>
          <p:sp>
            <p:nvSpPr>
              <p:cNvPr id="574" name="Shape 574"/>
              <p:cNvSpPr/>
              <p:nvPr/>
            </p:nvSpPr>
            <p:spPr>
              <a:xfrm>
                <a:off x="11013052" y="325010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Leaf Node</a:t>
                </a:r>
              </a:p>
            </p:txBody>
          </p:sp>
        </p:grpSp>
        <p:sp>
          <p:nvSpPr>
            <p:cNvPr id="575" name="Shape 575"/>
            <p:cNvSpPr/>
            <p:nvPr/>
          </p:nvSpPr>
          <p:spPr>
            <a:xfrm>
              <a:off x="10634500" y="6384848"/>
              <a:ext cx="1674600" cy="850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solidFill>
                    <a:schemeClr val="dk1"/>
                  </a:solidFill>
                  <a:latin typeface="Georgia"/>
                  <a:ea typeface="Georgia"/>
                  <a:cs typeface="Georgia"/>
                  <a:sym typeface="Georgia"/>
                </a:rPr>
                <a:t>Leaf Node</a:t>
              </a:r>
            </a:p>
          </p:txBody>
        </p:sp>
        <p:sp>
          <p:nvSpPr>
            <p:cNvPr id="576" name="Shape 576"/>
            <p:cNvSpPr/>
            <p:nvPr/>
          </p:nvSpPr>
          <p:spPr>
            <a:xfrm>
              <a:off x="8023075" y="6384848"/>
              <a:ext cx="1674600" cy="850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Leaf Node</a:t>
              </a:r>
            </a:p>
          </p:txBody>
        </p:sp>
        <p:cxnSp>
          <p:nvCxnSpPr>
            <p:cNvPr id="577" name="Shape 577"/>
            <p:cNvCxnSpPr>
              <a:stCxn id="567" idx="2"/>
              <a:endCxn id="576" idx="0"/>
            </p:cNvCxnSpPr>
            <p:nvPr/>
          </p:nvCxnSpPr>
          <p:spPr>
            <a:xfrm flipH="1">
              <a:off x="8860300" y="6016148"/>
              <a:ext cx="1316100" cy="368700"/>
            </a:xfrm>
            <a:prstGeom prst="straightConnector1">
              <a:avLst/>
            </a:prstGeom>
            <a:noFill/>
            <a:ln w="38100" cap="flat" cmpd="sng">
              <a:solidFill>
                <a:schemeClr val="dk2"/>
              </a:solidFill>
              <a:prstDash val="solid"/>
              <a:round/>
              <a:headEnd type="none" w="lg" len="lg"/>
              <a:tailEnd type="none" w="lg" len="lg"/>
            </a:ln>
          </p:spPr>
        </p:cxnSp>
        <p:cxnSp>
          <p:nvCxnSpPr>
            <p:cNvPr id="578" name="Shape 578"/>
            <p:cNvCxnSpPr>
              <a:stCxn id="567" idx="2"/>
              <a:endCxn id="575" idx="0"/>
            </p:cNvCxnSpPr>
            <p:nvPr/>
          </p:nvCxnSpPr>
          <p:spPr>
            <a:xfrm>
              <a:off x="10176400" y="6016148"/>
              <a:ext cx="1295400" cy="368700"/>
            </a:xfrm>
            <a:prstGeom prst="straightConnector1">
              <a:avLst/>
            </a:prstGeom>
            <a:noFill/>
            <a:ln w="38100" cap="flat" cmpd="sng">
              <a:solidFill>
                <a:schemeClr val="dk2"/>
              </a:solidFill>
              <a:prstDash val="solid"/>
              <a:round/>
              <a:headEnd type="none" w="lg" len="lg"/>
              <a:tailEnd type="none" w="lg" len="lg"/>
            </a:ln>
          </p:spPr>
        </p:cxnSp>
      </p:grpSp>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419"/>
        <p:cNvGrpSpPr/>
        <p:nvPr/>
      </p:nvGrpSpPr>
      <p:grpSpPr>
        <a:xfrm>
          <a:off x="0" y="0"/>
          <a:ext cx="0" cy="0"/>
          <a:chOff x="0" y="0"/>
          <a:chExt cx="0" cy="0"/>
        </a:xfrm>
      </p:grpSpPr>
      <p:sp>
        <p:nvSpPr>
          <p:cNvPr id="420" name="Shape 42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solidFill>
                  <a:srgbClr val="E52123"/>
                </a:solidFill>
                <a:latin typeface="Oswald"/>
                <a:ea typeface="Oswald"/>
                <a:cs typeface="Oswald"/>
                <a:sym typeface="Oswald"/>
              </a:rPr>
              <a:t>FOR INSTRUCTOR PURPOSES ONLY </a:t>
            </a:r>
          </a:p>
        </p:txBody>
      </p:sp>
      <p:sp>
        <p:nvSpPr>
          <p:cNvPr id="421" name="Shape 421"/>
          <p:cNvSpPr/>
          <p:nvPr/>
        </p:nvSpPr>
        <p:spPr>
          <a:xfrm>
            <a:off x="635000" y="1442225"/>
            <a:ext cx="77216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MATERIALS</a:t>
            </a:r>
            <a:r>
              <a:rPr lang="en-US" sz="3200" b="1">
                <a:solidFill>
                  <a:srgbClr val="E52123"/>
                </a:solidFill>
                <a:latin typeface="Oswald"/>
                <a:ea typeface="Oswald"/>
                <a:cs typeface="Oswald"/>
                <a:sym typeface="Oswald"/>
              </a:rPr>
              <a:t> </a:t>
            </a:r>
          </a:p>
        </p:txBody>
      </p:sp>
      <p:sp>
        <p:nvSpPr>
          <p:cNvPr id="422" name="Shape 422"/>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Insert Text Here</a:t>
            </a:r>
          </a:p>
          <a:p>
            <a:pPr marR="0" lvl="0" algn="l" rtl="0">
              <a:spcBef>
                <a:spcPts val="1000"/>
              </a:spcBef>
              <a:buNone/>
            </a:pPr>
            <a:endParaRPr sz="2800">
              <a:latin typeface="Georgia"/>
              <a:ea typeface="Georgia"/>
              <a:cs typeface="Georgia"/>
              <a:sym typeface="Georgia"/>
            </a:endParaRP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Shape 583"/>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Let’s suppose we want to predict if an article is a news article.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questions should we ask to make a prediction?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How many questions should we ask?</a:t>
            </a:r>
          </a:p>
        </p:txBody>
      </p:sp>
      <p:sp>
        <p:nvSpPr>
          <p:cNvPr id="584" name="Shape 58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DECISION TREES</a:t>
            </a:r>
          </a:p>
        </p:txBody>
      </p:sp>
    </p:spTree>
  </p:cSld>
  <p:clrMapOvr>
    <a:masterClrMapping/>
  </p:clrMapOvr>
  <p:transition xmlns:p14="http://schemas.microsoft.com/office/powerpoint/2010/mai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may start by asking:  does it mention a President?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If it does, it must be a news article.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If not, let’s ask another question:  does the article contain other political features?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If not, does the article contain references to political topics?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could keep going on in this manner until we were satisfied.</a:t>
            </a:r>
          </a:p>
        </p:txBody>
      </p:sp>
      <p:sp>
        <p:nvSpPr>
          <p:cNvPr id="590" name="Shape 59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DECISION TREES</a:t>
            </a:r>
          </a:p>
        </p:txBody>
      </p:sp>
    </p:spTree>
  </p:cSld>
  <p:clrMapOvr>
    <a:masterClrMapping/>
  </p:clrMapOvr>
  <p:transition xmlns:p14="http://schemas.microsoft.com/office/powerpoint/2010/mai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596" name="Shape 59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97" name="Shape 597"/>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98" name="Shape 598"/>
          <p:cNvSpPr/>
          <p:nvPr/>
        </p:nvSpPr>
        <p:spPr>
          <a:xfrm>
            <a:off x="2961475" y="2224360"/>
            <a:ext cx="7559399" cy="2496599"/>
          </a:xfrm>
          <a:prstGeom prst="rect">
            <a:avLst/>
          </a:prstGeom>
          <a:noFill/>
          <a:ln>
            <a:noFill/>
          </a:ln>
        </p:spPr>
        <p:txBody>
          <a:bodyPr lIns="50800" tIns="50800" rIns="50800" bIns="50800" anchor="ctr" anchorCtr="0">
            <a:noAutofit/>
          </a:bodyPr>
          <a:lstStyle/>
          <a:p>
            <a:pPr lvl="0" rtl="0">
              <a:spcBef>
                <a:spcPts val="0"/>
              </a:spcBef>
              <a:buNone/>
            </a:pPr>
            <a:r>
              <a:rPr lang="en-US" sz="1800">
                <a:solidFill>
                  <a:schemeClr val="dk1"/>
                </a:solidFill>
                <a:latin typeface="Georgia"/>
                <a:ea typeface="Georgia"/>
                <a:cs typeface="Georgia"/>
                <a:sym typeface="Georgia"/>
              </a:rPr>
              <a:t>Let’s work as a class to accomplish the following:</a:t>
            </a:r>
          </a:p>
          <a:p>
            <a:pPr lvl="0" rtl="0">
              <a:spcBef>
                <a:spcPts val="0"/>
              </a:spcBef>
              <a:buNone/>
            </a:pPr>
            <a:endParaRPr sz="1800">
              <a:solidFill>
                <a:schemeClr val="dk1"/>
              </a:solidFill>
              <a:latin typeface="Georgia"/>
              <a:ea typeface="Georgia"/>
              <a:cs typeface="Georgia"/>
              <a:sym typeface="Georgia"/>
            </a:endParaRP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Using our StumpleUpon dataset, try to predict whether a given article is evergreen.</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Build a decision tree to determine the above.</a:t>
            </a:r>
          </a:p>
        </p:txBody>
      </p:sp>
      <p:sp>
        <p:nvSpPr>
          <p:cNvPr id="599" name="Shape 599"/>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Our decision tree</a:t>
            </a:r>
          </a:p>
        </p:txBody>
      </p:sp>
      <p:sp>
        <p:nvSpPr>
          <p:cNvPr id="600" name="Shape 600"/>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601" name="Shape 601"/>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602" name="Shape 602"/>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Shape 607"/>
          <p:cNvSpPr txBox="1">
            <a:spLocks noGrp="1"/>
          </p:cNvSpPr>
          <p:nvPr>
            <p:ph type="body" idx="1"/>
          </p:nvPr>
        </p:nvSpPr>
        <p:spPr>
          <a:xfrm>
            <a:off x="635000"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Decision trees are </a:t>
            </a:r>
            <a:r>
              <a:rPr lang="en-US" sz="2800" i="1">
                <a:latin typeface="Georgia"/>
                <a:ea typeface="Georgia"/>
                <a:cs typeface="Georgia"/>
                <a:sym typeface="Georgia"/>
              </a:rPr>
              <a:t>non-linear</a:t>
            </a:r>
            <a:r>
              <a:rPr lang="en-US" sz="2800">
                <a:latin typeface="Georgia"/>
                <a:ea typeface="Georgia"/>
                <a:cs typeface="Georgia"/>
                <a:sym typeface="Georgia"/>
              </a:rPr>
              <a:t>, an advantage over logistic regression.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 </a:t>
            </a:r>
            <a:r>
              <a:rPr lang="en-US" sz="2800" i="1">
                <a:latin typeface="Georgia"/>
                <a:ea typeface="Georgia"/>
                <a:cs typeface="Georgia"/>
                <a:sym typeface="Georgia"/>
              </a:rPr>
              <a:t>linear</a:t>
            </a:r>
            <a:r>
              <a:rPr lang="en-US" sz="2800">
                <a:latin typeface="Georgia"/>
                <a:ea typeface="Georgia"/>
                <a:cs typeface="Georgia"/>
                <a:sym typeface="Georgia"/>
              </a:rPr>
              <a:t> model is one in which a change in an input variable has a constant change on the output variable.</a:t>
            </a:r>
          </a:p>
        </p:txBody>
      </p:sp>
      <p:sp>
        <p:nvSpPr>
          <p:cNvPr id="608" name="Shape 60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COMPARISON TO PREVIOUS MODELS</a:t>
            </a:r>
          </a:p>
        </p:txBody>
      </p:sp>
    </p:spTree>
  </p:cSld>
  <p:clrMapOvr>
    <a:masterClrMapping/>
  </p:clrMapOvr>
  <p:transition xmlns:p14="http://schemas.microsoft.com/office/powerpoint/2010/mai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Shape 613"/>
          <p:cNvSpPr txBox="1">
            <a:spLocks noGrp="1"/>
          </p:cNvSpPr>
          <p:nvPr>
            <p:ph type="body" idx="1"/>
          </p:nvPr>
        </p:nvSpPr>
        <p:spPr>
          <a:xfrm>
            <a:off x="635000"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Linear vs. non-linear classification models</a:t>
            </a:r>
          </a:p>
        </p:txBody>
      </p:sp>
      <p:sp>
        <p:nvSpPr>
          <p:cNvPr id="614" name="Shape 61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COMPARISON TO PREVIOUS MODELS</a:t>
            </a:r>
          </a:p>
        </p:txBody>
      </p:sp>
      <p:pic>
        <p:nvPicPr>
          <p:cNvPr id="615" name="Shape 615"/>
          <p:cNvPicPr preferRelativeResize="0"/>
          <p:nvPr/>
        </p:nvPicPr>
        <p:blipFill>
          <a:blip r:embed="rId3">
            <a:alphaModFix/>
          </a:blip>
          <a:stretch>
            <a:fillRect/>
          </a:stretch>
        </p:blipFill>
        <p:spPr>
          <a:xfrm>
            <a:off x="960350" y="2559233"/>
            <a:ext cx="11084100" cy="3673850"/>
          </a:xfrm>
          <a:prstGeom prst="rect">
            <a:avLst/>
          </a:prstGeom>
          <a:noFill/>
          <a:ln>
            <a:noFill/>
          </a:ln>
        </p:spPr>
      </p:pic>
    </p:spTree>
  </p:cSld>
  <p:clrMapOvr>
    <a:masterClrMapping/>
  </p:clrMapOvr>
  <p:transition xmlns:p14="http://schemas.microsoft.com/office/powerpoint/2010/mai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Shape 620"/>
          <p:cNvSpPr txBox="1">
            <a:spLocks noGrp="1"/>
          </p:cNvSpPr>
          <p:nvPr>
            <p:ph type="body" idx="1"/>
          </p:nvPr>
        </p:nvSpPr>
        <p:spPr>
          <a:xfrm>
            <a:off x="635000"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An example of this difference is the relationship between years of education and salary.  In a </a:t>
            </a:r>
            <a:r>
              <a:rPr lang="en-US" sz="2800" i="1">
                <a:latin typeface="Georgia"/>
                <a:ea typeface="Georgia"/>
                <a:cs typeface="Georgia"/>
                <a:sym typeface="Georgia"/>
              </a:rPr>
              <a:t>linear</a:t>
            </a:r>
            <a:r>
              <a:rPr lang="en-US" sz="2800">
                <a:latin typeface="Georgia"/>
                <a:ea typeface="Georgia"/>
                <a:cs typeface="Georgia"/>
                <a:sym typeface="Georgia"/>
              </a:rPr>
              <a:t> model, the increase in salary from 10 to 15 years of education would be the same as the increase in salary from 15 to 20 years of education.  In a </a:t>
            </a:r>
            <a:r>
              <a:rPr lang="en-US" sz="2800" i="1">
                <a:latin typeface="Georgia"/>
                <a:ea typeface="Georgia"/>
                <a:cs typeface="Georgia"/>
                <a:sym typeface="Georgia"/>
              </a:rPr>
              <a:t>non-linear</a:t>
            </a:r>
            <a:r>
              <a:rPr lang="en-US" sz="2800">
                <a:latin typeface="Georgia"/>
                <a:ea typeface="Georgia"/>
                <a:cs typeface="Georgia"/>
                <a:sym typeface="Georgia"/>
              </a:rPr>
              <a:t> model, salary can change dramatically for years 0-15 and negligibly from years 15-20.</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Trees automatically contain interaction of features, since each question is dependent on the last.</a:t>
            </a:r>
          </a:p>
        </p:txBody>
      </p:sp>
      <p:sp>
        <p:nvSpPr>
          <p:cNvPr id="621" name="Shape 62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COMPARISON TO PREVIOUS MODELS</a:t>
            </a:r>
          </a:p>
        </p:txBody>
      </p:sp>
    </p:spTree>
  </p:cSld>
  <p:clrMapOvr>
    <a:masterClrMapping/>
  </p:clrMapOvr>
  <p:transition xmlns:p14="http://schemas.microsoft.com/office/powerpoint/2010/mai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Shape 626"/>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Training a decision model is deciding the best set of questions to ask.</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 good question will be one that best segregates the positive group from the negative group and then narrows in on the correct answer.</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example, in our news article decision tree, the best question is one that creates two groups, one that is mostly news stories and one that is mostly non-news stories.</a:t>
            </a:r>
          </a:p>
        </p:txBody>
      </p:sp>
      <p:sp>
        <p:nvSpPr>
          <p:cNvPr id="627" name="Shape 62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TRAINING A DECISION TREE MODEL</a:t>
            </a:r>
          </a:p>
        </p:txBody>
      </p:sp>
    </p:spTree>
  </p:cSld>
  <p:clrMapOvr>
    <a:masterClrMapping/>
  </p:clrMapOvr>
  <p:transition xmlns:p14="http://schemas.microsoft.com/office/powerpoint/2010/mai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Shape 632"/>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can quantify the </a:t>
            </a:r>
            <a:r>
              <a:rPr lang="en-US" sz="2800" i="1">
                <a:latin typeface="Georgia"/>
                <a:ea typeface="Georgia"/>
                <a:cs typeface="Georgia"/>
                <a:sym typeface="Georgia"/>
              </a:rPr>
              <a:t>purity</a:t>
            </a:r>
            <a:r>
              <a:rPr lang="en-US" sz="2800">
                <a:latin typeface="Georgia"/>
                <a:ea typeface="Georgia"/>
                <a:cs typeface="Georgia"/>
                <a:sym typeface="Georgia"/>
              </a:rPr>
              <a:t> of the separation of groups using Classification Error, Entropy, or Gini Coefficient.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want to choose the question that gives us the best </a:t>
            </a:r>
            <a:r>
              <a:rPr lang="en-US" sz="2800" i="1">
                <a:latin typeface="Georgia"/>
                <a:ea typeface="Georgia"/>
                <a:cs typeface="Georgia"/>
                <a:sym typeface="Georgia"/>
              </a:rPr>
              <a:t>change</a:t>
            </a:r>
            <a:r>
              <a:rPr lang="en-US" sz="2800">
                <a:latin typeface="Georgia"/>
                <a:ea typeface="Georgia"/>
                <a:cs typeface="Georgia"/>
                <a:sym typeface="Georgia"/>
              </a:rPr>
              <a:t> in our purity measure.  At each step, we can ask, “Given our current set of data points, which question will make the largest change in purity?”</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is done </a:t>
            </a:r>
            <a:r>
              <a:rPr lang="en-US" sz="2800" i="1">
                <a:latin typeface="Georgia"/>
                <a:ea typeface="Georgia"/>
                <a:cs typeface="Georgia"/>
                <a:sym typeface="Georgia"/>
              </a:rPr>
              <a:t>recursively</a:t>
            </a:r>
            <a:r>
              <a:rPr lang="en-US" sz="2800">
                <a:latin typeface="Georgia"/>
                <a:ea typeface="Georgia"/>
                <a:cs typeface="Georgia"/>
                <a:sym typeface="Georgia"/>
              </a:rPr>
              <a:t> for each new set of two groups until we reach a stopping point.</a:t>
            </a:r>
          </a:p>
        </p:txBody>
      </p:sp>
      <p:sp>
        <p:nvSpPr>
          <p:cNvPr id="633" name="Shape 63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TRAINING A DECISION TREE MODEL</a:t>
            </a:r>
          </a:p>
        </p:txBody>
      </p:sp>
    </p:spTree>
  </p:cSld>
  <p:clrMapOvr>
    <a:masterClrMapping/>
  </p:clrMapOvr>
  <p:transition xmlns:p14="http://schemas.microsoft.com/office/powerpoint/2010/mai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Shape 638"/>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Let’s build a sample tree for our evergreen prediction problem.  Assume our features are whether the article contains a recipe, the image ratio, the html ratio.</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First, let’s choose the feature that gives us the highest purity, the recipe feature.</a:t>
            </a:r>
          </a:p>
        </p:txBody>
      </p:sp>
      <p:sp>
        <p:nvSpPr>
          <p:cNvPr id="639" name="Shape 63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TRAINING A DECISION TREE MODEL</a:t>
            </a:r>
          </a:p>
        </p:txBody>
      </p:sp>
      <p:pic>
        <p:nvPicPr>
          <p:cNvPr id="640" name="Shape 640"/>
          <p:cNvPicPr preferRelativeResize="0"/>
          <p:nvPr/>
        </p:nvPicPr>
        <p:blipFill>
          <a:blip r:embed="rId3">
            <a:alphaModFix/>
          </a:blip>
          <a:stretch>
            <a:fillRect/>
          </a:stretch>
        </p:blipFill>
        <p:spPr>
          <a:xfrm>
            <a:off x="4153675" y="4398750"/>
            <a:ext cx="4697449" cy="2283324"/>
          </a:xfrm>
          <a:prstGeom prst="rect">
            <a:avLst/>
          </a:prstGeom>
          <a:noFill/>
          <a:ln>
            <a:noFill/>
          </a:ln>
        </p:spPr>
      </p:pic>
    </p:spTree>
  </p:cSld>
  <p:clrMapOvr>
    <a:masterClrMapping/>
  </p:clrMapOvr>
  <p:transition xmlns:p14="http://schemas.microsoft.com/office/powerpoint/2010/mai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Shape 645"/>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can take each side of the tree and repeat the process.</a:t>
            </a: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can continue this process until we have asked as many questions as we want or until our leaf nodes are completely pure.</a:t>
            </a:r>
          </a:p>
        </p:txBody>
      </p:sp>
      <p:sp>
        <p:nvSpPr>
          <p:cNvPr id="646" name="Shape 64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TRAINING A DECISION TREE MODEL</a:t>
            </a:r>
          </a:p>
        </p:txBody>
      </p:sp>
      <p:pic>
        <p:nvPicPr>
          <p:cNvPr id="647" name="Shape 647"/>
          <p:cNvPicPr preferRelativeResize="0"/>
          <p:nvPr/>
        </p:nvPicPr>
        <p:blipFill>
          <a:blip r:embed="rId3">
            <a:alphaModFix/>
          </a:blip>
          <a:stretch>
            <a:fillRect/>
          </a:stretch>
        </p:blipFill>
        <p:spPr>
          <a:xfrm>
            <a:off x="2716212" y="2341562"/>
            <a:ext cx="7572375" cy="2924175"/>
          </a:xfrm>
          <a:prstGeom prst="rect">
            <a:avLst/>
          </a:prstGeom>
          <a:noFill/>
          <a:ln>
            <a:noFill/>
          </a:ln>
        </p:spPr>
      </p:pic>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426"/>
        <p:cNvGrpSpPr/>
        <p:nvPr/>
      </p:nvGrpSpPr>
      <p:grpSpPr>
        <a:xfrm>
          <a:off x="0" y="0"/>
          <a:ext cx="0" cy="0"/>
          <a:chOff x="0" y="0"/>
          <a:chExt cx="0" cy="0"/>
        </a:xfrm>
      </p:grpSpPr>
      <p:sp>
        <p:nvSpPr>
          <p:cNvPr id="427" name="Shape 42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solidFill>
                  <a:srgbClr val="E52123"/>
                </a:solidFill>
                <a:latin typeface="Oswald"/>
                <a:ea typeface="Oswald"/>
                <a:cs typeface="Oswald"/>
                <a:sym typeface="Oswald"/>
              </a:rPr>
              <a:t>FOR INSTRUCTOR PURPOSES ONLY </a:t>
            </a:r>
          </a:p>
        </p:txBody>
      </p:sp>
      <p:sp>
        <p:nvSpPr>
          <p:cNvPr id="428" name="Shape 428"/>
          <p:cNvSpPr/>
          <p:nvPr/>
        </p:nvSpPr>
        <p:spPr>
          <a:xfrm>
            <a:off x="635000" y="1442225"/>
            <a:ext cx="77216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PRE-WORK</a:t>
            </a:r>
            <a:r>
              <a:rPr lang="en-US" sz="3200" b="1">
                <a:solidFill>
                  <a:srgbClr val="E52123"/>
                </a:solidFill>
                <a:latin typeface="Oswald"/>
                <a:ea typeface="Oswald"/>
                <a:cs typeface="Oswald"/>
                <a:sym typeface="Oswald"/>
              </a:rPr>
              <a:t> </a:t>
            </a:r>
          </a:p>
        </p:txBody>
      </p:sp>
      <p:sp>
        <p:nvSpPr>
          <p:cNvPr id="429" name="Shape 429"/>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Insert Text Here</a:t>
            </a:r>
          </a:p>
          <a:p>
            <a:pPr marR="0" lvl="0" algn="l" rtl="0">
              <a:spcBef>
                <a:spcPts val="1000"/>
              </a:spcBef>
              <a:buNone/>
            </a:pPr>
            <a:endParaRPr sz="2800">
              <a:latin typeface="Georgia"/>
              <a:ea typeface="Georgia"/>
              <a:cs typeface="Georgia"/>
              <a:sym typeface="Georgia"/>
            </a:endParaRP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Shape 652"/>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Predictions are made by answering each of the questions.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Once we reach a leaf node, our prediction is made by taking the majority label of the training samples that fulfill the questions.</a:t>
            </a:r>
          </a:p>
          <a:p>
            <a:pPr marR="0" lvl="0" algn="l" rtl="0">
              <a:spcBef>
                <a:spcPts val="0"/>
              </a:spcBef>
              <a:buNone/>
            </a:pPr>
            <a:endParaRPr sz="2800">
              <a:latin typeface="Georgia"/>
              <a:ea typeface="Georgia"/>
              <a:cs typeface="Georgia"/>
              <a:sym typeface="Georgia"/>
            </a:endParaRPr>
          </a:p>
          <a:p>
            <a:pPr marL="203200" marR="0" lvl="0" indent="-256540" algn="l" rtl="0">
              <a:lnSpc>
                <a:spcPct val="150000"/>
              </a:lnSpc>
              <a:spcBef>
                <a:spcPts val="0"/>
              </a:spcBef>
              <a:buSzPct val="100000"/>
              <a:buFont typeface="Georgia"/>
              <a:buChar char="‣"/>
            </a:pPr>
            <a:r>
              <a:rPr lang="en-US" sz="2800">
                <a:latin typeface="Georgia"/>
                <a:ea typeface="Georgia"/>
                <a:cs typeface="Georgia"/>
                <a:sym typeface="Georgia"/>
              </a:rPr>
              <a:t>In our sample tree, if we want to classify a new article, ask:</a:t>
            </a:r>
          </a:p>
          <a:p>
            <a:pPr marR="0" lvl="1" algn="l" rtl="0">
              <a:lnSpc>
                <a:spcPct val="150000"/>
              </a:lnSpc>
              <a:spcBef>
                <a:spcPts val="0"/>
              </a:spcBef>
              <a:buSzPct val="100000"/>
              <a:buFont typeface="Georgia"/>
            </a:pPr>
            <a:r>
              <a:rPr lang="en-US" sz="2800">
                <a:latin typeface="Georgia"/>
                <a:ea typeface="Georgia"/>
                <a:cs typeface="Georgia"/>
                <a:sym typeface="Georgia"/>
              </a:rPr>
              <a:t>Does the article contain the word recipe?</a:t>
            </a:r>
          </a:p>
          <a:p>
            <a:pPr marR="0" lvl="1" algn="l" rtl="0">
              <a:lnSpc>
                <a:spcPct val="150000"/>
              </a:lnSpc>
              <a:spcBef>
                <a:spcPts val="0"/>
              </a:spcBef>
              <a:buSzPct val="100000"/>
              <a:buFont typeface="Georgia"/>
            </a:pPr>
            <a:r>
              <a:rPr lang="en-US" sz="2800">
                <a:latin typeface="Georgia"/>
                <a:ea typeface="Georgia"/>
                <a:cs typeface="Georgia"/>
                <a:sym typeface="Georgia"/>
              </a:rPr>
              <a:t>If it doesn’t, does the article have a lot of images?</a:t>
            </a:r>
          </a:p>
          <a:p>
            <a:pPr marR="0" lvl="1" algn="l" rtl="0">
              <a:lnSpc>
                <a:spcPct val="150000"/>
              </a:lnSpc>
              <a:spcBef>
                <a:spcPts val="0"/>
              </a:spcBef>
              <a:buSzPct val="100000"/>
              <a:buFont typeface="Georgia"/>
            </a:pPr>
            <a:r>
              <a:rPr lang="en-US" sz="2800">
                <a:latin typeface="Georgia"/>
                <a:ea typeface="Georgia"/>
                <a:cs typeface="Georgia"/>
                <a:sym typeface="Georgia"/>
              </a:rPr>
              <a:t>If it does, then 630 / 943 article are evergreen.</a:t>
            </a:r>
          </a:p>
          <a:p>
            <a:pPr marR="0" lvl="2" algn="l" rtl="0">
              <a:lnSpc>
                <a:spcPct val="150000"/>
              </a:lnSpc>
              <a:spcBef>
                <a:spcPts val="0"/>
              </a:spcBef>
              <a:buSzPct val="100000"/>
              <a:buFont typeface="Georgia"/>
            </a:pPr>
            <a:r>
              <a:rPr lang="en-US" sz="2800">
                <a:latin typeface="Georgia"/>
                <a:ea typeface="Georgia"/>
                <a:cs typeface="Georgia"/>
                <a:sym typeface="Georgia"/>
              </a:rPr>
              <a:t>So we can assign a 0.67 probability for evergreen sites.</a:t>
            </a:r>
          </a:p>
        </p:txBody>
      </p:sp>
      <p:sp>
        <p:nvSpPr>
          <p:cNvPr id="653" name="Shape 65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MAKING PREDICTIONS FROM A DECISION TREE</a:t>
            </a:r>
          </a:p>
        </p:txBody>
      </p:sp>
    </p:spTree>
  </p:cSld>
  <p:clrMapOvr>
    <a:masterClrMapping/>
  </p:clrMapOvr>
  <p:transition xmlns:p14="http://schemas.microsoft.com/office/powerpoint/2010/mai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Shape 658"/>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659" name="Shape 659"/>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60" name="Shape 660"/>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661" name="Shape 661"/>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How do we classify a new article?</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How do we make predictions from a decision tree?</a:t>
            </a:r>
          </a:p>
        </p:txBody>
      </p:sp>
      <p:sp>
        <p:nvSpPr>
          <p:cNvPr id="662" name="Shape 662"/>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663" name="Shape 663"/>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664" name="Shape 664"/>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665" name="Shape 665"/>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Shape 67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GUIDED PRACTICE	</a:t>
            </a:r>
          </a:p>
        </p:txBody>
      </p:sp>
      <p:sp>
        <p:nvSpPr>
          <p:cNvPr id="671" name="Shape 671"/>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DECISION TREES IN SCIKIT-LEARN</a:t>
            </a:r>
          </a:p>
        </p:txBody>
      </p:sp>
    </p:spTree>
  </p:cSld>
  <p:clrMapOvr>
    <a:masterClrMapping/>
  </p:clrMapOvr>
  <p:transition xmlns:p14="http://schemas.microsoft.com/office/powerpoint/2010/mai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pic>
        <p:nvPicPr>
          <p:cNvPr id="676" name="Shape 67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77" name="Shape 677"/>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678" name="Shape 678"/>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latin typeface="Georgia"/>
                <a:ea typeface="Georgia"/>
                <a:cs typeface="Georgia"/>
                <a:sym typeface="Georgia"/>
              </a:rPr>
              <a:t>In the starter code notebook, work through the exercises titled “Decision Trees in scikit-learn”.</a:t>
            </a:r>
          </a:p>
          <a:p>
            <a:pPr marL="457200" lvl="0" indent="-342900" rtl="0">
              <a:spcBef>
                <a:spcPts val="0"/>
              </a:spcBef>
              <a:buSzPct val="100000"/>
              <a:buFont typeface="Georgia"/>
              <a:buAutoNum type="arabicPeriod"/>
            </a:pPr>
            <a:r>
              <a:rPr lang="en-US" sz="1800">
                <a:latin typeface="Georgia"/>
                <a:ea typeface="Georgia"/>
                <a:cs typeface="Georgia"/>
                <a:sym typeface="Georgia"/>
              </a:rPr>
              <a:t>In your groups from earlier, work on evaluating the decision tree using cross-validation methods.</a:t>
            </a:r>
          </a:p>
          <a:p>
            <a:pPr marL="457200" lvl="0" indent="-342900" rtl="0">
              <a:spcBef>
                <a:spcPts val="0"/>
              </a:spcBef>
              <a:buSzPct val="100000"/>
              <a:buFont typeface="Georgia"/>
              <a:buAutoNum type="arabicPeriod"/>
            </a:pPr>
            <a:r>
              <a:rPr lang="en-US" sz="1800">
                <a:latin typeface="Georgia"/>
                <a:ea typeface="Georgia"/>
                <a:cs typeface="Georgia"/>
                <a:sym typeface="Georgia"/>
              </a:rPr>
              <a:t>What metrics would work best?  Why?</a:t>
            </a:r>
          </a:p>
          <a:p>
            <a:pPr lvl="0" rtl="0">
              <a:spcBef>
                <a:spcPts val="0"/>
              </a:spcBef>
              <a:buNone/>
            </a:pPr>
            <a:endParaRPr sz="1800" b="1">
              <a:latin typeface="Georgia"/>
              <a:ea typeface="Georgia"/>
              <a:cs typeface="Georgia"/>
              <a:sym typeface="Georgia"/>
            </a:endParaRPr>
          </a:p>
          <a:p>
            <a:pPr lvl="0" rtl="0">
              <a:spcBef>
                <a:spcPts val="0"/>
              </a:spcBef>
              <a:buNone/>
            </a:pPr>
            <a:r>
              <a:rPr lang="en-US" sz="1800" b="1">
                <a:latin typeface="Georgia"/>
                <a:ea typeface="Georgia"/>
                <a:cs typeface="Georgia"/>
                <a:sym typeface="Georgia"/>
              </a:rPr>
              <a:t>Check</a:t>
            </a:r>
            <a:r>
              <a:rPr lang="en-US" sz="1800">
                <a:latin typeface="Georgia"/>
                <a:ea typeface="Georgia"/>
                <a:cs typeface="Georgia"/>
                <a:sym typeface="Georgia"/>
              </a:rPr>
              <a:t>:  Are you able to evaluate the decision tree model using cross-validation methods?</a:t>
            </a:r>
          </a:p>
        </p:txBody>
      </p:sp>
      <p:sp>
        <p:nvSpPr>
          <p:cNvPr id="679" name="Shape 679"/>
          <p:cNvSpPr/>
          <p:nvPr/>
        </p:nvSpPr>
        <p:spPr>
          <a:xfrm>
            <a:off x="3052756" y="5792350"/>
            <a:ext cx="8664899"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Completed exercises and answer to #3</a:t>
            </a:r>
          </a:p>
        </p:txBody>
      </p:sp>
      <p:sp>
        <p:nvSpPr>
          <p:cNvPr id="680" name="Shape 680"/>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(15 minutes)</a:t>
            </a:r>
          </a:p>
        </p:txBody>
      </p:sp>
      <p:sp>
        <p:nvSpPr>
          <p:cNvPr id="681" name="Shape 681"/>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cxnSp>
        <p:nvCxnSpPr>
          <p:cNvPr id="682" name="Shape 682"/>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683" name="Shape 683"/>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DECISION TREES IN SCIKIT-LEARN</a:t>
            </a:r>
          </a:p>
        </p:txBody>
      </p:sp>
    </p:spTree>
  </p:cSld>
  <p:clrMapOvr>
    <a:masterClrMapping/>
  </p:clrMapOvr>
  <p:transition xmlns:p14="http://schemas.microsoft.com/office/powerpoint/2010/mai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Shape 68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DEMO	</a:t>
            </a:r>
          </a:p>
        </p:txBody>
      </p:sp>
      <p:sp>
        <p:nvSpPr>
          <p:cNvPr id="689" name="Shape 689"/>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OVERFITTING IN DECISION TREES</a:t>
            </a:r>
          </a:p>
        </p:txBody>
      </p:sp>
    </p:spTree>
  </p:cSld>
  <p:clrMapOvr>
    <a:masterClrMapping/>
  </p:clrMapOvr>
  <p:transition xmlns:p14="http://schemas.microsoft.com/office/powerpoint/2010/mai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Shape 694"/>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Decision trees tend to be weak models because they can easily memorize or overfit to a dataset.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 model is </a:t>
            </a:r>
            <a:r>
              <a:rPr lang="en-US" sz="2800" i="1">
                <a:latin typeface="Georgia"/>
                <a:ea typeface="Georgia"/>
                <a:cs typeface="Georgia"/>
                <a:sym typeface="Georgia"/>
              </a:rPr>
              <a:t>overfit</a:t>
            </a:r>
            <a:r>
              <a:rPr lang="en-US" sz="2800">
                <a:latin typeface="Georgia"/>
                <a:ea typeface="Georgia"/>
                <a:cs typeface="Georgia"/>
                <a:sym typeface="Georgia"/>
              </a:rPr>
              <a:t> when it memorizes or bends to a few specific data points rather than picking up general trends in the data.</a:t>
            </a:r>
          </a:p>
          <a:p>
            <a:pPr marR="0" lvl="0" algn="l" rtl="0">
              <a:lnSpc>
                <a:spcPct val="100000"/>
              </a:lnSpc>
              <a:spcBef>
                <a:spcPts val="0"/>
              </a:spcBef>
              <a:spcAft>
                <a:spcPts val="0"/>
              </a:spcAft>
              <a:buNone/>
            </a:pPr>
            <a:endParaRPr sz="2800">
              <a:latin typeface="Georgia"/>
              <a:ea typeface="Georgia"/>
              <a:cs typeface="Georgia"/>
              <a:sym typeface="Georgia"/>
            </a:endParaRPr>
          </a:p>
        </p:txBody>
      </p:sp>
      <p:sp>
        <p:nvSpPr>
          <p:cNvPr id="695" name="Shape 69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OVERFITTING IN DECISION TREES</a:t>
            </a:r>
          </a:p>
        </p:txBody>
      </p:sp>
      <p:pic>
        <p:nvPicPr>
          <p:cNvPr id="696" name="Shape 696"/>
          <p:cNvPicPr preferRelativeResize="0"/>
          <p:nvPr/>
        </p:nvPicPr>
        <p:blipFill>
          <a:blip r:embed="rId3">
            <a:alphaModFix/>
          </a:blip>
          <a:stretch>
            <a:fillRect/>
          </a:stretch>
        </p:blipFill>
        <p:spPr>
          <a:xfrm>
            <a:off x="4922737" y="3998375"/>
            <a:ext cx="3159324" cy="3227923"/>
          </a:xfrm>
          <a:prstGeom prst="rect">
            <a:avLst/>
          </a:prstGeom>
          <a:noFill/>
          <a:ln>
            <a:noFill/>
          </a:ln>
        </p:spPr>
      </p:pic>
    </p:spTree>
  </p:cSld>
  <p:clrMapOvr>
    <a:masterClrMapping/>
  </p:clrMapOvr>
  <p:transition xmlns:p14="http://schemas.microsoft.com/office/powerpoint/2010/mai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Shape 70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An unconstrained decision tree can learn an extreme tree (e.g. one feature for each word in a news article).</a:t>
            </a:r>
          </a:p>
          <a:p>
            <a:pPr marR="0" lvl="0" algn="l" rtl="0">
              <a:spcBef>
                <a:spcPts val="0"/>
              </a:spcBef>
              <a:buNone/>
            </a:pPr>
            <a:endParaRPr sz="2800">
              <a:latin typeface="Georgia"/>
              <a:ea typeface="Georgia"/>
              <a:cs typeface="Georgia"/>
              <a:sym typeface="Georgia"/>
            </a:endParaRPr>
          </a:p>
          <a:p>
            <a:pPr marL="203200" marR="0" lvl="0" indent="-256540" algn="l" rtl="0">
              <a:lnSpc>
                <a:spcPct val="150000"/>
              </a:lnSpc>
              <a:spcBef>
                <a:spcPts val="0"/>
              </a:spcBef>
              <a:buSzPct val="100000"/>
              <a:buFont typeface="Georgia"/>
              <a:buChar char="‣"/>
            </a:pPr>
            <a:r>
              <a:rPr lang="en-US" sz="2800">
                <a:latin typeface="Georgia"/>
                <a:ea typeface="Georgia"/>
                <a:cs typeface="Georgia"/>
                <a:sym typeface="Georgia"/>
              </a:rPr>
              <a:t>We can limit our decision trees using a few methods.</a:t>
            </a:r>
          </a:p>
          <a:p>
            <a:pPr marR="0" lvl="1" algn="l" rtl="0">
              <a:lnSpc>
                <a:spcPct val="150000"/>
              </a:lnSpc>
              <a:spcBef>
                <a:spcPts val="0"/>
              </a:spcBef>
              <a:buSzPct val="100000"/>
              <a:buFont typeface="Georgia"/>
            </a:pPr>
            <a:r>
              <a:rPr lang="en-US" sz="2800">
                <a:latin typeface="Georgia"/>
                <a:ea typeface="Georgia"/>
                <a:cs typeface="Georgia"/>
                <a:sym typeface="Georgia"/>
              </a:rPr>
              <a:t>Limiting the number of questions (nodes) a tree can have).</a:t>
            </a:r>
          </a:p>
          <a:p>
            <a:pPr marR="0" lvl="1" algn="l" rtl="0">
              <a:lnSpc>
                <a:spcPct val="150000"/>
              </a:lnSpc>
              <a:spcBef>
                <a:spcPts val="0"/>
              </a:spcBef>
              <a:buSzPct val="100000"/>
              <a:buFont typeface="Georgia"/>
            </a:pPr>
            <a:r>
              <a:rPr lang="en-US" sz="2800">
                <a:latin typeface="Georgia"/>
                <a:ea typeface="Georgia"/>
                <a:cs typeface="Georgia"/>
                <a:sym typeface="Georgia"/>
              </a:rPr>
              <a:t>Limiting the number of samples in the leaf nodes.</a:t>
            </a:r>
          </a:p>
        </p:txBody>
      </p:sp>
      <p:sp>
        <p:nvSpPr>
          <p:cNvPr id="702" name="Shape 70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OVERFITTING IN DECISION TREES</a:t>
            </a:r>
          </a:p>
        </p:txBody>
      </p:sp>
    </p:spTree>
  </p:cSld>
  <p:clrMapOvr>
    <a:masterClrMapping/>
  </p:clrMapOvr>
  <p:transition xmlns:p14="http://schemas.microsoft.com/office/powerpoint/2010/mai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Shape 707"/>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708" name="Shape 70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09" name="Shape 709"/>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10" name="Shape 710"/>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Why are decision trees generally thought of as weak models?</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How can we limit our decision trees?</a:t>
            </a:r>
          </a:p>
        </p:txBody>
      </p:sp>
      <p:sp>
        <p:nvSpPr>
          <p:cNvPr id="711" name="Shape 711"/>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712" name="Shape 712"/>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713" name="Shape 713"/>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714" name="Shape 714"/>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Shape 71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GUIDED PRACTICE	</a:t>
            </a:r>
          </a:p>
        </p:txBody>
      </p:sp>
      <p:sp>
        <p:nvSpPr>
          <p:cNvPr id="720" name="Shape 720"/>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ADJUSTING DECISION TREES TO AVOID OVERFITTING</a:t>
            </a:r>
          </a:p>
        </p:txBody>
      </p:sp>
    </p:spTree>
  </p:cSld>
  <p:clrMapOvr>
    <a:masterClrMapping/>
  </p:clrMapOvr>
  <p:transition xmlns:p14="http://schemas.microsoft.com/office/powerpoint/2010/mai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Shape 725"/>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latin typeface="Georgia"/>
                <a:ea typeface="Georgia"/>
                <a:cs typeface="Georgia"/>
                <a:sym typeface="Georgia"/>
              </a:rPr>
              <a:t>You can control for overfitting in decision trees by adjusting one of the following parameters:</a:t>
            </a:r>
          </a:p>
          <a:p>
            <a:pPr marL="914400" lvl="1" indent="-342900" rtl="0">
              <a:spcBef>
                <a:spcPts val="0"/>
              </a:spcBef>
              <a:buSzPct val="100000"/>
              <a:buFont typeface="Georgia"/>
              <a:buAutoNum type="alphaLcPeriod"/>
            </a:pPr>
            <a:r>
              <a:rPr lang="en-US" sz="1800">
                <a:latin typeface="Consolas"/>
                <a:ea typeface="Consolas"/>
                <a:cs typeface="Consolas"/>
                <a:sym typeface="Consolas"/>
              </a:rPr>
              <a:t>max_depth</a:t>
            </a:r>
            <a:r>
              <a:rPr lang="en-US" sz="1800">
                <a:latin typeface="Georgia"/>
                <a:ea typeface="Georgia"/>
                <a:cs typeface="Georgia"/>
                <a:sym typeface="Georgia"/>
              </a:rPr>
              <a:t>:  Control the maximum number of questions.</a:t>
            </a:r>
          </a:p>
          <a:p>
            <a:pPr marL="914400" lvl="1" indent="-342900" rtl="0">
              <a:spcBef>
                <a:spcPts val="0"/>
              </a:spcBef>
              <a:buSzPct val="100000"/>
              <a:buFont typeface="Georgia"/>
              <a:buAutoNum type="alphaLcPeriod"/>
            </a:pPr>
            <a:r>
              <a:rPr lang="en-US" sz="1800">
                <a:latin typeface="Consolas"/>
                <a:ea typeface="Consolas"/>
                <a:cs typeface="Consolas"/>
                <a:sym typeface="Consolas"/>
              </a:rPr>
              <a:t>min_samples_in_leaf</a:t>
            </a:r>
            <a:r>
              <a:rPr lang="en-US" sz="1800">
                <a:latin typeface="Georgia"/>
                <a:ea typeface="Georgia"/>
                <a:cs typeface="Georgia"/>
                <a:sym typeface="Georgia"/>
              </a:rPr>
              <a:t>:  Control the minimum number of records in each node.</a:t>
            </a:r>
          </a:p>
          <a:p>
            <a:pPr marL="457200" lvl="0" indent="-342900" rtl="0">
              <a:spcBef>
                <a:spcPts val="0"/>
              </a:spcBef>
              <a:buSzPct val="100000"/>
              <a:buFont typeface="Georgia"/>
              <a:buAutoNum type="arabicPeriod"/>
            </a:pPr>
            <a:r>
              <a:rPr lang="en-US" sz="1800">
                <a:latin typeface="Georgia"/>
                <a:ea typeface="Georgia"/>
                <a:cs typeface="Georgia"/>
                <a:sym typeface="Georgia"/>
              </a:rPr>
              <a:t>Test each of these parameters in the starter code notebook.</a:t>
            </a:r>
          </a:p>
        </p:txBody>
      </p:sp>
      <p:pic>
        <p:nvPicPr>
          <p:cNvPr id="726" name="Shape 72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27" name="Shape 727"/>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28" name="Shape 728"/>
          <p:cNvSpPr/>
          <p:nvPr/>
        </p:nvSpPr>
        <p:spPr>
          <a:xfrm>
            <a:off x="3052752" y="5792350"/>
            <a:ext cx="6039899"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Code using the above parameters</a:t>
            </a:r>
          </a:p>
        </p:txBody>
      </p:sp>
      <p:sp>
        <p:nvSpPr>
          <p:cNvPr id="729" name="Shape 729"/>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(15 minutes)</a:t>
            </a:r>
          </a:p>
        </p:txBody>
      </p:sp>
      <p:sp>
        <p:nvSpPr>
          <p:cNvPr id="730" name="Shape 730"/>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cxnSp>
        <p:nvCxnSpPr>
          <p:cNvPr id="731" name="Shape 731"/>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732" name="Shape 732"/>
          <p:cNvSpPr/>
          <p:nvPr/>
        </p:nvSpPr>
        <p:spPr>
          <a:xfrm>
            <a:off x="598342" y="736600"/>
            <a:ext cx="12406557" cy="431700"/>
          </a:xfrm>
          <a:prstGeom prst="rect">
            <a:avLst/>
          </a:prstGeom>
          <a:noFill/>
          <a:ln>
            <a:noFill/>
          </a:ln>
        </p:spPr>
        <p:txBody>
          <a:bodyPr lIns="0" tIns="0" rIns="0" bIns="0" anchor="t" anchorCtr="0">
            <a:noAutofit/>
          </a:bodyPr>
          <a:lstStyle/>
          <a:p>
            <a:pPr marL="0" marR="0" lvl="0" indent="0" rtl="0">
              <a:lnSpc>
                <a:spcPct val="100000"/>
              </a:lnSpc>
              <a:spcBef>
                <a:spcPts val="0"/>
              </a:spcBef>
              <a:buSzPct val="25000"/>
              <a:buNone/>
            </a:pPr>
            <a:r>
              <a:rPr lang="en-US" sz="3200" b="1" dirty="0">
                <a:latin typeface="Oswald"/>
                <a:ea typeface="Oswald"/>
                <a:cs typeface="Oswald"/>
                <a:sym typeface="Oswald"/>
              </a:rPr>
              <a:t>ACTIVITY: ADJUSTING </a:t>
            </a:r>
            <a:r>
              <a:rPr lang="en-US" sz="3200" b="1" dirty="0" smtClean="0">
                <a:latin typeface="Oswald"/>
                <a:ea typeface="Oswald"/>
                <a:cs typeface="Oswald"/>
                <a:sym typeface="Oswald"/>
              </a:rPr>
              <a:t>TREES </a:t>
            </a:r>
            <a:r>
              <a:rPr lang="en-US" sz="3200" b="1" dirty="0">
                <a:latin typeface="Oswald"/>
                <a:ea typeface="Oswald"/>
                <a:cs typeface="Oswald"/>
                <a:sym typeface="Oswald"/>
              </a:rPr>
              <a:t>TO AVOID OVERFITTING</a:t>
            </a:r>
          </a:p>
        </p:txBody>
      </p:sp>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p:nvPr/>
        </p:nvSpPr>
        <p:spPr>
          <a:xfrm>
            <a:off x="635000" y="1574800"/>
            <a:ext cx="11734800" cy="37211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600" b="1">
                <a:solidFill>
                  <a:srgbClr val="FFFFFF"/>
                </a:solidFill>
                <a:latin typeface="Oswald"/>
                <a:ea typeface="Oswald"/>
                <a:cs typeface="Oswald"/>
                <a:sym typeface="Oswald"/>
              </a:rPr>
              <a:t>DECISION TREES AND RANDOM FORESTS</a:t>
            </a:r>
          </a:p>
        </p:txBody>
      </p:sp>
      <p:sp>
        <p:nvSpPr>
          <p:cNvPr id="435" name="Shape 435"/>
          <p:cNvSpPr/>
          <p:nvPr/>
        </p:nvSpPr>
        <p:spPr>
          <a:xfrm>
            <a:off x="635000" y="5778500"/>
            <a:ext cx="11734800" cy="863700"/>
          </a:xfrm>
          <a:prstGeom prst="rect">
            <a:avLst/>
          </a:prstGeom>
          <a:noFill/>
          <a:ln>
            <a:noFill/>
          </a:ln>
        </p:spPr>
        <p:txBody>
          <a:bodyPr lIns="0" tIns="0" rIns="0" bIns="0" anchor="t" anchorCtr="0">
            <a:noAutofit/>
          </a:bodyPr>
          <a:lstStyle/>
          <a:p>
            <a:pPr marL="0" marR="0" lvl="0" indent="0" algn="l" rtl="0">
              <a:lnSpc>
                <a:spcPct val="121428"/>
              </a:lnSpc>
              <a:spcBef>
                <a:spcPts val="0"/>
              </a:spcBef>
              <a:buSzPct val="25000"/>
              <a:buNone/>
            </a:pPr>
            <a:r>
              <a:rPr lang="en-US" sz="2800" b="0" i="1" u="none" strike="noStrike" cap="none">
                <a:solidFill>
                  <a:srgbClr val="E52123"/>
                </a:solidFill>
                <a:latin typeface="Georgia"/>
                <a:ea typeface="Georgia"/>
                <a:cs typeface="Georgia"/>
                <a:sym typeface="Georgia"/>
              </a:rPr>
              <a:t>Insert Instructor Name</a:t>
            </a:r>
          </a:p>
          <a:p>
            <a:pPr marL="0" marR="0" lvl="0" indent="0" algn="l" rtl="0">
              <a:lnSpc>
                <a:spcPct val="121428"/>
              </a:lnSpc>
              <a:spcBef>
                <a:spcPts val="0"/>
              </a:spcBef>
              <a:buSzPct val="25000"/>
              <a:buNone/>
            </a:pPr>
            <a:r>
              <a:rPr lang="en-US" sz="2800" b="0" i="1" u="none" strike="noStrike" cap="none">
                <a:solidFill>
                  <a:srgbClr val="EAEAEA"/>
                </a:solidFill>
                <a:latin typeface="Georgia"/>
                <a:ea typeface="Georgia"/>
                <a:cs typeface="Georgia"/>
                <a:sym typeface="Georgia"/>
              </a:rPr>
              <a:t>Title, Company </a:t>
            </a:r>
          </a:p>
        </p:txBody>
      </p:sp>
    </p:spTree>
  </p:cSld>
  <p:clrMapOvr>
    <a:masterClrMapping/>
  </p:clrMapOvr>
  <p:transition xmlns:p14="http://schemas.microsoft.com/office/powerpoint/2010/mai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Shape 73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738" name="Shape 738"/>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RUNNING THROUGH THE RANDOM FORESTS</a:t>
            </a:r>
          </a:p>
        </p:txBody>
      </p:sp>
    </p:spTree>
  </p:cSld>
  <p:clrMapOvr>
    <a:masterClrMapping/>
  </p:clrMapOvr>
  <p:transition xmlns:p14="http://schemas.microsoft.com/office/powerpoint/2010/mai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Shape 743"/>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Random forest models are one of the most widespread classifiers used.</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They are relatively simple to use and help avoid overfitting.</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Random Forests are an </a:t>
            </a:r>
            <a:r>
              <a:rPr lang="en-US" sz="2800" i="1">
                <a:latin typeface="Georgia"/>
                <a:ea typeface="Georgia"/>
                <a:cs typeface="Georgia"/>
                <a:sym typeface="Georgia"/>
              </a:rPr>
              <a:t>ensemble</a:t>
            </a:r>
            <a:r>
              <a:rPr lang="en-US" sz="2800">
                <a:latin typeface="Georgia"/>
                <a:ea typeface="Georgia"/>
                <a:cs typeface="Georgia"/>
                <a:sym typeface="Georgia"/>
              </a:rPr>
              <a:t> or collection of individual decision trees.</a:t>
            </a:r>
          </a:p>
        </p:txBody>
      </p:sp>
      <p:sp>
        <p:nvSpPr>
          <p:cNvPr id="744" name="Shape 74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RUNNING THROUGH THE RANDOM FORESTS</a:t>
            </a:r>
          </a:p>
        </p:txBody>
      </p:sp>
      <p:pic>
        <p:nvPicPr>
          <p:cNvPr id="745" name="Shape 745"/>
          <p:cNvPicPr preferRelativeResize="0"/>
          <p:nvPr/>
        </p:nvPicPr>
        <p:blipFill>
          <a:blip r:embed="rId3">
            <a:alphaModFix/>
          </a:blip>
          <a:stretch>
            <a:fillRect/>
          </a:stretch>
        </p:blipFill>
        <p:spPr>
          <a:xfrm>
            <a:off x="3802062" y="4070350"/>
            <a:ext cx="5400675" cy="3124200"/>
          </a:xfrm>
          <a:prstGeom prst="rect">
            <a:avLst/>
          </a:prstGeom>
          <a:noFill/>
          <a:ln>
            <a:noFill/>
          </a:ln>
        </p:spPr>
      </p:pic>
    </p:spTree>
  </p:cSld>
  <p:clrMapOvr>
    <a:masterClrMapping/>
  </p:clrMapOvr>
  <p:transition xmlns:p14="http://schemas.microsoft.com/office/powerpoint/2010/mai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Shape 750"/>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15000"/>
              </a:lnSpc>
              <a:spcBef>
                <a:spcPts val="0"/>
              </a:spcBef>
              <a:buSzPct val="100000"/>
              <a:buFont typeface="Georgia"/>
              <a:buChar char="‣"/>
            </a:pPr>
            <a:r>
              <a:rPr lang="en-US" sz="2800">
                <a:latin typeface="Georgia"/>
                <a:ea typeface="Georgia"/>
                <a:cs typeface="Georgia"/>
                <a:sym typeface="Georgia"/>
              </a:rPr>
              <a:t>Advantages</a:t>
            </a:r>
          </a:p>
          <a:p>
            <a:pPr marR="0" lvl="1" algn="l" rtl="0">
              <a:lnSpc>
                <a:spcPct val="115000"/>
              </a:lnSpc>
              <a:spcBef>
                <a:spcPts val="0"/>
              </a:spcBef>
              <a:buSzPct val="100000"/>
              <a:buFont typeface="Georgia"/>
            </a:pPr>
            <a:r>
              <a:rPr lang="en-US" sz="2800">
                <a:latin typeface="Georgia"/>
                <a:ea typeface="Georgia"/>
                <a:cs typeface="Georgia"/>
                <a:sym typeface="Georgia"/>
              </a:rPr>
              <a:t>Easy to tune</a:t>
            </a:r>
          </a:p>
          <a:p>
            <a:pPr marR="0" lvl="1" algn="l" rtl="0">
              <a:lnSpc>
                <a:spcPct val="115000"/>
              </a:lnSpc>
              <a:spcBef>
                <a:spcPts val="0"/>
              </a:spcBef>
              <a:buSzPct val="100000"/>
              <a:buFont typeface="Georgia"/>
            </a:pPr>
            <a:r>
              <a:rPr lang="en-US" sz="2800">
                <a:latin typeface="Georgia"/>
                <a:ea typeface="Georgia"/>
                <a:cs typeface="Georgia"/>
                <a:sym typeface="Georgia"/>
              </a:rPr>
              <a:t>Built-in protection against overfitting</a:t>
            </a:r>
          </a:p>
          <a:p>
            <a:pPr marR="0" lvl="1" algn="l" rtl="0">
              <a:lnSpc>
                <a:spcPct val="115000"/>
              </a:lnSpc>
              <a:spcBef>
                <a:spcPts val="0"/>
              </a:spcBef>
              <a:buSzPct val="100000"/>
              <a:buFont typeface="Georgia"/>
            </a:pPr>
            <a:r>
              <a:rPr lang="en-US" sz="2800">
                <a:latin typeface="Georgia"/>
                <a:ea typeface="Georgia"/>
                <a:cs typeface="Georgia"/>
                <a:sym typeface="Georgia"/>
              </a:rPr>
              <a:t>Non-linear</a:t>
            </a:r>
          </a:p>
          <a:p>
            <a:pPr marR="0" lvl="1" algn="l" rtl="0">
              <a:lnSpc>
                <a:spcPct val="115000"/>
              </a:lnSpc>
              <a:spcBef>
                <a:spcPts val="0"/>
              </a:spcBef>
              <a:buSzPct val="100000"/>
              <a:buFont typeface="Georgia"/>
            </a:pPr>
            <a:r>
              <a:rPr lang="en-US" sz="2800">
                <a:latin typeface="Georgia"/>
                <a:ea typeface="Georgia"/>
                <a:cs typeface="Georgia"/>
                <a:sym typeface="Georgia"/>
              </a:rPr>
              <a:t>Built-in interaction effects</a:t>
            </a:r>
          </a:p>
          <a:p>
            <a:pPr marR="0" lvl="0" algn="l" rtl="0">
              <a:spcBef>
                <a:spcPts val="0"/>
              </a:spcBef>
              <a:buNone/>
            </a:pPr>
            <a:endParaRPr sz="2800">
              <a:latin typeface="Georgia"/>
              <a:ea typeface="Georgia"/>
              <a:cs typeface="Georgia"/>
              <a:sym typeface="Georgia"/>
            </a:endParaRPr>
          </a:p>
          <a:p>
            <a:pPr marL="203200" marR="0" lvl="0" indent="-256540" algn="l" rtl="0">
              <a:lnSpc>
                <a:spcPct val="115000"/>
              </a:lnSpc>
              <a:spcBef>
                <a:spcPts val="0"/>
              </a:spcBef>
              <a:buSzPct val="100000"/>
              <a:buFont typeface="Georgia"/>
              <a:buChar char="‣"/>
            </a:pPr>
            <a:r>
              <a:rPr lang="en-US" sz="2800">
                <a:latin typeface="Georgia"/>
                <a:ea typeface="Georgia"/>
                <a:cs typeface="Georgia"/>
                <a:sym typeface="Georgia"/>
              </a:rPr>
              <a:t>Disadvantages</a:t>
            </a:r>
          </a:p>
          <a:p>
            <a:pPr marR="0" lvl="1" algn="l" rtl="0">
              <a:lnSpc>
                <a:spcPct val="115000"/>
              </a:lnSpc>
              <a:spcBef>
                <a:spcPts val="0"/>
              </a:spcBef>
              <a:buSzPct val="100000"/>
              <a:buFont typeface="Georgia"/>
            </a:pPr>
            <a:r>
              <a:rPr lang="en-US" sz="2800">
                <a:latin typeface="Georgia"/>
                <a:ea typeface="Georgia"/>
                <a:cs typeface="Georgia"/>
                <a:sym typeface="Georgia"/>
              </a:rPr>
              <a:t>Slow</a:t>
            </a:r>
          </a:p>
          <a:p>
            <a:pPr marR="0" lvl="1" algn="l" rtl="0">
              <a:lnSpc>
                <a:spcPct val="115000"/>
              </a:lnSpc>
              <a:spcBef>
                <a:spcPts val="0"/>
              </a:spcBef>
              <a:buSzPct val="100000"/>
              <a:buFont typeface="Georgia"/>
            </a:pPr>
            <a:r>
              <a:rPr lang="en-US" sz="2800">
                <a:latin typeface="Georgia"/>
                <a:ea typeface="Georgia"/>
                <a:cs typeface="Georgia"/>
                <a:sym typeface="Georgia"/>
              </a:rPr>
              <a:t>Black-box</a:t>
            </a:r>
          </a:p>
          <a:p>
            <a:pPr marR="0" lvl="1" algn="l" rtl="0">
              <a:lnSpc>
                <a:spcPct val="115000"/>
              </a:lnSpc>
              <a:spcBef>
                <a:spcPts val="0"/>
              </a:spcBef>
              <a:buSzPct val="100000"/>
              <a:buFont typeface="Georgia"/>
            </a:pPr>
            <a:r>
              <a:rPr lang="en-US" sz="2800">
                <a:latin typeface="Georgia"/>
                <a:ea typeface="Georgia"/>
                <a:cs typeface="Georgia"/>
                <a:sym typeface="Georgia"/>
              </a:rPr>
              <a:t>No “coefficients”</a:t>
            </a:r>
          </a:p>
          <a:p>
            <a:pPr marR="0" lvl="1" algn="l" rtl="0">
              <a:lnSpc>
                <a:spcPct val="115000"/>
              </a:lnSpc>
              <a:spcBef>
                <a:spcPts val="0"/>
              </a:spcBef>
              <a:buSzPct val="100000"/>
              <a:buFont typeface="Georgia"/>
            </a:pPr>
            <a:r>
              <a:rPr lang="en-US" sz="2800">
                <a:latin typeface="Georgia"/>
                <a:ea typeface="Georgia"/>
                <a:cs typeface="Georgia"/>
                <a:sym typeface="Georgia"/>
              </a:rPr>
              <a:t>Harder to explain</a:t>
            </a:r>
          </a:p>
        </p:txBody>
      </p:sp>
      <p:sp>
        <p:nvSpPr>
          <p:cNvPr id="751" name="Shape 75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PROS AND CONS OF RANDOM FORESTS</a:t>
            </a:r>
          </a:p>
        </p:txBody>
      </p:sp>
    </p:spTree>
  </p:cSld>
  <p:clrMapOvr>
    <a:masterClrMapping/>
  </p:clrMapOvr>
  <p:transition xmlns:p14="http://schemas.microsoft.com/office/powerpoint/2010/mai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Shape 756"/>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Training a random forest model involves training many decision tree models.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Since decision trees overfit easily, we use many decision trees together and randomize the way they are created.</a:t>
            </a:r>
          </a:p>
        </p:txBody>
      </p:sp>
      <p:sp>
        <p:nvSpPr>
          <p:cNvPr id="757" name="Shape 75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TRAINING A RANDOM FOREST</a:t>
            </a:r>
          </a:p>
        </p:txBody>
      </p:sp>
    </p:spTree>
  </p:cSld>
  <p:clrMapOvr>
    <a:masterClrMapping/>
  </p:clrMapOvr>
  <p:transition xmlns:p14="http://schemas.microsoft.com/office/powerpoint/2010/mai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Shape 762"/>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buSzPct val="100000"/>
              <a:buFont typeface="Georgia"/>
              <a:buChar char="‣"/>
            </a:pPr>
            <a:r>
              <a:rPr lang="en-US" sz="2800">
                <a:latin typeface="Georgia"/>
                <a:ea typeface="Georgia"/>
                <a:cs typeface="Georgia"/>
                <a:sym typeface="Georgia"/>
              </a:rPr>
              <a:t>Random Forest Algorithm</a:t>
            </a:r>
          </a:p>
          <a:p>
            <a:pPr marR="0" lvl="0" algn="l" rtl="0">
              <a:lnSpc>
                <a:spcPct val="100000"/>
              </a:lnSpc>
              <a:spcBef>
                <a:spcPts val="0"/>
              </a:spcBef>
              <a:buNone/>
            </a:pPr>
            <a:endParaRPr sz="2800">
              <a:latin typeface="Georgia"/>
              <a:ea typeface="Georgia"/>
              <a:cs typeface="Georgia"/>
              <a:sym typeface="Georgia"/>
            </a:endParaRPr>
          </a:p>
          <a:p>
            <a:pPr marR="0" lvl="1" algn="l" rtl="0">
              <a:lnSpc>
                <a:spcPct val="100000"/>
              </a:lnSpc>
              <a:spcBef>
                <a:spcPts val="0"/>
              </a:spcBef>
              <a:buSzPct val="100000"/>
              <a:buFont typeface="Georgia"/>
              <a:buAutoNum type="alphaLcPeriod"/>
            </a:pPr>
            <a:r>
              <a:rPr lang="en-US" sz="2800">
                <a:latin typeface="Georgia"/>
                <a:ea typeface="Georgia"/>
                <a:cs typeface="Georgia"/>
                <a:sym typeface="Georgia"/>
              </a:rPr>
              <a:t>Take a bootstrap sample of the dataset.</a:t>
            </a:r>
          </a:p>
          <a:p>
            <a:pPr marR="0" lvl="0" algn="l" rtl="0">
              <a:lnSpc>
                <a:spcPct val="100000"/>
              </a:lnSpc>
              <a:spcBef>
                <a:spcPts val="0"/>
              </a:spcBef>
              <a:buNone/>
            </a:pPr>
            <a:endParaRPr sz="2800">
              <a:latin typeface="Georgia"/>
              <a:ea typeface="Georgia"/>
              <a:cs typeface="Georgia"/>
              <a:sym typeface="Georgia"/>
            </a:endParaRPr>
          </a:p>
          <a:p>
            <a:pPr marR="0" lvl="1" algn="l" rtl="0">
              <a:lnSpc>
                <a:spcPct val="100000"/>
              </a:lnSpc>
              <a:spcBef>
                <a:spcPts val="0"/>
              </a:spcBef>
              <a:buSzPct val="100000"/>
              <a:buFont typeface="Georgia"/>
              <a:buAutoNum type="alphaLcPeriod"/>
            </a:pPr>
            <a:r>
              <a:rPr lang="en-US" sz="2800">
                <a:latin typeface="Georgia"/>
                <a:ea typeface="Georgia"/>
                <a:cs typeface="Georgia"/>
                <a:sym typeface="Georgia"/>
              </a:rPr>
              <a:t>Train a decision tree on the bootstrap sample.  For each split/feature selection, only evaluate a </a:t>
            </a:r>
            <a:r>
              <a:rPr lang="en-US" sz="2800" i="1">
                <a:latin typeface="Georgia"/>
                <a:ea typeface="Georgia"/>
                <a:cs typeface="Georgia"/>
                <a:sym typeface="Georgia"/>
              </a:rPr>
              <a:t>limited</a:t>
            </a:r>
            <a:r>
              <a:rPr lang="en-US" sz="2800">
                <a:latin typeface="Georgia"/>
                <a:ea typeface="Georgia"/>
                <a:cs typeface="Georgia"/>
                <a:sym typeface="Georgia"/>
              </a:rPr>
              <a:t> number of features to find the best one.</a:t>
            </a:r>
          </a:p>
          <a:p>
            <a:pPr marR="0" lvl="0" algn="l" rtl="0">
              <a:lnSpc>
                <a:spcPct val="100000"/>
              </a:lnSpc>
              <a:spcBef>
                <a:spcPts val="0"/>
              </a:spcBef>
              <a:buNone/>
            </a:pPr>
            <a:endParaRPr sz="2800">
              <a:latin typeface="Georgia"/>
              <a:ea typeface="Georgia"/>
              <a:cs typeface="Georgia"/>
              <a:sym typeface="Georgia"/>
            </a:endParaRPr>
          </a:p>
          <a:p>
            <a:pPr marR="0" lvl="1" algn="l" rtl="0">
              <a:lnSpc>
                <a:spcPct val="100000"/>
              </a:lnSpc>
              <a:spcBef>
                <a:spcPts val="0"/>
              </a:spcBef>
              <a:buSzPct val="100000"/>
              <a:buFont typeface="Georgia"/>
              <a:buAutoNum type="alphaLcPeriod"/>
            </a:pPr>
            <a:r>
              <a:rPr lang="en-US" sz="2800">
                <a:latin typeface="Georgia"/>
                <a:ea typeface="Georgia"/>
                <a:cs typeface="Georgia"/>
                <a:sym typeface="Georgia"/>
              </a:rPr>
              <a:t>Repeat this for </a:t>
            </a:r>
            <a:r>
              <a:rPr lang="en-US" sz="2800" i="1">
                <a:latin typeface="Georgia"/>
                <a:ea typeface="Georgia"/>
                <a:cs typeface="Georgia"/>
                <a:sym typeface="Georgia"/>
              </a:rPr>
              <a:t>N</a:t>
            </a:r>
            <a:r>
              <a:rPr lang="en-US" sz="2800">
                <a:latin typeface="Georgia"/>
                <a:ea typeface="Georgia"/>
                <a:cs typeface="Georgia"/>
                <a:sym typeface="Georgia"/>
              </a:rPr>
              <a:t> trees.</a:t>
            </a:r>
          </a:p>
        </p:txBody>
      </p:sp>
      <p:sp>
        <p:nvSpPr>
          <p:cNvPr id="763" name="Shape 76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TRAINING A RANDOM FOREST</a:t>
            </a:r>
          </a:p>
        </p:txBody>
      </p:sp>
    </p:spTree>
  </p:cSld>
  <p:clrMapOvr>
    <a:masterClrMapping/>
  </p:clrMapOvr>
  <p:transition xmlns:p14="http://schemas.microsoft.com/office/powerpoint/2010/mai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Shape 768"/>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Predictions for a random forest model come from each decision tree.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Make an individual prediction with each decision tree.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Combine the individual predictions and take the majority vote.</a:t>
            </a:r>
          </a:p>
        </p:txBody>
      </p:sp>
      <p:sp>
        <p:nvSpPr>
          <p:cNvPr id="769" name="Shape 76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PREDICTIONS USING A RANDOM FOREST</a:t>
            </a:r>
          </a:p>
        </p:txBody>
      </p:sp>
      <p:pic>
        <p:nvPicPr>
          <p:cNvPr id="770" name="Shape 770"/>
          <p:cNvPicPr preferRelativeResize="0"/>
          <p:nvPr/>
        </p:nvPicPr>
        <p:blipFill>
          <a:blip r:embed="rId3">
            <a:alphaModFix/>
          </a:blip>
          <a:stretch>
            <a:fillRect/>
          </a:stretch>
        </p:blipFill>
        <p:spPr>
          <a:xfrm>
            <a:off x="3802062" y="4070350"/>
            <a:ext cx="5400675" cy="3124200"/>
          </a:xfrm>
          <a:prstGeom prst="rect">
            <a:avLst/>
          </a:prstGeom>
          <a:noFill/>
          <a:ln>
            <a:noFill/>
          </a:ln>
        </p:spPr>
      </p:pic>
    </p:spTree>
  </p:cSld>
  <p:clrMapOvr>
    <a:masterClrMapping/>
  </p:clrMapOvr>
  <p:transition xmlns:p14="http://schemas.microsoft.com/office/powerpoint/2010/mai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Shape 77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GUIDED PRACTICE	</a:t>
            </a:r>
          </a:p>
        </p:txBody>
      </p:sp>
      <p:sp>
        <p:nvSpPr>
          <p:cNvPr id="776" name="Shape 776"/>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REGRESSION WITH DECISION TREES AND RANDOM FORESTS</a:t>
            </a:r>
          </a:p>
        </p:txBody>
      </p:sp>
    </p:spTree>
  </p:cSld>
  <p:clrMapOvr>
    <a:masterClrMapping/>
  </p:clrMapOvr>
  <p:transition xmlns:p14="http://schemas.microsoft.com/office/powerpoint/2010/mai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pic>
        <p:nvPicPr>
          <p:cNvPr id="781" name="Shape 78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82" name="Shape 782"/>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83" name="Shape 783"/>
          <p:cNvSpPr/>
          <p:nvPr/>
        </p:nvSpPr>
        <p:spPr>
          <a:xfrm>
            <a:off x="2961475" y="2224349"/>
            <a:ext cx="7559399" cy="27386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latin typeface="Georgia"/>
                <a:ea typeface="Georgia"/>
                <a:cs typeface="Georgia"/>
                <a:sym typeface="Georgia"/>
              </a:rPr>
              <a:t>Build a random forest model to predict the evergreeness of a website.  Remember to use the parameter </a:t>
            </a:r>
            <a:r>
              <a:rPr lang="en-US" sz="1800">
                <a:latin typeface="Consolas"/>
                <a:ea typeface="Consolas"/>
                <a:cs typeface="Consolas"/>
                <a:sym typeface="Consolas"/>
              </a:rPr>
              <a:t>n_estimators</a:t>
            </a:r>
            <a:r>
              <a:rPr lang="en-US" sz="1800">
                <a:latin typeface="Georgia"/>
                <a:ea typeface="Georgia"/>
                <a:cs typeface="Georgia"/>
                <a:sym typeface="Georgia"/>
              </a:rPr>
              <a:t> to control the number of trees used in the model.</a:t>
            </a:r>
          </a:p>
          <a:p>
            <a:pPr marL="457200" lvl="0" indent="-342900" rtl="0">
              <a:spcBef>
                <a:spcPts val="0"/>
              </a:spcBef>
              <a:buSzPct val="100000"/>
              <a:buFont typeface="Georgia"/>
              <a:buAutoNum type="arabicPeriod"/>
            </a:pPr>
            <a:r>
              <a:rPr lang="en-US" sz="1800">
                <a:latin typeface="Georgia"/>
                <a:ea typeface="Georgia"/>
                <a:cs typeface="Georgia"/>
                <a:sym typeface="Georgia"/>
              </a:rPr>
              <a:t>Take note of the features that give the best splits to determine the most important features.</a:t>
            </a:r>
          </a:p>
          <a:p>
            <a:pPr marL="457200" lvl="0" indent="-342900" rtl="0">
              <a:spcBef>
                <a:spcPts val="0"/>
              </a:spcBef>
              <a:buSzPct val="100000"/>
              <a:buFont typeface="Georgia"/>
              <a:buAutoNum type="arabicPeriod"/>
            </a:pPr>
            <a:r>
              <a:rPr lang="en-US" sz="1800">
                <a:latin typeface="Georgia"/>
                <a:ea typeface="Georgia"/>
                <a:cs typeface="Georgia"/>
                <a:sym typeface="Georgia"/>
              </a:rPr>
              <a:t>Decision trees and random forests can be used for both classification and regression.  In regression, predictions are made by taking the average value of the samples in the leaf node.  You can take the average of the individual trees’ predictions.  Build a regression based random forest model.</a:t>
            </a:r>
          </a:p>
        </p:txBody>
      </p:sp>
      <p:sp>
        <p:nvSpPr>
          <p:cNvPr id="784" name="Shape 784"/>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The models mentioned above</a:t>
            </a:r>
          </a:p>
        </p:txBody>
      </p:sp>
      <p:sp>
        <p:nvSpPr>
          <p:cNvPr id="785" name="Shape 785"/>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(20 minutes)</a:t>
            </a:r>
          </a:p>
        </p:txBody>
      </p:sp>
      <p:sp>
        <p:nvSpPr>
          <p:cNvPr id="786" name="Shape 786"/>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cxnSp>
        <p:nvCxnSpPr>
          <p:cNvPr id="787" name="Shape 787"/>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788" name="Shape 788"/>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ACTIVITY: REGRESSION WITH </a:t>
            </a:r>
            <a:r>
              <a:rPr lang="en-US" sz="3200" b="1" dirty="0" smtClean="0">
                <a:latin typeface="Oswald"/>
                <a:ea typeface="Oswald"/>
                <a:cs typeface="Oswald"/>
                <a:sym typeface="Oswald"/>
              </a:rPr>
              <a:t>TREES </a:t>
            </a:r>
            <a:r>
              <a:rPr lang="en-US" sz="3200" b="1" dirty="0">
                <a:latin typeface="Oswald"/>
                <a:ea typeface="Oswald"/>
                <a:cs typeface="Oswald"/>
                <a:sym typeface="Oswald"/>
              </a:rPr>
              <a:t>&amp; RANDOM FORESTS</a:t>
            </a:r>
          </a:p>
        </p:txBody>
      </p:sp>
    </p:spTree>
  </p:cSld>
  <p:clrMapOvr>
    <a:masterClrMapping/>
  </p:clrMapOvr>
  <p:transition xmlns:p14="http://schemas.microsoft.com/office/powerpoint/2010/mai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Shape 79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INDEPENDENT PRACTICE</a:t>
            </a:r>
          </a:p>
        </p:txBody>
      </p:sp>
      <p:sp>
        <p:nvSpPr>
          <p:cNvPr id="794" name="Shape 794"/>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EVALUATE RANDOM FOREST USING CROSS-VALIDATION</a:t>
            </a:r>
          </a:p>
        </p:txBody>
      </p:sp>
    </p:spTree>
  </p:cSld>
  <p:clrMapOvr>
    <a:masterClrMapping/>
  </p:clrMapOvr>
  <p:transition xmlns:p14="http://schemas.microsoft.com/office/powerpoint/2010/mai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pic>
        <p:nvPicPr>
          <p:cNvPr id="799" name="Shape 799"/>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00" name="Shape 800"/>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801" name="Shape 801"/>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latin typeface="Georgia"/>
                <a:ea typeface="Georgia"/>
                <a:cs typeface="Georgia"/>
                <a:sym typeface="Georgia"/>
              </a:rPr>
              <a:t>Building upon the previous Guided Practice, add any input variables to the model that you think may be relevant.</a:t>
            </a:r>
          </a:p>
          <a:p>
            <a:pPr lvl="0" rtl="0">
              <a:spcBef>
                <a:spcPts val="0"/>
              </a:spcBef>
              <a:buNone/>
            </a:pPr>
            <a:endParaRPr sz="1800">
              <a:latin typeface="Georgia"/>
              <a:ea typeface="Georgia"/>
              <a:cs typeface="Georgia"/>
              <a:sym typeface="Georgia"/>
            </a:endParaRPr>
          </a:p>
          <a:p>
            <a:pPr marL="457200" lvl="0" indent="-342900" rtl="0">
              <a:spcBef>
                <a:spcPts val="0"/>
              </a:spcBef>
              <a:buSzPct val="100000"/>
              <a:buFont typeface="Georgia"/>
              <a:buAutoNum type="arabicPeriod"/>
            </a:pPr>
            <a:r>
              <a:rPr lang="en-US" sz="1800">
                <a:latin typeface="Georgia"/>
                <a:ea typeface="Georgia"/>
                <a:cs typeface="Georgia"/>
                <a:sym typeface="Georgia"/>
              </a:rPr>
              <a:t>For each feature:</a:t>
            </a:r>
          </a:p>
          <a:p>
            <a:pPr marL="914400" lvl="1" indent="-342900" rtl="0">
              <a:spcBef>
                <a:spcPts val="0"/>
              </a:spcBef>
              <a:buSzPct val="100000"/>
              <a:buFont typeface="Georgia"/>
              <a:buAutoNum type="alphaLcPeriod"/>
            </a:pPr>
            <a:r>
              <a:rPr lang="en-US" sz="1800">
                <a:latin typeface="Georgia"/>
                <a:ea typeface="Georgia"/>
                <a:cs typeface="Georgia"/>
                <a:sym typeface="Georgia"/>
              </a:rPr>
              <a:t>Evaluate the model for improved predictive performance using cross-validation.</a:t>
            </a:r>
          </a:p>
          <a:p>
            <a:pPr marL="914400" lvl="1" indent="-342900" rtl="0">
              <a:spcBef>
                <a:spcPts val="0"/>
              </a:spcBef>
              <a:buSzPct val="100000"/>
              <a:buFont typeface="Georgia"/>
              <a:buAutoNum type="alphaLcPeriod"/>
            </a:pPr>
            <a:r>
              <a:rPr lang="en-US" sz="1800">
                <a:latin typeface="Georgia"/>
                <a:ea typeface="Georgia"/>
                <a:cs typeface="Georgia"/>
                <a:sym typeface="Georgia"/>
              </a:rPr>
              <a:t>Evaluate the importance of the feature.</a:t>
            </a:r>
          </a:p>
          <a:p>
            <a:pPr marL="457200" lvl="0" indent="0" rtl="0">
              <a:spcBef>
                <a:spcPts val="0"/>
              </a:spcBef>
              <a:buNone/>
            </a:pPr>
            <a:endParaRPr sz="1800">
              <a:latin typeface="Georgia"/>
              <a:ea typeface="Georgia"/>
              <a:cs typeface="Georgia"/>
              <a:sym typeface="Georgia"/>
            </a:endParaRPr>
          </a:p>
          <a:p>
            <a:pPr marL="457200" lvl="0" indent="-342900" rtl="0">
              <a:spcBef>
                <a:spcPts val="0"/>
              </a:spcBef>
              <a:buSzPct val="100000"/>
              <a:buFont typeface="Georgia"/>
              <a:buAutoNum type="arabicPeriod"/>
            </a:pPr>
            <a:r>
              <a:rPr lang="en-US" sz="1800" b="1">
                <a:latin typeface="Georgia"/>
                <a:ea typeface="Georgia"/>
                <a:cs typeface="Georgia"/>
                <a:sym typeface="Georgia"/>
              </a:rPr>
              <a:t>Bonus</a:t>
            </a:r>
            <a:r>
              <a:rPr lang="en-US" sz="1800">
                <a:latin typeface="Georgia"/>
                <a:ea typeface="Georgia"/>
                <a:cs typeface="Georgia"/>
                <a:sym typeface="Georgia"/>
              </a:rPr>
              <a:t>:  Just like the ‘recipe’ feature, add in similar text features and evaluate their performance.</a:t>
            </a:r>
          </a:p>
        </p:txBody>
      </p:sp>
      <p:sp>
        <p:nvSpPr>
          <p:cNvPr id="802" name="Shape 802"/>
          <p:cNvSpPr/>
          <p:nvPr/>
        </p:nvSpPr>
        <p:spPr>
          <a:xfrm>
            <a:off x="3052753" y="5792350"/>
            <a:ext cx="66285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Newly created features and models</a:t>
            </a:r>
          </a:p>
        </p:txBody>
      </p:sp>
      <p:sp>
        <p:nvSpPr>
          <p:cNvPr id="803" name="Shape 803"/>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804" name="Shape 804"/>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(25 minutes)</a:t>
            </a:r>
          </a:p>
        </p:txBody>
      </p:sp>
      <p:cxnSp>
        <p:nvCxnSpPr>
          <p:cNvPr id="805" name="Shape 805"/>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06" name="Shape 806"/>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ACTIVITY: EVALUATE </a:t>
            </a:r>
            <a:r>
              <a:rPr lang="en-US" sz="3200" b="1" dirty="0" smtClean="0">
                <a:latin typeface="Oswald"/>
                <a:ea typeface="Oswald"/>
                <a:cs typeface="Oswald"/>
                <a:sym typeface="Oswald"/>
              </a:rPr>
              <a:t>RF USING </a:t>
            </a:r>
            <a:r>
              <a:rPr lang="en-US" sz="3200" b="1" dirty="0">
                <a:latin typeface="Oswald"/>
                <a:ea typeface="Oswald"/>
                <a:cs typeface="Oswald"/>
                <a:sym typeface="Oswald"/>
              </a:rPr>
              <a:t>CROSS-VALIDATION</a:t>
            </a:r>
          </a:p>
        </p:txBody>
      </p:sp>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15000"/>
              </a:lnSpc>
              <a:spcBef>
                <a:spcPts val="0"/>
              </a:spcBef>
              <a:buSzPct val="100000"/>
              <a:buFont typeface="Georgia"/>
              <a:buChar char="‣"/>
            </a:pPr>
            <a:r>
              <a:rPr lang="en-US" sz="2800">
                <a:latin typeface="Georgia"/>
                <a:ea typeface="Georgia"/>
                <a:cs typeface="Georgia"/>
                <a:sym typeface="Georgia"/>
              </a:rPr>
              <a:t>U</a:t>
            </a:r>
            <a:r>
              <a:rPr lang="en-US" sz="2800">
                <a:solidFill>
                  <a:srgbClr val="333333"/>
                </a:solidFill>
                <a:highlight>
                  <a:srgbClr val="FFFFFF"/>
                </a:highlight>
                <a:latin typeface="Georgia"/>
                <a:ea typeface="Georgia"/>
                <a:cs typeface="Georgia"/>
                <a:sym typeface="Georgia"/>
              </a:rPr>
              <a:t>nderstand and build decision tree models for classification and regression</a:t>
            </a:r>
          </a:p>
          <a:p>
            <a:pPr marL="203200" marR="0" lvl="0" indent="-256540" algn="l" rtl="0">
              <a:lnSpc>
                <a:spcPct val="115000"/>
              </a:lnSpc>
              <a:spcBef>
                <a:spcPts val="0"/>
              </a:spcBef>
              <a:buSzPct val="100000"/>
              <a:buFont typeface="Georgia"/>
              <a:buChar char="‣"/>
            </a:pPr>
            <a:r>
              <a:rPr lang="en-US" sz="2800">
                <a:latin typeface="Georgia"/>
                <a:ea typeface="Georgia"/>
                <a:cs typeface="Georgia"/>
                <a:sym typeface="Georgia"/>
              </a:rPr>
              <a:t>U</a:t>
            </a:r>
            <a:r>
              <a:rPr lang="en-US" sz="2800">
                <a:solidFill>
                  <a:srgbClr val="333333"/>
                </a:solidFill>
                <a:highlight>
                  <a:srgbClr val="FFFFFF"/>
                </a:highlight>
                <a:latin typeface="Georgia"/>
                <a:ea typeface="Georgia"/>
                <a:cs typeface="Georgia"/>
                <a:sym typeface="Georgia"/>
              </a:rPr>
              <a:t>nderstand the differences between linear and non-linear models</a:t>
            </a:r>
          </a:p>
          <a:p>
            <a:pPr marL="203200" marR="0" lvl="0" indent="-256540" algn="l" rtl="0">
              <a:lnSpc>
                <a:spcPct val="115000"/>
              </a:lnSpc>
              <a:spcBef>
                <a:spcPts val="0"/>
              </a:spcBef>
              <a:buClr>
                <a:srgbClr val="333333"/>
              </a:buClr>
              <a:buSzPct val="100000"/>
              <a:buFont typeface="Georgia"/>
              <a:buChar char="‣"/>
            </a:pPr>
            <a:r>
              <a:rPr lang="en-US" sz="2800">
                <a:solidFill>
                  <a:srgbClr val="333333"/>
                </a:solidFill>
                <a:highlight>
                  <a:srgbClr val="FFFFFF"/>
                </a:highlight>
                <a:latin typeface="Georgia"/>
                <a:ea typeface="Georgia"/>
                <a:cs typeface="Georgia"/>
                <a:sym typeface="Georgia"/>
              </a:rPr>
              <a:t>Understand and build random forest models for classification and regression</a:t>
            </a:r>
          </a:p>
          <a:p>
            <a:pPr marL="203200" marR="0" lvl="0" indent="-256540" algn="l" rtl="0">
              <a:lnSpc>
                <a:spcPct val="115000"/>
              </a:lnSpc>
              <a:spcBef>
                <a:spcPts val="0"/>
              </a:spcBef>
              <a:buClr>
                <a:srgbClr val="333333"/>
              </a:buClr>
              <a:buSzPct val="100000"/>
              <a:buFont typeface="Georgia"/>
              <a:buChar char="‣"/>
            </a:pPr>
            <a:r>
              <a:rPr lang="en-US" sz="2800">
                <a:solidFill>
                  <a:srgbClr val="333333"/>
                </a:solidFill>
                <a:highlight>
                  <a:srgbClr val="FFFFFF"/>
                </a:highlight>
                <a:latin typeface="Georgia"/>
                <a:ea typeface="Georgia"/>
                <a:cs typeface="Georgia"/>
                <a:sym typeface="Georgia"/>
              </a:rPr>
              <a:t>Know how to extract the most important predictors in a random forest model</a:t>
            </a:r>
          </a:p>
        </p:txBody>
      </p:sp>
      <p:sp>
        <p:nvSpPr>
          <p:cNvPr id="441" name="Shape 44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DECISION TREES AND RANDOM FORESTS</a:t>
            </a:r>
          </a:p>
        </p:txBody>
      </p:sp>
      <p:sp>
        <p:nvSpPr>
          <p:cNvPr id="442" name="Shape 442"/>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LEARNING OBJECTIVES</a:t>
            </a:r>
          </a:p>
        </p:txBody>
      </p:sp>
    </p:spTree>
  </p:cSld>
  <p:clrMapOvr>
    <a:masterClrMapping/>
  </p:clrMapOvr>
  <p:transition xmlns:p14="http://schemas.microsoft.com/office/powerpoint/2010/main" spd="slow">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Shape 81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CONCLUSION</a:t>
            </a:r>
          </a:p>
        </p:txBody>
      </p:sp>
      <p:sp>
        <p:nvSpPr>
          <p:cNvPr id="812" name="Shape 812"/>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TOPIC REVIEW</a:t>
            </a:r>
          </a:p>
        </p:txBody>
      </p:sp>
    </p:spTree>
  </p:cSld>
  <p:clrMapOvr>
    <a:masterClrMapping/>
  </p:clrMapOvr>
  <p:transition xmlns:p14="http://schemas.microsoft.com/office/powerpoint/2010/mai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Shape 817"/>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are decision trees?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does training involve?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are some common problems with decision trees?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are random forests?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are some common problems with random forests?</a:t>
            </a:r>
          </a:p>
          <a:p>
            <a:pPr marR="0" lvl="0" algn="l" rtl="0">
              <a:spcBef>
                <a:spcPts val="1000"/>
              </a:spcBef>
              <a:buNone/>
            </a:pPr>
            <a:endParaRPr sz="2800">
              <a:latin typeface="Georgia"/>
              <a:ea typeface="Georgia"/>
              <a:cs typeface="Georgia"/>
              <a:sym typeface="Georgia"/>
            </a:endParaRPr>
          </a:p>
        </p:txBody>
      </p:sp>
      <p:sp>
        <p:nvSpPr>
          <p:cNvPr id="818" name="Shape 81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REVIEW Q&amp;A</a:t>
            </a:r>
          </a:p>
        </p:txBody>
      </p:sp>
    </p:spTree>
  </p:cSld>
  <p:clrMapOvr>
    <a:masterClrMapping/>
  </p:clrMapOvr>
  <p:transition xmlns:p14="http://schemas.microsoft.com/office/powerpoint/2010/main" spd="slow">
    <p:cut/>
  </p:transition>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822"/>
        <p:cNvGrpSpPr/>
        <p:nvPr/>
      </p:nvGrpSpPr>
      <p:grpSpPr>
        <a:xfrm>
          <a:off x="0" y="0"/>
          <a:ext cx="0" cy="0"/>
          <a:chOff x="0" y="0"/>
          <a:chExt cx="0" cy="0"/>
        </a:xfrm>
      </p:grpSpPr>
      <p:sp>
        <p:nvSpPr>
          <p:cNvPr id="823" name="Shape 823"/>
          <p:cNvSpPr/>
          <p:nvPr/>
        </p:nvSpPr>
        <p:spPr>
          <a:xfrm>
            <a:off x="635000" y="736600"/>
            <a:ext cx="101600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COURSE</a:t>
            </a:r>
          </a:p>
        </p:txBody>
      </p:sp>
      <p:sp>
        <p:nvSpPr>
          <p:cNvPr id="824" name="Shape 824"/>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BEFORE NEXT CLASS</a:t>
            </a:r>
          </a:p>
        </p:txBody>
      </p:sp>
    </p:spTree>
  </p:cSld>
  <p:clrMapOvr>
    <a:masterClrMapping/>
  </p:clrMapOvr>
  <p:transition xmlns:p14="http://schemas.microsoft.com/office/powerpoint/2010/mai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Shape 82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BEFORE NEXT CLASS</a:t>
            </a:r>
          </a:p>
        </p:txBody>
      </p:sp>
      <p:sp>
        <p:nvSpPr>
          <p:cNvPr id="830" name="Shape 830"/>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DUE DATE</a:t>
            </a:r>
          </a:p>
        </p:txBody>
      </p:sp>
      <p:sp>
        <p:nvSpPr>
          <p:cNvPr id="831" name="Shape 831"/>
          <p:cNvSpPr txBox="1">
            <a:spLocks noGrp="1"/>
          </p:cNvSpPr>
          <p:nvPr>
            <p:ph type="body" idx="1"/>
          </p:nvPr>
        </p:nvSpPr>
        <p:spPr>
          <a:xfrm>
            <a:off x="632056" y="2413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Project: Final Project, Deliverable 2</a:t>
            </a:r>
          </a:p>
          <a:p>
            <a:pPr marR="0" lvl="0" algn="l" rtl="0">
              <a:spcBef>
                <a:spcPts val="1000"/>
              </a:spcBef>
              <a:buNone/>
            </a:pPr>
            <a:endParaRPr>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835"/>
        <p:cNvGrpSpPr/>
        <p:nvPr/>
      </p:nvGrpSpPr>
      <p:grpSpPr>
        <a:xfrm>
          <a:off x="0" y="0"/>
          <a:ext cx="0" cy="0"/>
          <a:chOff x="0" y="0"/>
          <a:chExt cx="0" cy="0"/>
        </a:xfrm>
      </p:grpSpPr>
      <p:sp>
        <p:nvSpPr>
          <p:cNvPr id="836" name="Shape 836"/>
          <p:cNvSpPr/>
          <p:nvPr/>
        </p:nvSpPr>
        <p:spPr>
          <a:xfrm>
            <a:off x="635000" y="736600"/>
            <a:ext cx="101600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LESSON</a:t>
            </a:r>
          </a:p>
        </p:txBody>
      </p:sp>
      <p:sp>
        <p:nvSpPr>
          <p:cNvPr id="837" name="Shape 837"/>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CREDITS</a:t>
            </a:r>
          </a:p>
        </p:txBody>
      </p:sp>
    </p:spTree>
  </p:cSld>
  <p:clrMapOvr>
    <a:masterClrMapping/>
  </p:clrMapOvr>
  <p:transition xmlns:p14="http://schemas.microsoft.com/office/powerpoint/2010/mai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842" name="Shape 84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THANKS FOR THE FOLLOWING</a:t>
            </a:r>
          </a:p>
        </p:txBody>
      </p:sp>
      <p:sp>
        <p:nvSpPr>
          <p:cNvPr id="843" name="Shape 843"/>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CITATIONS</a:t>
            </a:r>
          </a:p>
        </p:txBody>
      </p:sp>
      <p:sp>
        <p:nvSpPr>
          <p:cNvPr id="844" name="Shape 844"/>
          <p:cNvSpPr txBox="1">
            <a:spLocks noGrp="1"/>
          </p:cNvSpPr>
          <p:nvPr>
            <p:ph type="body" idx="1"/>
          </p:nvPr>
        </p:nvSpPr>
        <p:spPr>
          <a:xfrm>
            <a:off x="632056" y="2413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Title, Author: link </a:t>
            </a:r>
          </a:p>
          <a:p>
            <a:pPr marL="203200" lvl="0" indent="-25654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marL="203200" lvl="0" indent="-25654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D800"/>
        </a:solidFill>
        <a:effectLst/>
      </p:bgPr>
    </p:bg>
    <p:spTree>
      <p:nvGrpSpPr>
        <p:cNvPr id="1" name="Shape 848"/>
        <p:cNvGrpSpPr/>
        <p:nvPr/>
      </p:nvGrpSpPr>
      <p:grpSpPr>
        <a:xfrm>
          <a:off x="0" y="0"/>
          <a:ext cx="0" cy="0"/>
          <a:chOff x="0" y="0"/>
          <a:chExt cx="0" cy="0"/>
        </a:xfrm>
      </p:grpSpPr>
      <p:sp>
        <p:nvSpPr>
          <p:cNvPr id="849" name="Shape 849"/>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Oswald"/>
                <a:ea typeface="Oswald"/>
                <a:cs typeface="Oswald"/>
                <a:sym typeface="Oswald"/>
              </a:rPr>
              <a:t>Q &amp; A</a:t>
            </a:r>
          </a:p>
        </p:txBody>
      </p:sp>
      <p:cxnSp>
        <p:nvCxnSpPr>
          <p:cNvPr id="850" name="Shape 850"/>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851" name="Shape 851"/>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852" name="Shape 852"/>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LESSON</a:t>
            </a:r>
          </a:p>
        </p:txBody>
      </p:sp>
    </p:spTree>
  </p:cSld>
  <p:clrMapOvr>
    <a:masterClrMapping/>
  </p:clrMapOvr>
  <p:transition xmlns:p14="http://schemas.microsoft.com/office/powerpoint/2010/main" spd="slow">
    <p:cut/>
  </p:transition>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AFC0"/>
        </a:solidFill>
        <a:effectLst/>
      </p:bgPr>
    </p:bg>
    <p:spTree>
      <p:nvGrpSpPr>
        <p:cNvPr id="1" name="Shape 856"/>
        <p:cNvGrpSpPr/>
        <p:nvPr/>
      </p:nvGrpSpPr>
      <p:grpSpPr>
        <a:xfrm>
          <a:off x="0" y="0"/>
          <a:ext cx="0" cy="0"/>
          <a:chOff x="0" y="0"/>
          <a:chExt cx="0" cy="0"/>
        </a:xfrm>
      </p:grpSpPr>
      <p:sp>
        <p:nvSpPr>
          <p:cNvPr id="857" name="Shape 857"/>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Oswald"/>
                <a:ea typeface="Oswald"/>
                <a:cs typeface="Oswald"/>
                <a:sym typeface="Oswald"/>
              </a:rPr>
              <a:t>EXIT TICKET </a:t>
            </a:r>
          </a:p>
          <a:p>
            <a:pPr marL="0" marR="0" lvl="0" indent="0" algn="l" rtl="0">
              <a:lnSpc>
                <a:spcPct val="75000"/>
              </a:lnSpc>
              <a:spcBef>
                <a:spcPts val="0"/>
              </a:spcBef>
              <a:buNone/>
            </a:pPr>
            <a:endParaRPr sz="9000" b="1">
              <a:solidFill>
                <a:srgbClr val="FFFFFF"/>
              </a:solidFill>
              <a:latin typeface="Impact"/>
              <a:ea typeface="Impact"/>
              <a:cs typeface="Impact"/>
              <a:sym typeface="Impact"/>
            </a:endParaRPr>
          </a:p>
        </p:txBody>
      </p:sp>
      <p:cxnSp>
        <p:nvCxnSpPr>
          <p:cNvPr id="858" name="Shape 858"/>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859" name="Shape 859"/>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860" name="Shape 860"/>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LESSON</a:t>
            </a:r>
          </a:p>
        </p:txBody>
      </p:sp>
      <p:sp>
        <p:nvSpPr>
          <p:cNvPr id="861" name="Shape 861"/>
          <p:cNvSpPr/>
          <p:nvPr/>
        </p:nvSpPr>
        <p:spPr>
          <a:xfrm>
            <a:off x="3113900" y="4078875"/>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DON’T FORGET TO FILL OUT YOUR EXIT TICKET</a:t>
            </a:r>
          </a:p>
        </p:txBody>
      </p:sp>
    </p:spTree>
  </p:cSld>
  <p:clrMapOvr>
    <a:masterClrMapping/>
  </p:clrMapOvr>
  <p:transition xmlns:p14="http://schemas.microsoft.com/office/powerpoint/2010/main" spd="slow">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Shape 866"/>
          <p:cNvSpPr/>
          <p:nvPr/>
        </p:nvSpPr>
        <p:spPr>
          <a:xfrm>
            <a:off x="635000" y="736600"/>
            <a:ext cx="7721599" cy="431799"/>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i="0" u="none" strike="noStrike" cap="none">
                <a:solidFill>
                  <a:srgbClr val="FFFFFF"/>
                </a:solidFill>
                <a:latin typeface="Oswald"/>
                <a:ea typeface="Oswald"/>
                <a:cs typeface="Oswald"/>
                <a:sym typeface="Oswald"/>
              </a:rPr>
              <a:t>THANKS!</a:t>
            </a:r>
          </a:p>
        </p:txBody>
      </p:sp>
      <p:cxnSp>
        <p:nvCxnSpPr>
          <p:cNvPr id="867" name="Shape 867"/>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868" name="Shape 868"/>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
        <p:nvSpPr>
          <p:cNvPr id="869" name="Shape 869"/>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870" name="Shape 870"/>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871" name="Shape 871"/>
          <p:cNvSpPr/>
          <p:nvPr/>
        </p:nvSpPr>
        <p:spPr>
          <a:xfrm>
            <a:off x="635000" y="1587500"/>
            <a:ext cx="11734800" cy="596900"/>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3600" b="1" i="0" u="none" strike="noStrike" cap="none">
                <a:solidFill>
                  <a:srgbClr val="FFFFFF"/>
                </a:solidFill>
                <a:latin typeface="Oswald"/>
                <a:ea typeface="Oswald"/>
                <a:cs typeface="Oswald"/>
                <a:sym typeface="Oswald"/>
              </a:rPr>
              <a:t>NAME</a:t>
            </a:r>
          </a:p>
        </p:txBody>
      </p:sp>
      <p:sp>
        <p:nvSpPr>
          <p:cNvPr id="872" name="Shape 872"/>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Optional Information:</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Email?</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Website?</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Twitter?</a:t>
            </a:r>
          </a:p>
        </p:txBody>
      </p:sp>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446"/>
        <p:cNvGrpSpPr/>
        <p:nvPr/>
      </p:nvGrpSpPr>
      <p:grpSpPr>
        <a:xfrm>
          <a:off x="0" y="0"/>
          <a:ext cx="0" cy="0"/>
          <a:chOff x="0" y="0"/>
          <a:chExt cx="0" cy="0"/>
        </a:xfrm>
      </p:grpSpPr>
      <p:sp>
        <p:nvSpPr>
          <p:cNvPr id="447" name="Shape 44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COURSE</a:t>
            </a:r>
          </a:p>
        </p:txBody>
      </p:sp>
      <p:sp>
        <p:nvSpPr>
          <p:cNvPr id="448" name="Shape 448"/>
          <p:cNvSpPr/>
          <p:nvPr/>
        </p:nvSpPr>
        <p:spPr>
          <a:xfrm>
            <a:off x="635000" y="1473200"/>
            <a:ext cx="11734800" cy="28066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i="0" u="none" strike="noStrike" cap="none">
                <a:solidFill>
                  <a:srgbClr val="FFFFFF"/>
                </a:solidFill>
                <a:latin typeface="Oswald"/>
                <a:ea typeface="Oswald"/>
                <a:cs typeface="Oswald"/>
                <a:sym typeface="Oswald"/>
              </a:rPr>
              <a:t>PRE-WORK </a:t>
            </a:r>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PRE-WORK REVIEW</a:t>
            </a:r>
          </a:p>
        </p:txBody>
      </p:sp>
      <p:sp>
        <p:nvSpPr>
          <p:cNvPr id="454" name="Shape 454"/>
          <p:cNvSpPr txBox="1">
            <a:spLocks noGrp="1"/>
          </p:cNvSpPr>
          <p:nvPr>
            <p:ph type="body" idx="1"/>
          </p:nvPr>
        </p:nvSpPr>
        <p:spPr>
          <a:xfrm>
            <a:off x="635006" y="958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Use Seaborn to create plots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Knowledge of a bootstrap sample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E</a:t>
            </a:r>
            <a:r>
              <a:rPr lang="en-US" sz="2800">
                <a:solidFill>
                  <a:srgbClr val="333333"/>
                </a:solidFill>
                <a:highlight>
                  <a:srgbClr val="FFFFFF"/>
                </a:highlight>
                <a:latin typeface="Georgia"/>
                <a:ea typeface="Georgia"/>
                <a:cs typeface="Georgia"/>
                <a:sym typeface="Georgia"/>
              </a:rPr>
              <a:t>xplain the concepts of cross-validation, logistic regression, and overfitting</a:t>
            </a:r>
          </a:p>
          <a:p>
            <a:pPr marR="0" lvl="0" algn="l" rtl="0">
              <a:spcBef>
                <a:spcPts val="0"/>
              </a:spcBef>
              <a:buNone/>
            </a:pPr>
            <a:endParaRPr sz="2800">
              <a:solidFill>
                <a:srgbClr val="333333"/>
              </a:solidFill>
              <a:highlight>
                <a:srgbClr val="FFFFFF"/>
              </a:highlight>
              <a:latin typeface="Georgia"/>
              <a:ea typeface="Georgia"/>
              <a:cs typeface="Georgia"/>
              <a:sym typeface="Georgia"/>
            </a:endParaRPr>
          </a:p>
          <a:p>
            <a:pPr marL="203200" marR="0" lvl="0" indent="-256540" algn="l" rtl="0">
              <a:spcBef>
                <a:spcPts val="0"/>
              </a:spcBef>
              <a:buClr>
                <a:srgbClr val="333333"/>
              </a:buClr>
              <a:buSzPct val="100000"/>
              <a:buFont typeface="Georgia"/>
              <a:buChar char="‣"/>
            </a:pPr>
            <a:r>
              <a:rPr lang="en-US" sz="2800">
                <a:solidFill>
                  <a:srgbClr val="333333"/>
                </a:solidFill>
                <a:highlight>
                  <a:srgbClr val="FFFFFF"/>
                </a:highlight>
                <a:latin typeface="Georgia"/>
                <a:ea typeface="Georgia"/>
                <a:cs typeface="Georgia"/>
                <a:sym typeface="Georgia"/>
              </a:rPr>
              <a:t>Know how to build and evaluate </a:t>
            </a:r>
            <a:r>
              <a:rPr lang="en-US" sz="2800" i="1">
                <a:solidFill>
                  <a:srgbClr val="333333"/>
                </a:solidFill>
                <a:highlight>
                  <a:srgbClr val="FFFFFF"/>
                </a:highlight>
                <a:latin typeface="Georgia"/>
                <a:ea typeface="Georgia"/>
                <a:cs typeface="Georgia"/>
                <a:sym typeface="Georgia"/>
              </a:rPr>
              <a:t>some</a:t>
            </a:r>
            <a:r>
              <a:rPr lang="en-US" sz="2800">
                <a:solidFill>
                  <a:srgbClr val="333333"/>
                </a:solidFill>
                <a:highlight>
                  <a:srgbClr val="FFFFFF"/>
                </a:highlight>
                <a:latin typeface="Georgia"/>
                <a:ea typeface="Georgia"/>
                <a:cs typeface="Georgia"/>
                <a:sym typeface="Georgia"/>
              </a:rPr>
              <a:t> classification model in sckit-learn using cross-validation and AUC</a:t>
            </a: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Shape 45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OPENING</a:t>
            </a:r>
          </a:p>
        </p:txBody>
      </p:sp>
      <p:sp>
        <p:nvSpPr>
          <p:cNvPr id="460" name="Shape 460"/>
          <p:cNvSpPr/>
          <p:nvPr/>
        </p:nvSpPr>
        <p:spPr>
          <a:xfrm>
            <a:off x="635000" y="1473200"/>
            <a:ext cx="11734800" cy="2806699"/>
          </a:xfrm>
          <a:prstGeom prst="rect">
            <a:avLst/>
          </a:prstGeom>
          <a:noFill/>
          <a:ln>
            <a:noFill/>
          </a:ln>
        </p:spPr>
        <p:txBody>
          <a:bodyPr lIns="0" tIns="0" rIns="0" bIns="0" anchor="t" anchorCtr="0">
            <a:noAutofit/>
          </a:bodyPr>
          <a:lstStyle/>
          <a:p>
            <a:pPr lvl="0" rtl="0">
              <a:lnSpc>
                <a:spcPct val="75000"/>
              </a:lnSpc>
              <a:spcBef>
                <a:spcPts val="0"/>
              </a:spcBef>
              <a:buClr>
                <a:schemeClr val="dk1"/>
              </a:buClr>
              <a:buSzPct val="25000"/>
              <a:buFont typeface="Arial"/>
              <a:buNone/>
            </a:pPr>
            <a:r>
              <a:rPr lang="en-US" sz="9600" b="1">
                <a:solidFill>
                  <a:schemeClr val="lt1"/>
                </a:solidFill>
                <a:latin typeface="Oswald"/>
                <a:ea typeface="Oswald"/>
                <a:cs typeface="Oswald"/>
                <a:sym typeface="Oswald"/>
              </a:rPr>
              <a:t>DECISION TREES AND RANDOM FORESTS</a:t>
            </a:r>
          </a:p>
        </p:txBody>
      </p:sp>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OPENING</a:t>
            </a:r>
          </a:p>
        </p:txBody>
      </p:sp>
      <p:sp>
        <p:nvSpPr>
          <p:cNvPr id="466" name="Shape 46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Any questions from last class?</a:t>
            </a: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2185</Words>
  <Application>Microsoft Macintosh PowerPoint</Application>
  <PresentationFormat>Custom</PresentationFormat>
  <Paragraphs>380</Paragraphs>
  <Slides>58</Slides>
  <Notes>58</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58</vt:i4>
      </vt:variant>
    </vt:vector>
  </HeadingPairs>
  <TitlesOfParts>
    <vt:vector size="61" baseType="lpstr">
      <vt:lpstr>Oswald</vt:lpstr>
      <vt:lpstr>White</vt:lpstr>
      <vt:lpstr>White</vt:lpstr>
      <vt:lpstr>PowerPoint Presentation</vt:lpstr>
      <vt:lpstr>PowerPoint Presentation</vt:lpstr>
      <vt:lpstr>PowerPoint Presentation</vt:lpstr>
      <vt:lpstr>PowerPoint Presentation</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DUE DATE</vt:lpstr>
      <vt:lpstr>PowerPoint Presentation</vt:lpstr>
      <vt:lpstr>CITATIONS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Brandon Burroughs</cp:lastModifiedBy>
  <cp:revision>1</cp:revision>
  <dcterms:modified xsi:type="dcterms:W3CDTF">2016-01-23T19:54:33Z</dcterms:modified>
</cp:coreProperties>
</file>