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7302500" cx="13004800"/>
  <p:notesSz cx="6858000" cy="9144000"/>
  <p:embeddedFontLst>
    <p:embeddedFont>
      <p:font typeface="Merriweather Sans"/>
      <p:regular r:id="rId61"/>
      <p:bold r:id="rId62"/>
      <p:italic r:id="rId63"/>
      <p:boldItalic r:id="rId64"/>
    </p:embeddedFont>
    <p:embeddedFont>
      <p:font typeface="Oswald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erriweatherSans-bold.fntdata"/><Relationship Id="rId61" Type="http://schemas.openxmlformats.org/officeDocument/2006/relationships/font" Target="fonts/MerriweatherSans-regular.fntdata"/><Relationship Id="rId20" Type="http://schemas.openxmlformats.org/officeDocument/2006/relationships/slide" Target="slides/slide15.xml"/><Relationship Id="rId64" Type="http://schemas.openxmlformats.org/officeDocument/2006/relationships/font" Target="fonts/MerriweatherSans-boldItalic.fntdata"/><Relationship Id="rId63" Type="http://schemas.openxmlformats.org/officeDocument/2006/relationships/font" Target="fonts/MerriweatherSans-italic.fntdata"/><Relationship Id="rId22" Type="http://schemas.openxmlformats.org/officeDocument/2006/relationships/slide" Target="slides/slide17.xml"/><Relationship Id="rId66" Type="http://schemas.openxmlformats.org/officeDocument/2006/relationships/font" Target="fonts/Oswald-bold.fntdata"/><Relationship Id="rId21" Type="http://schemas.openxmlformats.org/officeDocument/2006/relationships/slide" Target="slides/slide16.xml"/><Relationship Id="rId65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5.png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6.png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11" Type="http://schemas.openxmlformats.org/officeDocument/2006/relationships/image" Target="../media/image15.png"/><Relationship Id="rId10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08.png"/><Relationship Id="rId6" Type="http://schemas.openxmlformats.org/officeDocument/2006/relationships/image" Target="../media/image13.png"/><Relationship Id="rId7" Type="http://schemas.openxmlformats.org/officeDocument/2006/relationships/image" Target="../media/image09.png"/><Relationship Id="rId8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1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1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18.pn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10.png"/><Relationship Id="rId3" Type="http://schemas.openxmlformats.org/officeDocument/2006/relationships/image" Target="../media/image17.jpg"/><Relationship Id="rId4" Type="http://schemas.openxmlformats.org/officeDocument/2006/relationships/image" Target="../media/image02.jpg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linear models, residual error must be normal with a median close to zero.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a metric to summarize the error in our model into one value.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calculate MSE: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the difference between each target y and the model’s predicted value y-hat (i.e. the residual)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Square each residual.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sklearn’s metrics module includes a mean_squared_error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metrics.mean_squared_error(y, model.predict(X))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two arrays of the same values would have an MSE of 0.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arrays with different values would have a positive MSE.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(4^2 + 2^2 + 0^2 + 2^2 + 4^2) / 5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8.0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HOW DO WE MINIMIZE ERROR?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regression method we’ve used is called “Ordinary Least Squares”.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means that given a matrix X, solve for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least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amount of square error for y.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this assumes that X is unbiased, that it is representative of the population.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pd.DataFrame({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3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3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)})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 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df.copy()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13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13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append_jitter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(series):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jitter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np.random.random_sample(size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series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jitter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append_jitter(df.x)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append_jitter(df.y)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append_jitter(biased_df.x)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append_jitter(biased_df.y)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Fit: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linear_model.LinearRegression().fit(df[[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df[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Biased fit: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linear_model.LinearRegression().fit(biased_df[[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biased_df[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13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37" y="2018649"/>
            <a:ext cx="11271924" cy="39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our error is biased, it means the model’s prediction is consistently far away from the actual value. 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could be a sign of poor sampling and poor data.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objective of a biased model is to trade bias error for generalized error. We prefer the error to be more evenly distributed across the model.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called error due to variance.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model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generalize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data it hasn’t seen even if doesn’t perform as well on data it has already seen.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CHECK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Which of the following scenarios would be better for a weatherman?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Knowing that I can very accurately "predict" the temperature outside from previous days perfectly, but be 20-30 degrees off for future days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Knowing that I can accurately predict the general trend of the temperate outside from previous days, and therefore am at most only 10 degrees off on future days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27" name="Shape 32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Cross validation can help account for bias.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general idea is to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Generate several models on different cross sections of the data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the performance of each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performance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625" y="1601357"/>
            <a:ext cx="6193549" cy="500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k-fold cross validation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Split the data into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group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Train the model on all segments except one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Test model performance on the remaining set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46" name="Shape 34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K-FOLD CROSS VALIDATION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wd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'../../datasets/'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bikeshare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pd.read_csv(wd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'bikeshare/bikeshare.csv'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pd.get_dummies(bikeshare.weathersit, prefix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'weather'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bikeshare[[</a:t>
            </a:r>
            <a:r>
              <a:rPr lang="en-US" sz="16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'temp'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'hum'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]].join(weather[[</a:t>
            </a:r>
            <a:r>
              <a:rPr lang="en-US" sz="16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'weather_1'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'weather_2'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'weather_3'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bikeshare.casual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kf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cross_validation.KFold(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train_index, test_index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kf: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linear_model.LinearRegression().fit(modeldata.iloc[train_index], y.iloc[train_index])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scores.append(metrics.mean_squared_error(y.iloc[test_index], lm.predict(modeldata.iloc[test_index])))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np.mean(scores)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This score will be lower, but we</a:t>
            </a:r>
            <a:r>
              <a:rPr lang="en-US" sz="16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 trading off bias error for generalized error: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58" name="Shape 3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previous code example, perform k-fold cross validation for all even numbers between 2 and 50.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 the following questions: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shuffle=True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do?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what point does cross validation no longer seem to help the model?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Hint: 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range(2, 51, 2)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produces a list of even numbers from 2 to 50</a:t>
            </a:r>
          </a:p>
        </p:txBody>
      </p:sp>
      <p:sp>
        <p:nvSpPr>
          <p:cNvPr id="366" name="Shape 36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questions</a:t>
            </a:r>
          </a:p>
        </p:txBody>
      </p:sp>
      <p:sp>
        <p:nvSpPr>
          <p:cNvPr id="367" name="Shape 36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68" name="Shape 36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369" name="Shape 36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0" name="Shape 370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376" name="Shape 37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REGULARIZATION? AND WHY DO WE USE IT?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is an additive approach to protect models against overfitting (being potentially biased and overconfidence, not generalizing well).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becomes an additional weight to coefficients, shrinking them closer to zero.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L1 (Lasso Regression) adds the extra weight to coefficients.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L2 (Ridge Regression) adds the square of the extra weight to coefficients.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model poorly explains the data.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second model explains the general curve of the data.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third model drastically overfits the model, bending to every point.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helps prevent the third model. </a:t>
            </a:r>
          </a:p>
        </p:txBody>
      </p:sp>
      <p:sp>
        <p:nvSpPr>
          <p:cNvPr id="388" name="Shape 388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OVERFITTING?</a:t>
            </a:r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5256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linear_model.Lasso().fit(modeldata, y)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linear_model.Ridge().fit(modeldata, y)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1672.58110765 </a:t>
            </a:r>
            <a:r>
              <a:rPr lang="en-US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OLS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1725.41581608 </a:t>
            </a:r>
            <a:r>
              <a:rPr lang="en-US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L1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1672.60490113 </a:t>
            </a:r>
            <a:r>
              <a:rPr lang="en-US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L2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doesn’t seem to help.  Why is that?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395" name="Shape 395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401" name="Shape 4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the bikeshare data to predict riders over hours/days with a few features.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it make sense to use a ridge regression or a lasso regression?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QUICK CHECK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test a variety of alpha weights for Ridge Regression on the bikeshare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alphas: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'Alpha:'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linear_model.Ridge(alpha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lm.fit(modeldata, y)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lm.coef_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the weights of the coefficients as alpha increases?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the error as alpha increases?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param grid has six different options: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084025" y="4716400"/>
            <a:ext cx="49209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6540" lvl="1" marL="660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6212000" y="4716400"/>
            <a:ext cx="49209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6540" lvl="1" marL="660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1</a:t>
            </a: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linear_model.Ridge(),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 </a:t>
            </a:r>
            <a:r>
              <a:rPr lang="en-US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 </a:t>
            </a:r>
            <a:r>
              <a:rPr lang="en-US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grid_search setup worked best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 </a:t>
            </a:r>
            <a:r>
              <a:rPr lang="en-US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33" name="Shape 43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Modify the previous code to do the following: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Introduce cross validation into the grid search.  This is accessible from the cv argument.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fit_intercept = True and False to the param_grid dictionary.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441" name="Shape 44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code and output that meets above requirements</a:t>
            </a:r>
          </a:p>
        </p:txBody>
      </p:sp>
      <p:sp>
        <p:nvSpPr>
          <p:cNvPr id="442" name="Shape 44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43" name="Shape 44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5" name="Shape 44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51" name="Shape 45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also help us minimize error.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Gradient Descent works:</a:t>
            </a:r>
          </a:p>
          <a:p>
            <a:pPr lvl="1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random linear solution is provided as a starting point</a:t>
            </a:r>
          </a:p>
          <a:p>
            <a:pPr lvl="1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solver attempts to find a next “step”:  take a step in any direction and measure the performance.</a:t>
            </a:r>
          </a:p>
          <a:p>
            <a:pPr lvl="1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solver finds a better solution (i.e. lower MSE), this is the new starting point.</a:t>
            </a:r>
          </a:p>
          <a:p>
            <a:pPr lvl="1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num_to_approach, start, steps, optimized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current_distance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num_to_approach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got_better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next_steps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next_steps: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np.abs(num_to_approach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current_distance: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got_better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current_distance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got_better: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num_to_approach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GLOBAL VS LOCAL MINIMUMS</a:t>
            </a: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could solve for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instead of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is confined to a very specific subset of solutions. 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regularization, bias, and error metrics for regression problems</a:t>
            </a:r>
          </a:p>
          <a:p>
            <a:pPr indent="-256540" lvl="0" marL="203200" marR="0" rtl="0" algn="l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model fit using loss functions</a:t>
            </a:r>
          </a:p>
          <a:p>
            <a:pPr indent="-256540" lvl="0" marL="203200" marR="0" rtl="0" algn="l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Select regression methods based on fit and complexity</a:t>
            </a:r>
          </a:p>
          <a:p>
            <a:pPr lv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476" name="Shape 47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works best when: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a large dataset.  Smaller datasets are more prone to error.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is cleaned up and normalized.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482" name="Shape 4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easily run a Gradient Descent regression.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linear_model.SGDRegressor()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lm.fit(modeldata, y)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lm.score(modeldata, y)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Untuned, how well did gradient descent perform compared to OLS?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be tuned with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learning rate:  how aggressively we solve the problem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epsilon:  at what point do we say the error margin is acceptable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iterations:  when should be we stop no matter what</a:t>
            </a:r>
          </a:p>
        </p:txBody>
      </p:sp>
      <p:sp>
        <p:nvSpPr>
          <p:cNvPr id="494" name="Shape 49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	</a:t>
            </a:r>
          </a:p>
        </p:txBody>
      </p:sp>
      <p:sp>
        <p:nvSpPr>
          <p:cNvPr id="500" name="Shape 50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 YOUR OWN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Shape 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tons of ways to approach a regression problem.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Implement the Gradient Descent approach to our bikeshare modeling problem.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Show how Gradient Descent solves and optimizes the solution.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Demonstrate the grid_search module.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a model you evaluated last class or the simpler one from today.  Implement param_grid in grid search to answer the following questions: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set of values between 10^-10 and 10^-1, how does MSE change?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08" name="Shape 508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Gradient Descent approach and answered questions</a:t>
            </a:r>
          </a:p>
        </p:txBody>
      </p:sp>
      <p:sp>
        <p:nvSpPr>
          <p:cNvPr id="509" name="Shape 509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10" name="Shape 51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(30 minutes)</a:t>
            </a:r>
          </a:p>
        </p:txBody>
      </p:sp>
      <p:cxnSp>
        <p:nvCxnSpPr>
          <p:cNvPr id="511" name="Shape 51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2" name="Shape 512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2961475" y="2224350"/>
            <a:ext cx="9466800" cy="4892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b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(30 minutes)</a:t>
            </a:r>
          </a:p>
        </p:txBody>
      </p:sp>
      <p:cxnSp>
        <p:nvCxnSpPr>
          <p:cNvPr id="521" name="Shape 52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2" name="Shape 522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528" name="Shape 5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(typical) range of r-squared?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range of mean squared error?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would changing the scale or interpretation of y (your target variable) effect mean squared error?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cross validation, and why do we use it in machine learning?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does gradient descent try a different approach to minimizing error?</a:t>
            </a:r>
          </a:p>
          <a:p>
            <a:pPr lv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 REVIEW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546" name="Shape 546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Deliverable 1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553" name="Shape 55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559" name="Shape 559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66" name="Shape 56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7" name="Shape 56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68" name="Shape 5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74" name="Shape 5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75" name="Shape 5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6" name="Shape 57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577" name="Shape 577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583" name="Shape 58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84" name="Shape 58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5" name="Shape 58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86" name="Shape 58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87" name="Shape 587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588" name="Shape 58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goodness of fit (r-squared)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statistical significance of features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what a residual is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sklearn estimator to predict a target variable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R-SQUARES AND RESIDUALS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R-SQUARED?  WHAT IS A RESIDUAL?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R-squared,  the central metric introduced for linear regression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Which model performed better, one with an r-squared of 0.79 or 0.81?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 measures explained variance.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does it tell the magnitude or scale of error?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explore loss functions and find ways to refine our model.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LINEAR MODELS AND ERROR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