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513B24A-ECA7-45DA-B1C0-8510C2828DD5}">
  <a:tblStyle styleId="{A513B24A-ECA7-45DA-B1C0-8510C2828DD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112" y="-112"/>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23863507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9" name="Shape 2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5" name="Shape 2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1" name="Shape 2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8" name="Shape 2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2" name="Shape 3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8" name="Shape 3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6" name="Shape 21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9" name="Shape 4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5" name="Shape 4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2" name="Shape 4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3" name="Shape 22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6" name="Shape 4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2" name="Shape 4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8" name="Shape 4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4" name="Shape 4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0" name="Shape 4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6" name="Shape 4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8" name="Shape 48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4" name="Shape 4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0" name="Shape 5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2" name="Shape 51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4" name="Shape 5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2" name="Shape 5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4" name="Shape 5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71" name="Shape 5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7" name="Shape 5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584" name="Shape 5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01" name="Shape 6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9" name="Shape 2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hyperlink" Target="http://scikit-learn.org/stable/modules/generated/sklearn.neighbors.DistanceMetric.html%23sklearn.neighbors.DistanceMetric" TargetMode="External"/><Relationship Id="rId4"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10"/>
        <p:cNvGrpSpPr/>
        <p:nvPr/>
      </p:nvGrpSpPr>
      <p:grpSpPr>
        <a:xfrm>
          <a:off x="0" y="0"/>
          <a:ext cx="0" cy="0"/>
          <a:chOff x="0" y="0"/>
          <a:chExt cx="0" cy="0"/>
        </a:xfrm>
      </p:grpSpPr>
      <p:sp>
        <p:nvSpPr>
          <p:cNvPr id="211" name="Shape 2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212" name="Shape 212"/>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213" name="Shape 213"/>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270" name="Shape 27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271" name="Shape 27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272" name="Shape 272"/>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if we want to build a model to predict a set of values, like a photo color or the gender of a baby?</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Can we use regression for binary values?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 the same principles apply?</a:t>
            </a:r>
          </a:p>
        </p:txBody>
      </p:sp>
      <p:sp>
        <p:nvSpPr>
          <p:cNvPr id="273" name="Shape 27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274" name="Shape 27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275" name="Shape 27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276" name="Shape 2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282" name="Shape 28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CLASSIFICATION?</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Classification</a:t>
            </a:r>
            <a:r>
              <a:rPr lang="en-US" sz="2800">
                <a:latin typeface="Georgia"/>
                <a:ea typeface="Georgia"/>
                <a:cs typeface="Georgia"/>
                <a:sym typeface="Georgia"/>
              </a:rPr>
              <a:t> is a machine learning problem for solving a set value given the knowledge we have about that value.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Many classification problems are trying to predict </a:t>
            </a:r>
            <a:r>
              <a:rPr lang="en-US" sz="2800" i="1">
                <a:latin typeface="Georgia"/>
                <a:ea typeface="Georgia"/>
                <a:cs typeface="Georgia"/>
                <a:sym typeface="Georgia"/>
              </a:rPr>
              <a:t>binary</a:t>
            </a:r>
            <a:r>
              <a:rPr lang="en-US" sz="2800">
                <a:latin typeface="Georgia"/>
                <a:ea typeface="Georgia"/>
                <a:cs typeface="Georgia"/>
                <a:sym typeface="Georgia"/>
              </a:rPr>
              <a:t>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be using patient data (medical history) to predict whether the patient is a smoker or not.</a:t>
            </a:r>
          </a:p>
        </p:txBody>
      </p:sp>
      <p:sp>
        <p:nvSpPr>
          <p:cNvPr id="288" name="Shape 2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Some problems don’t appear to be binary at first glance.  However, you can boil down the response to a </a:t>
            </a:r>
            <a:r>
              <a:rPr lang="en-US" sz="2800" i="1">
                <a:latin typeface="Georgia"/>
                <a:ea typeface="Georgia"/>
                <a:cs typeface="Georgia"/>
                <a:sym typeface="Georgia"/>
              </a:rPr>
              <a:t>boolean</a:t>
            </a:r>
            <a:r>
              <a:rPr lang="en-US" sz="2800">
                <a:latin typeface="Georgia"/>
                <a:ea typeface="Georgia"/>
                <a:cs typeface="Georgia"/>
                <a:sym typeface="Georgia"/>
              </a:rPr>
              <a:t> (true/false) value.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if you are predicting whether an image pixel will be </a:t>
            </a:r>
            <a:r>
              <a:rPr lang="en-US" sz="2400">
                <a:latin typeface="Consolas"/>
                <a:ea typeface="Consolas"/>
                <a:cs typeface="Consolas"/>
                <a:sym typeface="Consolas"/>
              </a:rPr>
              <a:t>red</a:t>
            </a:r>
            <a:r>
              <a:rPr lang="en-US" sz="2800">
                <a:latin typeface="Georgia"/>
                <a:ea typeface="Georgia"/>
                <a:cs typeface="Georgia"/>
                <a:sym typeface="Georgia"/>
              </a:rPr>
              <a:t> or </a:t>
            </a:r>
            <a:r>
              <a:rPr lang="en-US" sz="2400">
                <a:latin typeface="Consolas"/>
                <a:ea typeface="Consolas"/>
                <a:cs typeface="Consolas"/>
                <a:sym typeface="Consolas"/>
              </a:rPr>
              <a:t>blue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don’t need to predict that                                                                                a pixel is </a:t>
            </a:r>
            <a:r>
              <a:rPr lang="en-US" sz="2400">
                <a:latin typeface="Consolas"/>
                <a:ea typeface="Consolas"/>
                <a:cs typeface="Consolas"/>
                <a:sym typeface="Consolas"/>
              </a:rPr>
              <a:t>blue</a:t>
            </a:r>
            <a:r>
              <a:rPr lang="en-US" sz="2800">
                <a:latin typeface="Georgia"/>
                <a:ea typeface="Georgia"/>
                <a:cs typeface="Georgia"/>
                <a:sym typeface="Georgia"/>
              </a:rPr>
              <a:t>, just that it is                                                                                 not </a:t>
            </a:r>
            <a:r>
              <a:rPr lang="en-US" sz="2400">
                <a:latin typeface="Consolas"/>
                <a:ea typeface="Consolas"/>
                <a:cs typeface="Consolas"/>
                <a:sym typeface="Consolas"/>
              </a:rPr>
              <a:t>red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similar to the concept                                                                                of dummy variables.</a:t>
            </a:r>
          </a:p>
        </p:txBody>
      </p:sp>
      <p:sp>
        <p:nvSpPr>
          <p:cNvPr id="294" name="Shape 2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pic>
        <p:nvPicPr>
          <p:cNvPr id="295" name="Shape 295"/>
          <p:cNvPicPr preferRelativeResize="0"/>
          <p:nvPr/>
        </p:nvPicPr>
        <p:blipFill>
          <a:blip r:embed="rId3">
            <a:alphaModFix/>
          </a:blip>
          <a:stretch>
            <a:fillRect/>
          </a:stretch>
        </p:blipFill>
        <p:spPr>
          <a:xfrm>
            <a:off x="5521312" y="3467675"/>
            <a:ext cx="7077075" cy="3467100"/>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Binary classification is the simplest form of classification.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classification problems can have multiple </a:t>
            </a:r>
            <a:r>
              <a:rPr lang="en-US" sz="2800" i="1">
                <a:solidFill>
                  <a:schemeClr val="dk1"/>
                </a:solidFill>
                <a:latin typeface="Georgia"/>
                <a:ea typeface="Georgia"/>
                <a:cs typeface="Georgia"/>
                <a:sym typeface="Georgia"/>
              </a:rPr>
              <a:t>class labels</a:t>
            </a:r>
            <a:r>
              <a:rPr lang="en-US" sz="2800">
                <a:solidFill>
                  <a:schemeClr val="dk1"/>
                </a:solidFill>
                <a:latin typeface="Georgia"/>
                <a:ea typeface="Georgia"/>
                <a:cs typeface="Georgia"/>
                <a:sym typeface="Georgia"/>
              </a:rPr>
              <a:t>.  </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Instead of predicting whether the pixel is red or blue, you could predict whether the pixel is red, blue, or green.</a:t>
            </a:r>
          </a:p>
        </p:txBody>
      </p:sp>
      <p:sp>
        <p:nvSpPr>
          <p:cNvPr id="301" name="Shape 3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pic>
        <p:nvPicPr>
          <p:cNvPr id="302" name="Shape 302"/>
          <p:cNvPicPr preferRelativeResize="0"/>
          <p:nvPr/>
        </p:nvPicPr>
        <p:blipFill>
          <a:blip r:embed="rId3">
            <a:alphaModFix/>
          </a:blip>
          <a:stretch>
            <a:fillRect/>
          </a:stretch>
        </p:blipFill>
        <p:spPr>
          <a:xfrm>
            <a:off x="3725762" y="4477625"/>
            <a:ext cx="5553274" cy="2748675"/>
          </a:xfrm>
          <a:prstGeom prst="rect">
            <a:avLst/>
          </a:prstGeom>
          <a:noFill/>
          <a:ln>
            <a:noFill/>
          </a:ln>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 </a:t>
            </a:r>
            <a:r>
              <a:rPr lang="en-US" sz="2800" b="1">
                <a:solidFill>
                  <a:schemeClr val="dk1"/>
                </a:solidFill>
                <a:latin typeface="Georgia"/>
                <a:ea typeface="Georgia"/>
                <a:cs typeface="Georgia"/>
                <a:sym typeface="Georgia"/>
              </a:rPr>
              <a:t>class label</a:t>
            </a:r>
            <a:r>
              <a:rPr lang="en-US" sz="2800">
                <a:solidFill>
                  <a:schemeClr val="dk1"/>
                </a:solidFill>
                <a:latin typeface="Georgia"/>
                <a:ea typeface="Georgia"/>
                <a:cs typeface="Georgia"/>
                <a:sym typeface="Georgia"/>
              </a:rPr>
              <a:t> is a representation of what we are trying to predict:  our </a:t>
            </a:r>
            <a:r>
              <a:rPr lang="en-US" sz="2800" i="1">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Examples of class labels from before are:</a:t>
            </a:r>
          </a:p>
        </p:txBody>
      </p:sp>
      <p:sp>
        <p:nvSpPr>
          <p:cNvPr id="308" name="Shape 3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A CLASS LABEL?</a:t>
            </a:r>
          </a:p>
        </p:txBody>
      </p:sp>
      <p:graphicFrame>
        <p:nvGraphicFramePr>
          <p:cNvPr id="309" name="Shape 309"/>
          <p:cNvGraphicFramePr/>
          <p:nvPr/>
        </p:nvGraphicFramePr>
        <p:xfrm>
          <a:off x="952500" y="3613150"/>
          <a:ext cx="11099800" cy="1828709"/>
        </p:xfrm>
        <a:graphic>
          <a:graphicData uri="http://schemas.openxmlformats.org/drawingml/2006/table">
            <a:tbl>
              <a:tblPr>
                <a:noFill/>
                <a:tableStyleId>{A513B24A-ECA7-45DA-B1C0-8510C2828DD5}</a:tableStyleId>
              </a:tblPr>
              <a:tblGrid>
                <a:gridCol w="5549900"/>
                <a:gridCol w="5549900"/>
              </a:tblGrid>
              <a:tr h="381000">
                <a:tc>
                  <a:txBody>
                    <a:bodyPr/>
                    <a:lstStyle/>
                    <a:p>
                      <a:pPr lvl="0" algn="ctr">
                        <a:spcBef>
                          <a:spcPts val="0"/>
                        </a:spcBef>
                        <a:buNone/>
                      </a:pPr>
                      <a:r>
                        <a:rPr lang="en-US" sz="2800" b="1">
                          <a:latin typeface="Georgia"/>
                          <a:ea typeface="Georgia"/>
                          <a:cs typeface="Georgia"/>
                          <a:sym typeface="Georgia"/>
                        </a:rPr>
                        <a:t>Data Problem</a:t>
                      </a:r>
                    </a:p>
                  </a:txBody>
                  <a:tcPr marL="91425" marR="91425" marT="91425" marB="91425"/>
                </a:tc>
                <a:tc>
                  <a:txBody>
                    <a:bodyPr/>
                    <a:lstStyle/>
                    <a:p>
                      <a:pPr lvl="0" algn="ctr">
                        <a:spcBef>
                          <a:spcPts val="0"/>
                        </a:spcBef>
                        <a:buNone/>
                      </a:pPr>
                      <a:r>
                        <a:rPr lang="en-US" sz="2800" b="1">
                          <a:latin typeface="Georgia"/>
                          <a:ea typeface="Georgia"/>
                          <a:cs typeface="Georgia"/>
                          <a:sym typeface="Georgia"/>
                        </a:rPr>
                        <a:t>Class Labels</a:t>
                      </a:r>
                    </a:p>
                  </a:txBody>
                  <a:tcPr marL="91425" marR="91425" marT="91425" marB="91425"/>
                </a:tc>
              </a:tr>
              <a:tr h="381000">
                <a:tc>
                  <a:txBody>
                    <a:bodyPr/>
                    <a:lstStyle/>
                    <a:p>
                      <a:pPr lvl="0" algn="ctr">
                        <a:spcBef>
                          <a:spcPts val="0"/>
                        </a:spcBef>
                        <a:buNone/>
                      </a:pPr>
                      <a:r>
                        <a:rPr lang="en-US" sz="2800">
                          <a:latin typeface="Georgia"/>
                          <a:ea typeface="Georgia"/>
                          <a:cs typeface="Georgia"/>
                          <a:sym typeface="Georgia"/>
                        </a:rPr>
                        <a:t>Patient data problem</a:t>
                      </a:r>
                    </a:p>
                  </a:txBody>
                  <a:tcPr marL="91425" marR="91425" marT="91425" marB="91425"/>
                </a:tc>
                <a:tc>
                  <a:txBody>
                    <a:bodyPr/>
                    <a:lstStyle/>
                    <a:p>
                      <a:pPr lvl="0" algn="ctr">
                        <a:spcBef>
                          <a:spcPts val="0"/>
                        </a:spcBef>
                        <a:buNone/>
                      </a:pPr>
                      <a:r>
                        <a:rPr lang="en-US" sz="2800">
                          <a:latin typeface="Georgia"/>
                          <a:ea typeface="Georgia"/>
                          <a:cs typeface="Georgia"/>
                          <a:sym typeface="Georgia"/>
                        </a:rPr>
                        <a:t>is smoker, is not smoker</a:t>
                      </a:r>
                    </a:p>
                  </a:txBody>
                  <a:tcPr marL="91425" marR="91425" marT="91425" marB="91425"/>
                </a:tc>
              </a:tr>
              <a:tr h="381000">
                <a:tc>
                  <a:txBody>
                    <a:bodyPr/>
                    <a:lstStyle/>
                    <a:p>
                      <a:pPr lvl="0" algn="ctr">
                        <a:spcBef>
                          <a:spcPts val="0"/>
                        </a:spcBef>
                        <a:buNone/>
                      </a:pPr>
                      <a:r>
                        <a:rPr lang="en-US" sz="2800">
                          <a:latin typeface="Georgia"/>
                          <a:ea typeface="Georgia"/>
                          <a:cs typeface="Georgia"/>
                          <a:sym typeface="Georgia"/>
                        </a:rPr>
                        <a:t>pixel color</a:t>
                      </a:r>
                    </a:p>
                  </a:txBody>
                  <a:tcPr marL="91425" marR="91425" marT="91425" marB="91425"/>
                </a:tc>
                <a:tc>
                  <a:txBody>
                    <a:bodyPr/>
                    <a:lstStyle/>
                    <a:p>
                      <a:pPr lvl="0" algn="ctr">
                        <a:spcBef>
                          <a:spcPts val="0"/>
                        </a:spcBef>
                        <a:buNone/>
                      </a:pPr>
                      <a:r>
                        <a:rPr lang="en-US" sz="2800">
                          <a:latin typeface="Georgia"/>
                          <a:ea typeface="Georgia"/>
                          <a:cs typeface="Georgia"/>
                          <a:sym typeface="Georgia"/>
                        </a:rPr>
                        <a:t>red, blue, green</a:t>
                      </a:r>
                    </a:p>
                  </a:txBody>
                  <a:tcPr marL="91425" marR="91425" marT="91425" marB="91425"/>
                </a:tc>
              </a:tr>
            </a:tbl>
          </a:graphicData>
        </a:graphic>
      </p:graphicFrame>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One of the easiest ways to determine if a problem is regression or classification is to determine if our </a:t>
            </a:r>
            <a:r>
              <a:rPr lang="en-US" sz="2800" i="1">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 variable can be ordered mathematically.</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example, if predicting company revenue, </a:t>
            </a:r>
            <a:r>
              <a:rPr lang="en-US" sz="2400">
                <a:solidFill>
                  <a:schemeClr val="dk1"/>
                </a:solidFill>
                <a:latin typeface="Consolas"/>
                <a:ea typeface="Consolas"/>
                <a:cs typeface="Consolas"/>
                <a:sym typeface="Consolas"/>
              </a:rPr>
              <a:t>$100MM</a:t>
            </a:r>
            <a:r>
              <a:rPr lang="en-US" sz="2800">
                <a:solidFill>
                  <a:schemeClr val="dk1"/>
                </a:solidFill>
                <a:latin typeface="Georgia"/>
                <a:ea typeface="Georgia"/>
                <a:cs typeface="Georgia"/>
                <a:sym typeface="Georgia"/>
              </a:rPr>
              <a:t> is greater than </a:t>
            </a:r>
            <a:r>
              <a:rPr lang="en-US" sz="2400">
                <a:solidFill>
                  <a:schemeClr val="dk1"/>
                </a:solidFill>
                <a:latin typeface="Consolas"/>
                <a:ea typeface="Consolas"/>
                <a:cs typeface="Consolas"/>
                <a:sym typeface="Consolas"/>
              </a:rPr>
              <a:t>$90MM</a:t>
            </a:r>
            <a:r>
              <a:rPr lang="en-US" sz="2800">
                <a:solidFill>
                  <a:schemeClr val="dk1"/>
                </a:solidFill>
                <a:latin typeface="Georgia"/>
                <a:ea typeface="Georgia"/>
                <a:cs typeface="Georgia"/>
                <a:sym typeface="Georgia"/>
              </a:rPr>
              <a:t>.  This is a </a:t>
            </a:r>
            <a:r>
              <a:rPr lang="en-US" sz="2800" i="1">
                <a:solidFill>
                  <a:schemeClr val="dk1"/>
                </a:solidFill>
                <a:latin typeface="Georgia"/>
                <a:ea typeface="Georgia"/>
                <a:cs typeface="Georgia"/>
                <a:sym typeface="Georgia"/>
              </a:rPr>
              <a:t>regression</a:t>
            </a:r>
            <a:r>
              <a:rPr lang="en-US" sz="2800">
                <a:solidFill>
                  <a:schemeClr val="dk1"/>
                </a:solidFill>
                <a:latin typeface="Georgia"/>
                <a:ea typeface="Georgia"/>
                <a:cs typeface="Georgia"/>
                <a:sym typeface="Georgia"/>
              </a:rPr>
              <a:t> problem because the target can be ordered.</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if predicting pixel color, </a:t>
            </a:r>
            <a:r>
              <a:rPr lang="en-US" sz="2400">
                <a:solidFill>
                  <a:schemeClr val="dk1"/>
                </a:solidFill>
                <a:latin typeface="Consolas"/>
                <a:ea typeface="Consolas"/>
                <a:cs typeface="Consolas"/>
                <a:sym typeface="Consolas"/>
              </a:rPr>
              <a:t>red</a:t>
            </a:r>
            <a:r>
              <a:rPr lang="en-US" sz="2800">
                <a:solidFill>
                  <a:schemeClr val="dk1"/>
                </a:solidFill>
                <a:latin typeface="Georgia"/>
                <a:ea typeface="Georgia"/>
                <a:cs typeface="Georgia"/>
                <a:sym typeface="Georgia"/>
              </a:rPr>
              <a:t> is not inherently greater than </a:t>
            </a:r>
            <a:r>
              <a:rPr lang="en-US" sz="2400">
                <a:solidFill>
                  <a:schemeClr val="dk1"/>
                </a:solidFill>
                <a:latin typeface="Consolas"/>
                <a:ea typeface="Consolas"/>
                <a:cs typeface="Consolas"/>
                <a:sym typeface="Consolas"/>
              </a:rPr>
              <a:t>blue</a:t>
            </a:r>
            <a:r>
              <a:rPr lang="en-US" sz="2800">
                <a:solidFill>
                  <a:schemeClr val="dk1"/>
                </a:solidFill>
                <a:latin typeface="Georgia"/>
                <a:ea typeface="Georgia"/>
                <a:cs typeface="Georgia"/>
                <a:sym typeface="Georgia"/>
              </a:rPr>
              <a:t>.  Therefore, this is a </a:t>
            </a:r>
            <a:r>
              <a:rPr lang="en-US" sz="2800" i="1">
                <a:solidFill>
                  <a:schemeClr val="dk1"/>
                </a:solidFill>
                <a:latin typeface="Georgia"/>
                <a:ea typeface="Georgia"/>
                <a:cs typeface="Georgia"/>
                <a:sym typeface="Georgia"/>
              </a:rPr>
              <a:t>classification</a:t>
            </a:r>
            <a:r>
              <a:rPr lang="en-US" sz="2800">
                <a:solidFill>
                  <a:schemeClr val="dk1"/>
                </a:solidFill>
                <a:latin typeface="Georgia"/>
                <a:ea typeface="Georgia"/>
                <a:cs typeface="Georgia"/>
                <a:sym typeface="Georgia"/>
              </a:rPr>
              <a:t> problem.</a:t>
            </a:r>
          </a:p>
        </p:txBody>
      </p:sp>
      <p:sp>
        <p:nvSpPr>
          <p:cNvPr id="315" name="Shape 3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DETERMINING REGRESSION OR CLASSIFICATION</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Classification and regression differ in what you are trying to predict.</a:t>
            </a:r>
          </a:p>
        </p:txBody>
      </p:sp>
      <p:sp>
        <p:nvSpPr>
          <p:cNvPr id="321" name="Shape 321"/>
          <p:cNvSpPr/>
          <p:nvPr/>
        </p:nvSpPr>
        <p:spPr>
          <a:xfrm>
            <a:off x="635000" y="736600"/>
            <a:ext cx="11734800" cy="431700"/>
          </a:xfrm>
          <a:prstGeom prst="rect">
            <a:avLst/>
          </a:prstGeom>
          <a:noFill/>
          <a:ln>
            <a:noFill/>
          </a:ln>
        </p:spPr>
        <p:txBody>
          <a:bodyPr lIns="0" tIns="0" rIns="0" bIns="0" anchor="t" anchorCtr="0">
            <a:noAutofit/>
          </a:bodyPr>
          <a:lstStyle/>
          <a:p>
            <a:pPr lvl="0" rtl="0">
              <a:spcBef>
                <a:spcPts val="0"/>
              </a:spcBef>
              <a:buSzPct val="25000"/>
              <a:buNone/>
            </a:pPr>
            <a:r>
              <a:rPr lang="en-US" sz="3200" b="1">
                <a:solidFill>
                  <a:schemeClr val="dk1"/>
                </a:solidFill>
                <a:latin typeface="Oswald"/>
                <a:ea typeface="Oswald"/>
                <a:cs typeface="Oswald"/>
                <a:sym typeface="Oswald"/>
              </a:rPr>
              <a:t>DETERMINING REGRESSION OR CLASSIFICATION</a:t>
            </a:r>
          </a:p>
        </p:txBody>
      </p:sp>
      <p:pic>
        <p:nvPicPr>
          <p:cNvPr id="322" name="Shape 322"/>
          <p:cNvPicPr preferRelativeResize="0"/>
          <p:nvPr/>
        </p:nvPicPr>
        <p:blipFill>
          <a:blip r:embed="rId3">
            <a:alphaModFix/>
          </a:blip>
          <a:stretch>
            <a:fillRect/>
          </a:stretch>
        </p:blipFill>
        <p:spPr>
          <a:xfrm>
            <a:off x="1576700" y="2357750"/>
            <a:ext cx="9851399" cy="4925699"/>
          </a:xfrm>
          <a:prstGeom prst="rect">
            <a:avLst/>
          </a:prstGeom>
          <a:noFill/>
          <a:ln>
            <a:noFill/>
          </a:ln>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328" name="Shape 32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REGRESSION OR CLASSIFICATION?</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34" name="Shape 33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35" name="Shape 335"/>
          <p:cNvSpPr/>
          <p:nvPr/>
        </p:nvSpPr>
        <p:spPr>
          <a:xfrm>
            <a:off x="3052744" y="6478141"/>
            <a:ext cx="4170900" cy="330300"/>
          </a:xfrm>
          <a:prstGeom prst="rect">
            <a:avLst/>
          </a:prstGeom>
          <a:noFill/>
          <a:ln>
            <a:noFill/>
          </a:ln>
        </p:spPr>
        <p:txBody>
          <a:bodyPr lIns="50800" tIns="50800" rIns="50800" bIns="50800" anchor="ctr" anchorCtr="0">
            <a:noAutofit/>
          </a:bodyPr>
          <a:lstStyle/>
          <a:p>
            <a:pPr lvl="0" rtl="0">
              <a:spcBef>
                <a:spcPts val="0"/>
              </a:spcBef>
              <a:buSzPct val="25000"/>
              <a:buNone/>
            </a:pPr>
            <a:r>
              <a:rPr lang="en-US" sz="1800">
                <a:solidFill>
                  <a:schemeClr val="dk1"/>
                </a:solidFill>
                <a:latin typeface="Georgia"/>
                <a:ea typeface="Georgia"/>
                <a:cs typeface="Georgia"/>
                <a:sym typeface="Georgia"/>
              </a:rPr>
              <a:t>Answers to the above questions</a:t>
            </a:r>
          </a:p>
        </p:txBody>
      </p:sp>
      <p:sp>
        <p:nvSpPr>
          <p:cNvPr id="336" name="Shape 336"/>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337" name="Shape 337"/>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cxnSp>
        <p:nvCxnSpPr>
          <p:cNvPr id="338" name="Shape 33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39" name="Shape 339"/>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REGRESSION OR CLASSIFICATION?</a:t>
            </a:r>
          </a:p>
        </p:txBody>
      </p:sp>
      <p:sp>
        <p:nvSpPr>
          <p:cNvPr id="340" name="Shape 340"/>
          <p:cNvSpPr/>
          <p:nvPr/>
        </p:nvSpPr>
        <p:spPr>
          <a:xfrm>
            <a:off x="2961475" y="2224350"/>
            <a:ext cx="7559399" cy="35433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R</a:t>
            </a:r>
            <a:r>
              <a:rPr lang="en-US" sz="1800">
                <a:solidFill>
                  <a:srgbClr val="333333"/>
                </a:solidFill>
                <a:highlight>
                  <a:srgbClr val="FFFFFF"/>
                </a:highlight>
                <a:latin typeface="Georgia"/>
                <a:ea typeface="Georgia"/>
                <a:cs typeface="Georgia"/>
                <a:sym typeface="Georgia"/>
              </a:rPr>
              <a:t>eview the following situations and decide if each one is a regression problem, classification problem, or neither:</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the total number of explosions in a movie, predict if the movie is by JJ Abrams or Michael Bay.</a:t>
            </a:r>
          </a:p>
          <a:p>
            <a:pPr marL="457200" lvl="0" indent="-342900" rtl="0">
              <a:spcBef>
                <a:spcPts val="0"/>
              </a:spcBef>
              <a:buSzPct val="100000"/>
              <a:buFont typeface="Georgia"/>
              <a:buAutoNum type="arabicPeriod"/>
            </a:pPr>
            <a:r>
              <a:rPr lang="en-US" sz="1800">
                <a:solidFill>
                  <a:schemeClr val="dk1"/>
                </a:solidFill>
                <a:latin typeface="Georgia"/>
                <a:ea typeface="Georgia"/>
                <a:cs typeface="Georgia"/>
                <a:sym typeface="Georgia"/>
              </a:rPr>
              <a:t>D</a:t>
            </a:r>
            <a:r>
              <a:rPr lang="en-US" sz="1800">
                <a:solidFill>
                  <a:srgbClr val="333333"/>
                </a:solidFill>
                <a:highlight>
                  <a:srgbClr val="FFFFFF"/>
                </a:highlight>
                <a:latin typeface="Georgia"/>
                <a:ea typeface="Georgia"/>
                <a:cs typeface="Georgia"/>
                <a:sym typeface="Georgia"/>
              </a:rPr>
              <a:t>etermine how many tickets will be sold to a concert given who is performing, where, and the date and time.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iven the temperature over the last year by day, predict tomorrow's temperature outside.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data from four cell phone microphones, reduce the noisy sounds so the voice is crystal clear to the receiving phone.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ith customer data, determine if a user will return or not in the next 7 days to an e-commerce website.</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17"/>
        <p:cNvGrpSpPr/>
        <p:nvPr/>
      </p:nvGrpSpPr>
      <p:grpSpPr>
        <a:xfrm>
          <a:off x="0" y="0"/>
          <a:ext cx="0" cy="0"/>
          <a:chOff x="0" y="0"/>
          <a:chExt cx="0" cy="0"/>
        </a:xfrm>
      </p:grpSpPr>
      <p:sp>
        <p:nvSpPr>
          <p:cNvPr id="218" name="Shape 2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219" name="Shape 219"/>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220" name="Shape 220"/>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346" name="Shape 34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BUILD A CLASSIFIER!</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Re-explore the iris dataset and build a program that classifies each data point.  Use if-else statements and some Pandas functions.</a:t>
            </a:r>
          </a:p>
          <a:p>
            <a:pPr marL="457200" lvl="0" indent="-342900" rtl="0">
              <a:spcBef>
                <a:spcPts val="0"/>
              </a:spcBef>
              <a:buSzPct val="100000"/>
              <a:buFont typeface="Georgia"/>
              <a:buAutoNum type="arabicPeriod"/>
            </a:pPr>
            <a:r>
              <a:rPr lang="en-US" sz="1800">
                <a:latin typeface="Georgia"/>
                <a:ea typeface="Georgia"/>
                <a:cs typeface="Georgia"/>
                <a:sym typeface="Georgia"/>
              </a:rPr>
              <a:t>Measure the </a:t>
            </a:r>
            <a:r>
              <a:rPr lang="en-US" sz="1800" i="1">
                <a:latin typeface="Georgia"/>
                <a:ea typeface="Georgia"/>
                <a:cs typeface="Georgia"/>
                <a:sym typeface="Georgia"/>
              </a:rPr>
              <a:t>accuracy</a:t>
            </a:r>
            <a:r>
              <a:rPr lang="en-US" sz="1800">
                <a:latin typeface="Georgia"/>
                <a:ea typeface="Georgia"/>
                <a:cs typeface="Georgia"/>
                <a:sym typeface="Georgia"/>
              </a:rPr>
              <a:t> of your classifier using the math of “total correct” over “total samples”.</a:t>
            </a:r>
          </a:p>
          <a:p>
            <a:pPr marL="457200" lvl="0" indent="-342900" rtl="0">
              <a:spcBef>
                <a:spcPts val="0"/>
              </a:spcBef>
              <a:buSzPct val="100000"/>
              <a:buFont typeface="Georgia"/>
              <a:buAutoNum type="arabicPeriod"/>
            </a:pPr>
            <a:r>
              <a:rPr lang="en-US" sz="1800">
                <a:latin typeface="Georgia"/>
                <a:ea typeface="Georgia"/>
                <a:cs typeface="Georgia"/>
                <a:sym typeface="Georgia"/>
              </a:rPr>
              <a:t>Your classifier should be able to:</a:t>
            </a:r>
          </a:p>
          <a:p>
            <a:pPr marL="914400" lvl="1" indent="-342900" rtl="0">
              <a:spcBef>
                <a:spcPts val="0"/>
              </a:spcBef>
              <a:buSzPct val="100000"/>
              <a:buFont typeface="Georgia"/>
              <a:buAutoNum type="alphaLcPeriod"/>
            </a:pPr>
            <a:r>
              <a:rPr lang="en-US" sz="1800">
                <a:latin typeface="Georgia"/>
                <a:ea typeface="Georgia"/>
                <a:cs typeface="Georgia"/>
                <a:sym typeface="Georgia"/>
              </a:rPr>
              <a:t>Get one class label 100% correct (one type of iris is easily distinguishable from the other two).</a:t>
            </a:r>
          </a:p>
          <a:p>
            <a:pPr marL="914400" lvl="1" indent="-342900" rtl="0">
              <a:spcBef>
                <a:spcPts val="0"/>
              </a:spcBef>
              <a:buSzPct val="100000"/>
              <a:buFont typeface="Georgia"/>
              <a:buAutoNum type="alphaLcPeriod"/>
            </a:pPr>
            <a:r>
              <a:rPr lang="en-US" sz="1800">
                <a:latin typeface="Georgia"/>
                <a:ea typeface="Georgia"/>
                <a:cs typeface="Georgia"/>
                <a:sym typeface="Georgia"/>
              </a:rPr>
              <a:t>Accurately predict the majority of the other two classes with some error (hint:  make sure you </a:t>
            </a:r>
            <a:r>
              <a:rPr lang="en-US" sz="1800" i="1">
                <a:latin typeface="Georgia"/>
                <a:ea typeface="Georgia"/>
                <a:cs typeface="Georgia"/>
                <a:sym typeface="Georgia"/>
              </a:rPr>
              <a:t>generalize</a:t>
            </a:r>
            <a:r>
              <a:rPr lang="en-US" sz="1800">
                <a:latin typeface="Georgia"/>
                <a:ea typeface="Georgia"/>
                <a:cs typeface="Georgia"/>
                <a:sym typeface="Georgia"/>
              </a:rPr>
              <a:t>).</a:t>
            </a:r>
          </a:p>
        </p:txBody>
      </p:sp>
      <p:pic>
        <p:nvPicPr>
          <p:cNvPr id="352" name="Shape 3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53" name="Shape 35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54" name="Shape 354"/>
          <p:cNvSpPr/>
          <p:nvPr/>
        </p:nvSpPr>
        <p:spPr>
          <a:xfrm>
            <a:off x="3052757" y="5792350"/>
            <a:ext cx="93689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Classification program for the iris dataset</a:t>
            </a:r>
          </a:p>
        </p:txBody>
      </p:sp>
      <p:sp>
        <p:nvSpPr>
          <p:cNvPr id="355" name="Shape 35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356" name="Shape 356"/>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cxnSp>
        <p:nvCxnSpPr>
          <p:cNvPr id="357" name="Shape 35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58" name="Shape 358"/>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p:nvPr/>
        </p:nvSpPr>
        <p:spPr>
          <a:xfrm>
            <a:off x="2961475" y="2224350"/>
            <a:ext cx="9866699" cy="5013000"/>
          </a:xfrm>
          <a:prstGeom prst="rect">
            <a:avLst/>
          </a:prstGeom>
          <a:noFill/>
          <a:ln>
            <a:noFill/>
          </a:ln>
        </p:spPr>
        <p:txBody>
          <a:bodyPr lIns="50800" tIns="50800" rIns="50800" bIns="50800" anchor="ctr" anchorCtr="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pd.DataFrame(iris.data, columns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iris.feature_names)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cmap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'0'</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'g'</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'ctarget'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irisdf.target.apply(</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cmap[</a:t>
            </a:r>
            <a:r>
              <a:rPr lang="en-US" sz="2400">
                <a:solidFill>
                  <a:srgbClr val="0086B3"/>
                </a:solidFill>
                <a:highlight>
                  <a:srgbClr val="F7F7F7"/>
                </a:highlight>
                <a:latin typeface="Consolas"/>
                <a:ea typeface="Consolas"/>
                <a:cs typeface="Consolas"/>
                <a:sym typeface="Consolas"/>
              </a:rPr>
              <a:t>str</a:t>
            </a:r>
            <a:r>
              <a:rPr lang="en-US" sz="2400">
                <a:solidFill>
                  <a:srgbClr val="333333"/>
                </a:solidFill>
                <a:highlight>
                  <a:srgbClr val="F7F7F7"/>
                </a:highlight>
                <a:latin typeface="Consolas"/>
                <a:ea typeface="Consolas"/>
                <a:cs typeface="Consolas"/>
                <a:sym typeface="Consolas"/>
              </a:rPr>
              <a:t>(x)])</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p:txBody>
      </p:sp>
      <p:pic>
        <p:nvPicPr>
          <p:cNvPr id="364" name="Shape 3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65" name="Shape 36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66" name="Shape 366"/>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367" name="Shape 36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68" name="Shape 368"/>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Shape 37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74" name="Shape 37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75" name="Shape 37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376" name="Shape 3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77" name="Shape 37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
        <p:nvSpPr>
          <p:cNvPr id="378" name="Shape 378"/>
          <p:cNvSpPr/>
          <p:nvPr/>
        </p:nvSpPr>
        <p:spPr>
          <a:xfrm>
            <a:off x="2961475" y="2224350"/>
            <a:ext cx="9866699" cy="4975799"/>
          </a:xfrm>
          <a:prstGeom prst="rect">
            <a:avLst/>
          </a:prstGeom>
          <a:noFill/>
          <a:ln>
            <a:noFill/>
          </a:ln>
        </p:spPr>
        <p:txBody>
          <a:bodyPr lIns="50800" tIns="50800" rIns="50800" bIns="50800" anchor="ctr" anchorCtr="0">
            <a:noAutofit/>
          </a:bodyPr>
          <a:lstStyle/>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irisdf.describe()</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Shape 38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84" name="Shape 38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85" name="Shape 38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386" name="Shape 38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87" name="Shape 38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
        <p:nvSpPr>
          <p:cNvPr id="388" name="Shape 388"/>
          <p:cNvSpPr/>
          <p:nvPr/>
        </p:nvSpPr>
        <p:spPr>
          <a:xfrm>
            <a:off x="2961475" y="2224350"/>
            <a:ext cx="9866699" cy="4975799"/>
          </a:xfrm>
          <a:prstGeom prst="rect">
            <a:avLst/>
          </a:prstGeom>
          <a:noFill/>
          <a:ln>
            <a:noFill/>
          </a:ln>
        </p:spPr>
        <p:txBody>
          <a:bodyPr lIns="50800" tIns="50800" rIns="50800" bIns="50800" anchor="ctr" anchorCtr="0">
            <a:noAutofit/>
          </a:bodyPr>
          <a:lstStyle/>
          <a:p>
            <a:pPr lvl="0" rtl="0">
              <a:lnSpc>
                <a:spcPct val="115000"/>
              </a:lnSpc>
              <a:spcBef>
                <a:spcPts val="0"/>
              </a:spcBef>
              <a:buNone/>
            </a:pPr>
            <a:r>
              <a:rPr lang="en-US" sz="2400">
                <a:solidFill>
                  <a:srgbClr val="969896"/>
                </a:solidFill>
                <a:highlight>
                  <a:srgbClr val="F7F7F7"/>
                </a:highlight>
                <a:latin typeface="Consolas"/>
                <a:ea typeface="Consolas"/>
                <a:cs typeface="Consolas"/>
                <a:sym typeface="Consolas"/>
              </a:rPr>
              <a:t># starter code</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def</a:t>
            </a:r>
            <a:r>
              <a:rPr lang="en-US" sz="2400">
                <a:solidFill>
                  <a:srgbClr val="333333"/>
                </a:solidFill>
                <a:highlight>
                  <a:srgbClr val="F7F7F7"/>
                </a:highlight>
                <a:latin typeface="Consolas"/>
                <a:ea typeface="Consolas"/>
                <a:cs typeface="Consolas"/>
                <a:sym typeface="Consolas"/>
              </a:rPr>
              <a:t> </a:t>
            </a:r>
            <a:r>
              <a:rPr lang="en-US" sz="2400">
                <a:solidFill>
                  <a:srgbClr val="795DA3"/>
                </a:solidFill>
                <a:highlight>
                  <a:srgbClr val="F7F7F7"/>
                </a:highlight>
                <a:latin typeface="Consolas"/>
                <a:ea typeface="Consolas"/>
                <a:cs typeface="Consolas"/>
                <a:sym typeface="Consolas"/>
              </a:rPr>
              <a:t>my_classifier</a:t>
            </a:r>
            <a:r>
              <a:rPr lang="en-US" sz="2400">
                <a:solidFill>
                  <a:srgbClr val="333333"/>
                </a:solidFill>
                <a:highlight>
                  <a:srgbClr val="F7F7F7"/>
                </a:highlight>
                <a:latin typeface="Consolas"/>
                <a:ea typeface="Consolas"/>
                <a:cs typeface="Consolas"/>
                <a:sym typeface="Consolas"/>
              </a:rPr>
              <a:t>(row):</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if</a:t>
            </a:r>
            <a:r>
              <a:rPr lang="en-US" sz="2400">
                <a:solidFill>
                  <a:srgbClr val="333333"/>
                </a:solidFill>
                <a:highlight>
                  <a:srgbClr val="F7F7F7"/>
                </a:highlight>
                <a:latin typeface="Consolas"/>
                <a:ea typeface="Consolas"/>
                <a:cs typeface="Consolas"/>
                <a:sym typeface="Consolas"/>
              </a:rPr>
              <a:t> row[</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&lt;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0</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else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predictions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irisdf.apply(my_classifier, axis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p:nvPr/>
        </p:nvSpPr>
        <p:spPr>
          <a:xfrm>
            <a:off x="2961475" y="2224350"/>
            <a:ext cx="7559399" cy="2839199"/>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a:latin typeface="Georgia"/>
                <a:ea typeface="Georgia"/>
                <a:cs typeface="Georgia"/>
                <a:sym typeface="Georgia"/>
              </a:rPr>
              <a:t>Answer the following questions.</a:t>
            </a:r>
          </a:p>
          <a:p>
            <a:pPr marR="0" lvl="0" algn="l" rtl="0">
              <a:lnSpc>
                <a:spcPct val="100000"/>
              </a:lnSpc>
              <a:spcBef>
                <a:spcPts val="0"/>
              </a:spcBef>
              <a:spcAft>
                <a:spcPts val="0"/>
              </a:spcAft>
              <a:buNone/>
            </a:pPr>
            <a:endParaRPr sz="180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How simple could the if-else classifier be while remaining  </a:t>
            </a:r>
            <a:r>
              <a:rPr lang="en-US" sz="1800" i="1">
                <a:latin typeface="Georgia"/>
                <a:ea typeface="Georgia"/>
                <a:cs typeface="Georgia"/>
                <a:sym typeface="Georgia"/>
              </a:rPr>
              <a:t>relatively</a:t>
            </a:r>
            <a:r>
              <a:rPr lang="en-US" sz="1800">
                <a:latin typeface="Georgia"/>
                <a:ea typeface="Georgia"/>
                <a:cs typeface="Georgia"/>
                <a:sym typeface="Georgia"/>
              </a:rPr>
              <a:t> accurate?</a:t>
            </a:r>
          </a:p>
          <a:p>
            <a:pPr marL="457200" marR="0" lvl="0" indent="-342900" algn="l" rtl="0">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complicated could our if-else classifier be and remain </a:t>
            </a:r>
            <a:r>
              <a:rPr lang="en-US" sz="1800" i="1">
                <a:solidFill>
                  <a:srgbClr val="333333"/>
                </a:solidFill>
                <a:highlight>
                  <a:srgbClr val="FFFFFF"/>
                </a:highlight>
                <a:latin typeface="Georgia"/>
                <a:ea typeface="Georgia"/>
                <a:cs typeface="Georgia"/>
                <a:sym typeface="Georgia"/>
              </a:rPr>
              <a:t>completely</a:t>
            </a:r>
            <a:r>
              <a:rPr lang="en-US" sz="1800">
                <a:solidFill>
                  <a:srgbClr val="333333"/>
                </a:solidFill>
                <a:highlight>
                  <a:srgbClr val="FFFFFF"/>
                </a:highlight>
                <a:latin typeface="Georgia"/>
                <a:ea typeface="Georgia"/>
                <a:cs typeface="Georgia"/>
                <a:sym typeface="Georgia"/>
              </a:rPr>
              <a:t> accurate? How many if-else statements would you need, or nested if-else statements, in order to get the classifier 100% accurate? (The above uses a count of 2).</a:t>
            </a:r>
          </a:p>
          <a:p>
            <a:pPr marL="457200" marR="0" lvl="0" indent="-342900" algn="l" rtl="0">
              <a:lnSpc>
                <a:spcPct val="100000"/>
              </a:lnSpc>
              <a:spcBef>
                <a:spcPts val="0"/>
              </a:spcBef>
              <a:spcAft>
                <a:spcPts val="0"/>
              </a:spcAft>
              <a:buClr>
                <a:srgbClr val="333333"/>
              </a:buClr>
              <a:buSzPct val="100000"/>
              <a:buFont typeface="Georgia"/>
              <a:buAutoNum type="arabicPeriod"/>
            </a:pPr>
            <a:r>
              <a:rPr lang="en-US" sz="1800">
                <a:solidFill>
                  <a:srgbClr val="333333"/>
                </a:solidFill>
                <a:highlight>
                  <a:srgbClr val="FFFFFF"/>
                </a:highlight>
                <a:latin typeface="Georgia"/>
                <a:ea typeface="Georgia"/>
                <a:cs typeface="Georgia"/>
                <a:sym typeface="Georgia"/>
              </a:rPr>
              <a:t>Which if-else classifier would work better against iris data that it hasn't seen? Why is that the case?</a:t>
            </a:r>
          </a:p>
        </p:txBody>
      </p:sp>
      <p:pic>
        <p:nvPicPr>
          <p:cNvPr id="394" name="Shape 39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95" name="Shape 39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96" name="Shape 396"/>
          <p:cNvSpPr/>
          <p:nvPr/>
        </p:nvSpPr>
        <p:spPr>
          <a:xfrm>
            <a:off x="3052757" y="5792350"/>
            <a:ext cx="93689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397" name="Shape 39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398" name="Shape 398"/>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399" name="Shape 39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400" name="Shape 400"/>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06" name="Shape 40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K NEAREST NEIGHBORS?</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K Nearest Neighbors (KNN)</a:t>
            </a:r>
            <a:r>
              <a:rPr lang="en-US" sz="2800">
                <a:latin typeface="Georgia"/>
                <a:ea typeface="Georgia"/>
                <a:cs typeface="Georgia"/>
                <a:sym typeface="Georgia"/>
              </a:rPr>
              <a:t> is a classification algorithm that makes a prediction based upon the closest data points.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The KNN algorithm:</a:t>
            </a:r>
          </a:p>
          <a:p>
            <a:pPr marR="0" lvl="1" algn="l" rtl="0">
              <a:lnSpc>
                <a:spcPct val="150000"/>
              </a:lnSpc>
              <a:spcBef>
                <a:spcPts val="0"/>
              </a:spcBef>
              <a:buSzPct val="100000"/>
              <a:buFont typeface="Georgia"/>
            </a:pPr>
            <a:r>
              <a:rPr lang="en-US" sz="2800">
                <a:latin typeface="Georgia"/>
                <a:ea typeface="Georgia"/>
                <a:cs typeface="Georgia"/>
                <a:sym typeface="Georgia"/>
              </a:rPr>
              <a:t>For a given point, calculate the distance to all other points.</a:t>
            </a:r>
          </a:p>
          <a:p>
            <a:pPr marR="0" lvl="1" algn="l" rtl="0">
              <a:lnSpc>
                <a:spcPct val="150000"/>
              </a:lnSpc>
              <a:spcBef>
                <a:spcPts val="0"/>
              </a:spcBef>
              <a:buSzPct val="100000"/>
              <a:buFont typeface="Georgia"/>
            </a:pPr>
            <a:r>
              <a:rPr lang="en-US" sz="2800">
                <a:latin typeface="Georgia"/>
                <a:ea typeface="Georgia"/>
                <a:cs typeface="Georgia"/>
                <a:sym typeface="Georgia"/>
              </a:rPr>
              <a:t>Given those distances, pick the </a:t>
            </a:r>
            <a:r>
              <a:rPr lang="en-US" sz="2800" i="1">
                <a:latin typeface="Georgia"/>
                <a:ea typeface="Georgia"/>
                <a:cs typeface="Georgia"/>
                <a:sym typeface="Georgia"/>
              </a:rPr>
              <a:t>k</a:t>
            </a:r>
            <a:r>
              <a:rPr lang="en-US" sz="2800">
                <a:latin typeface="Georgia"/>
                <a:ea typeface="Georgia"/>
                <a:cs typeface="Georgia"/>
                <a:sym typeface="Georgia"/>
              </a:rPr>
              <a:t> closest points.</a:t>
            </a:r>
          </a:p>
          <a:p>
            <a:pPr marR="0" lvl="1" algn="l" rtl="0">
              <a:lnSpc>
                <a:spcPct val="150000"/>
              </a:lnSpc>
              <a:spcBef>
                <a:spcPts val="0"/>
              </a:spcBef>
              <a:buSzPct val="100000"/>
              <a:buFont typeface="Georgia"/>
            </a:pPr>
            <a:r>
              <a:rPr lang="en-US" sz="2800">
                <a:latin typeface="Georgia"/>
                <a:ea typeface="Georgia"/>
                <a:cs typeface="Georgia"/>
                <a:sym typeface="Georgia"/>
              </a:rPr>
              <a:t>Calculate the probability of each class label given those points.</a:t>
            </a:r>
          </a:p>
          <a:p>
            <a:pPr marR="0" lvl="1" algn="l" rtl="0">
              <a:lnSpc>
                <a:spcPct val="100000"/>
              </a:lnSpc>
              <a:spcBef>
                <a:spcPts val="0"/>
              </a:spcBef>
              <a:buSzPct val="100000"/>
              <a:buFont typeface="Georgia"/>
            </a:pPr>
            <a:r>
              <a:rPr lang="en-US" sz="2800">
                <a:latin typeface="Georgia"/>
                <a:ea typeface="Georgia"/>
                <a:cs typeface="Georgia"/>
                <a:sym typeface="Georgia"/>
              </a:rPr>
              <a:t>The original point is classified as the class label with the largest probability (“votes”).</a:t>
            </a:r>
          </a:p>
        </p:txBody>
      </p:sp>
      <p:sp>
        <p:nvSpPr>
          <p:cNvPr id="412" name="Shape 4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KNN uses distance to predict a class label.  This application of distance is used as a measure of similarity between classifications.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We’re using shared traits to identify the most likely class label.</a:t>
            </a:r>
          </a:p>
        </p:txBody>
      </p:sp>
      <p:sp>
        <p:nvSpPr>
          <p:cNvPr id="418" name="Shape 4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pic>
        <p:nvPicPr>
          <p:cNvPr id="419" name="Shape 419"/>
          <p:cNvPicPr preferRelativeResize="0"/>
          <p:nvPr/>
        </p:nvPicPr>
        <p:blipFill>
          <a:blip r:embed="rId3">
            <a:alphaModFix/>
          </a:blip>
          <a:stretch>
            <a:fillRect/>
          </a:stretch>
        </p:blipFill>
        <p:spPr>
          <a:xfrm>
            <a:off x="4558025" y="3651974"/>
            <a:ext cx="3888749" cy="3467224"/>
          </a:xfrm>
          <a:prstGeom prst="rect">
            <a:avLst/>
          </a:prstGeom>
          <a:noFill/>
          <a:ln>
            <a:noFill/>
          </a:ln>
        </p:spPr>
      </p:pic>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Suppose we want to determine your favorite type of music.  How might we determine this without directly asking you?</a:t>
            </a:r>
          </a:p>
          <a:p>
            <a:pPr marR="0" lvl="0" algn="l" rtl="0">
              <a:lnSpc>
                <a:spcPct val="100000"/>
              </a:lnSpc>
              <a:spcBef>
                <a:spcPts val="0"/>
              </a:spcBef>
              <a:spcAft>
                <a:spcPts val="0"/>
              </a:spcAft>
              <a:buNone/>
            </a:pPr>
            <a:endParaRPr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is the idea behind KNN:  we look for things similar to (or close to) our new observation and identify shared traits.  We can use this information to make an educated guess about a trait of our new observation.</a:t>
            </a:r>
          </a:p>
        </p:txBody>
      </p:sp>
      <p:sp>
        <p:nvSpPr>
          <p:cNvPr id="425" name="Shape 4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24"/>
        <p:cNvGrpSpPr/>
        <p:nvPr/>
      </p:nvGrpSpPr>
      <p:grpSpPr>
        <a:xfrm>
          <a:off x="0" y="0"/>
          <a:ext cx="0" cy="0"/>
          <a:chOff x="0" y="0"/>
          <a:chExt cx="0" cy="0"/>
        </a:xfrm>
      </p:grpSpPr>
      <p:sp>
        <p:nvSpPr>
          <p:cNvPr id="225" name="Shape 2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226" name="Shape 226"/>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227" name="Shape 227"/>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31" name="Shape 43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32" name="Shape 43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33" name="Shape 43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In what other tasks do we use a heuristic similar to K Nearest Neighbors?</a:t>
            </a:r>
          </a:p>
        </p:txBody>
      </p:sp>
      <p:sp>
        <p:nvSpPr>
          <p:cNvPr id="434" name="Shape 43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35" name="Shape 43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36" name="Shape 43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37" name="Shape 43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443" name="Shape 44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KNN IN ACTION</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following code demonstrates using KNN via sklearn.</a:t>
            </a:r>
          </a:p>
          <a:p>
            <a:pPr lvl="0" rtl="0">
              <a:lnSpc>
                <a:spcPct val="145000"/>
              </a:lnSpc>
              <a:spcBef>
                <a:spcPts val="0"/>
              </a:spcBef>
              <a:buNone/>
            </a:pPr>
            <a:endParaRPr sz="10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n_neighbors is our option in KNN. We'll tune this value to attempt to improve our prediction.</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neighbors.KNeighborsClassifier(n_neighbors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weights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'uniform'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knn.fit(iris.data[:,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knn.predict(iris.data[:,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knn.score(iris.data[:,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p>
          <a:p>
            <a:pPr marR="0" lvl="0" algn="l" rtl="0">
              <a:spcBef>
                <a:spcPts val="1000"/>
              </a:spcBef>
              <a:buNone/>
            </a:pPr>
            <a:endParaRPr sz="2800">
              <a:latin typeface="Georgia"/>
              <a:ea typeface="Georgia"/>
              <a:cs typeface="Georgia"/>
              <a:sym typeface="Georgia"/>
            </a:endParaRPr>
          </a:p>
        </p:txBody>
      </p:sp>
      <p:sp>
        <p:nvSpPr>
          <p:cNvPr id="449" name="Shape 4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KNN IN ACTION</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happens if two classes get the same number of votes?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could happen in binary classification if we use an even number for </a:t>
            </a:r>
            <a:r>
              <a:rPr lang="en-US" sz="2800" i="1">
                <a:latin typeface="Georgia"/>
                <a:ea typeface="Georgia"/>
                <a:cs typeface="Georgia"/>
                <a:sym typeface="Georgia"/>
              </a:rPr>
              <a:t>k</a:t>
            </a:r>
            <a:r>
              <a:rPr lang="en-US" sz="2800">
                <a:latin typeface="Georgia"/>
                <a:ea typeface="Georgia"/>
                <a:cs typeface="Georgia"/>
                <a:sym typeface="Georgia"/>
              </a:rPr>
              <a:t>.  This could also happen if there are multiple class labels.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sklearn, it will choose the class that it first saw in the </a:t>
            </a:r>
            <a:r>
              <a:rPr lang="en-US" sz="2800" i="1">
                <a:latin typeface="Georgia"/>
                <a:ea typeface="Georgia"/>
                <a:cs typeface="Georgia"/>
                <a:sym typeface="Georgia"/>
              </a:rPr>
              <a:t>training set</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p:txBody>
      </p:sp>
      <p:sp>
        <p:nvSpPr>
          <p:cNvPr id="455" name="Shape 4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TIES?</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implement a </a:t>
            </a:r>
            <a:r>
              <a:rPr lang="en-US" sz="2800" i="1">
                <a:latin typeface="Georgia"/>
                <a:ea typeface="Georgia"/>
                <a:cs typeface="Georgia"/>
                <a:sym typeface="Georgia"/>
              </a:rPr>
              <a:t>weight</a:t>
            </a:r>
            <a:r>
              <a:rPr lang="en-US" sz="2800">
                <a:latin typeface="Georgia"/>
                <a:ea typeface="Georgia"/>
                <a:cs typeface="Georgia"/>
                <a:sym typeface="Georgia"/>
              </a:rPr>
              <a:t>, taking into account the distance between the point and its neighbors.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can be done in sklearn by changing the </a:t>
            </a:r>
            <a:r>
              <a:rPr lang="en-US" sz="2400">
                <a:latin typeface="Consolas"/>
                <a:ea typeface="Consolas"/>
                <a:cs typeface="Consolas"/>
                <a:sym typeface="Consolas"/>
              </a:rPr>
              <a:t>weights</a:t>
            </a:r>
            <a:r>
              <a:rPr lang="en-US" sz="2800">
                <a:latin typeface="Georgia"/>
                <a:ea typeface="Georgia"/>
                <a:cs typeface="Georgia"/>
                <a:sym typeface="Georgia"/>
              </a:rPr>
              <a:t> parameter to </a:t>
            </a:r>
            <a:r>
              <a:rPr lang="en-US" sz="2400">
                <a:latin typeface="Consolas"/>
                <a:ea typeface="Consolas"/>
                <a:cs typeface="Consolas"/>
                <a:sym typeface="Consolas"/>
              </a:rPr>
              <a:t>”distance”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Try changing the </a:t>
            </a:r>
            <a:r>
              <a:rPr lang="en-US" sz="2800">
                <a:latin typeface="Consolas"/>
                <a:ea typeface="Consolas"/>
                <a:cs typeface="Consolas"/>
                <a:sym typeface="Consolas"/>
              </a:rPr>
              <a:t>weights</a:t>
            </a:r>
            <a:r>
              <a:rPr lang="en-US" sz="2800">
                <a:latin typeface="Georgia"/>
                <a:ea typeface="Georgia"/>
                <a:cs typeface="Georgia"/>
                <a:sym typeface="Georgia"/>
              </a:rPr>
              <a:t> parameter.  How does this affect accuracy?</a:t>
            </a:r>
          </a:p>
        </p:txBody>
      </p:sp>
      <p:sp>
        <p:nvSpPr>
          <p:cNvPr id="461" name="Shape 4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TIES?</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Since KNN works with distance, higher dimensionality of data (i.e. more features) requires </a:t>
            </a:r>
            <a:r>
              <a:rPr lang="en-US" sz="2800" i="1">
                <a:latin typeface="Georgia"/>
                <a:ea typeface="Georgia"/>
                <a:cs typeface="Georgia"/>
                <a:sym typeface="Georgia"/>
              </a:rPr>
              <a:t>significantly</a:t>
            </a:r>
            <a:r>
              <a:rPr lang="en-US" sz="2800">
                <a:latin typeface="Georgia"/>
                <a:ea typeface="Georgia"/>
                <a:cs typeface="Georgia"/>
                <a:sym typeface="Georgia"/>
              </a:rPr>
              <a:t> more samples in order to have the same predictive power.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Consider this:  with more dimensions, all points slowly start averaging out to be equally distant.  This causes significant issues for KNN.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Keep the feature space limited and KNN will do well.  Exclude extraneous features when using KNN.</a:t>
            </a:r>
          </a:p>
        </p:txBody>
      </p:sp>
      <p:sp>
        <p:nvSpPr>
          <p:cNvPr id="467" name="Shape 4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Consider two different examples:  classifying users of a  newspaper and users of a particular toothpaste.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features of the newspapers are very broad and there are many:  sections, topics, types of stories, writers, online vs print,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the features of a toothpaste are more narrow:  has fluoride, controls tartar,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which problem would KNN work better?</a:t>
            </a:r>
          </a:p>
        </p:txBody>
      </p:sp>
      <p:sp>
        <p:nvSpPr>
          <p:cNvPr id="473" name="Shape 4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KNN would work better on classifying users of a particular toothpaste since the feature set is more narrow and distinct.</a:t>
            </a:r>
          </a:p>
        </p:txBody>
      </p:sp>
      <p:sp>
        <p:nvSpPr>
          <p:cNvPr id="479" name="Shape 4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85" name="Shape 48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CLASSIFICATION METRICS</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Metrics for regression do </a:t>
            </a:r>
            <a:r>
              <a:rPr lang="en-US" sz="2800" b="1">
                <a:latin typeface="Georgia"/>
                <a:ea typeface="Georgia"/>
                <a:cs typeface="Georgia"/>
                <a:sym typeface="Georgia"/>
              </a:rPr>
              <a:t>not</a:t>
            </a:r>
            <a:r>
              <a:rPr lang="en-US" sz="2800">
                <a:latin typeface="Georgia"/>
                <a:ea typeface="Georgia"/>
                <a:cs typeface="Georgia"/>
                <a:sym typeface="Georgia"/>
              </a:rPr>
              <a:t> apply to classification.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a:t>
            </a:r>
            <a:r>
              <a:rPr lang="en-US" sz="2800" i="1">
                <a:latin typeface="Georgia"/>
                <a:ea typeface="Georgia"/>
                <a:cs typeface="Georgia"/>
                <a:sym typeface="Georgia"/>
              </a:rPr>
              <a:t>could</a:t>
            </a:r>
            <a:r>
              <a:rPr lang="en-US" sz="2800">
                <a:latin typeface="Georgia"/>
                <a:ea typeface="Georgia"/>
                <a:cs typeface="Georgia"/>
                <a:sym typeface="Georgia"/>
              </a:rPr>
              <a:t> measure the distance between the probability of a given class and an item being in that class.  Guessing 0.6 for a 1 is a 0.5 error.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But this overcomplicates our goal: understanding binary classification, whether something is black or white, right or wrong.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do this, we’ll measure “correctness” or “incorrectness”.</a:t>
            </a:r>
          </a:p>
        </p:txBody>
      </p:sp>
      <p:sp>
        <p:nvSpPr>
          <p:cNvPr id="491" name="Shape 49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233" name="Shape 233"/>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INTRO TO CLASSIFICATION</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use two primary metrics: </a:t>
            </a:r>
            <a:r>
              <a:rPr lang="en-US" sz="2800" i="1">
                <a:latin typeface="Georgia"/>
                <a:ea typeface="Georgia"/>
                <a:cs typeface="Georgia"/>
                <a:sym typeface="Georgia"/>
              </a:rPr>
              <a:t>accuracy</a:t>
            </a:r>
            <a:r>
              <a:rPr lang="en-US" sz="2800">
                <a:latin typeface="Georgia"/>
                <a:ea typeface="Georgia"/>
                <a:cs typeface="Georgia"/>
                <a:sym typeface="Georgia"/>
              </a:rPr>
              <a:t> and </a:t>
            </a:r>
            <a:r>
              <a:rPr lang="en-US" sz="2800" i="1">
                <a:latin typeface="Georgia"/>
                <a:ea typeface="Georgia"/>
                <a:cs typeface="Georgia"/>
                <a:sym typeface="Georgia"/>
              </a:rPr>
              <a:t>misclassification rate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Accuracy</a:t>
            </a:r>
            <a:r>
              <a:rPr lang="en-US" sz="2800">
                <a:latin typeface="Georgia"/>
                <a:ea typeface="Georgia"/>
                <a:cs typeface="Georgia"/>
                <a:sym typeface="Georgia"/>
              </a:rPr>
              <a:t> is the number of </a:t>
            </a:r>
            <a:r>
              <a:rPr lang="en-US" sz="2800" i="1">
                <a:latin typeface="Georgia"/>
                <a:ea typeface="Georgia"/>
                <a:cs typeface="Georgia"/>
                <a:sym typeface="Georgia"/>
              </a:rPr>
              <a:t>correct</a:t>
            </a:r>
            <a:r>
              <a:rPr lang="en-US" sz="2800">
                <a:latin typeface="Georgia"/>
                <a:ea typeface="Georgia"/>
                <a:cs typeface="Georgia"/>
                <a:sym typeface="Georgia"/>
              </a:rPr>
              <a:t> predictions out of all predictions in the sample. This is a value we want to </a:t>
            </a:r>
            <a:r>
              <a:rPr lang="en-US" sz="2800" i="1">
                <a:latin typeface="Georgia"/>
                <a:ea typeface="Georgia"/>
                <a:cs typeface="Georgia"/>
                <a:sym typeface="Georgia"/>
              </a:rPr>
              <a:t>maximize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Misclassification rate</a:t>
            </a:r>
            <a:r>
              <a:rPr lang="en-US" sz="2800">
                <a:latin typeface="Georgia"/>
                <a:ea typeface="Georgia"/>
                <a:cs typeface="Georgia"/>
                <a:sym typeface="Georgia"/>
              </a:rPr>
              <a:t> is the number of </a:t>
            </a:r>
            <a:r>
              <a:rPr lang="en-US" sz="2800" i="1">
                <a:latin typeface="Georgia"/>
                <a:ea typeface="Georgia"/>
                <a:cs typeface="Georgia"/>
                <a:sym typeface="Georgia"/>
              </a:rPr>
              <a:t>incorrect</a:t>
            </a:r>
            <a:r>
              <a:rPr lang="en-US" sz="2800">
                <a:latin typeface="Georgia"/>
                <a:ea typeface="Georgia"/>
                <a:cs typeface="Georgia"/>
                <a:sym typeface="Georgia"/>
              </a:rPr>
              <a:t> predictions out of all predictions in the sample. This is a value we want to </a:t>
            </a:r>
            <a:r>
              <a:rPr lang="en-US" sz="2800" i="1">
                <a:latin typeface="Georgia"/>
                <a:ea typeface="Georgia"/>
                <a:cs typeface="Georgia"/>
                <a:sym typeface="Georgia"/>
              </a:rPr>
              <a:t>minimize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two metrics are directly opposite of each other.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1 - </a:t>
            </a:r>
            <a:r>
              <a:rPr lang="en-US" sz="2800">
                <a:solidFill>
                  <a:schemeClr val="dk1"/>
                </a:solidFill>
                <a:latin typeface="Georgia"/>
                <a:ea typeface="Georgia"/>
                <a:cs typeface="Georgia"/>
                <a:sym typeface="Georgia"/>
              </a:rPr>
              <a:t>misclassification rate</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accuracy</a:t>
            </a:r>
          </a:p>
        </p:txBody>
      </p:sp>
      <p:sp>
        <p:nvSpPr>
          <p:cNvPr id="497" name="Shape 49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WARNING</a:t>
            </a:r>
            <a:r>
              <a:rPr lang="en-US" sz="2800">
                <a:latin typeface="Georgia"/>
                <a:ea typeface="Georgia"/>
                <a:cs typeface="Georgia"/>
                <a:sym typeface="Georgia"/>
              </a:rPr>
              <a:t>:  You cannot use regression evaluation metrics for a classification problem, or vice versa. This is a common mistake.</a:t>
            </a:r>
            <a:br>
              <a:rPr lang="en-US" sz="2800">
                <a:latin typeface="Georgia"/>
                <a:ea typeface="Georgia"/>
                <a:cs typeface="Georgia"/>
                <a:sym typeface="Georgia"/>
              </a:rPr>
            </a:br>
            <a:endParaRPr lang="en-US"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sklearn will not intuitively understand if you are doing regression or classification, so make sure to manually review your metrics. </a:t>
            </a:r>
            <a:br>
              <a:rPr lang="en-US" sz="2800">
                <a:solidFill>
                  <a:schemeClr val="dk1"/>
                </a:solidFill>
                <a:latin typeface="Georgia"/>
                <a:ea typeface="Georgia"/>
                <a:cs typeface="Georgia"/>
                <a:sym typeface="Georgia"/>
              </a:rPr>
            </a:br>
            <a:r>
              <a:rPr lang="en-US" sz="2800">
                <a:solidFill>
                  <a:schemeClr val="dk1"/>
                </a:solidFill>
                <a:latin typeface="Georgia"/>
                <a:ea typeface="Georgia"/>
                <a:cs typeface="Georgia"/>
                <a:sym typeface="Georgia"/>
              </a:rPr>
              <a:t/>
            </a:r>
            <a:br>
              <a:rPr lang="en-US" sz="2800">
                <a:solidFill>
                  <a:schemeClr val="dk1"/>
                </a:solidFill>
                <a:latin typeface="Georgia"/>
                <a:ea typeface="Georgia"/>
                <a:cs typeface="Georgia"/>
                <a:sym typeface="Georgia"/>
              </a:rPr>
            </a:br>
            <a:endParaRPr lang="en-US" sz="2800">
              <a:solidFill>
                <a:schemeClr val="dk1"/>
              </a:solidFill>
              <a:latin typeface="Georgia"/>
              <a:ea typeface="Georgia"/>
              <a:cs typeface="Georgia"/>
              <a:sym typeface="Georgia"/>
            </a:endParaRPr>
          </a:p>
        </p:txBody>
      </p:sp>
      <p:sp>
        <p:nvSpPr>
          <p:cNvPr id="503" name="Shape 5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509" name="Shape 50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SOLVING FOR K</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p:nvPr/>
        </p:nvSpPr>
        <p:spPr>
          <a:xfrm>
            <a:off x="2961475" y="2224350"/>
            <a:ext cx="9460199" cy="3561899"/>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One of the primary challenges of KNN is solving for k - how many neighbors do we use?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a:latin typeface="Georgia"/>
                <a:ea typeface="Georgia"/>
                <a:cs typeface="Georgia"/>
                <a:sym typeface="Georgia"/>
              </a:rPr>
              <a:t>The </a:t>
            </a:r>
            <a:r>
              <a:rPr lang="en-US" sz="1800" b="1">
                <a:latin typeface="Georgia"/>
                <a:ea typeface="Georgia"/>
                <a:cs typeface="Georgia"/>
                <a:sym typeface="Georgia"/>
              </a:rPr>
              <a:t>smallest</a:t>
            </a:r>
            <a:r>
              <a:rPr lang="en-US" sz="1800">
                <a:latin typeface="Georgia"/>
                <a:ea typeface="Georgia"/>
                <a:cs typeface="Georgia"/>
                <a:sym typeface="Georgia"/>
              </a:rPr>
              <a:t> k we can use is 1.  However, using only one neighbor will probably perform poorly.</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a:latin typeface="Georgia"/>
                <a:ea typeface="Georgia"/>
                <a:cs typeface="Georgia"/>
                <a:sym typeface="Georgia"/>
              </a:rPr>
              <a:t>The largest k we can use is n-1 (every other point in the data set).  However, this would result in always choosing the largest class in the sample.  This would also perform poorly.</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a:latin typeface="Georgia"/>
                <a:ea typeface="Georgia"/>
                <a:cs typeface="Georgia"/>
                <a:sym typeface="Georgia"/>
              </a:rPr>
              <a:t>Use the lesson 8 starter code and the iris data set to answer the following questions: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What is the accuracy for k=1?</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What is the accuracy for k=n-1?</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Using cross validation, what value of k optimizes model accuracy.  Create a plot with </a:t>
            </a:r>
            <a:r>
              <a:rPr lang="en-US" sz="1800" i="1">
                <a:latin typeface="Georgia"/>
                <a:ea typeface="Georgia"/>
                <a:cs typeface="Georgia"/>
                <a:sym typeface="Georgia"/>
              </a:rPr>
              <a:t>k</a:t>
            </a:r>
            <a:r>
              <a:rPr lang="en-US" sz="1800">
                <a:latin typeface="Georgia"/>
                <a:ea typeface="Georgia"/>
                <a:cs typeface="Georgia"/>
                <a:sym typeface="Georgia"/>
              </a:rPr>
              <a:t> as the x-axis and </a:t>
            </a:r>
            <a:r>
              <a:rPr lang="en-US" sz="1800" i="1">
                <a:latin typeface="Georgia"/>
                <a:ea typeface="Georgia"/>
                <a:cs typeface="Georgia"/>
                <a:sym typeface="Georgia"/>
              </a:rPr>
              <a:t>accuracy</a:t>
            </a:r>
            <a:r>
              <a:rPr lang="en-US" sz="1800">
                <a:latin typeface="Georgia"/>
                <a:ea typeface="Georgia"/>
                <a:cs typeface="Georgia"/>
                <a:sym typeface="Georgia"/>
              </a:rPr>
              <a:t> as the y-axis (called a “fit chart”) to help find the answer.</a:t>
            </a:r>
          </a:p>
        </p:txBody>
      </p:sp>
      <p:pic>
        <p:nvPicPr>
          <p:cNvPr id="515" name="Shape 51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6" name="Shape 51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17" name="Shape 517"/>
          <p:cNvSpPr/>
          <p:nvPr/>
        </p:nvSpPr>
        <p:spPr>
          <a:xfrm>
            <a:off x="3052744" y="64781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18" name="Shape 518"/>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9" name="Shape 519"/>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(35 minutes)</a:t>
            </a:r>
          </a:p>
        </p:txBody>
      </p:sp>
      <p:cxnSp>
        <p:nvCxnSpPr>
          <p:cNvPr id="520" name="Shape 52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21" name="Shape 521"/>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SOLVING FOR K</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p:nvPr/>
        </p:nvSpPr>
        <p:spPr>
          <a:xfrm>
            <a:off x="2961475" y="2224350"/>
            <a:ext cx="9460199" cy="4761899"/>
          </a:xfrm>
          <a:prstGeom prst="rect">
            <a:avLst/>
          </a:prstGeom>
          <a:noFill/>
          <a:ln>
            <a:noFill/>
          </a:ln>
        </p:spPr>
        <p:txBody>
          <a:bodyPr lIns="50800" tIns="50800" rIns="50800" bIns="50800" anchor="ctr" anchorCtr="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grid_search</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params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'n_neighbors'</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grid_search.GridSearchCV(</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estimator</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param_grid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cv</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gs.fit(iris.data,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gs.grid_scores_</a:t>
            </a:r>
          </a:p>
        </p:txBody>
      </p:sp>
      <p:pic>
        <p:nvPicPr>
          <p:cNvPr id="527" name="Shape 52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28" name="Shape 52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29" name="Shape 529"/>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530" name="Shape 53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31" name="Shape 531"/>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SOLVING FOR K</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2961475" y="2224350"/>
            <a:ext cx="9460199" cy="3561899"/>
          </a:xfrm>
          <a:prstGeom prst="rect">
            <a:avLst/>
          </a:prstGeom>
          <a:noFill/>
          <a:ln>
            <a:noFill/>
          </a:ln>
        </p:spPr>
        <p:txBody>
          <a:bodyPr lIns="50800" tIns="50800" rIns="50800" bIns="50800" anchor="ctr" anchorCtr="0">
            <a:noAutofit/>
          </a:bodyPr>
          <a:lstStyle/>
          <a:p>
            <a:pPr marR="0" lvl="0" algn="l" rtl="0">
              <a:spcBef>
                <a:spcPts val="0"/>
              </a:spcBef>
              <a:buNone/>
            </a:pPr>
            <a:r>
              <a:rPr lang="en-US" sz="1800" b="1">
                <a:latin typeface="Georgia"/>
                <a:ea typeface="Georgia"/>
                <a:cs typeface="Georgia"/>
                <a:sym typeface="Georgia"/>
              </a:rPr>
              <a:t>Bonus Questions</a:t>
            </a:r>
            <a:r>
              <a:rPr lang="en-US" sz="1800">
                <a:latin typeface="Georgia"/>
                <a:ea typeface="Georgia"/>
                <a:cs typeface="Georgia"/>
                <a:sym typeface="Georgia"/>
              </a:rPr>
              <a:t>:</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a:latin typeface="Georgia"/>
                <a:ea typeface="Georgia"/>
                <a:cs typeface="Georgia"/>
                <a:sym typeface="Georgia"/>
              </a:rPr>
              <a:t>By default, the KNN classifier in sklearn uses the </a:t>
            </a:r>
            <a:r>
              <a:rPr lang="en-US" sz="1800" i="1">
                <a:latin typeface="Georgia"/>
                <a:ea typeface="Georgia"/>
                <a:cs typeface="Georgia"/>
                <a:sym typeface="Georgia"/>
              </a:rPr>
              <a:t>Minkowski metric</a:t>
            </a:r>
            <a:r>
              <a:rPr lang="en-US" sz="1800">
                <a:latin typeface="Georgia"/>
                <a:ea typeface="Georgia"/>
                <a:cs typeface="Georgia"/>
                <a:sym typeface="Georgia"/>
              </a:rPr>
              <a:t> for distance.</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What </a:t>
            </a:r>
            <a:r>
              <a:rPr lang="en-US" sz="1800" i="1">
                <a:latin typeface="Georgia"/>
                <a:ea typeface="Georgia"/>
                <a:cs typeface="Georgia"/>
                <a:sym typeface="Georgia"/>
              </a:rPr>
              <a:t>type</a:t>
            </a:r>
            <a:r>
              <a:rPr lang="en-US" sz="1800">
                <a:latin typeface="Georgia"/>
                <a:ea typeface="Georgia"/>
                <a:cs typeface="Georgia"/>
                <a:sym typeface="Georgia"/>
              </a:rPr>
              <a:t> of data does this metric work best for?</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What </a:t>
            </a:r>
            <a:r>
              <a:rPr lang="en-US" sz="1800" i="1">
                <a:latin typeface="Georgia"/>
                <a:ea typeface="Georgia"/>
                <a:cs typeface="Georgia"/>
                <a:sym typeface="Georgia"/>
              </a:rPr>
              <a:t>type</a:t>
            </a:r>
            <a:r>
              <a:rPr lang="en-US" sz="1800">
                <a:latin typeface="Georgia"/>
                <a:ea typeface="Georgia"/>
                <a:cs typeface="Georgia"/>
                <a:sym typeface="Georgia"/>
              </a:rPr>
              <a:t> of data does this distance metric not work for?</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You can read about distance metrics in </a:t>
            </a:r>
            <a:r>
              <a:rPr lang="en-US" sz="1800" u="sng">
                <a:solidFill>
                  <a:schemeClr val="hlink"/>
                </a:solidFill>
                <a:latin typeface="Georgia"/>
                <a:ea typeface="Georgia"/>
                <a:cs typeface="Georgia"/>
                <a:sym typeface="Georgia"/>
                <a:hlinkClick r:id="rId3"/>
              </a:rPr>
              <a:t>the sklearn documentation</a:t>
            </a:r>
            <a:r>
              <a:rPr lang="en-US" sz="1800">
                <a:latin typeface="Georgia"/>
                <a:ea typeface="Georgia"/>
                <a:cs typeface="Georgia"/>
                <a:sym typeface="Georgia"/>
              </a:rPr>
              <a:t>.</a:t>
            </a:r>
            <a:br>
              <a:rPr lang="en-US" sz="1800">
                <a:latin typeface="Georgia"/>
                <a:ea typeface="Georgia"/>
                <a:cs typeface="Georgia"/>
                <a:sym typeface="Georgia"/>
              </a:rPr>
            </a:br>
            <a:endParaRPr lang="en-US" sz="180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a:latin typeface="Georgia"/>
                <a:ea typeface="Georgia"/>
                <a:cs typeface="Georgia"/>
                <a:sym typeface="Georgia"/>
              </a:rPr>
              <a:t>It is possible to use KNN as a regression estimator.  Determine the following:</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Steps that KNN Regression would follow</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How it predicts a regression value</a:t>
            </a:r>
          </a:p>
        </p:txBody>
      </p:sp>
      <p:pic>
        <p:nvPicPr>
          <p:cNvPr id="537" name="Shape 537"/>
          <p:cNvPicPr preferRelativeResize="0"/>
          <p:nvPr/>
        </p:nvPicPr>
        <p:blipFill>
          <a:blip r:embed="rId4">
            <a:alphaModFix/>
          </a:blip>
          <a:stretch>
            <a:fillRect/>
          </a:stretch>
        </p:blipFill>
        <p:spPr>
          <a:xfrm>
            <a:off x="1066600" y="3101000"/>
            <a:ext cx="952500" cy="952500"/>
          </a:xfrm>
          <a:prstGeom prst="rect">
            <a:avLst/>
          </a:prstGeom>
          <a:noFill/>
          <a:ln>
            <a:noFill/>
          </a:ln>
        </p:spPr>
      </p:pic>
      <p:sp>
        <p:nvSpPr>
          <p:cNvPr id="538" name="Shape 53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39" name="Shape 539"/>
          <p:cNvSpPr/>
          <p:nvPr/>
        </p:nvSpPr>
        <p:spPr>
          <a:xfrm>
            <a:off x="3052744" y="64781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40" name="Shape 540"/>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41" name="Shape 541"/>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542" name="Shape 54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43" name="Shape 543"/>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SOLVING FOR K</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549" name="Shape 54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class labels? What does it mean to classify?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is a classification problem different from a regression problem?  How are they similar?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does the KNN algorithm work?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primary parameters are available for tuning a KNN estimator?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do you define: accuracy, misclassification?</a:t>
            </a:r>
          </a:p>
          <a:p>
            <a:pPr marR="0" lvl="0" algn="l" rtl="0">
              <a:spcBef>
                <a:spcPts val="1000"/>
              </a:spcBef>
              <a:buNone/>
            </a:pPr>
            <a:endParaRPr sz="2800">
              <a:latin typeface="Georgia"/>
              <a:ea typeface="Georgia"/>
              <a:cs typeface="Georgia"/>
              <a:sym typeface="Georgia"/>
            </a:endParaRPr>
          </a:p>
        </p:txBody>
      </p:sp>
      <p:sp>
        <p:nvSpPr>
          <p:cNvPr id="555" name="Shape 5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559"/>
        <p:cNvGrpSpPr/>
        <p:nvPr/>
      </p:nvGrpSpPr>
      <p:grpSpPr>
        <a:xfrm>
          <a:off x="0" y="0"/>
          <a:ext cx="0" cy="0"/>
          <a:chOff x="0" y="0"/>
          <a:chExt cx="0" cy="0"/>
        </a:xfrm>
      </p:grpSpPr>
      <p:sp>
        <p:nvSpPr>
          <p:cNvPr id="560" name="Shape 560"/>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561" name="Shape 561"/>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Shape 56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567" name="Shape 567"/>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568" name="Shape 568"/>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Deliverable 1</a:t>
            </a:r>
          </a:p>
          <a:p>
            <a:pPr marR="0" lvl="0" algn="l" rtl="0">
              <a:spcBef>
                <a:spcPts val="1000"/>
              </a:spcBef>
              <a:buNone/>
            </a:pPr>
            <a:endParaRPr>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efine class label and classification</a:t>
            </a:r>
          </a:p>
          <a:p>
            <a:pPr marL="203200" marR="0" lvl="0" indent="-256540" algn="l" rtl="0">
              <a:lnSpc>
                <a:spcPct val="15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Build a K-Nearest Neighbors using the sci-kit-learn library</a:t>
            </a:r>
          </a:p>
          <a:p>
            <a:pPr marL="203200" marR="0" lvl="0" indent="-256540" algn="l" rtl="0">
              <a:lnSpc>
                <a:spcPct val="10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Evaluate and tune model by using metrics such as classification accuracy/error</a:t>
            </a:r>
          </a:p>
        </p:txBody>
      </p:sp>
      <p:sp>
        <p:nvSpPr>
          <p:cNvPr id="239" name="Shape 2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 TO CLASSIFICATION</a:t>
            </a:r>
          </a:p>
        </p:txBody>
      </p:sp>
      <p:sp>
        <p:nvSpPr>
          <p:cNvPr id="240" name="Shape 24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72"/>
        <p:cNvGrpSpPr/>
        <p:nvPr/>
      </p:nvGrpSpPr>
      <p:grpSpPr>
        <a:xfrm>
          <a:off x="0" y="0"/>
          <a:ext cx="0" cy="0"/>
          <a:chOff x="0" y="0"/>
          <a:chExt cx="0" cy="0"/>
        </a:xfrm>
      </p:grpSpPr>
      <p:sp>
        <p:nvSpPr>
          <p:cNvPr id="573" name="Shape 573"/>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574" name="Shape 574"/>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580" name="Shape 58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581" name="Shape 58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585"/>
        <p:cNvGrpSpPr/>
        <p:nvPr/>
      </p:nvGrpSpPr>
      <p:grpSpPr>
        <a:xfrm>
          <a:off x="0" y="0"/>
          <a:ext cx="0" cy="0"/>
          <a:chOff x="0" y="0"/>
          <a:chExt cx="0" cy="0"/>
        </a:xfrm>
      </p:grpSpPr>
      <p:sp>
        <p:nvSpPr>
          <p:cNvPr id="586" name="Shape 58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587" name="Shape 58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588" name="Shape 58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589" name="Shape 58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593"/>
        <p:cNvGrpSpPr/>
        <p:nvPr/>
      </p:nvGrpSpPr>
      <p:grpSpPr>
        <a:xfrm>
          <a:off x="0" y="0"/>
          <a:ext cx="0" cy="0"/>
          <a:chOff x="0" y="0"/>
          <a:chExt cx="0" cy="0"/>
        </a:xfrm>
      </p:grpSpPr>
      <p:sp>
        <p:nvSpPr>
          <p:cNvPr id="594" name="Shape 59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595" name="Shape 59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596" name="Shape 59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597" name="Shape 59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598" name="Shape 598"/>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604" name="Shape 604"/>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605" name="Shape 605"/>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606" name="Shape 6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607" name="Shape 6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608" name="Shape 608"/>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609" name="Shape 609"/>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244"/>
        <p:cNvGrpSpPr/>
        <p:nvPr/>
      </p:nvGrpSpPr>
      <p:grpSpPr>
        <a:xfrm>
          <a:off x="0" y="0"/>
          <a:ext cx="0" cy="0"/>
          <a:chOff x="0" y="0"/>
          <a:chExt cx="0" cy="0"/>
        </a:xfrm>
      </p:grpSpPr>
      <p:sp>
        <p:nvSpPr>
          <p:cNvPr id="245" name="Shape 2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246" name="Shape 246"/>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252" name="Shape 252"/>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how to optimize for error in a model</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concept of iteration to solve problems</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Measure basic probability</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258" name="Shape 258"/>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INTRO TO CLASSIFICATION</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 TO CLASSIFICATION</a:t>
            </a:r>
          </a:p>
        </p:txBody>
      </p:sp>
      <p:sp>
        <p:nvSpPr>
          <p:cNvPr id="264" name="Shape 2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 far, we’ve worked primarily with regression problems.  We’ve focused on predicting a continuous set of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That means we’ve been able to use distance to measure how accurate our prediction is.</a:t>
            </a:r>
            <a:br>
              <a:rPr lang="en-US" sz="2800">
                <a:latin typeface="Georgia"/>
                <a:ea typeface="Georgia"/>
                <a:cs typeface="Georgia"/>
                <a:sym typeface="Georgia"/>
              </a:rPr>
            </a:br>
            <a:endParaRPr lang="en-US"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for other problems, we need to predict binary responses.  </a:t>
            </a:r>
            <a:br>
              <a:rPr lang="en-US" sz="2800">
                <a:latin typeface="Georgia"/>
                <a:ea typeface="Georgia"/>
                <a:cs typeface="Georgia"/>
                <a:sym typeface="Georgia"/>
              </a:rPr>
            </a:br>
            <a:r>
              <a:rPr lang="en-US" sz="2800">
                <a:latin typeface="Georgia"/>
                <a:ea typeface="Georgia"/>
                <a:cs typeface="Georgia"/>
                <a:sym typeface="Georgia"/>
              </a:rPr>
              <a:t>E.g.: A loan will default or it won’t. An email is spam or isn’t spam.</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2171</Words>
  <Application>Microsoft Macintosh PowerPoint</Application>
  <PresentationFormat>Custom</PresentationFormat>
  <Paragraphs>328</Paragraphs>
  <Slides>54</Slides>
  <Notes>54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54</vt:i4>
      </vt:variant>
    </vt:vector>
  </HeadingPairs>
  <TitlesOfParts>
    <vt:vector size="56" baseType="lpstr">
      <vt:lpstr>Oswald</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Burroughs</cp:lastModifiedBy>
  <cp:revision>1</cp:revision>
  <dcterms:modified xsi:type="dcterms:W3CDTF">2016-01-23T19:18:43Z</dcterms:modified>
</cp:coreProperties>
</file>