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6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512" y="-104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24510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5" name="Shape 6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0" name="Shape 7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0" name="Shape 7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Shape 7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Shape 8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2" name="Shape 8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8" name="Shape 8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4" name="Shape 8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0" name="Shape 8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6" name="Shape 8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43" name="Shape 8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9" name="Shape 8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6" name="Shape 8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4" name="Shape 8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3" name="Shape 8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62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%23sklearn-metrics-metrics" TargetMode="External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" TargetMode="External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14" name="Shape 414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Logistic regression is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linear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approach to solving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classification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problem.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That is, we can use a linear model, similar to Linear regression, in order to solve if an item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belongs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does not belong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a class label.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CHALLENGE! LINEAR REGRESSION RESULTS FOR CLASSIFICATION</a:t>
            </a:r>
          </a:p>
        </p:txBody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Regression results can have a value range from -∞ to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∞.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Classification is used when predicted values (i.e. class labels) are not greater than or less than each other.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But, since most classification problems are binary (0 or 1) and 1 is greater than 0, does it make sense to apply the concept of regression to solve classification?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we contain those bounds?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CHALLENGE! LINEAR REGRESSION RESULTS FOR CLASSIFICATION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Regression results can have a value range from -∞ to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∞.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Classification is used when predicted values (i.e. class labels) are not greater than or less than each other.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But, since most classification problems are binary (0 or 1) and 1 is greater than 0, does it make sense to apply the concept of regression to solve classification?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we contain those bounds?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Let’s review some approaches to make classification with regression feasible.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1:  PROBABILITY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One approach is predicting the probability that an observation belongs to a certain class.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could assume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prior probability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) of a class is the class distribution.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suppose we know that roughly 700 of 2200 people from the Titanic survived.  Without knowing anything about the passengers or crew, the probability of survival would be ~0.32 (32%).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still need a way to use a linear function to either increase or decrease the probability of an observation given the data about it.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Recall the ordinary least squares formula.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prior probability is most similar to which value in the ordinary least squares formula?</a:t>
            </a:r>
          </a:p>
        </p:txBody>
      </p:sp>
      <p:sp>
        <p:nvSpPr>
          <p:cNvPr id="511" name="Shape 51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12" name="Shape 51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13" name="Shape 513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14" name="Shape 51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Another advantage to OLS is that it allows for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generalized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models using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link function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Link functions allows us to build a relationship between a linear function and the mean of a distribution.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now form a specific relationship between our linear predictors and the response variable.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26" name="Shape 5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Shape 52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was the distribution most aligned with OLS/Linear Regression?</a:t>
            </a:r>
          </a:p>
        </p:txBody>
      </p:sp>
      <p:sp>
        <p:nvSpPr>
          <p:cNvPr id="529" name="Shape 52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30" name="Shape 53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31" name="Shape 53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32" name="Shape 53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classification, we need a distribution associated with categories:  given all events, what is the probability of a given event?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link function that best allows for this is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function, which is the inverse of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sigmoid function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is a function that visually looks like an 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Mathematically, it is defined as </a:t>
            </a:r>
          </a:p>
        </p:txBody>
      </p:sp>
      <p:pic>
        <p:nvPicPr>
          <p:cNvPr id="545" name="Shape 5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62" y="2241550"/>
            <a:ext cx="6120275" cy="26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Shape 5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025" y="5151057"/>
            <a:ext cx="1933474" cy="64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21" name="Shape 421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e is the inverse of the natural log.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x increases, the results is closer to 1.  As x decreases, the result is closer to 0.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x = 0, the result is 0.5.</a:t>
            </a:r>
          </a:p>
        </p:txBody>
      </p: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62" y="4451350"/>
            <a:ext cx="6120275" cy="26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Since x decides how to much to increase or decrease the value away from 0.5, x can be interpreted as something like a coefficient.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still need to change its form to make it more useful.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565" name="Shape 56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PLOTTING A SIGMOID FUNCTION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the sigmoid function definition with values of x between -6 and 6 to plot it on a graph.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 this by hand or write Python code to evaluate it.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e = 2.71.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 we get an exactly s shape we expect?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PLOTTING A SIGMOID FUNCTION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77" name="Shape 57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is the inverse of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will act as our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link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for logistic regression.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Mathematically, the logit function is defined as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value within the natural log, p / (1-p) represents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odds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Taking the natural log of odds generates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log odds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84" name="Shape 5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3312" y="3114812"/>
            <a:ext cx="19335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logit function allows for values between -∞ and ∞, but provides us probabilities between 0 and 1.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91" name="Shape 5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262" y="2836862"/>
            <a:ext cx="524827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97" name="Shape 5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is it important to take values between -∞ and ∞, but provide probabilities between 0 and 1?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this remind us of?</a:t>
            </a:r>
          </a:p>
        </p:txBody>
      </p:sp>
      <p:sp>
        <p:nvSpPr>
          <p:cNvPr id="600" name="Shape 60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01" name="Shape 60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02" name="Shape 60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03" name="Shape 60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the logit value (log odds) of 0.2 (or odds of ~1.2:1):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0.2 = ln(p / (1-p) )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a mean probability of 0.5, the adjusted probability would be ~0.55.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 / (1 + e</a:t>
            </a:r>
            <a:r>
              <a:rPr lang="en-US" sz="2800" baseline="30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-0.2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calculate this in python, we could use the following.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/ (1 + numpy.exp(-0.2) 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While the logit value represents the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coefficients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the logistic function, we can convert them into odds ratios that make them more easily interpretable.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odds multiply by e</a:t>
            </a:r>
            <a:r>
              <a:rPr lang="en-US" sz="2800" baseline="30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B1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 every 1-unit increase in x.</a:t>
            </a:r>
          </a:p>
        </p:txBody>
      </p:sp>
      <p:sp>
        <p:nvSpPr>
          <p:cNvPr id="615" name="Shape 6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pic>
        <p:nvPicPr>
          <p:cNvPr id="616" name="Shape 6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675" y="3088223"/>
            <a:ext cx="3627449" cy="11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Shape 6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1137" y="5063900"/>
            <a:ext cx="6282525" cy="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28" name="Shape 428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these coefficients, we get our overall probability:  the logistic regression draws a linear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decision line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which divides the classes.</a:t>
            </a:r>
          </a:p>
        </p:txBody>
      </p:sp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pic>
        <p:nvPicPr>
          <p:cNvPr id="624" name="Shape 6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425" y="2617787"/>
            <a:ext cx="569595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630" name="Shape 63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WAGER THOSE ODDS!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Shape 6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Shape 63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2961475" y="2224360"/>
            <a:ext cx="7559399" cy="29166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Given the odds below for some football games, use the </a:t>
            </a:r>
            <a:r>
              <a:rPr lang="en-US" sz="1800" i="1" dirty="0" err="1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 function and the </a:t>
            </a:r>
            <a:r>
              <a:rPr lang="en-US" sz="1800" i="1" dirty="0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 function to solve for the </a:t>
            </a:r>
            <a:r>
              <a:rPr lang="en-US" sz="1800" i="1" dirty="0">
                <a:latin typeface="Georgia"/>
                <a:ea typeface="Georgia"/>
                <a:cs typeface="Georgia"/>
                <a:sym typeface="Georgia"/>
              </a:rPr>
              <a:t>probability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 that the “better” team would win.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Stanford : Iowa, 5:1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Alabama : Michigan State, 20:1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Clemson : Oklahoma, 1.1:1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Houston : Florida State, 1.8:1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Ohio State : Notre Dame, 1.6:1</a:t>
            </a:r>
          </a:p>
        </p:txBody>
      </p:sp>
      <p:sp>
        <p:nvSpPr>
          <p:cNvPr id="638" name="Shape 63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desired probabilities</a:t>
            </a:r>
          </a:p>
        </p:txBody>
      </p:sp>
      <p:sp>
        <p:nvSpPr>
          <p:cNvPr id="639" name="Shape 63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40" name="Shape 640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641" name="Shape 64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42" name="Shape 642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WAGER THOSE ODDS!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Shape 6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Shape 64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2961475" y="2224350"/>
            <a:ext cx="9803999" cy="309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logit_func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(odds):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uses a float (odds) and returns back the log odds (logit)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sigmoid_func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(logit):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uses a float (logit) and returns back the probability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</a:p>
        </p:txBody>
      </p:sp>
      <p:sp>
        <p:nvSpPr>
          <p:cNvPr id="650" name="Shape 650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651" name="Shape 65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52" name="Shape 652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WAGER THOSE ODDS!</a:t>
            </a:r>
          </a:p>
        </p:txBody>
      </p:sp>
      <p:sp>
        <p:nvSpPr>
          <p:cNvPr id="653" name="Shape 65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54" name="Shape 65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desired probabilities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660" name="Shape 6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 IMPLEMENTATION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data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collegeadmissions.csv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LogisticRegression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estimator in sklearn to predict the target variable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admit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is the bias, or prior probability, of the dataset?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simple model with one feature and explore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coef_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value.  Does this represent the odds or logit (log odds)?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more complicated model using multiple features.  Interpreting the odds, which features have the most impact on admission rate?  Which features have the least?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is the accuracy of your model?</a:t>
            </a:r>
          </a:p>
        </p:txBody>
      </p:sp>
      <p:pic>
        <p:nvPicPr>
          <p:cNvPr id="666" name="Shape 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Shape 66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69" name="Shape 66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70" name="Shape 670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671" name="Shape 67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72" name="Shape 672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LOGISTIC REGRESSION IMPLEMENTATION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78" name="Shape 67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is only one of several metrics used when solving a classification problem.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= total predicted correct / total observations in dataset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alone doesn’t always give us a full picture.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know a model is 75% accurate, it doesn’t provide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any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insight into why the 25% was wrong.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Was it wrong across all labels?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Did it just guess one class label for all predictions?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It’s important to look at other metrics to fully understand the problem.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split up the accuracy of each label by using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true positive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false positive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each label, we can put it into the category of a true positive, false positive, true negative, or false negative.</a:t>
            </a:r>
          </a:p>
        </p:txBody>
      </p:sp>
      <p:sp>
        <p:nvSpPr>
          <p:cNvPr id="696" name="Shape 6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697" name="Shape 6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362" y="4027487"/>
            <a:ext cx="425767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True Positive Rate (TPR) asks, “Out of all of the target class labels, how many were accurately predicted to belong to that class?”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given a medical exam that tests for cancer, how often does it correctly identify patients with cancer?</a:t>
            </a:r>
          </a:p>
        </p:txBody>
      </p:sp>
      <p:sp>
        <p:nvSpPr>
          <p:cNvPr id="703" name="Shape 7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04" name="Shape 7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987" y="3962512"/>
            <a:ext cx="57245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False Positive Rate (FPR) asks, “Out of all items not belonging to a class label, how many were predicted as belonging to that target class label?”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given a medical exam that tests for cancer, how often does it trigger a “false alarm” by incorrectly saying a patient has cancer?</a:t>
            </a:r>
          </a:p>
        </p:txBody>
      </p:sp>
      <p:sp>
        <p:nvSpPr>
          <p:cNvPr id="710" name="Shape 71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11" name="Shape 7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325" y="401320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can also be inverted.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often does a test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correctly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identify patients without cancer?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often does a test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incorrectly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identify patient as cancer-free?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true positive and false positive rates gives us a much clearer pictures of where predictions begin to fall apart.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allows us to adjust our models accordingly.</a:t>
            </a:r>
          </a:p>
        </p:txBody>
      </p:sp>
      <p:sp>
        <p:nvSpPr>
          <p:cNvPr id="717" name="Shape 7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good classifier would have a true positive rate approaching 1 and a false positive rate approaching 0.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our smoking problem, this model would accurately predict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smokers as smokers and not accidentally predict any of the nonsmokers as smokers.</a:t>
            </a:r>
          </a:p>
        </p:txBody>
      </p:sp>
      <p:sp>
        <p:nvSpPr>
          <p:cNvPr id="723" name="Shape 7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Logically, we like a single number for optimization.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Area Under the Curve (AUC) summarizes the impact of TPR and FP in one single value.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“curve” in AUC is called the Receiver Operation Characteristic (ROC) curve.</a:t>
            </a:r>
          </a:p>
        </p:txBody>
      </p:sp>
      <p:sp>
        <p:nvSpPr>
          <p:cNvPr id="729" name="Shape 72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ROC/AUC is the area under a curve that is described by TPR and FPR.</a:t>
            </a:r>
          </a:p>
        </p:txBody>
      </p:sp>
      <p:sp>
        <p:nvSpPr>
          <p:cNvPr id="735" name="Shape 73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36" name="Shape 7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TPR of 1 (all positives are marked positive) and FPR of 0 (all negatives are not marked positive), we’d have an AUC of 1.  This means everything was accurately predicted.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TPR of 0 (all positives are not marked positive) and an FPR of 1 (all negatives are marked positive), we’d have an AUC of 0.  This means nothing was predicted accurately.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AUC of 0.5 would suggest randomness (somewhat) and is an excellent benchmark to use for comparing predictions (i.e. is my AUC above 0.5?).</a:t>
            </a:r>
          </a:p>
        </p:txBody>
      </p:sp>
      <p:sp>
        <p:nvSpPr>
          <p:cNvPr id="742" name="Shape 7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There are several other common metrics that are similar to TPR and FPR.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Sklearn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has all of the metrics located on </a:t>
            </a:r>
            <a:r>
              <a:rPr lang="en-US" sz="2800" u="sng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one convenient page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748" name="Shape 74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49" name="Shape 7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050" y="2336800"/>
            <a:ext cx="86487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755" name="Shape 75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WHICH METRIC SHOULD I USE?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Shape 7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Shape 76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2" name="Shape 762"/>
          <p:cNvSpPr/>
          <p:nvPr/>
        </p:nvSpPr>
        <p:spPr>
          <a:xfrm>
            <a:off x="2961475" y="2224350"/>
            <a:ext cx="9398400" cy="2910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While AUC seems like a “golden standard”, it could be </a:t>
            </a:r>
            <a:r>
              <a:rPr lang="en-US" sz="1800" i="1">
                <a:latin typeface="Georgia"/>
                <a:ea typeface="Georgia"/>
                <a:cs typeface="Georgia"/>
                <a:sym typeface="Georgia"/>
              </a:rPr>
              <a:t>further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improved depending upon your problem.  There will be instances where error in positive or negative matches will be very important.  For each of the following examples: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rite a confusion matrix: true positive, false positive, true negative, false negative. Then decide what each square represents for that specific example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efine the 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benefit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 true positive and true negative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efine the 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cost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 false positive and false negative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etermine at what point does the cost of a failure outweigh the benefit of a success? This would help you decide how to optimize TPR, FPR, and AUC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763" name="Shape 763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764" name="Shape 76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65" name="Shape 765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WHICH METRIC SHOULD I USE?</a:t>
            </a:r>
          </a:p>
        </p:txBody>
      </p:sp>
      <p:sp>
        <p:nvSpPr>
          <p:cNvPr id="766" name="Shape 766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for each example</a:t>
            </a:r>
          </a:p>
        </p:txBody>
      </p:sp>
      <p:sp>
        <p:nvSpPr>
          <p:cNvPr id="767" name="Shape 76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Build a Logistic regression classification model using the scikit learn library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Describe a sigmoid function, odds, and the odds ratio as well as how they relate to logistic regression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Evaluate a model using metrics such as classification accuracy/error, confusion matrix, ROC/AUC curves, and loss functions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Shape 7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Shape 7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2961475" y="2224350"/>
            <a:ext cx="9398400" cy="2746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Examples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test is developed for determining if a patient has cancer or not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newspaper company is targeting a marketing campaign for "at risk" users that may stop paying for the product soon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 build a spam classifier for your email system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775" name="Shape 775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776" name="Shape 77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77" name="Shape 777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WHICH METRIC SHOULD I USE?</a:t>
            </a:r>
          </a:p>
        </p:txBody>
      </p:sp>
      <p:sp>
        <p:nvSpPr>
          <p:cNvPr id="778" name="Shape 778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Answers for each example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785" name="Shape 78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sz="1100"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80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EVALUATING LOGISTIC REGRESSION WITH ALTERNATIVE METRICS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Kaggle’s common online exercise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is exploring survival data from the Titanic.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pend a few minutes determining which data would be most important to use in the prediction problem. You may need to create new features based on the data available. Consider using a feature selection aide in sklearn. For a worst case scenario, identify one or two strong features that would be useful to include in this model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pic>
        <p:nvPicPr>
          <p:cNvPr id="791" name="Shape 7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Shape 79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3052748" y="5792350"/>
            <a:ext cx="91961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 and a Logistic model on the Titanic data</a:t>
            </a:r>
          </a:p>
        </p:txBody>
      </p:sp>
      <p:sp>
        <p:nvSpPr>
          <p:cNvPr id="794" name="Shape 79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95" name="Shape 79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(35 minutes)</a:t>
            </a:r>
          </a:p>
        </p:txBody>
      </p:sp>
      <p:cxnSp>
        <p:nvCxnSpPr>
          <p:cNvPr id="796" name="Shape 79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7" name="Shape 79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EVALUATING LOGISTIC REGRESSION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pend 1-2 minutes considering which 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metric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makes the most sense to optimize. Accuracy? FPR or TPR? AUC? Given the business problem of understanding survival rate aboard the Titanic, why should you use this metric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uild a tuned Logistic model. Be prepared to explain your design (including regularization), metric, and feature set in predicting survival using any tools necessary (such as a fit chart). Use the starter code to get you going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pic>
        <p:nvPicPr>
          <p:cNvPr id="803" name="Shape 8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Shape 80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3052748" y="5792350"/>
            <a:ext cx="91961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 and a Logistic model on the Titanic data</a:t>
            </a:r>
          </a:p>
        </p:txBody>
      </p:sp>
      <p:sp>
        <p:nvSpPr>
          <p:cNvPr id="806" name="Shape 80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07" name="Shape 807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(35 minutes)</a:t>
            </a:r>
          </a:p>
        </p:txBody>
      </p:sp>
      <p:cxnSp>
        <p:nvCxnSpPr>
          <p:cNvPr id="808" name="Shape 80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09" name="Shape 809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EVALUATING LOGISTIC REGRESSION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15" name="Shape 81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>
            <a:spLocks noGrp="1"/>
          </p:cNvSpPr>
          <p:nvPr>
            <p:ph type="body" idx="1"/>
          </p:nvPr>
        </p:nvSpPr>
        <p:spPr>
          <a:xfrm>
            <a:off x="634999" y="1301275"/>
            <a:ext cx="122027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What’s the link function used in logistic regression?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kind of machine learning problems does logistic regression address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do the </a:t>
            </a:r>
            <a:r>
              <a:rPr lang="en-US" sz="2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coefficients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a logistic regression represent? How does the interpretation differ from ordinary least squares? How is it similar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 QUESTIONS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>
            <a:spLocks noGrp="1"/>
          </p:cNvSpPr>
          <p:nvPr>
            <p:ph type="body" idx="1"/>
          </p:nvPr>
        </p:nvSpPr>
        <p:spPr>
          <a:xfrm>
            <a:off x="634999" y="1301275"/>
            <a:ext cx="122027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ow does True Positive Rate and False Positive Rate help explain accuracy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would an AUC of 0.5 represent for a model? What about an AUC of 0.9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hy might one classification metric be more important to tune than another? Give an example of a business problem or project where this would be the case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27" name="Shape 8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 QUESTIONS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833" name="Shape 83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839" name="Shape 83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840" name="Shape 840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Homework: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46" name="Shape 84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852" name="Shape 85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853" name="Shape 853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859" name="Shape 85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60" name="Shape 86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61" name="Shape 86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867" name="Shape 8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68" name="Shape 8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69" name="Shape 86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70" name="Shape 870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876" name="Shape 87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77" name="Shape 87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78" name="Shape 87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79" name="Shape 879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80" name="Shape 880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881" name="Shape 881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Implement a linear model (LinearRegression) with sklearn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 what a coefficient is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metrics such as accuracy and misclassification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the differences between L1 and L2 regularization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  <p:pic>
        <p:nvPicPr>
          <p:cNvPr id="466" name="Shape 4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2961475" y="2224346"/>
            <a:ext cx="9174599" cy="342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Read through the following two questions and brainstorm some ideas on how to answer each: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class we've covered two different algorithms thus far: the 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linear model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(ordinary least squares, OLS) and 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k-nearest neighbors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(knn). What are the main differences between these two? What other differences lie in how they 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approach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solving the problem? For example, what is 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interpretable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about OLS, compared to what's 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interpretable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KNN?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advantages could we have, compared to KNN, using a linear model like OLS to solve classification? What would be the challenges to using OLS to solve classification (say, if the values were either 1 or 0)?</a:t>
            </a:r>
          </a:p>
        </p:txBody>
      </p:sp>
      <p:sp>
        <p:nvSpPr>
          <p:cNvPr id="469" name="Shape 469"/>
          <p:cNvSpPr/>
          <p:nvPr/>
        </p:nvSpPr>
        <p:spPr>
          <a:xfrm>
            <a:off x="3052744" y="63257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70" name="Shape 470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71" name="Shape 47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472" name="Shape 47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3447</Words>
  <Application>Microsoft Macintosh PowerPoint</Application>
  <PresentationFormat>Custom</PresentationFormat>
  <Paragraphs>438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Merriweather Sans</vt:lpstr>
      <vt:lpstr>Oswald</vt:lpstr>
      <vt:lpstr>White</vt:lpstr>
      <vt:lpstr>White</vt:lpstr>
      <vt:lpstr>PowerPoint Presentation</vt:lpstr>
      <vt:lpstr>PowerPoint Presentation</vt:lpstr>
      <vt:lpstr>PowerPoint Presentation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CITATIONS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Brandon Burroughs</cp:lastModifiedBy>
  <cp:revision>1</cp:revision>
  <dcterms:modified xsi:type="dcterms:W3CDTF">2016-01-24T22:54:36Z</dcterms:modified>
</cp:coreProperties>
</file>