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6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B3C874A-562D-409B-8F63-5951300B6B0D}">
  <a:tblStyle styleId="{1B3C874A-562D-409B-8F63-5951300B6B0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512" y="-104"/>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54603017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8" name="Shape 4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4" name="Shape 4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7" name="Shape 50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3" name="Shape 51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9" name="Shape 5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5" name="Shape 5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1" name="Shape 5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8" name="Shape 5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0" name="Shape 5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7" name="Shape 5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3" name="Shape 5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81" name="Shape 5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3" name="Shape 5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9" name="Shape 5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6" name="Shape 6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2" name="Shape 6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2" name="Shape 6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4" name="Shape 6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0" name="Shape 6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6" name="Shape 6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6" name="Shape 6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98" name="Shape 6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4" name="Shape 70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0" name="Shape 71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Shape 7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6" name="Shape 7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2" name="Shape 7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8" name="Shape 7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4" name="Shape 7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0" name="Shape 74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6" name="Shape 7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2" name="Shape 7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Shape 7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8" name="Shape 7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4" name="Shape 7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0" name="Shape 7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6" name="Shape 7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88" name="Shape 7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4" name="Shape 7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6" name="Shape 8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18" name="Shape 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4" name="Shape 8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31" name="Shape 8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7" name="Shape 8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Shape 8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2" name="Shape 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Shape 86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1" name="Shape 8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www.bloomberg.com/news/articles/2010-12-23/ibm-predicts-holographic-calls-air-breathing-batteries-by-2015" TargetMode="External"/><Relationship Id="rId4" Type="http://schemas.openxmlformats.org/officeDocument/2006/relationships/image" Target="../media/image27.jp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DECISION TREES AND RANDOM FORESTS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models that ask a series of questions.  The next question depends upon the answer to the previous question.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ensembles of decision trees that are randomized in the way they are created.</a:t>
            </a:r>
          </a:p>
          <a:p>
            <a:pPr marR="0" lvl="0" algn="l" rtl="0">
              <a:spcBef>
                <a:spcPts val="1000"/>
              </a:spcBef>
              <a:buNone/>
            </a:pPr>
            <a:endParaRPr sz="2800">
              <a:latin typeface="Georgia"/>
              <a:ea typeface="Georgia"/>
              <a:cs typeface="Georgia"/>
              <a:sym typeface="Georgia"/>
            </a:endParaRPr>
          </a:p>
        </p:txBody>
      </p:sp>
      <p:pic>
        <p:nvPicPr>
          <p:cNvPr id="473" name="Shape 473"/>
          <p:cNvPicPr preferRelativeResize="0"/>
          <p:nvPr/>
        </p:nvPicPr>
        <p:blipFill>
          <a:blip r:embed="rId3">
            <a:alphaModFix/>
          </a:blip>
          <a:stretch>
            <a:fillRect/>
          </a:stretch>
        </p:blipFill>
        <p:spPr>
          <a:xfrm>
            <a:off x="3802062" y="41465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DECISION TREES AND RANDOM FORESTS</a:t>
            </a:r>
          </a:p>
        </p:txBody>
      </p:sp>
      <p:sp>
        <p:nvSpPr>
          <p:cNvPr id="479" name="Shape 4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weak learners that are easy to overfit.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strong models that are made up of a collection of decision trees.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They are non-linear (as opposed to logistic regression).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They are mostly black-boxes (no coefficients, although we do have a measure of feature importance).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They can be used for classification or regression.</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NATURAL LANGUAGE PROCESSING</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NATURAL LANGUAGE PROCESSING (NLP)?</a:t>
            </a:r>
          </a:p>
        </p:txBody>
      </p:sp>
      <p:sp>
        <p:nvSpPr>
          <p:cNvPr id="491" name="Shape 49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Natural language processing is the task of extracting meaning and information from text documents.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types of information we might want to extract.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tasks may range from simple classification tasks, such as deciding what category a piece of text falls into, to more complex tasks like translating or summarizing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most tasks, a fair amount of pre-processing is required to make the text digestible for our algorithms.  We typically need to </a:t>
            </a:r>
            <a:r>
              <a:rPr lang="en-US" sz="2800" i="1">
                <a:latin typeface="Georgia"/>
                <a:ea typeface="Georgia"/>
                <a:cs typeface="Georgia"/>
                <a:sym typeface="Georgia"/>
              </a:rPr>
              <a:t>add structure </a:t>
            </a:r>
            <a:r>
              <a:rPr lang="en-US" sz="2800">
                <a:latin typeface="Georgia"/>
                <a:ea typeface="Georgia"/>
                <a:cs typeface="Georgia"/>
                <a:sym typeface="Georgia"/>
              </a:rPr>
              <a:t>to our</a:t>
            </a:r>
            <a:r>
              <a:rPr lang="en-US" sz="2800" i="1">
                <a:latin typeface="Georgia"/>
                <a:ea typeface="Georgia"/>
                <a:cs typeface="Georgia"/>
                <a:sym typeface="Georgia"/>
              </a:rPr>
              <a:t> unstructured data</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NATURAL LANGUAGE PROCESSING (NLP)?</a:t>
            </a:r>
          </a:p>
        </p:txBody>
      </p:sp>
      <p:sp>
        <p:nvSpPr>
          <p:cNvPr id="497" name="Shape 49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AI assistant systems are typically powered by fairly advanced NLP engines.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system like Siri uses voice-to-transcription to record a command and then various NLP algorithms to identify the question asked and possible answers.</a:t>
            </a:r>
          </a:p>
          <a:p>
            <a:pPr marR="0" lvl="0" algn="l" rtl="0">
              <a:spcBef>
                <a:spcPts val="1000"/>
              </a:spcBef>
              <a:buNone/>
            </a:pPr>
            <a:endParaRPr sz="2800">
              <a:latin typeface="Georgia"/>
              <a:ea typeface="Georgia"/>
              <a:cs typeface="Georgia"/>
              <a:sym typeface="Georgia"/>
            </a:endParaRPr>
          </a:p>
        </p:txBody>
      </p:sp>
      <p:pic>
        <p:nvPicPr>
          <p:cNvPr id="498" name="Shape 498"/>
          <p:cNvPicPr preferRelativeResize="0"/>
          <p:nvPr/>
        </p:nvPicPr>
        <p:blipFill>
          <a:blip r:embed="rId3">
            <a:alphaModFix/>
          </a:blip>
          <a:stretch>
            <a:fillRect/>
          </a:stretch>
        </p:blipFill>
        <p:spPr>
          <a:xfrm>
            <a:off x="3644900" y="3727450"/>
            <a:ext cx="5715000" cy="3810000"/>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TOKENIZATION</a:t>
            </a:r>
          </a:p>
        </p:txBody>
      </p:sp>
      <p:sp>
        <p:nvSpPr>
          <p:cNvPr id="504" name="Shape 50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Tokenization is the task of separating a sentence into its constituent parts, or </a:t>
            </a:r>
            <a:r>
              <a:rPr lang="en-US" sz="2800" i="1">
                <a:latin typeface="Georgia"/>
                <a:ea typeface="Georgia"/>
                <a:cs typeface="Georgia"/>
                <a:sym typeface="Georgia"/>
              </a:rPr>
              <a:t>tokens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Determining the “words” of a sentence seems easy but can quickly become complicated with unusual punctuation (common in social media) or different language conventions.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TOKENIZATION</a:t>
            </a:r>
          </a:p>
        </p:txBody>
      </p:sp>
      <p:sp>
        <p:nvSpPr>
          <p:cNvPr id="510" name="Shape 5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sort of difficulties may there be with the following sentence?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L.A. Lakers won the NBA championship in 2010, defeating the Boston Celtics.</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TOKENIZATION EXAMPLES</a:t>
            </a:r>
          </a:p>
        </p:txBody>
      </p:sp>
      <p:sp>
        <p:nvSpPr>
          <p:cNvPr id="516" name="Shape 51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My house is located in Uptown. → [My, house, is, located, in, Uptown]</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The Lakers are my favorite team. → [The, Lakers, are, my, favorite, team]</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Data Science is the future! → [Data, Science, is, the, future]</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GA has many locations. → [GA, has, many, locations.]</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LEMMATIZATION AND STEMMING</a:t>
            </a:r>
          </a:p>
        </p:txBody>
      </p:sp>
      <p:sp>
        <p:nvSpPr>
          <p:cNvPr id="522" name="Shape 52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would you describe the relationship between the terms ‘bad’ and ‘badly’ or ‘different’ and ‘differences’?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Stemming</a:t>
            </a:r>
            <a:r>
              <a:rPr lang="en-US" sz="2800">
                <a:latin typeface="Georgia"/>
                <a:ea typeface="Georgia"/>
                <a:cs typeface="Georgia"/>
                <a:sym typeface="Georgia"/>
              </a:rPr>
              <a:t> and </a:t>
            </a:r>
            <a:r>
              <a:rPr lang="en-US" sz="2800" i="1">
                <a:latin typeface="Georgia"/>
                <a:ea typeface="Georgia"/>
                <a:cs typeface="Georgia"/>
                <a:sym typeface="Georgia"/>
              </a:rPr>
              <a:t>lemmatization</a:t>
            </a:r>
            <a:r>
              <a:rPr lang="en-US" sz="2800">
                <a:latin typeface="Georgia"/>
                <a:ea typeface="Georgia"/>
                <a:cs typeface="Georgia"/>
                <a:sym typeface="Georgia"/>
              </a:rPr>
              <a:t> help identify common roots of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Stemming</a:t>
            </a:r>
            <a:r>
              <a:rPr lang="en-US" sz="2800">
                <a:latin typeface="Georgia"/>
                <a:ea typeface="Georgia"/>
                <a:cs typeface="Georgia"/>
                <a:sym typeface="Georgia"/>
              </a:rPr>
              <a:t> is a crude process of removing common endings from sentences, such as ‘s’, ‘es’, ‘ly’, ‘ing’, and ‘ed’.</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LEMMATIZATION AND STEMMING</a:t>
            </a:r>
          </a:p>
        </p:txBody>
      </p:sp>
      <p:sp>
        <p:nvSpPr>
          <p:cNvPr id="528" name="Shape 52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Lemmatization is a more refined process that uses specific language and grammar rules to derive the root of a word.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useful for words that do not share an obvious root such as ‘better’ and ‘best’.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other examples of words that do not share an obvious root?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LEMMATIZATION AND STEMMING EXAMPLES</a:t>
            </a:r>
          </a:p>
        </p:txBody>
      </p:sp>
      <p:sp>
        <p:nvSpPr>
          <p:cNvPr id="534" name="Shape 534"/>
          <p:cNvSpPr txBox="1">
            <a:spLocks noGrp="1"/>
          </p:cNvSpPr>
          <p:nvPr>
            <p:ph type="body" idx="1"/>
          </p:nvPr>
        </p:nvSpPr>
        <p:spPr>
          <a:xfrm>
            <a:off x="635003" y="1292775"/>
            <a:ext cx="5865300" cy="3809999"/>
          </a:xfrm>
          <a:prstGeom prst="rect">
            <a:avLst/>
          </a:prstGeom>
          <a:noFill/>
          <a:ln>
            <a:noFill/>
          </a:ln>
        </p:spPr>
        <p:txBody>
          <a:bodyPr lIns="0" tIns="0" rIns="0" bIns="0" anchor="t" anchorCtr="0">
            <a:noAutofit/>
          </a:bodyPr>
          <a:lstStyle/>
          <a:p>
            <a:pPr marR="0" lvl="0" algn="ctr" rtl="0">
              <a:spcBef>
                <a:spcPts val="0"/>
              </a:spcBef>
              <a:buNone/>
            </a:pPr>
            <a:r>
              <a:rPr lang="en-US" sz="2800" b="1">
                <a:latin typeface="Georgia"/>
                <a:ea typeface="Georgia"/>
                <a:cs typeface="Georgia"/>
                <a:sym typeface="Georgia"/>
              </a:rPr>
              <a:t>Lemmatization</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shouted → shout</a:t>
            </a:r>
          </a:p>
          <a:p>
            <a:pPr marR="0" lvl="0" algn="l"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best → good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better → good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good → good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wiping → wipe</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hidden → hide</a:t>
            </a:r>
          </a:p>
        </p:txBody>
      </p:sp>
      <p:sp>
        <p:nvSpPr>
          <p:cNvPr id="535" name="Shape 535"/>
          <p:cNvSpPr txBox="1">
            <a:spLocks noGrp="1"/>
          </p:cNvSpPr>
          <p:nvPr>
            <p:ph type="body" idx="1"/>
          </p:nvPr>
        </p:nvSpPr>
        <p:spPr>
          <a:xfrm>
            <a:off x="6502403" y="1292775"/>
            <a:ext cx="5865300" cy="3809999"/>
          </a:xfrm>
          <a:prstGeom prst="rect">
            <a:avLst/>
          </a:prstGeom>
          <a:noFill/>
          <a:ln>
            <a:noFill/>
          </a:ln>
        </p:spPr>
        <p:txBody>
          <a:bodyPr lIns="0" tIns="0" rIns="0" bIns="0" anchor="t" anchorCtr="0">
            <a:noAutofit/>
          </a:bodyPr>
          <a:lstStyle/>
          <a:p>
            <a:pPr marR="0" lvl="0" algn="ctr" rtl="0">
              <a:spcBef>
                <a:spcPts val="0"/>
              </a:spcBef>
              <a:buNone/>
            </a:pPr>
            <a:r>
              <a:rPr lang="en-US" sz="2800" b="1">
                <a:latin typeface="Georgia"/>
                <a:ea typeface="Georgia"/>
                <a:cs typeface="Georgia"/>
                <a:sym typeface="Georgia"/>
              </a:rPr>
              <a:t>Stemming</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badly → bad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computing → comput</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computed → comput</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wipes → wip</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wiped → wip</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wiping → wip</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41" name="Shape 54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2" name="Shape 54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43" name="Shape 54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other words or phrases might cause problems with stemming? Why?</a:t>
            </a:r>
            <a:br>
              <a:rPr lang="en-US" sz="1800">
                <a:solidFill>
                  <a:schemeClr val="dk1"/>
                </a:solidFill>
                <a:latin typeface="Georgia"/>
                <a:ea typeface="Georgia"/>
                <a:cs typeface="Georgia"/>
                <a:sym typeface="Georgia"/>
              </a:rPr>
            </a:br>
            <a:endParaRPr lang="en-US"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other words or phrases might cause problems with lemmatization? Why?</a:t>
            </a:r>
          </a:p>
        </p:txBody>
      </p:sp>
      <p:sp>
        <p:nvSpPr>
          <p:cNvPr id="544" name="Shape 54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45" name="Shape 54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46" name="Shape 54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47" name="Shape 54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PARSING AND TAGGING</a:t>
            </a:r>
          </a:p>
        </p:txBody>
      </p:sp>
      <p:sp>
        <p:nvSpPr>
          <p:cNvPr id="553" name="Shape 553"/>
          <p:cNvSpPr txBox="1">
            <a:spLocks noGrp="1"/>
          </p:cNvSpPr>
          <p:nvPr>
            <p:ph type="body" idx="1"/>
          </p:nvPr>
        </p:nvSpPr>
        <p:spPr>
          <a:xfrm>
            <a:off x="634999" y="1292775"/>
            <a:ext cx="72197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order to understand the various elements of a sentence, we need to </a:t>
            </a:r>
            <a:r>
              <a:rPr lang="en-US" sz="2800" i="1">
                <a:latin typeface="Georgia"/>
                <a:ea typeface="Georgia"/>
                <a:cs typeface="Georgia"/>
                <a:sym typeface="Georgia"/>
              </a:rPr>
              <a:t>tag</a:t>
            </a:r>
            <a:r>
              <a:rPr lang="en-US" sz="2800">
                <a:latin typeface="Georgia"/>
                <a:ea typeface="Georgia"/>
                <a:cs typeface="Georgia"/>
                <a:sym typeface="Georgia"/>
              </a:rPr>
              <a:t> important topics and </a:t>
            </a:r>
            <a:r>
              <a:rPr lang="en-US" sz="2800" i="1">
                <a:latin typeface="Georgia"/>
                <a:ea typeface="Georgia"/>
                <a:cs typeface="Georgia"/>
                <a:sym typeface="Georgia"/>
              </a:rPr>
              <a:t>parse</a:t>
            </a:r>
            <a:r>
              <a:rPr lang="en-US" sz="2800">
                <a:latin typeface="Georgia"/>
                <a:ea typeface="Georgia"/>
                <a:cs typeface="Georgia"/>
                <a:sym typeface="Georgia"/>
              </a:rPr>
              <a:t> their dependencies.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goal is to identify the </a:t>
            </a:r>
            <a:r>
              <a:rPr lang="en-US" sz="2800" i="1">
                <a:latin typeface="Georgia"/>
                <a:ea typeface="Georgia"/>
                <a:cs typeface="Georgia"/>
                <a:sym typeface="Georgia"/>
              </a:rPr>
              <a:t>actors</a:t>
            </a:r>
            <a:r>
              <a:rPr lang="en-US" sz="2800">
                <a:latin typeface="Georgia"/>
                <a:ea typeface="Georgia"/>
                <a:cs typeface="Georgia"/>
                <a:sym typeface="Georgia"/>
              </a:rPr>
              <a:t> and </a:t>
            </a:r>
            <a:r>
              <a:rPr lang="en-US" sz="2800" i="1">
                <a:latin typeface="Georgia"/>
                <a:ea typeface="Georgia"/>
                <a:cs typeface="Georgia"/>
                <a:sym typeface="Georgia"/>
              </a:rPr>
              <a:t>actions</a:t>
            </a:r>
            <a:r>
              <a:rPr lang="en-US" sz="2800">
                <a:latin typeface="Georgia"/>
                <a:ea typeface="Georgia"/>
                <a:cs typeface="Georgia"/>
                <a:sym typeface="Georgia"/>
              </a:rPr>
              <a:t> in the text in order to make informed decisions.</a:t>
            </a:r>
          </a:p>
          <a:p>
            <a:pPr marR="0" lvl="0" algn="l" rtl="0">
              <a:spcBef>
                <a:spcPts val="0"/>
              </a:spcBef>
              <a:buNone/>
            </a:pPr>
            <a:endParaRPr sz="2800">
              <a:latin typeface="Georgia"/>
              <a:ea typeface="Georgia"/>
              <a:cs typeface="Georgia"/>
              <a:sym typeface="Georgia"/>
            </a:endParaRPr>
          </a:p>
        </p:txBody>
      </p:sp>
      <p:pic>
        <p:nvPicPr>
          <p:cNvPr id="554" name="Shape 554"/>
          <p:cNvPicPr preferRelativeResize="0"/>
          <p:nvPr/>
        </p:nvPicPr>
        <p:blipFill>
          <a:blip r:embed="rId3">
            <a:alphaModFix/>
          </a:blip>
          <a:stretch>
            <a:fillRect/>
          </a:stretch>
        </p:blipFill>
        <p:spPr>
          <a:xfrm>
            <a:off x="7854950" y="1879600"/>
            <a:ext cx="4762500" cy="4762500"/>
          </a:xfrm>
          <a:prstGeom prst="rect">
            <a:avLst/>
          </a:prstGeom>
          <a:noFill/>
          <a:ln>
            <a:noFill/>
          </a:ln>
        </p:spPr>
      </p:pic>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PARSING AND TAGGING</a:t>
            </a:r>
          </a:p>
        </p:txBody>
      </p:sp>
      <p:sp>
        <p:nvSpPr>
          <p:cNvPr id="560" name="Shape 56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are processing financial news, we might need to identify which companies are involved and any actions they are taking.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are writing an assistant application, we might need to identify specific command phrases in order to determine what is being asked (e.g. “Siri, when is my next appointment?”).</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PARSING AND TAGGING</a:t>
            </a:r>
          </a:p>
        </p:txBody>
      </p:sp>
      <p:sp>
        <p:nvSpPr>
          <p:cNvPr id="566" name="Shape 5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Tagging and parsing is made up of a few overlapping subproblems: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“Parts of speech” tagging:  What are the parts of speech in a sentence (e.g. noun, verb, adjective, etc)?</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Chunking:  Can we identify the pieces of the sentence that go together in meaningful chunks (e.g. noun or verb phrases)?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Named entity recognition:  Can we identify </a:t>
            </a:r>
            <a:r>
              <a:rPr lang="en-US" sz="2800" i="1">
                <a:latin typeface="Georgia"/>
                <a:ea typeface="Georgia"/>
                <a:cs typeface="Georgia"/>
                <a:sym typeface="Georgia"/>
              </a:rPr>
              <a:t>specific</a:t>
            </a:r>
            <a:r>
              <a:rPr lang="en-US" sz="2800">
                <a:latin typeface="Georgia"/>
                <a:ea typeface="Georgia"/>
                <a:cs typeface="Georgia"/>
                <a:sym typeface="Georgia"/>
              </a:rPr>
              <a:t> proper nouns?  Can we pick out people and locations?</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72" name="Shape 5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73" name="Shape 5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74" name="Shape 5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might NLP be applied within your current jobs or final projects?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other potential NLP use-cases?</a:t>
            </a:r>
          </a:p>
        </p:txBody>
      </p:sp>
      <p:sp>
        <p:nvSpPr>
          <p:cNvPr id="575" name="Shape 5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76" name="Shape 5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77" name="Shape 5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78" name="Shape 5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584" name="Shape 58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NLP techniques require pre-processing large collections of annotated text in order to learn specific language rules.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tools available for English and other popular languages.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tool typically requires a large amount of data and large databases of special use-cases like language inconsistencies and slang.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Python, two popular NLP packages are </a:t>
            </a:r>
            <a:r>
              <a:rPr lang="en-US" sz="2800">
                <a:latin typeface="Consolas"/>
                <a:ea typeface="Consolas"/>
                <a:cs typeface="Consolas"/>
                <a:sym typeface="Consolas"/>
              </a:rPr>
              <a:t>nltk</a:t>
            </a:r>
            <a:r>
              <a:rPr lang="en-US" sz="2800">
                <a:latin typeface="Georgia"/>
                <a:ea typeface="Georgia"/>
                <a:cs typeface="Georgia"/>
                <a:sym typeface="Georgia"/>
              </a:rPr>
              <a:t> and </a:t>
            </a:r>
            <a:r>
              <a:rPr lang="en-US" sz="2800">
                <a:latin typeface="Consolas"/>
                <a:ea typeface="Consolas"/>
                <a:cs typeface="Consolas"/>
                <a:sym typeface="Consolas"/>
              </a:rPr>
              <a:t>spacy</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nltk</a:t>
            </a:r>
            <a:r>
              <a:rPr lang="en-US" sz="2800">
                <a:latin typeface="Georgia"/>
                <a:ea typeface="Georgia"/>
                <a:cs typeface="Georgia"/>
                <a:sym typeface="Georgia"/>
              </a:rPr>
              <a:t> is more popular but not as advanced and well maintained.  </a:t>
            </a:r>
            <a:r>
              <a:rPr lang="en-US" sz="2800">
                <a:latin typeface="Consolas"/>
                <a:ea typeface="Consolas"/>
                <a:cs typeface="Consolas"/>
                <a:sym typeface="Consolas"/>
              </a:rPr>
              <a:t>spacy</a:t>
            </a:r>
            <a:r>
              <a:rPr lang="en-US" sz="2800">
                <a:latin typeface="Georgia"/>
                <a:ea typeface="Georgia"/>
                <a:cs typeface="Georgia"/>
                <a:sym typeface="Georgia"/>
              </a:rPr>
              <a:t> is more modern but not available for commercial use.</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be using </a:t>
            </a:r>
            <a:r>
              <a:rPr lang="en-US" sz="2800">
                <a:latin typeface="Consolas"/>
                <a:ea typeface="Consolas"/>
                <a:cs typeface="Consolas"/>
                <a:sym typeface="Consolas"/>
              </a:rPr>
              <a:t>spacy</a:t>
            </a:r>
            <a:r>
              <a:rPr lang="en-US" sz="2800">
                <a:latin typeface="Georgia"/>
                <a:ea typeface="Georgia"/>
                <a:cs typeface="Georgia"/>
                <a:sym typeface="Georgia"/>
              </a:rPr>
              <a:t> to process some news article titles.  First load the NLP toolkit by specifying the language.</a:t>
            </a:r>
          </a:p>
          <a:p>
            <a:pPr lvl="0" rtl="0">
              <a:lnSpc>
                <a:spcPct val="100000"/>
              </a:lnSpc>
              <a:spcBef>
                <a:spcPts val="0"/>
              </a:spcBef>
              <a:buNone/>
            </a:pPr>
            <a:endParaRPr sz="1800">
              <a:solidFill>
                <a:srgbClr val="333333"/>
              </a:solidFill>
              <a:highlight>
                <a:srgbClr val="F7F7F7"/>
              </a:highlight>
              <a:latin typeface="Consolas"/>
              <a:ea typeface="Consolas"/>
              <a:cs typeface="Consolas"/>
              <a:sym typeface="Consolas"/>
            </a:endParaRPr>
          </a:p>
          <a:p>
            <a:pPr marL="0" lvl="0" indent="457200" rtl="0">
              <a:lnSpc>
                <a:spcPct val="115000"/>
              </a:lnSpc>
              <a:spcBef>
                <a:spcPts val="0"/>
              </a:spcBef>
              <a:buNone/>
            </a:pPr>
            <a:r>
              <a:rPr lang="en-US" sz="2000">
                <a:solidFill>
                  <a:srgbClr val="A71D5D"/>
                </a:solidFill>
                <a:highlight>
                  <a:srgbClr val="F7F7F7"/>
                </a:highlight>
                <a:latin typeface="Consolas"/>
                <a:ea typeface="Consolas"/>
                <a:cs typeface="Consolas"/>
                <a:sym typeface="Consolas"/>
              </a:rPr>
              <a:t>from</a:t>
            </a:r>
            <a:r>
              <a:rPr lang="en-US" sz="2000">
                <a:solidFill>
                  <a:srgbClr val="333333"/>
                </a:solidFill>
                <a:highlight>
                  <a:srgbClr val="F7F7F7"/>
                </a:highlight>
                <a:latin typeface="Consolas"/>
                <a:ea typeface="Consolas"/>
                <a:cs typeface="Consolas"/>
                <a:sym typeface="Consolas"/>
              </a:rPr>
              <a:t> spacy.en </a:t>
            </a:r>
            <a:r>
              <a:rPr lang="en-US" sz="2000">
                <a:solidFill>
                  <a:srgbClr val="A71D5D"/>
                </a:solidFill>
                <a:highlight>
                  <a:srgbClr val="F7F7F7"/>
                </a:highlight>
                <a:latin typeface="Consolas"/>
                <a:ea typeface="Consolas"/>
                <a:cs typeface="Consolas"/>
                <a:sym typeface="Consolas"/>
              </a:rPr>
              <a:t>import</a:t>
            </a:r>
            <a:r>
              <a:rPr lang="en-US" sz="2000">
                <a:solidFill>
                  <a:srgbClr val="333333"/>
                </a:solidFill>
                <a:highlight>
                  <a:srgbClr val="F7F7F7"/>
                </a:highlight>
                <a:latin typeface="Consolas"/>
                <a:ea typeface="Consolas"/>
                <a:cs typeface="Consolas"/>
                <a:sym typeface="Consolas"/>
              </a:rPr>
              <a:t> English</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nlp_toolkit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English()</a:t>
            </a:r>
          </a:p>
          <a:p>
            <a:pPr lvl="0" rtl="0">
              <a:lnSpc>
                <a:spcPct val="115000"/>
              </a:lnSpc>
              <a:spcBef>
                <a:spcPts val="0"/>
              </a:spcBef>
              <a:buNone/>
            </a:pPr>
            <a:endParaRPr sz="1800">
              <a:solidFill>
                <a:srgbClr val="333333"/>
              </a:solidFill>
              <a:highlight>
                <a:srgbClr val="F7F7F7"/>
              </a:highlight>
              <a:latin typeface="Consolas"/>
              <a:ea typeface="Consolas"/>
              <a:cs typeface="Consolas"/>
              <a:sym typeface="Consolas"/>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This toolkit has 3 pre-processing engines:</a:t>
            </a:r>
          </a:p>
          <a:p>
            <a:pPr marR="0" lvl="1" algn="l" rtl="0">
              <a:lnSpc>
                <a:spcPct val="115000"/>
              </a:lnSpc>
              <a:spcBef>
                <a:spcPts val="0"/>
              </a:spcBef>
              <a:buSzPct val="100000"/>
              <a:buFont typeface="Georgia"/>
            </a:pPr>
            <a:r>
              <a:rPr lang="en-US" sz="2800">
                <a:latin typeface="Georgia"/>
                <a:ea typeface="Georgia"/>
                <a:cs typeface="Georgia"/>
                <a:sym typeface="Georgia"/>
              </a:rPr>
              <a:t>A tokenizer:  to identify the word tokens</a:t>
            </a:r>
          </a:p>
          <a:p>
            <a:pPr marR="0" lvl="1" algn="l" rtl="0">
              <a:lnSpc>
                <a:spcPct val="115000"/>
              </a:lnSpc>
              <a:spcBef>
                <a:spcPts val="0"/>
              </a:spcBef>
              <a:buSzPct val="100000"/>
              <a:buFont typeface="Georgia"/>
            </a:pPr>
            <a:r>
              <a:rPr lang="en-US" sz="2800">
                <a:latin typeface="Georgia"/>
                <a:ea typeface="Georgia"/>
                <a:cs typeface="Georgia"/>
                <a:sym typeface="Georgia"/>
              </a:rPr>
              <a:t>A tagger:  to identify the concepts described by the words</a:t>
            </a:r>
          </a:p>
          <a:p>
            <a:pPr marR="0" lvl="1" algn="l" rtl="0">
              <a:lnSpc>
                <a:spcPct val="115000"/>
              </a:lnSpc>
              <a:spcBef>
                <a:spcPts val="0"/>
              </a:spcBef>
              <a:buSzPct val="100000"/>
              <a:buFont typeface="Georgia"/>
            </a:pPr>
            <a:r>
              <a:rPr lang="en-US" sz="2800">
                <a:latin typeface="Georgia"/>
                <a:ea typeface="Georgia"/>
                <a:cs typeface="Georgia"/>
                <a:sym typeface="Georgia"/>
              </a:rPr>
              <a:t>A parser:  to identify the phrases and links between different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of these engines can be overridden with a different, specialized tool.  You can even write your own and use them in place of the defaults.</a:t>
            </a:r>
          </a:p>
        </p:txBody>
      </p:sp>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first title is “</a:t>
            </a:r>
            <a:r>
              <a:rPr lang="en-US" sz="2800" u="sng">
                <a:solidFill>
                  <a:schemeClr val="hlink"/>
                </a:solidFill>
                <a:latin typeface="Georgia"/>
                <a:ea typeface="Georgia"/>
                <a:cs typeface="Georgia"/>
                <a:sym typeface="Georgia"/>
                <a:hlinkClick r:id="rId3"/>
              </a:rPr>
              <a:t>IBM Sees Holographic Calls, Air Breathing Batteries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From this, we may want to extract several pieces of information:  this title references a company and that company is referencing a new possible product, air-breathing batteries.</a:t>
            </a:r>
          </a:p>
          <a:p>
            <a:pPr marR="0" lvl="0" algn="l" rtl="0">
              <a:spcBef>
                <a:spcPts val="0"/>
              </a:spcBef>
              <a:buNone/>
            </a:pPr>
            <a:endParaRPr sz="2800">
              <a:latin typeface="Georgia"/>
              <a:ea typeface="Georgia"/>
              <a:cs typeface="Georgia"/>
              <a:sym typeface="Georgia"/>
            </a:endParaRPr>
          </a:p>
        </p:txBody>
      </p:sp>
      <p:sp>
        <p:nvSpPr>
          <p:cNvPr id="602" name="Shape 6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pic>
        <p:nvPicPr>
          <p:cNvPr id="603" name="Shape 603"/>
          <p:cNvPicPr preferRelativeResize="0"/>
          <p:nvPr/>
        </p:nvPicPr>
        <p:blipFill>
          <a:blip r:embed="rId4">
            <a:alphaModFix/>
          </a:blip>
          <a:stretch>
            <a:fillRect/>
          </a:stretch>
        </p:blipFill>
        <p:spPr>
          <a:xfrm>
            <a:off x="4178300" y="4058275"/>
            <a:ext cx="4648200" cy="3095625"/>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use spacy to get information about this title.</a:t>
            </a:r>
          </a:p>
          <a:p>
            <a:pPr lvl="0" rtl="0">
              <a:lnSpc>
                <a:spcPct val="145000"/>
              </a:lnSpc>
              <a:spcBef>
                <a:spcPts val="0"/>
              </a:spcBef>
              <a:buNone/>
            </a:pPr>
            <a:endParaRPr sz="1000">
              <a:solidFill>
                <a:srgbClr val="333333"/>
              </a:solidFill>
              <a:highlight>
                <a:srgbClr val="F7F7F7"/>
              </a:highlight>
              <a:latin typeface="Consolas"/>
              <a:ea typeface="Consolas"/>
              <a:cs typeface="Consolas"/>
              <a:sym typeface="Consolas"/>
            </a:endParaRPr>
          </a:p>
          <a:p>
            <a:pPr lvl="0" rtl="0">
              <a:lnSpc>
                <a:spcPct val="115000"/>
              </a:lnSpc>
              <a:spcBef>
                <a:spcPts val="0"/>
              </a:spcBef>
              <a:buNone/>
            </a:pPr>
            <a:r>
              <a:rPr lang="en-US" sz="2000">
                <a:solidFill>
                  <a:srgbClr val="333333"/>
                </a:solidFill>
                <a:highlight>
                  <a:srgbClr val="F7F7F7"/>
                </a:highlight>
                <a:latin typeface="Consolas"/>
                <a:ea typeface="Consolas"/>
                <a:cs typeface="Consolas"/>
                <a:sym typeface="Consolas"/>
              </a:rPr>
              <a:t>title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a:t>
            </a:r>
            <a:r>
              <a:rPr lang="en-US" sz="2000">
                <a:solidFill>
                  <a:srgbClr val="183691"/>
                </a:solidFill>
                <a:highlight>
                  <a:srgbClr val="F7F7F7"/>
                </a:highlight>
                <a:latin typeface="Consolas"/>
                <a:ea typeface="Consolas"/>
                <a:cs typeface="Consolas"/>
                <a:sym typeface="Consolas"/>
              </a:rPr>
              <a:t>"IBM sees holographic calls, air breathing batteries"</a:t>
            </a:r>
            <a:r>
              <a:rPr lang="en-US" sz="2000">
                <a:solidFill>
                  <a:srgbClr val="333333"/>
                </a:solidFill>
                <a:highlight>
                  <a:srgbClr val="F7F7F7"/>
                </a:highlight>
                <a:latin typeface="Consolas"/>
                <a:ea typeface="Consolas"/>
                <a:cs typeface="Consolas"/>
                <a:sym typeface="Consolas"/>
              </a:rPr>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parsed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nlp_toolkit(title)</a:t>
            </a:r>
          </a:p>
          <a:p>
            <a:pPr lvl="0" rtl="0">
              <a:lnSpc>
                <a:spcPct val="115000"/>
              </a:lnSpc>
              <a:spcBef>
                <a:spcPts val="0"/>
              </a:spcBef>
              <a:buNone/>
            </a:pPr>
            <a:endParaRPr sz="2000">
              <a:solidFill>
                <a:srgbClr val="333333"/>
              </a:solidFill>
              <a:highlight>
                <a:srgbClr val="F7F7F7"/>
              </a:highlight>
              <a:latin typeface="Consolas"/>
              <a:ea typeface="Consolas"/>
              <a:cs typeface="Consolas"/>
              <a:sym typeface="Consolas"/>
            </a:endParaRPr>
          </a:p>
          <a:p>
            <a:pPr lvl="0" rtl="0">
              <a:lnSpc>
                <a:spcPct val="115000"/>
              </a:lnSpc>
              <a:spcBef>
                <a:spcPts val="0"/>
              </a:spcBef>
              <a:buNone/>
            </a:pPr>
            <a:r>
              <a:rPr lang="en-US" sz="2000">
                <a:solidFill>
                  <a:srgbClr val="A71D5D"/>
                </a:solidFill>
                <a:highlight>
                  <a:srgbClr val="F7F7F7"/>
                </a:highlight>
                <a:latin typeface="Consolas"/>
                <a:ea typeface="Consolas"/>
                <a:cs typeface="Consolas"/>
                <a:sym typeface="Consolas"/>
              </a:rPr>
              <a:t>for</a:t>
            </a:r>
            <a:r>
              <a:rPr lang="en-US" sz="2000">
                <a:solidFill>
                  <a:srgbClr val="333333"/>
                </a:solidFill>
                <a:highlight>
                  <a:srgbClr val="F7F7F7"/>
                </a:highlight>
                <a:latin typeface="Consolas"/>
                <a:ea typeface="Consolas"/>
                <a:cs typeface="Consolas"/>
                <a:sym typeface="Consolas"/>
              </a:rPr>
              <a:t> (i, word) </a:t>
            </a:r>
            <a:r>
              <a:rPr lang="en-US" sz="2000">
                <a:solidFill>
                  <a:srgbClr val="A71D5D"/>
                </a:solidFill>
                <a:highlight>
                  <a:srgbClr val="F7F7F7"/>
                </a:highlight>
                <a:latin typeface="Consolas"/>
                <a:ea typeface="Consolas"/>
                <a:cs typeface="Consolas"/>
                <a:sym typeface="Consolas"/>
              </a:rPr>
              <a:t>in</a:t>
            </a: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enumerate</a:t>
            </a:r>
            <a:r>
              <a:rPr lang="en-US" sz="2000">
                <a:solidFill>
                  <a:srgbClr val="333333"/>
                </a:solidFill>
                <a:highlight>
                  <a:srgbClr val="F7F7F7"/>
                </a:highlight>
                <a:latin typeface="Consolas"/>
                <a:ea typeface="Consolas"/>
                <a:cs typeface="Consolas"/>
                <a:sym typeface="Consolas"/>
              </a:rPr>
              <a:t>(parsed):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"Word: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Phrase type: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.format(word.dep_))</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Is the word a known entity type?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.format(word.ent_type_  </a:t>
            </a:r>
            <a:r>
              <a:rPr lang="en-US" sz="2000">
                <a:solidFill>
                  <a:srgbClr val="A71D5D"/>
                </a:solidFill>
                <a:highlight>
                  <a:srgbClr val="F7F7F7"/>
                </a:highlight>
                <a:latin typeface="Consolas"/>
                <a:ea typeface="Consolas"/>
                <a:cs typeface="Consolas"/>
                <a:sym typeface="Consolas"/>
              </a:rPr>
              <a:t>if</a:t>
            </a:r>
            <a:r>
              <a:rPr lang="en-US" sz="2000">
                <a:solidFill>
                  <a:srgbClr val="333333"/>
                </a:solidFill>
                <a:highlight>
                  <a:srgbClr val="F7F7F7"/>
                </a:highlight>
                <a:latin typeface="Consolas"/>
                <a:ea typeface="Consolas"/>
                <a:cs typeface="Consolas"/>
                <a:sym typeface="Consolas"/>
              </a:rPr>
              <a:t> word.ent_type_ </a:t>
            </a:r>
            <a:r>
              <a:rPr lang="en-US" sz="2000">
                <a:solidFill>
                  <a:srgbClr val="A71D5D"/>
                </a:solidFill>
                <a:highlight>
                  <a:srgbClr val="F7F7F7"/>
                </a:highlight>
                <a:latin typeface="Consolas"/>
                <a:ea typeface="Consolas"/>
                <a:cs typeface="Consolas"/>
                <a:sym typeface="Consolas"/>
              </a:rPr>
              <a:t>else</a:t>
            </a:r>
            <a:r>
              <a:rPr lang="en-US" sz="2000">
                <a:solidFill>
                  <a:srgbClr val="333333"/>
                </a:solidFill>
                <a:highlight>
                  <a:srgbClr val="F7F7F7"/>
                </a:highlight>
                <a:latin typeface="Consolas"/>
                <a:ea typeface="Consolas"/>
                <a:cs typeface="Consolas"/>
                <a:sym typeface="Consolas"/>
              </a:rPr>
              <a:t> </a:t>
            </a:r>
            <a:r>
              <a:rPr lang="en-US" sz="2000">
                <a:solidFill>
                  <a:srgbClr val="183691"/>
                </a:solidFill>
                <a:highlight>
                  <a:srgbClr val="F7F7F7"/>
                </a:highlight>
                <a:latin typeface="Consolas"/>
                <a:ea typeface="Consolas"/>
                <a:cs typeface="Consolas"/>
                <a:sym typeface="Consolas"/>
              </a:rPr>
              <a:t>"No"</a:t>
            </a:r>
            <a:r>
              <a:rPr lang="en-US" sz="2000">
                <a:solidFill>
                  <a:srgbClr val="333333"/>
                </a:solidFill>
                <a:highlight>
                  <a:srgbClr val="F7F7F7"/>
                </a:highlight>
                <a:latin typeface="Consolas"/>
                <a:ea typeface="Consolas"/>
                <a:cs typeface="Consolas"/>
                <a:sym typeface="Consolas"/>
              </a:rPr>
              <a:t>))</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Lemma: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.format(word.lemma_))</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Parent of this word: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.format(word.head.lemma_))</a:t>
            </a:r>
          </a:p>
          <a:p>
            <a:pPr lvl="0" rtl="0">
              <a:lnSpc>
                <a:spcPct val="115000"/>
              </a:lnSpc>
              <a:spcBef>
                <a:spcPts val="0"/>
              </a:spcBef>
              <a:buNone/>
            </a:pPr>
            <a:endParaRPr sz="20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Consolas"/>
                <a:ea typeface="Consolas"/>
                <a:cs typeface="Consolas"/>
                <a:sym typeface="Consolas"/>
              </a:rPr>
              <a:t>nlp_toolkit</a:t>
            </a:r>
            <a:r>
              <a:rPr lang="en-US" sz="2800">
                <a:solidFill>
                  <a:schemeClr val="dk1"/>
                </a:solidFill>
                <a:latin typeface="Georgia"/>
                <a:ea typeface="Georgia"/>
                <a:cs typeface="Georgia"/>
                <a:sym typeface="Georgia"/>
              </a:rPr>
              <a:t> runs each of the individual pre-processing tools.</a:t>
            </a:r>
          </a:p>
        </p:txBody>
      </p:sp>
      <p:sp>
        <p:nvSpPr>
          <p:cNvPr id="609" name="Shape 6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latin typeface="Georgia"/>
                <a:ea typeface="Georgia"/>
                <a:cs typeface="Georgia"/>
                <a:sym typeface="Georgia"/>
              </a:rPr>
              <a:t>The output will look similar to this:</a:t>
            </a:r>
          </a:p>
          <a:p>
            <a:pPr lvl="0" rtl="0">
              <a:lnSpc>
                <a:spcPct val="100000"/>
              </a:lnSpc>
              <a:spcBef>
                <a:spcPts val="0"/>
              </a:spcBef>
              <a:spcAft>
                <a:spcPts val="1200"/>
              </a:spcAft>
              <a:buNone/>
            </a:pPr>
            <a:endParaRPr sz="1000">
              <a:solidFill>
                <a:srgbClr val="333333"/>
              </a:solidFill>
              <a:highlight>
                <a:srgbClr val="F7F7F7"/>
              </a:highlight>
              <a:latin typeface="Consolas"/>
              <a:ea typeface="Consolas"/>
              <a:cs typeface="Consolas"/>
              <a:sym typeface="Consolas"/>
            </a:endParaRPr>
          </a:p>
          <a:p>
            <a:pPr lvl="0" rtl="0">
              <a:lnSpc>
                <a:spcPct val="115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Word: IBM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Phrase type: nsubj</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Is the word a known entity type? ORG</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Lemma: ibm</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Parent of this word: see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Word: sees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Phrase type: ROOT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Is the word a known entity type? No</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Lemma: see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Parent of this word: see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Word: holographic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Phrase type: amod</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Is the word a known entity type? No</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Lemma: holographic</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Parent of this word: call</a:t>
            </a:r>
          </a:p>
        </p:txBody>
      </p:sp>
      <p:sp>
        <p:nvSpPr>
          <p:cNvPr id="615" name="Shape 6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latin typeface="Georgia"/>
                <a:ea typeface="Georgia"/>
                <a:cs typeface="Georgia"/>
                <a:sym typeface="Georgia"/>
              </a:rPr>
              <a:t>In this output:</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“IBM” is identified as an organization (ORG).</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identify a phrase “holographic calls”.</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identify a compound noun phrase, “air breathing batteries”.</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identify that “see” is at a root as it’s the action “IBM” is taking.</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can see that “batteries” was lemmatized to “battery”.</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latin typeface="Georgia"/>
                <a:ea typeface="Georgia"/>
                <a:cs typeface="Georgia"/>
                <a:sym typeface="Georgia"/>
              </a:rPr>
              <a:t>We can use this output to find all titles that discuss an organization.</a:t>
            </a:r>
            <a:br>
              <a:rPr lang="en-US" sz="2800">
                <a:latin typeface="Georgia"/>
                <a:ea typeface="Georgia"/>
                <a:cs typeface="Georgia"/>
                <a:sym typeface="Georgia"/>
              </a:rPr>
            </a:br>
            <a:endParaRPr lang="en-US" sz="2800">
              <a:latin typeface="Georgia"/>
              <a:ea typeface="Georgia"/>
              <a:cs typeface="Georgia"/>
              <a:sym typeface="Georgia"/>
            </a:endParaRPr>
          </a:p>
          <a:p>
            <a:pPr lvl="0" rtl="0">
              <a:lnSpc>
                <a:spcPct val="145000"/>
              </a:lnSpc>
              <a:spcBef>
                <a:spcPts val="0"/>
              </a:spcBef>
              <a:buNone/>
            </a:pP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000">
                <a:solidFill>
                  <a:srgbClr val="A71D5D"/>
                </a:solidFill>
                <a:highlight>
                  <a:srgbClr val="F7F7F7"/>
                </a:highlight>
                <a:latin typeface="Consolas"/>
                <a:ea typeface="Consolas"/>
                <a:cs typeface="Consolas"/>
                <a:sym typeface="Consolas"/>
              </a:rPr>
              <a:t>def</a:t>
            </a:r>
            <a:r>
              <a:rPr lang="en-US" sz="2000">
                <a:solidFill>
                  <a:srgbClr val="333333"/>
                </a:solidFill>
                <a:highlight>
                  <a:srgbClr val="F7F7F7"/>
                </a:highlight>
                <a:latin typeface="Consolas"/>
                <a:ea typeface="Consolas"/>
                <a:cs typeface="Consolas"/>
                <a:sym typeface="Consolas"/>
              </a:rPr>
              <a:t> </a:t>
            </a:r>
            <a:r>
              <a:rPr lang="en-US" sz="2000">
                <a:solidFill>
                  <a:srgbClr val="795DA3"/>
                </a:solidFill>
                <a:highlight>
                  <a:srgbClr val="F7F7F7"/>
                </a:highlight>
                <a:latin typeface="Consolas"/>
                <a:ea typeface="Consolas"/>
                <a:cs typeface="Consolas"/>
                <a:sym typeface="Consolas"/>
              </a:rPr>
              <a:t>references_organization</a:t>
            </a:r>
            <a:r>
              <a:rPr lang="en-US" sz="2000">
                <a:solidFill>
                  <a:srgbClr val="333333"/>
                </a:solidFill>
                <a:highlight>
                  <a:srgbClr val="F7F7F7"/>
                </a:highlight>
                <a:latin typeface="Consolas"/>
                <a:ea typeface="Consolas"/>
                <a:cs typeface="Consolas"/>
                <a:sym typeface="Consolas"/>
              </a:rPr>
              <a:t>(title):</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parsed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nlp(title)</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A71D5D"/>
                </a:solidFill>
                <a:highlight>
                  <a:srgbClr val="F7F7F7"/>
                </a:highlight>
                <a:latin typeface="Consolas"/>
                <a:ea typeface="Consolas"/>
                <a:cs typeface="Consolas"/>
                <a:sym typeface="Consolas"/>
              </a:rPr>
              <a:t>return</a:t>
            </a: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any</a:t>
            </a:r>
            <a:r>
              <a:rPr lang="en-US" sz="2000">
                <a:solidFill>
                  <a:srgbClr val="333333"/>
                </a:solidFill>
                <a:highlight>
                  <a:srgbClr val="F7F7F7"/>
                </a:highlight>
                <a:latin typeface="Consolas"/>
                <a:ea typeface="Consolas"/>
                <a:cs typeface="Consolas"/>
                <a:sym typeface="Consolas"/>
              </a:rPr>
              <a:t>([word.ent_type_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a:t>
            </a:r>
            <a:r>
              <a:rPr lang="en-US" sz="2000">
                <a:solidFill>
                  <a:srgbClr val="183691"/>
                </a:solidFill>
                <a:highlight>
                  <a:srgbClr val="F7F7F7"/>
                </a:highlight>
                <a:latin typeface="Consolas"/>
                <a:ea typeface="Consolas"/>
                <a:cs typeface="Consolas"/>
                <a:sym typeface="Consolas"/>
              </a:rPr>
              <a:t>'ORG'</a:t>
            </a:r>
            <a:r>
              <a:rPr lang="en-US" sz="2000">
                <a:solidFill>
                  <a:srgbClr val="333333"/>
                </a:solidFill>
                <a:highlight>
                  <a:srgbClr val="F7F7F7"/>
                </a:highlight>
                <a:latin typeface="Consolas"/>
                <a:ea typeface="Consolas"/>
                <a:cs typeface="Consolas"/>
                <a:sym typeface="Consolas"/>
              </a:rPr>
              <a:t> </a:t>
            </a:r>
            <a:r>
              <a:rPr lang="en-US" sz="2000">
                <a:solidFill>
                  <a:srgbClr val="A71D5D"/>
                </a:solidFill>
                <a:highlight>
                  <a:srgbClr val="F7F7F7"/>
                </a:highlight>
                <a:latin typeface="Consolas"/>
                <a:ea typeface="Consolas"/>
                <a:cs typeface="Consolas"/>
                <a:sym typeface="Consolas"/>
              </a:rPr>
              <a:t>for</a:t>
            </a:r>
            <a:r>
              <a:rPr lang="en-US" sz="2000">
                <a:solidFill>
                  <a:srgbClr val="333333"/>
                </a:solidFill>
                <a:highlight>
                  <a:srgbClr val="F7F7F7"/>
                </a:highlight>
                <a:latin typeface="Consolas"/>
                <a:ea typeface="Consolas"/>
                <a:cs typeface="Consolas"/>
                <a:sym typeface="Consolas"/>
              </a:rPr>
              <a:t> word </a:t>
            </a:r>
            <a:r>
              <a:rPr lang="en-US" sz="2000">
                <a:solidFill>
                  <a:srgbClr val="A71D5D"/>
                </a:solidFill>
                <a:highlight>
                  <a:srgbClr val="F7F7F7"/>
                </a:highlight>
                <a:latin typeface="Consolas"/>
                <a:ea typeface="Consolas"/>
                <a:cs typeface="Consolas"/>
                <a:sym typeface="Consolas"/>
              </a:rPr>
              <a:t>in</a:t>
            </a:r>
            <a:r>
              <a:rPr lang="en-US" sz="2000">
                <a:solidFill>
                  <a:srgbClr val="333333"/>
                </a:solidFill>
                <a:highlight>
                  <a:srgbClr val="F7F7F7"/>
                </a:highlight>
                <a:latin typeface="Consolas"/>
                <a:ea typeface="Consolas"/>
                <a:cs typeface="Consolas"/>
                <a:sym typeface="Consolas"/>
              </a:rPr>
              <a:t> parsed])</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data[</a:t>
            </a:r>
            <a:r>
              <a:rPr lang="en-US" sz="2000">
                <a:solidFill>
                  <a:srgbClr val="183691"/>
                </a:solidFill>
                <a:highlight>
                  <a:srgbClr val="F7F7F7"/>
                </a:highlight>
                <a:latin typeface="Consolas"/>
                <a:ea typeface="Consolas"/>
                <a:cs typeface="Consolas"/>
                <a:sym typeface="Consolas"/>
              </a:rPr>
              <a:t>'references_organization'</a:t>
            </a:r>
            <a:r>
              <a:rPr lang="en-US" sz="2000">
                <a:solidFill>
                  <a:srgbClr val="333333"/>
                </a:solidFill>
                <a:highlight>
                  <a:srgbClr val="F7F7F7"/>
                </a:highlight>
                <a:latin typeface="Consolas"/>
                <a:ea typeface="Consolas"/>
                <a:cs typeface="Consolas"/>
                <a:sym typeface="Consolas"/>
              </a:rPr>
              <a:t>]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data[</a:t>
            </a:r>
            <a:r>
              <a:rPr lang="en-US" sz="2000">
                <a:solidFill>
                  <a:srgbClr val="183691"/>
                </a:solidFill>
                <a:highlight>
                  <a:srgbClr val="F7F7F7"/>
                </a:highlight>
                <a:latin typeface="Consolas"/>
                <a:ea typeface="Consolas"/>
                <a:cs typeface="Consolas"/>
                <a:sym typeface="Consolas"/>
              </a:rPr>
              <a:t>'title'</a:t>
            </a:r>
            <a:r>
              <a:rPr lang="en-US" sz="2000">
                <a:solidFill>
                  <a:srgbClr val="333333"/>
                </a:solidFill>
                <a:highlight>
                  <a:srgbClr val="F7F7F7"/>
                </a:highlight>
                <a:latin typeface="Consolas"/>
                <a:ea typeface="Consolas"/>
                <a:cs typeface="Consolas"/>
                <a:sym typeface="Consolas"/>
              </a:rPr>
              <a:t>].fillna(</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).map(references_organization)</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data[data[</a:t>
            </a:r>
            <a:r>
              <a:rPr lang="en-US" sz="2000">
                <a:solidFill>
                  <a:srgbClr val="183691"/>
                </a:solidFill>
                <a:highlight>
                  <a:srgbClr val="F7F7F7"/>
                </a:highlight>
                <a:latin typeface="Consolas"/>
                <a:ea typeface="Consolas"/>
                <a:cs typeface="Consolas"/>
                <a:sym typeface="Consolas"/>
              </a:rPr>
              <a:t>'references_organization'</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'title'</a:t>
            </a:r>
            <a:r>
              <a:rPr lang="en-US" sz="2000">
                <a:solidFill>
                  <a:srgbClr val="333333"/>
                </a:solidFill>
                <a:highlight>
                  <a:srgbClr val="F7F7F7"/>
                </a:highlight>
                <a:latin typeface="Consolas"/>
                <a:ea typeface="Consolas"/>
                <a:cs typeface="Consolas"/>
                <a:sym typeface="Consolas"/>
              </a:rPr>
              <a:t>]].head()</a:t>
            </a:r>
          </a:p>
          <a:p>
            <a:pPr lvl="0" rtl="0">
              <a:spcBef>
                <a:spcPts val="0"/>
              </a:spcBef>
              <a:buNone/>
            </a:pP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33" name="Shape 6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34" name="Shape 63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35" name="Shape 63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the code on the previous slide, write a function to identify titles that mention an organization (ORG) and a person (PERSON).</a:t>
            </a:r>
          </a:p>
        </p:txBody>
      </p:sp>
      <p:sp>
        <p:nvSpPr>
          <p:cNvPr id="636" name="Shape 636"/>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 function</a:t>
            </a:r>
          </a:p>
        </p:txBody>
      </p:sp>
      <p:sp>
        <p:nvSpPr>
          <p:cNvPr id="637" name="Shape 63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38" name="Shape 638"/>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COMPLETE THE FOLLOWING TASKS</a:t>
            </a:r>
          </a:p>
        </p:txBody>
      </p:sp>
      <p:cxnSp>
        <p:nvCxnSpPr>
          <p:cNvPr id="639" name="Shape 63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subtasks are very difficult, because language is complex and ever changing.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often, we are looking for heuristics to search through large amounts of text data.  The results may not be perfect and that’s okay.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Older techniques rely on rule-based systems.  But more recent research has focused on more flexible systems, focusing on words used rather than the structure of the sentence.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see an example of these modern approaches in the next class.</a:t>
            </a:r>
          </a:p>
        </p:txBody>
      </p:sp>
      <p:sp>
        <p:nvSpPr>
          <p:cNvPr id="645" name="Shape 6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COMMON PROBLEMS IN NLP</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651" name="Shape 65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TEXT CLASSIFICATION</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CLASSIFICATION</a:t>
            </a:r>
          </a:p>
        </p:txBody>
      </p:sp>
      <p:sp>
        <p:nvSpPr>
          <p:cNvPr id="657" name="Shape 65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Text classification is the task of predicting what category or topic a piece of text is from.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want to identify whether an article is a sports or business story.  Or whether has positive or negative sentiment.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this is done by using the text as features and the label as the target output.  This is referred to as </a:t>
            </a:r>
            <a:r>
              <a:rPr lang="en-US" sz="2800" i="1">
                <a:latin typeface="Georgia"/>
                <a:ea typeface="Georgia"/>
                <a:cs typeface="Georgia"/>
                <a:sym typeface="Georgia"/>
              </a:rPr>
              <a:t>bag-of-words</a:t>
            </a:r>
            <a:r>
              <a:rPr lang="en-US" sz="2800">
                <a:latin typeface="Georgia"/>
                <a:ea typeface="Georgia"/>
                <a:cs typeface="Georgia"/>
                <a:sym typeface="Georgia"/>
              </a:rPr>
              <a:t> classification.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include text as features, we usually create a </a:t>
            </a:r>
            <a:r>
              <a:rPr lang="en-US" sz="2800" i="1">
                <a:latin typeface="Georgia"/>
                <a:ea typeface="Georgia"/>
                <a:cs typeface="Georgia"/>
                <a:sym typeface="Georgia"/>
              </a:rPr>
              <a:t>binary</a:t>
            </a:r>
            <a:r>
              <a:rPr lang="en-US" sz="2800">
                <a:latin typeface="Georgia"/>
                <a:ea typeface="Georgia"/>
                <a:cs typeface="Georgia"/>
                <a:sym typeface="Georgia"/>
              </a:rPr>
              <a:t> feature for each word, i.e. does this piece of text contain that word?</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CLASSIFICATION</a:t>
            </a:r>
          </a:p>
        </p:txBody>
      </p:sp>
      <p:sp>
        <p:nvSpPr>
          <p:cNvPr id="663" name="Shape 66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create binary text features, we first create a vocabulary to account for all possible words in our universe.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we do this, we need to consider several things.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Does order of words matter?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Does punctuation matter?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Does upper or lower case matter?</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CLASSIFICATION</a:t>
            </a:r>
          </a:p>
        </p:txBody>
      </p:sp>
      <p:sp>
        <p:nvSpPr>
          <p:cNvPr id="669" name="Shape 669"/>
          <p:cNvSpPr txBox="1">
            <a:spLocks noGrp="1"/>
          </p:cNvSpPr>
          <p:nvPr>
            <p:ph type="body" idx="1"/>
          </p:nvPr>
        </p:nvSpPr>
        <p:spPr>
          <a:xfrm>
            <a:off x="635006" y="9003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table illustrates features created from the following passage.</a:t>
            </a:r>
          </a:p>
          <a:p>
            <a:pPr marR="0" lvl="0" algn="l" rtl="0">
              <a:lnSpc>
                <a:spcPct val="100000"/>
              </a:lnSpc>
              <a:spcBef>
                <a:spcPts val="0"/>
              </a:spcBef>
              <a:spcAft>
                <a:spcPts val="0"/>
              </a:spcAft>
              <a:buNone/>
            </a:pPr>
            <a:endParaRPr sz="1000">
              <a:latin typeface="Georgia"/>
              <a:ea typeface="Georgia"/>
              <a:cs typeface="Georgia"/>
              <a:sym typeface="Georgia"/>
            </a:endParaRPr>
          </a:p>
          <a:p>
            <a:pPr marR="0" lvl="0" algn="l" rtl="0">
              <a:lnSpc>
                <a:spcPct val="100000"/>
              </a:lnSpc>
              <a:spcBef>
                <a:spcPts val="0"/>
              </a:spcBef>
              <a:spcAft>
                <a:spcPts val="0"/>
              </a:spcAft>
              <a:buNone/>
            </a:pPr>
            <a:r>
              <a:rPr lang="en-US" sz="2800">
                <a:latin typeface="Georgia"/>
                <a:ea typeface="Georgia"/>
                <a:cs typeface="Georgia"/>
                <a:sym typeface="Georgia"/>
              </a:rPr>
              <a:t>“It’s a great advantage not to drink among hard drinking people.”</a:t>
            </a: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p:txBody>
      </p:sp>
      <p:graphicFrame>
        <p:nvGraphicFramePr>
          <p:cNvPr id="670" name="Shape 670"/>
          <p:cNvGraphicFramePr/>
          <p:nvPr/>
        </p:nvGraphicFramePr>
        <p:xfrm>
          <a:off x="635000" y="2760225"/>
          <a:ext cx="5558700" cy="4358309"/>
        </p:xfrm>
        <a:graphic>
          <a:graphicData uri="http://schemas.openxmlformats.org/drawingml/2006/table">
            <a:tbl>
              <a:tblPr>
                <a:noFill/>
                <a:tableStyleId>{1B3C874A-562D-409B-8F63-5951300B6B0D}</a:tableStyleId>
              </a:tblPr>
              <a:tblGrid>
                <a:gridCol w="2779350"/>
                <a:gridCol w="2779350"/>
              </a:tblGrid>
              <a:tr h="238325">
                <a:tc>
                  <a:txBody>
                    <a:bodyPr/>
                    <a:lstStyle/>
                    <a:p>
                      <a:pPr lvl="0" algn="ctr">
                        <a:spcBef>
                          <a:spcPts val="0"/>
                        </a:spcBef>
                        <a:buNone/>
                      </a:pPr>
                      <a:r>
                        <a:rPr lang="en-US" b="1">
                          <a:latin typeface="Georgia"/>
                          <a:ea typeface="Georgia"/>
                          <a:cs typeface="Georgia"/>
                          <a:sym typeface="Georgia"/>
                        </a:rPr>
                        <a:t>Feature</a:t>
                      </a:r>
                    </a:p>
                  </a:txBody>
                  <a:tcPr marL="91425" marR="91425" marT="91425" marB="91425"/>
                </a:tc>
                <a:tc>
                  <a:txBody>
                    <a:bodyPr/>
                    <a:lstStyle/>
                    <a:p>
                      <a:pPr lvl="0" algn="ctr">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it’s</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great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good</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advantage</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not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think</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drink</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from</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hard</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drinking</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bl>
          </a:graphicData>
        </a:graphic>
      </p:graphicFrame>
      <p:graphicFrame>
        <p:nvGraphicFramePr>
          <p:cNvPr id="671" name="Shape 671"/>
          <p:cNvGraphicFramePr/>
          <p:nvPr/>
        </p:nvGraphicFramePr>
        <p:xfrm>
          <a:off x="6811100" y="2760225"/>
          <a:ext cx="5558700" cy="4358309"/>
        </p:xfrm>
        <a:graphic>
          <a:graphicData uri="http://schemas.openxmlformats.org/drawingml/2006/table">
            <a:tbl>
              <a:tblPr>
                <a:noFill/>
                <a:tableStyleId>{1B3C874A-562D-409B-8F63-5951300B6B0D}</a:tableStyleId>
              </a:tblPr>
              <a:tblGrid>
                <a:gridCol w="2779350"/>
                <a:gridCol w="2779350"/>
              </a:tblGrid>
              <a:tr h="238325">
                <a:tc>
                  <a:txBody>
                    <a:bodyPr/>
                    <a:lstStyle/>
                    <a:p>
                      <a:pPr lvl="0" algn="ctr" rtl="0">
                        <a:spcBef>
                          <a:spcPts val="0"/>
                        </a:spcBef>
                        <a:buNone/>
                      </a:pPr>
                      <a:r>
                        <a:rPr lang="en-US" b="1">
                          <a:latin typeface="Georgia"/>
                          <a:ea typeface="Georgia"/>
                          <a:cs typeface="Georgia"/>
                          <a:sym typeface="Georgia"/>
                        </a:rPr>
                        <a:t>Feature</a:t>
                      </a:r>
                    </a:p>
                  </a:txBody>
                  <a:tcPr marL="91425" marR="91425" marT="91425" marB="91425"/>
                </a:tc>
                <a:tc>
                  <a:txBody>
                    <a:bodyPr/>
                    <a:lstStyle/>
                    <a:p>
                      <a:pPr lvl="0" algn="ctr" rtl="0">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people</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withhold</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random</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smoke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among</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whenever</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thoughtful</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inexhaustible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men</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Nick</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8400" b="1" dirty="0">
                <a:solidFill>
                  <a:srgbClr val="FFFFFF"/>
                </a:solidFill>
                <a:latin typeface="Oswald"/>
                <a:ea typeface="Oswald"/>
                <a:cs typeface="Oswald"/>
                <a:sym typeface="Oswald"/>
              </a:rPr>
              <a:t>NATURAL LANGUAGE PROCESSING AND TEXT CLASSIFICATION</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77" name="Shape 67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8" name="Shape 67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9" name="Shape 679"/>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Discuss your answers to the following questions and explain your reasoning.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Does word order matter?</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Does word case (e.g. upper or lower) matter?</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Does punctuation matter?</a:t>
            </a:r>
          </a:p>
        </p:txBody>
      </p:sp>
      <p:sp>
        <p:nvSpPr>
          <p:cNvPr id="680" name="Shape 680"/>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82" name="Shape 682"/>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83" name="Shape 683"/>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is “bag-of-words” classification and when should it be used?  </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benefits to this approach?</a:t>
            </a:r>
          </a:p>
        </p:txBody>
      </p:sp>
      <p:sp>
        <p:nvSpPr>
          <p:cNvPr id="689" name="Shape 68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90" name="Shape 69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1" name="Shape 69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92" name="Shape 69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93" name="Shape 69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94" name="Shape 69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95" name="Shape 69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701" name="Shape 70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TEXT PROCESSING IN SCIKIT-LEARN</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Scikit-learn has many pre-processing utilities that simplify tasks required to convert text into features for a model.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can be found in the </a:t>
            </a:r>
            <a:r>
              <a:rPr lang="en-US" sz="2800">
                <a:latin typeface="Consolas"/>
                <a:ea typeface="Consolas"/>
                <a:cs typeface="Consolas"/>
                <a:sym typeface="Consolas"/>
              </a:rPr>
              <a:t>sklearn.preprocessing.text</a:t>
            </a:r>
            <a:r>
              <a:rPr lang="en-US" sz="2800">
                <a:latin typeface="Georgia"/>
                <a:ea typeface="Georgia"/>
                <a:cs typeface="Georgia"/>
                <a:sym typeface="Georgia"/>
              </a:rPr>
              <a:t> package.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use the StumbleUpon dataset again to perform text classification.  This time, we will use the text content itself to predict whether a page is ‘evergreen’ or not.</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Open the starter code notebook to follow along.</a:t>
            </a:r>
          </a:p>
          <a:p>
            <a:pPr marR="0" lvl="0" algn="l" rtl="0">
              <a:spcBef>
                <a:spcPts val="1000"/>
              </a:spcBef>
              <a:buNone/>
            </a:pPr>
            <a:endParaRPr sz="2800">
              <a:latin typeface="Georgia"/>
              <a:ea typeface="Georgia"/>
              <a:cs typeface="Georgia"/>
              <a:sym typeface="Georgia"/>
            </a:endParaRPr>
          </a:p>
        </p:txBody>
      </p:sp>
      <p:sp>
        <p:nvSpPr>
          <p:cNvPr id="707" name="Shape 70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PROCESSING IN SCIKIT-LEARN</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CountVectorizer</a:t>
            </a:r>
            <a:r>
              <a:rPr lang="en-US" sz="2800">
                <a:latin typeface="Georgia"/>
                <a:ea typeface="Georgia"/>
                <a:cs typeface="Georgia"/>
                <a:sym typeface="Georgia"/>
              </a:rPr>
              <a:t> converts a collection of text into a matrix of features.  Each row will be a sample (an article or piece of text) and each column will be a text feature (usually a count or binary feature per word).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CountVectorizer</a:t>
            </a:r>
            <a:r>
              <a:rPr lang="en-US" sz="2800">
                <a:latin typeface="Georgia"/>
                <a:ea typeface="Georgia"/>
                <a:cs typeface="Georgia"/>
                <a:sym typeface="Georgia"/>
              </a:rPr>
              <a:t> takes a column of text and creates a new dataset.  It generates a feature for every word in all of the pieces of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REMEMBER</a:t>
            </a:r>
            <a:r>
              <a:rPr lang="en-US" sz="2800">
                <a:latin typeface="Georgia"/>
                <a:ea typeface="Georgia"/>
                <a:cs typeface="Georgia"/>
                <a:sym typeface="Georgia"/>
              </a:rPr>
              <a:t>:  Using all of the words can be useful, but we may need to use regularization to avoid overfitting.  Otherwise, rare words may cause the model to overfit and not generalize.</a:t>
            </a:r>
          </a:p>
        </p:txBody>
      </p:sp>
      <p:sp>
        <p:nvSpPr>
          <p:cNvPr id="713" name="Shape 7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Shape 71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Instantiate a new </a:t>
            </a:r>
            <a:r>
              <a:rPr lang="en-US" sz="2800">
                <a:latin typeface="Consolas"/>
                <a:ea typeface="Consolas"/>
                <a:cs typeface="Consolas"/>
                <a:sym typeface="Consolas"/>
              </a:rPr>
              <a:t>CountVectorizer</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vectorizer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max_features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1000</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ngram_range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several parameters to utilize.</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Consolas"/>
                <a:ea typeface="Consolas"/>
                <a:cs typeface="Consolas"/>
                <a:sym typeface="Consolas"/>
              </a:rPr>
              <a:t>ngram_range</a:t>
            </a:r>
            <a:r>
              <a:rPr lang="en-US" sz="2800">
                <a:latin typeface="Georgia"/>
                <a:ea typeface="Georgia"/>
                <a:cs typeface="Georgia"/>
                <a:sym typeface="Georgia"/>
              </a:rPr>
              <a:t> - a range of word phrases to use</a:t>
            </a:r>
          </a:p>
          <a:p>
            <a:pPr marR="0" lvl="1" algn="l" rtl="0">
              <a:lnSpc>
                <a:spcPct val="115000"/>
              </a:lnSpc>
              <a:spcBef>
                <a:spcPts val="0"/>
              </a:spcBef>
              <a:buSzPct val="100000"/>
              <a:buFont typeface="Georgia"/>
            </a:pPr>
            <a:r>
              <a:rPr lang="en-US" sz="2800">
                <a:latin typeface="Consolas"/>
                <a:ea typeface="Consolas"/>
                <a:cs typeface="Consolas"/>
                <a:sym typeface="Consolas"/>
              </a:rPr>
              <a:t>(1,1)</a:t>
            </a:r>
            <a:r>
              <a:rPr lang="en-US" sz="2800">
                <a:latin typeface="Georgia"/>
                <a:ea typeface="Georgia"/>
                <a:cs typeface="Georgia"/>
                <a:sym typeface="Georgia"/>
              </a:rPr>
              <a:t> means use all single words</a:t>
            </a:r>
          </a:p>
          <a:p>
            <a:pPr marR="0" lvl="1" algn="l" rtl="0">
              <a:lnSpc>
                <a:spcPct val="115000"/>
              </a:lnSpc>
              <a:spcBef>
                <a:spcPts val="0"/>
              </a:spcBef>
              <a:buSzPct val="100000"/>
              <a:buFont typeface="Georgia"/>
            </a:pPr>
            <a:r>
              <a:rPr lang="en-US" sz="2800">
                <a:latin typeface="Consolas"/>
                <a:ea typeface="Consolas"/>
                <a:cs typeface="Consolas"/>
                <a:sym typeface="Consolas"/>
              </a:rPr>
              <a:t>(1,2)</a:t>
            </a:r>
            <a:r>
              <a:rPr lang="en-US" sz="2800">
                <a:latin typeface="Georgia"/>
                <a:ea typeface="Georgia"/>
                <a:cs typeface="Georgia"/>
                <a:sym typeface="Georgia"/>
              </a:rPr>
              <a:t> means use all contiguous pairs of word</a:t>
            </a:r>
          </a:p>
          <a:p>
            <a:pPr marR="0" lvl="1" algn="l" rtl="0">
              <a:lnSpc>
                <a:spcPct val="115000"/>
              </a:lnSpc>
              <a:spcBef>
                <a:spcPts val="0"/>
              </a:spcBef>
              <a:buSzPct val="100000"/>
              <a:buFont typeface="Georgia"/>
            </a:pPr>
            <a:r>
              <a:rPr lang="en-US" sz="2800">
                <a:latin typeface="Consolas"/>
                <a:ea typeface="Consolas"/>
                <a:cs typeface="Consolas"/>
                <a:sym typeface="Consolas"/>
              </a:rPr>
              <a:t>(1,3)</a:t>
            </a:r>
            <a:r>
              <a:rPr lang="en-US" sz="2800">
                <a:latin typeface="Georgia"/>
                <a:ea typeface="Georgia"/>
                <a:cs typeface="Georgia"/>
                <a:sym typeface="Georgia"/>
              </a:rPr>
              <a:t> means use all triples</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Consolas"/>
              <a:buChar char="‣"/>
            </a:pPr>
            <a:r>
              <a:rPr lang="en-US" sz="2800">
                <a:latin typeface="Consolas"/>
                <a:ea typeface="Consolas"/>
                <a:cs typeface="Consolas"/>
                <a:sym typeface="Consolas"/>
              </a:rPr>
              <a:t>stop_words=’english’</a:t>
            </a:r>
          </a:p>
          <a:p>
            <a:pPr marR="0" lvl="1" algn="l" rtl="0">
              <a:lnSpc>
                <a:spcPct val="115000"/>
              </a:lnSpc>
              <a:spcBef>
                <a:spcPts val="0"/>
              </a:spcBef>
              <a:buSzPct val="100000"/>
              <a:buFont typeface="Georgia"/>
            </a:pPr>
            <a:r>
              <a:rPr lang="en-US" sz="2800">
                <a:latin typeface="Georgia"/>
                <a:ea typeface="Georgia"/>
                <a:cs typeface="Georgia"/>
                <a:sym typeface="Georgia"/>
              </a:rPr>
              <a:t>Stop words are non-content words (e.g. ‘to’, ‘the’, ‘it’, etc).  They aren’t helpful for prediction, so they get removed.</a:t>
            </a:r>
          </a:p>
        </p:txBody>
      </p:sp>
      <p:sp>
        <p:nvSpPr>
          <p:cNvPr id="725" name="Shape 7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 PARAMETERS</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spcAft>
                <a:spcPts val="0"/>
              </a:spcAft>
              <a:buClr>
                <a:srgbClr val="000000"/>
              </a:buClr>
              <a:buSzPct val="100000"/>
              <a:buFont typeface="Consolas"/>
              <a:buChar char="‣"/>
            </a:pPr>
            <a:r>
              <a:rPr lang="en-US" sz="2800">
                <a:latin typeface="Consolas"/>
                <a:ea typeface="Consolas"/>
                <a:cs typeface="Consolas"/>
                <a:sym typeface="Consolas"/>
              </a:rPr>
              <a:t>max_features=1000</a:t>
            </a:r>
          </a:p>
          <a:p>
            <a:pPr marR="0" lvl="1" algn="l" rtl="0">
              <a:lnSpc>
                <a:spcPct val="115000"/>
              </a:lnSpc>
              <a:spcBef>
                <a:spcPts val="0"/>
              </a:spcBef>
              <a:spcAft>
                <a:spcPts val="0"/>
              </a:spcAft>
              <a:buSzPct val="100000"/>
              <a:buFont typeface="Georgia"/>
            </a:pPr>
            <a:r>
              <a:rPr lang="en-US" sz="2800">
                <a:latin typeface="Georgia"/>
                <a:ea typeface="Georgia"/>
                <a:cs typeface="Georgia"/>
                <a:sym typeface="Georgia"/>
              </a:rPr>
              <a:t>Maximum number of words to consider (uses the first </a:t>
            </a:r>
            <a:r>
              <a:rPr lang="en-US" sz="2800">
                <a:latin typeface="Consolas"/>
                <a:ea typeface="Consolas"/>
                <a:cs typeface="Consolas"/>
                <a:sym typeface="Consolas"/>
              </a:rPr>
              <a:t>N</a:t>
            </a:r>
            <a:r>
              <a:rPr lang="en-US" sz="2800">
                <a:latin typeface="Georgia"/>
                <a:ea typeface="Georgia"/>
                <a:cs typeface="Georgia"/>
                <a:sym typeface="Georgia"/>
              </a:rPr>
              <a:t> most frequent)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15000"/>
              </a:lnSpc>
              <a:spcBef>
                <a:spcPts val="0"/>
              </a:spcBef>
              <a:spcAft>
                <a:spcPts val="0"/>
              </a:spcAft>
              <a:buSzPct val="100000"/>
              <a:buFont typeface="Consolas"/>
              <a:buChar char="‣"/>
            </a:pPr>
            <a:r>
              <a:rPr lang="en-US" sz="2800">
                <a:latin typeface="Consolas"/>
                <a:ea typeface="Consolas"/>
                <a:cs typeface="Consolas"/>
                <a:sym typeface="Consolas"/>
              </a:rPr>
              <a:t>binary=True</a:t>
            </a:r>
          </a:p>
          <a:p>
            <a:pPr marR="0" lvl="1" algn="l" rtl="0">
              <a:lnSpc>
                <a:spcPct val="115000"/>
              </a:lnSpc>
              <a:spcBef>
                <a:spcPts val="0"/>
              </a:spcBef>
              <a:spcAft>
                <a:spcPts val="0"/>
              </a:spcAft>
              <a:buSzPct val="100000"/>
              <a:buFont typeface="Georgia"/>
            </a:pPr>
            <a:r>
              <a:rPr lang="en-US" sz="2800">
                <a:latin typeface="Georgia"/>
                <a:ea typeface="Georgia"/>
                <a:cs typeface="Georgia"/>
                <a:sym typeface="Georgia"/>
              </a:rPr>
              <a:t>To use a dummy column as the entry (1 or 0, as opposed to the count).  This is useful if you think a word appearing 10 times is no more important than whether the word appears at all.</a:t>
            </a:r>
          </a:p>
        </p:txBody>
      </p:sp>
      <p:sp>
        <p:nvSpPr>
          <p:cNvPr id="731" name="Shape 73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 PARAMETERS</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Shape 73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Vectorizers are like other models in scikit-learn.</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create a vectorizer object with the parameters of our feature space.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fit</a:t>
            </a:r>
            <a:r>
              <a:rPr lang="en-US" sz="2800">
                <a:latin typeface="Georgia"/>
                <a:ea typeface="Georgia"/>
                <a:cs typeface="Georgia"/>
                <a:sym typeface="Georgia"/>
              </a:rPr>
              <a:t> a vectorizer to learn the vocabulary.</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transform</a:t>
            </a:r>
            <a:r>
              <a:rPr lang="en-US" sz="2800">
                <a:latin typeface="Georgia"/>
                <a:ea typeface="Georgia"/>
                <a:cs typeface="Georgia"/>
                <a:sym typeface="Georgia"/>
              </a:rPr>
              <a:t> a set of text into that feature space.</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Note: there is a distinction between </a:t>
            </a:r>
            <a:r>
              <a:rPr lang="en-US" sz="2800">
                <a:latin typeface="Consolas"/>
                <a:ea typeface="Consolas"/>
                <a:cs typeface="Consolas"/>
                <a:sym typeface="Consolas"/>
              </a:rPr>
              <a:t>fit</a:t>
            </a:r>
            <a:r>
              <a:rPr lang="en-US" sz="2800">
                <a:latin typeface="Georgia"/>
                <a:ea typeface="Georgia"/>
                <a:cs typeface="Georgia"/>
                <a:sym typeface="Georgia"/>
              </a:rPr>
              <a:t> and </a:t>
            </a:r>
            <a:r>
              <a:rPr lang="en-US" sz="2800">
                <a:latin typeface="Consolas"/>
                <a:ea typeface="Consolas"/>
                <a:cs typeface="Consolas"/>
                <a:sym typeface="Consolas"/>
              </a:rPr>
              <a:t>transform</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fit</a:t>
            </a:r>
            <a:r>
              <a:rPr lang="en-US" sz="2800">
                <a:latin typeface="Georgia"/>
                <a:ea typeface="Georgia"/>
                <a:cs typeface="Georgia"/>
                <a:sym typeface="Georgia"/>
              </a:rPr>
              <a:t> from our training set.  This is part of the model building process, so we don’t look at our test set.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transform</a:t>
            </a:r>
            <a:r>
              <a:rPr lang="en-US" sz="2800">
                <a:latin typeface="Georgia"/>
                <a:ea typeface="Georgia"/>
                <a:cs typeface="Georgia"/>
                <a:sym typeface="Georgia"/>
              </a:rPr>
              <a:t> our test set using our model fit on the training set.</a:t>
            </a:r>
          </a:p>
        </p:txBody>
      </p:sp>
      <p:sp>
        <p:nvSpPr>
          <p:cNvPr id="743" name="Shape 7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000" b="1" dirty="0">
                <a:latin typeface="Oswald"/>
                <a:ea typeface="Oswald"/>
                <a:cs typeface="Oswald"/>
                <a:sym typeface="Oswald"/>
              </a:rPr>
              <a:t>NATURAL LANGUAGE PROCESSING AND TEXT CLASSIFICATION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1000"/>
              </a:spcBef>
              <a:buSzPct val="100000"/>
              <a:buFont typeface="Georgia"/>
              <a:buChar char="‣"/>
            </a:pPr>
            <a:r>
              <a:rPr lang="en-US" sz="2800">
                <a:latin typeface="Georgia"/>
                <a:ea typeface="Georgia"/>
                <a:cs typeface="Georgia"/>
                <a:sym typeface="Georgia"/>
              </a:rPr>
              <a:t>Define natural language processing</a:t>
            </a:r>
          </a:p>
          <a:p>
            <a:pPr marL="203200" marR="0" lvl="0" indent="-256540" algn="l" rtl="0">
              <a:spcBef>
                <a:spcPts val="1000"/>
              </a:spcBef>
              <a:buSzPct val="100000"/>
              <a:buFont typeface="Georgia"/>
              <a:buChar char="‣"/>
            </a:pPr>
            <a:r>
              <a:rPr lang="en-US" sz="2800">
                <a:latin typeface="Georgia"/>
                <a:ea typeface="Georgia"/>
                <a:cs typeface="Georgia"/>
                <a:sym typeface="Georgia"/>
              </a:rPr>
              <a:t>List common tasks associated with </a:t>
            </a:r>
          </a:p>
          <a:p>
            <a:pPr marR="0" lvl="1" algn="l" rtl="0">
              <a:spcBef>
                <a:spcPts val="1000"/>
              </a:spcBef>
              <a:buSzPct val="100000"/>
              <a:buFont typeface="Georgia"/>
            </a:pPr>
            <a:r>
              <a:rPr lang="en-US" sz="2800">
                <a:latin typeface="Georgia"/>
                <a:ea typeface="Georgia"/>
                <a:cs typeface="Georgia"/>
                <a:sym typeface="Georgia"/>
              </a:rPr>
              <a:t>use-cases</a:t>
            </a:r>
          </a:p>
          <a:p>
            <a:pPr marR="0" lvl="1" algn="l" rtl="0">
              <a:spcBef>
                <a:spcPts val="1000"/>
              </a:spcBef>
              <a:buSzPct val="100000"/>
              <a:buFont typeface="Georgia"/>
            </a:pPr>
            <a:r>
              <a:rPr lang="en-US" sz="2800">
                <a:latin typeface="Georgia"/>
                <a:ea typeface="Georgia"/>
                <a:cs typeface="Georgia"/>
                <a:sym typeface="Georgia"/>
              </a:rPr>
              <a:t>tokenization</a:t>
            </a:r>
          </a:p>
          <a:p>
            <a:pPr marR="0" lvl="1" algn="l" rtl="0">
              <a:spcBef>
                <a:spcPts val="1000"/>
              </a:spcBef>
              <a:buSzPct val="100000"/>
              <a:buFont typeface="Georgia"/>
            </a:pPr>
            <a:r>
              <a:rPr lang="en-US" sz="2800">
                <a:latin typeface="Georgia"/>
                <a:ea typeface="Georgia"/>
                <a:cs typeface="Georgia"/>
                <a:sym typeface="Georgia"/>
              </a:rPr>
              <a:t>tagging</a:t>
            </a:r>
          </a:p>
          <a:p>
            <a:pPr marR="0" lvl="1" algn="l" rtl="0">
              <a:spcBef>
                <a:spcPts val="1000"/>
              </a:spcBef>
              <a:buSzPct val="100000"/>
              <a:buFont typeface="Georgia"/>
            </a:pPr>
            <a:r>
              <a:rPr lang="en-US" sz="2800">
                <a:latin typeface="Georgia"/>
                <a:ea typeface="Georgia"/>
                <a:cs typeface="Georgia"/>
                <a:sym typeface="Georgia"/>
              </a:rPr>
              <a:t>parsing</a:t>
            </a:r>
          </a:p>
          <a:p>
            <a:pPr marL="203200" marR="0" lvl="0" indent="-256540" algn="l" rtl="0">
              <a:spcBef>
                <a:spcPts val="1000"/>
              </a:spcBef>
              <a:buSzPct val="100000"/>
              <a:buFont typeface="Georgia"/>
              <a:buChar char="‣"/>
            </a:pPr>
            <a:r>
              <a:rPr lang="en-US" sz="2800">
                <a:latin typeface="Georgia"/>
                <a:ea typeface="Georgia"/>
                <a:cs typeface="Georgia"/>
                <a:sym typeface="Georgia"/>
              </a:rPr>
              <a:t>Demonstrate how to classify text or documents using scikit-learn</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35000" y="1301275"/>
            <a:ext cx="12088199" cy="3809999"/>
          </a:xfrm>
          <a:prstGeom prst="rect">
            <a:avLst/>
          </a:prstGeom>
          <a:noFill/>
          <a:ln>
            <a:noFill/>
          </a:ln>
        </p:spPr>
        <p:txBody>
          <a:bodyPr lIns="0" tIns="0" rIns="0" bIns="0" anchor="t" anchorCtr="0">
            <a:noAutofit/>
          </a:bodyPr>
          <a:lstStyle/>
          <a:p>
            <a:pPr lvl="0" rtl="0">
              <a:lnSpc>
                <a:spcPct val="100000"/>
              </a:lnSpc>
              <a:spcBef>
                <a:spcPts val="0"/>
              </a:spcBef>
              <a:buNone/>
            </a:pPr>
            <a:endParaRPr sz="10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titles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'title'</a:t>
            </a:r>
            <a:r>
              <a:rPr lang="en-US" sz="2400">
                <a:solidFill>
                  <a:srgbClr val="333333"/>
                </a:solidFill>
                <a:highlight>
                  <a:srgbClr val="F7F7F7"/>
                </a:highlight>
                <a:latin typeface="Consolas"/>
                <a:ea typeface="Consolas"/>
                <a:cs typeface="Consolas"/>
                <a:sym typeface="Consolas"/>
              </a:rPr>
              <a:t>].fillna(</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vectorizer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max_features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1000</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ngram_range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 </a:t>
            </a:r>
            <a:r>
              <a:rPr lang="en-US" sz="2400">
                <a:solidFill>
                  <a:srgbClr val="333333"/>
                </a:solidFill>
                <a:highlight>
                  <a:srgbClr val="F7F7F7"/>
                </a:highlight>
                <a:latin typeface="Consolas"/>
                <a:ea typeface="Consolas"/>
                <a:cs typeface="Consolas"/>
                <a:sym typeface="Consolas"/>
              </a:rPr>
              <a:t>Use </a:t>
            </a:r>
            <a:r>
              <a:rPr lang="en-US" sz="2400">
                <a:solidFill>
                  <a:srgbClr val="B52A1D"/>
                </a:solidFill>
                <a:highlight>
                  <a:srgbClr val="F7F7F7"/>
                </a:highlight>
                <a:latin typeface="Consolas"/>
                <a:ea typeface="Consolas"/>
                <a:cs typeface="Consolas"/>
                <a:sym typeface="Consolas"/>
              </a:rPr>
              <a:t>`fit`</a:t>
            </a:r>
            <a:r>
              <a:rPr lang="en-US" sz="2400">
                <a:solidFill>
                  <a:srgbClr val="333333"/>
                </a:solidFill>
                <a:highlight>
                  <a:srgbClr val="F7F7F7"/>
                </a:highlight>
                <a:latin typeface="Consolas"/>
                <a:ea typeface="Consolas"/>
                <a:cs typeface="Consolas"/>
                <a:sym typeface="Consolas"/>
              </a:rPr>
              <a:t> to learn the vocabulary of the titles vectorizer.fit(titles)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 </a:t>
            </a:r>
            <a:r>
              <a:rPr lang="en-US" sz="2400">
                <a:solidFill>
                  <a:srgbClr val="333333"/>
                </a:solidFill>
                <a:highlight>
                  <a:srgbClr val="F7F7F7"/>
                </a:highlight>
                <a:latin typeface="Consolas"/>
                <a:ea typeface="Consolas"/>
                <a:cs typeface="Consolas"/>
                <a:sym typeface="Consolas"/>
              </a:rPr>
              <a:t>Use </a:t>
            </a:r>
            <a:r>
              <a:rPr lang="en-US" sz="2400">
                <a:solidFill>
                  <a:srgbClr val="B52A1D"/>
                </a:solidFill>
                <a:highlight>
                  <a:srgbClr val="F7F7F7"/>
                </a:highlight>
                <a:latin typeface="Consolas"/>
                <a:ea typeface="Consolas"/>
                <a:cs typeface="Consolas"/>
                <a:sym typeface="Consolas"/>
              </a:rPr>
              <a:t>`tranform`</a:t>
            </a:r>
            <a:r>
              <a:rPr lang="en-US" sz="2400">
                <a:solidFill>
                  <a:srgbClr val="333333"/>
                </a:solidFill>
                <a:highlight>
                  <a:srgbClr val="F7F7F7"/>
                </a:highlight>
                <a:latin typeface="Consolas"/>
                <a:ea typeface="Consolas"/>
                <a:cs typeface="Consolas"/>
                <a:sym typeface="Consolas"/>
              </a:rPr>
              <a:t> to generate the sample </a:t>
            </a:r>
            <a:r>
              <a:rPr lang="en-US" sz="2400">
                <a:solidFill>
                  <a:srgbClr val="0086B3"/>
                </a:solidFill>
                <a:highlight>
                  <a:srgbClr val="F7F7F7"/>
                </a:highlight>
                <a:latin typeface="Consolas"/>
                <a:ea typeface="Consolas"/>
                <a:cs typeface="Consolas"/>
                <a:sym typeface="Consolas"/>
              </a:rPr>
              <a:t>X</a:t>
            </a:r>
            <a:r>
              <a:rPr lang="en-US" sz="2400">
                <a:solidFill>
                  <a:srgbClr val="333333"/>
                </a:solidFill>
                <a:highlight>
                  <a:srgbClr val="F7F7F7"/>
                </a:highlight>
                <a:latin typeface="Consolas"/>
                <a:ea typeface="Consolas"/>
                <a:cs typeface="Consolas"/>
                <a:sym typeface="Consolas"/>
              </a:rPr>
              <a:t> word matrix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one column per feature (word </a:t>
            </a:r>
            <a:r>
              <a:rPr lang="en-US" sz="2400">
                <a:solidFill>
                  <a:srgbClr val="A71D5D"/>
                </a:solidFill>
                <a:highlight>
                  <a:srgbClr val="F7F7F7"/>
                </a:highlight>
                <a:latin typeface="Consolas"/>
                <a:ea typeface="Consolas"/>
                <a:cs typeface="Consolas"/>
                <a:sym typeface="Consolas"/>
              </a:rPr>
              <a:t>or</a:t>
            </a:r>
            <a:r>
              <a:rPr lang="en-US" sz="2400">
                <a:solidFill>
                  <a:srgbClr val="333333"/>
                </a:solidFill>
                <a:highlight>
                  <a:srgbClr val="F7F7F7"/>
                </a:highlight>
                <a:latin typeface="Consolas"/>
                <a:ea typeface="Consolas"/>
                <a:cs typeface="Consolas"/>
                <a:sym typeface="Consolas"/>
              </a:rPr>
              <a:t> n</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grams)</a:t>
            </a:r>
            <a:br>
              <a:rPr lang="en-US" sz="2400">
                <a:solidFill>
                  <a:srgbClr val="333333"/>
                </a:solidFill>
                <a:highlight>
                  <a:srgbClr val="F7F7F7"/>
                </a:highlight>
                <a:latin typeface="Consolas"/>
                <a:ea typeface="Consolas"/>
                <a:cs typeface="Consolas"/>
                <a:sym typeface="Consolas"/>
              </a:rPr>
            </a:br>
            <a:r>
              <a:rPr lang="en-US" sz="2400">
                <a:solidFill>
                  <a:srgbClr val="0086B3"/>
                </a:solidFill>
                <a:highlight>
                  <a:srgbClr val="F7F7F7"/>
                </a:highlight>
                <a:latin typeface="Consolas"/>
                <a:ea typeface="Consolas"/>
                <a:cs typeface="Consolas"/>
                <a:sym typeface="Consolas"/>
              </a:rPr>
              <a:t>X</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vectorizer.transform(titles)</a:t>
            </a:r>
          </a:p>
        </p:txBody>
      </p:sp>
      <p:sp>
        <p:nvSpPr>
          <p:cNvPr id="749" name="Shape 7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 EXAMPLE</a:t>
            </a: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35000" y="1301275"/>
            <a:ext cx="123699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We can now build a random forest model to predict “evergreeness”.</a:t>
            </a:r>
          </a:p>
          <a:p>
            <a:pPr lvl="0" rtl="0">
              <a:lnSpc>
                <a:spcPct val="115000"/>
              </a:lnSpc>
              <a:spcBef>
                <a:spcPts val="0"/>
              </a:spcBef>
              <a:buNone/>
            </a:pPr>
            <a:endParaRPr sz="18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sklearn.ensemble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RandomForestClassifier</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model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RandomForestClassifier(</a:t>
            </a:r>
            <a:r>
              <a:rPr lang="en-US" sz="1800">
                <a:solidFill>
                  <a:srgbClr val="ED6A43"/>
                </a:solidFill>
                <a:highlight>
                  <a:srgbClr val="F7F7F7"/>
                </a:highlight>
                <a:latin typeface="Consolas"/>
                <a:ea typeface="Consolas"/>
                <a:cs typeface="Consolas"/>
                <a:sym typeface="Consolas"/>
              </a:rPr>
              <a:t>n_estimators</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20</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 </a:t>
            </a:r>
            <a:r>
              <a:rPr lang="en-US" sz="1800">
                <a:solidFill>
                  <a:srgbClr val="333333"/>
                </a:solidFill>
                <a:highlight>
                  <a:srgbClr val="F7F7F7"/>
                </a:highlight>
                <a:latin typeface="Consolas"/>
                <a:ea typeface="Consolas"/>
                <a:cs typeface="Consolas"/>
                <a:sym typeface="Consolas"/>
              </a:rPr>
              <a:t>Use </a:t>
            </a:r>
            <a:r>
              <a:rPr lang="en-US" sz="1800">
                <a:solidFill>
                  <a:srgbClr val="B52A1D"/>
                </a:solidFill>
                <a:highlight>
                  <a:srgbClr val="F7F7F7"/>
                </a:highlight>
                <a:latin typeface="Consolas"/>
                <a:ea typeface="Consolas"/>
                <a:cs typeface="Consolas"/>
                <a:sym typeface="Consolas"/>
              </a:rPr>
              <a:t>`fit`</a:t>
            </a:r>
            <a:r>
              <a:rPr lang="en-US" sz="1800">
                <a:solidFill>
                  <a:srgbClr val="333333"/>
                </a:solidFill>
                <a:highlight>
                  <a:srgbClr val="F7F7F7"/>
                </a:highlight>
                <a:latin typeface="Consolas"/>
                <a:ea typeface="Consolas"/>
                <a:cs typeface="Consolas"/>
                <a:sym typeface="Consolas"/>
              </a:rPr>
              <a:t> to learn the vocabulary of the titles vectorizer.fit(titles)</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 </a:t>
            </a:r>
            <a:r>
              <a:rPr lang="en-US" sz="1800">
                <a:solidFill>
                  <a:srgbClr val="333333"/>
                </a:solidFill>
                <a:highlight>
                  <a:srgbClr val="F7F7F7"/>
                </a:highlight>
                <a:latin typeface="Consolas"/>
                <a:ea typeface="Consolas"/>
                <a:cs typeface="Consolas"/>
                <a:sym typeface="Consolas"/>
              </a:rPr>
              <a:t>Use </a:t>
            </a:r>
            <a:r>
              <a:rPr lang="en-US" sz="1800">
                <a:solidFill>
                  <a:srgbClr val="B52A1D"/>
                </a:solidFill>
                <a:highlight>
                  <a:srgbClr val="F7F7F7"/>
                </a:highlight>
                <a:latin typeface="Consolas"/>
                <a:ea typeface="Consolas"/>
                <a:cs typeface="Consolas"/>
                <a:sym typeface="Consolas"/>
              </a:rPr>
              <a:t>`tranform`</a:t>
            </a:r>
            <a:r>
              <a:rPr lang="en-US" sz="1800">
                <a:solidFill>
                  <a:srgbClr val="333333"/>
                </a:solidFill>
                <a:highlight>
                  <a:srgbClr val="F7F7F7"/>
                </a:highlight>
                <a:latin typeface="Consolas"/>
                <a:ea typeface="Consolas"/>
                <a:cs typeface="Consolas"/>
                <a:sym typeface="Consolas"/>
              </a:rPr>
              <a:t> to generate the sample </a:t>
            </a:r>
            <a:r>
              <a:rPr lang="en-US" sz="1800">
                <a:solidFill>
                  <a:srgbClr val="0086B3"/>
                </a:solidFill>
                <a:highlight>
                  <a:srgbClr val="F7F7F7"/>
                </a:highlight>
                <a:latin typeface="Consolas"/>
                <a:ea typeface="Consolas"/>
                <a:cs typeface="Consolas"/>
                <a:sym typeface="Consolas"/>
              </a:rPr>
              <a:t>X</a:t>
            </a:r>
            <a:r>
              <a:rPr lang="en-US" sz="1800">
                <a:solidFill>
                  <a:srgbClr val="333333"/>
                </a:solidFill>
                <a:highlight>
                  <a:srgbClr val="F7F7F7"/>
                </a:highlight>
                <a:latin typeface="Consolas"/>
                <a:ea typeface="Consolas"/>
                <a:cs typeface="Consolas"/>
                <a:sym typeface="Consolas"/>
              </a:rPr>
              <a:t> word matrix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one column per feature (word </a:t>
            </a:r>
            <a:r>
              <a:rPr lang="en-US" sz="1800">
                <a:solidFill>
                  <a:srgbClr val="A71D5D"/>
                </a:solidFill>
                <a:highlight>
                  <a:srgbClr val="F7F7F7"/>
                </a:highlight>
                <a:latin typeface="Consolas"/>
                <a:ea typeface="Consolas"/>
                <a:cs typeface="Consolas"/>
                <a:sym typeface="Consolas"/>
              </a:rPr>
              <a:t>or</a:t>
            </a:r>
            <a:r>
              <a:rPr lang="en-US" sz="1800">
                <a:solidFill>
                  <a:srgbClr val="333333"/>
                </a:solidFill>
                <a:highlight>
                  <a:srgbClr val="F7F7F7"/>
                </a:highlight>
                <a:latin typeface="Consolas"/>
                <a:ea typeface="Consolas"/>
                <a:cs typeface="Consolas"/>
                <a:sym typeface="Consolas"/>
              </a:rPr>
              <a:t> n</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grams)</a:t>
            </a:r>
            <a:br>
              <a:rPr lang="en-US" sz="1800">
                <a:solidFill>
                  <a:srgbClr val="333333"/>
                </a:solidFill>
                <a:highlight>
                  <a:srgbClr val="F7F7F7"/>
                </a:highlight>
                <a:latin typeface="Consolas"/>
                <a:ea typeface="Consolas"/>
                <a:cs typeface="Consolas"/>
                <a:sym typeface="Consolas"/>
              </a:rPr>
            </a:br>
            <a:r>
              <a:rPr lang="en-US" sz="1800">
                <a:solidFill>
                  <a:srgbClr val="0086B3"/>
                </a:solidFill>
                <a:highlight>
                  <a:srgbClr val="F7F7F7"/>
                </a:highlight>
                <a:latin typeface="Consolas"/>
                <a:ea typeface="Consolas"/>
                <a:cs typeface="Consolas"/>
                <a:sym typeface="Consolas"/>
              </a:rPr>
              <a:t>X</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vectorizer.transform(titles)</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y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data[</a:t>
            </a:r>
            <a:r>
              <a:rPr lang="en-US" sz="1800">
                <a:solidFill>
                  <a:srgbClr val="183691"/>
                </a:solidFill>
                <a:highlight>
                  <a:srgbClr val="F7F7F7"/>
                </a:highlight>
                <a:latin typeface="Consolas"/>
                <a:ea typeface="Consolas"/>
                <a:cs typeface="Consolas"/>
                <a:sym typeface="Consolas"/>
              </a:rPr>
              <a:t>'label'</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sklearn.cross_validation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cross_val_score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scores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cross_val_score(model, </a:t>
            </a:r>
            <a:r>
              <a:rPr lang="en-US" sz="1800">
                <a:solidFill>
                  <a:srgbClr val="0086B3"/>
                </a:solidFill>
                <a:highlight>
                  <a:srgbClr val="F7F7F7"/>
                </a:highlight>
                <a:latin typeface="Consolas"/>
                <a:ea typeface="Consolas"/>
                <a:cs typeface="Consolas"/>
                <a:sym typeface="Consolas"/>
              </a:rPr>
              <a:t>X</a:t>
            </a:r>
            <a:r>
              <a:rPr lang="en-US" sz="1800">
                <a:solidFill>
                  <a:srgbClr val="333333"/>
                </a:solidFill>
                <a:highlight>
                  <a:srgbClr val="F7F7F7"/>
                </a:highlight>
                <a:latin typeface="Consolas"/>
                <a:ea typeface="Consolas"/>
                <a:cs typeface="Consolas"/>
                <a:sym typeface="Consolas"/>
              </a:rPr>
              <a:t>, y, </a:t>
            </a:r>
            <a:r>
              <a:rPr lang="en-US" sz="1800">
                <a:solidFill>
                  <a:srgbClr val="ED6A43"/>
                </a:solidFill>
                <a:highlight>
                  <a:srgbClr val="F7F7F7"/>
                </a:highlight>
                <a:latin typeface="Consolas"/>
                <a:ea typeface="Consolas"/>
                <a:cs typeface="Consolas"/>
                <a:sym typeface="Consolas"/>
              </a:rPr>
              <a:t>scoring</a:t>
            </a:r>
            <a:r>
              <a:rPr lang="en-US" sz="1800">
                <a:solidFill>
                  <a:srgbClr val="A71D5D"/>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'roc_auc'</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0086B3"/>
                </a:solidFill>
                <a:highlight>
                  <a:srgbClr val="F7F7F7"/>
                </a:highlight>
                <a:latin typeface="Consolas"/>
                <a:ea typeface="Consolas"/>
                <a:cs typeface="Consolas"/>
                <a:sym typeface="Consolas"/>
              </a:rPr>
              <a:t>print</a:t>
            </a:r>
            <a:r>
              <a:rPr lang="en-US" sz="1800">
                <a:solidFill>
                  <a:srgbClr val="33333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'CV AUC </a:t>
            </a:r>
            <a:r>
              <a:rPr lang="en-US" sz="1800">
                <a:solidFill>
                  <a:srgbClr val="0086B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 Average AUC </a:t>
            </a:r>
            <a:r>
              <a:rPr lang="en-US" sz="1800">
                <a:solidFill>
                  <a:srgbClr val="0086B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.format(scores, scores.mean()))</a:t>
            </a:r>
          </a:p>
          <a:p>
            <a:pPr marR="0" lvl="0" algn="l" rtl="0">
              <a:lnSpc>
                <a:spcPct val="115000"/>
              </a:lnSpc>
              <a:spcBef>
                <a:spcPts val="0"/>
              </a:spcBef>
              <a:spcAft>
                <a:spcPts val="0"/>
              </a:spcAft>
              <a:buNone/>
            </a:pPr>
            <a:endParaRPr sz="1800">
              <a:latin typeface="Georgia"/>
              <a:ea typeface="Georgia"/>
              <a:cs typeface="Georgia"/>
              <a:sym typeface="Georgia"/>
            </a:endParaRPr>
          </a:p>
        </p:txBody>
      </p:sp>
      <p:sp>
        <p:nvSpPr>
          <p:cNvPr id="755" name="Shape 7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RANDOM FOREST PREDICTION MODEL</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Shape 76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An alternative </a:t>
            </a:r>
            <a:r>
              <a:rPr lang="en-US" sz="2800" i="1">
                <a:latin typeface="Georgia"/>
                <a:ea typeface="Georgia"/>
                <a:cs typeface="Georgia"/>
                <a:sym typeface="Georgia"/>
              </a:rPr>
              <a:t>bag-of-words</a:t>
            </a:r>
            <a:r>
              <a:rPr lang="en-US" sz="2800">
                <a:latin typeface="Georgia"/>
                <a:ea typeface="Georgia"/>
                <a:cs typeface="Georgia"/>
                <a:sym typeface="Georgia"/>
              </a:rPr>
              <a:t> approach to </a:t>
            </a:r>
            <a:r>
              <a:rPr lang="en-US" sz="2800">
                <a:latin typeface="Consolas"/>
                <a:ea typeface="Consolas"/>
                <a:cs typeface="Consolas"/>
                <a:sym typeface="Consolas"/>
              </a:rPr>
              <a:t>CountVectorizer</a:t>
            </a:r>
            <a:r>
              <a:rPr lang="en-US" sz="2800">
                <a:latin typeface="Georgia"/>
                <a:ea typeface="Georgia"/>
                <a:cs typeface="Georgia"/>
                <a:sym typeface="Georgia"/>
              </a:rPr>
              <a:t> is a Term Frequency - Inverse Document Frequency (TF-IDF) representation.</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TF-IDF uses the product of two intermediate values, the </a:t>
            </a:r>
            <a:r>
              <a:rPr lang="en-US" sz="2800" i="1">
                <a:latin typeface="Georgia"/>
                <a:ea typeface="Georgia"/>
                <a:cs typeface="Georgia"/>
                <a:sym typeface="Georgia"/>
              </a:rPr>
              <a:t>Term Frequency</a:t>
            </a:r>
            <a:r>
              <a:rPr lang="en-US" sz="2800">
                <a:latin typeface="Georgia"/>
                <a:ea typeface="Georgia"/>
                <a:cs typeface="Georgia"/>
                <a:sym typeface="Georgia"/>
              </a:rPr>
              <a:t> and </a:t>
            </a:r>
            <a:r>
              <a:rPr lang="en-US" sz="2800" i="1">
                <a:latin typeface="Georgia"/>
                <a:ea typeface="Georgia"/>
                <a:cs typeface="Georgia"/>
                <a:sym typeface="Georgia"/>
              </a:rPr>
              <a:t>Inverse Document Frequency</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61" name="Shape 7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TERM FREQUENCY - INVERSE DOCUMENT FREQUENCY</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i="1">
                <a:latin typeface="Georgia"/>
                <a:ea typeface="Georgia"/>
                <a:cs typeface="Georgia"/>
                <a:sym typeface="Georgia"/>
              </a:rPr>
              <a:t>Term Frequency</a:t>
            </a:r>
            <a:r>
              <a:rPr lang="en-US" sz="2800">
                <a:latin typeface="Georgia"/>
                <a:ea typeface="Georgia"/>
                <a:cs typeface="Georgia"/>
                <a:sym typeface="Georgia"/>
              </a:rPr>
              <a:t> is equivalent to </a:t>
            </a:r>
            <a:r>
              <a:rPr lang="en-US" sz="2800">
                <a:latin typeface="Consolas"/>
                <a:ea typeface="Consolas"/>
                <a:cs typeface="Consolas"/>
                <a:sym typeface="Consolas"/>
              </a:rPr>
              <a:t>CountVectorizer</a:t>
            </a:r>
            <a:r>
              <a:rPr lang="en-US" sz="2800">
                <a:latin typeface="Georgia"/>
                <a:ea typeface="Georgia"/>
                <a:cs typeface="Georgia"/>
                <a:sym typeface="Georgia"/>
              </a:rPr>
              <a:t> features, just the number of times a word appears in the document (i.e. count).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i="1">
                <a:latin typeface="Georgia"/>
                <a:ea typeface="Georgia"/>
                <a:cs typeface="Georgia"/>
                <a:sym typeface="Georgia"/>
              </a:rPr>
              <a:t>Document Frequency</a:t>
            </a:r>
            <a:r>
              <a:rPr lang="en-US" sz="2800">
                <a:latin typeface="Georgia"/>
                <a:ea typeface="Georgia"/>
                <a:cs typeface="Georgia"/>
                <a:sym typeface="Georgia"/>
              </a:rPr>
              <a:t> is the percentage of documents that a particular word appears in.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“the” would be 100% while “Syria” is much lower.  </a:t>
            </a:r>
          </a:p>
          <a:p>
            <a:pPr marR="0" lvl="0" algn="l" rtl="0">
              <a:lnSpc>
                <a:spcPct val="100000"/>
              </a:lnSpc>
              <a:spcBef>
                <a:spcPts val="0"/>
              </a:spcBef>
              <a:spcAft>
                <a:spcPts val="0"/>
              </a:spcAft>
              <a:buNone/>
            </a:pPr>
            <a:endParaRPr sz="2800" i="1">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i="1">
                <a:latin typeface="Georgia"/>
                <a:ea typeface="Georgia"/>
                <a:cs typeface="Georgia"/>
                <a:sym typeface="Georgia"/>
              </a:rPr>
              <a:t>Inverse Document Frequency</a:t>
            </a:r>
            <a:r>
              <a:rPr lang="en-US" sz="2800">
                <a:latin typeface="Georgia"/>
                <a:ea typeface="Georgia"/>
                <a:cs typeface="Georgia"/>
                <a:sym typeface="Georgia"/>
              </a:rPr>
              <a:t> is just 1/Document Frequency.</a:t>
            </a:r>
          </a:p>
        </p:txBody>
      </p:sp>
      <p:sp>
        <p:nvSpPr>
          <p:cNvPr id="767" name="Shape 7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TERM FREQUENCY - INVERSE DOCUMENT FREQUENCY</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35000" y="1301275"/>
            <a:ext cx="123699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Combining, TF-IDF = Term Frequency * Inverse Document Frequency or TF-IDF = Term Frequency / Document Frequency</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 intuition is that the words that have high weight are those that either appear frequently in this document or appear rarely in other documents (and are therefore unique to this document).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is a good alternative to using a static set of stop words.</a:t>
            </a:r>
          </a:p>
          <a:p>
            <a:pPr lvl="0" rtl="0">
              <a:lnSpc>
                <a:spcPct val="145000"/>
              </a:lnSpc>
              <a:spcBef>
                <a:spcPts val="0"/>
              </a:spcBef>
              <a:buNone/>
            </a:pPr>
            <a:endParaRPr sz="18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TfidfVectorizer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vectorizer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TfidfVectorizer()</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73" name="Shape 7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TERM FREQUENCY - INVERSE DOCUMENT FREQUENCY</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does TF-IDF stand for?  </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does this function do and why is it useful?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Use </a:t>
            </a:r>
            <a:r>
              <a:rPr lang="en-US" sz="1800">
                <a:solidFill>
                  <a:schemeClr val="dk1"/>
                </a:solidFill>
                <a:latin typeface="Consolas"/>
                <a:ea typeface="Consolas"/>
                <a:cs typeface="Consolas"/>
                <a:sym typeface="Consolas"/>
              </a:rPr>
              <a:t>TfidfVectorizer</a:t>
            </a:r>
            <a:r>
              <a:rPr lang="en-US" sz="1800">
                <a:solidFill>
                  <a:schemeClr val="dk1"/>
                </a:solidFill>
                <a:latin typeface="Georgia"/>
                <a:ea typeface="Georgia"/>
                <a:cs typeface="Georgia"/>
                <a:sym typeface="Georgia"/>
              </a:rPr>
              <a:t> to create a feature representation of the StumbleUpon titles.</a:t>
            </a:r>
          </a:p>
        </p:txBody>
      </p:sp>
      <p:sp>
        <p:nvSpPr>
          <p:cNvPr id="779" name="Shape 77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80" name="Shape 78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1" name="Shape 78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82" name="Shape 782"/>
          <p:cNvSpPr/>
          <p:nvPr/>
        </p:nvSpPr>
        <p:spPr>
          <a:xfrm>
            <a:off x="3052757" y="5792350"/>
            <a:ext cx="95763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 and feature representation</a:t>
            </a:r>
          </a:p>
        </p:txBody>
      </p:sp>
      <p:sp>
        <p:nvSpPr>
          <p:cNvPr id="783" name="Shape 78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84" name="Shape 78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85" name="Shape 78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91" name="Shape 7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TEXT CLASSIFICATION IN SCIKIT-LEARN</a:t>
            </a:r>
          </a:p>
        </p:txBody>
      </p: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6" name="Shape 7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7" name="Shape 7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98" name="Shape 798"/>
          <p:cNvSpPr/>
          <p:nvPr/>
        </p:nvSpPr>
        <p:spPr>
          <a:xfrm>
            <a:off x="2961475" y="2224348"/>
            <a:ext cx="7559399" cy="2962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Use the text features of </a:t>
            </a:r>
            <a:r>
              <a:rPr lang="en-US" sz="1800">
                <a:latin typeface="Consolas"/>
                <a:ea typeface="Consolas"/>
                <a:cs typeface="Consolas"/>
                <a:sym typeface="Consolas"/>
              </a:rPr>
              <a:t>title</a:t>
            </a:r>
            <a:r>
              <a:rPr lang="en-US" sz="1800">
                <a:latin typeface="Georgia"/>
                <a:ea typeface="Georgia"/>
                <a:cs typeface="Georgia"/>
                <a:sym typeface="Georgia"/>
              </a:rPr>
              <a:t> with one or more feature sets from the previous random forest model.  Train this model to see if it improves AUC.</a:t>
            </a:r>
          </a:p>
          <a:p>
            <a:pPr marL="457200" lvl="0" indent="-342900" rtl="0">
              <a:spcBef>
                <a:spcPts val="0"/>
              </a:spcBef>
              <a:buSzPct val="100000"/>
              <a:buFont typeface="Georgia"/>
              <a:buAutoNum type="arabicPeriod"/>
            </a:pPr>
            <a:r>
              <a:rPr lang="en-US" sz="1800">
                <a:latin typeface="Georgia"/>
                <a:ea typeface="Georgia"/>
                <a:cs typeface="Georgia"/>
                <a:sym typeface="Georgia"/>
              </a:rPr>
              <a:t>Use the </a:t>
            </a:r>
            <a:r>
              <a:rPr lang="en-US" sz="1800">
                <a:latin typeface="Consolas"/>
                <a:ea typeface="Consolas"/>
                <a:cs typeface="Consolas"/>
                <a:sym typeface="Consolas"/>
              </a:rPr>
              <a:t>body</a:t>
            </a:r>
            <a:r>
              <a:rPr lang="en-US" sz="1800">
                <a:latin typeface="Georgia"/>
                <a:ea typeface="Georgia"/>
                <a:cs typeface="Georgia"/>
                <a:sym typeface="Georgia"/>
              </a:rPr>
              <a:t> text instead of the </a:t>
            </a:r>
            <a:r>
              <a:rPr lang="en-US" sz="1800">
                <a:latin typeface="Consolas"/>
                <a:ea typeface="Consolas"/>
                <a:cs typeface="Consolas"/>
                <a:sym typeface="Consolas"/>
              </a:rPr>
              <a:t>title</a:t>
            </a:r>
            <a:r>
              <a:rPr lang="en-US" sz="1800">
                <a:latin typeface="Georgia"/>
                <a:ea typeface="Georgia"/>
                <a:cs typeface="Georgia"/>
                <a:sym typeface="Georgia"/>
              </a:rPr>
              <a:t>.  Does this give an improvement?</a:t>
            </a:r>
          </a:p>
          <a:p>
            <a:pPr marL="457200" lvl="0" indent="-342900" rtl="0">
              <a:spcBef>
                <a:spcPts val="0"/>
              </a:spcBef>
              <a:buSzPct val="100000"/>
              <a:buFont typeface="Georgia"/>
              <a:buAutoNum type="arabicPeriod"/>
            </a:pPr>
            <a:r>
              <a:rPr lang="en-US" sz="1800">
                <a:latin typeface="Georgia"/>
                <a:ea typeface="Georgia"/>
                <a:cs typeface="Georgia"/>
                <a:sym typeface="Georgia"/>
              </a:rPr>
              <a:t>Use </a:t>
            </a:r>
            <a:r>
              <a:rPr lang="en-US" sz="1800">
                <a:latin typeface="Consolas"/>
                <a:ea typeface="Consolas"/>
                <a:cs typeface="Consolas"/>
                <a:sym typeface="Consolas"/>
              </a:rPr>
              <a:t>TfIdfVectorizer</a:t>
            </a:r>
            <a:r>
              <a:rPr lang="en-US" sz="1800">
                <a:latin typeface="Georgia"/>
                <a:ea typeface="Georgia"/>
                <a:cs typeface="Georgia"/>
                <a:sym typeface="Georgia"/>
              </a:rPr>
              <a:t> instead of </a:t>
            </a:r>
            <a:r>
              <a:rPr lang="en-US" sz="1800">
                <a:latin typeface="Consolas"/>
                <a:ea typeface="Consolas"/>
                <a:cs typeface="Consolas"/>
                <a:sym typeface="Consolas"/>
              </a:rPr>
              <a:t>CountVectorizer</a:t>
            </a:r>
            <a:r>
              <a:rPr lang="en-US" sz="1800">
                <a:latin typeface="Georgia"/>
                <a:ea typeface="Georgia"/>
                <a:cs typeface="Georgia"/>
                <a:sym typeface="Georgia"/>
              </a:rPr>
              <a:t>.  Does this give an improvement?</a:t>
            </a:r>
          </a:p>
          <a:p>
            <a:pPr lvl="0" rtl="0">
              <a:spcBef>
                <a:spcPts val="0"/>
              </a:spcBef>
              <a:buNone/>
            </a:pPr>
            <a:endParaRPr sz="1800">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prepare a model that uses both quantitative features and text features?  Does this model improve the AUC?</a:t>
            </a:r>
          </a:p>
        </p:txBody>
      </p:sp>
      <p:sp>
        <p:nvSpPr>
          <p:cNvPr id="799" name="Shape 7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Three new models</a:t>
            </a:r>
          </a:p>
        </p:txBody>
      </p:sp>
      <p:sp>
        <p:nvSpPr>
          <p:cNvPr id="800" name="Shape 8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1" name="Shape 801"/>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(30 minutes)</a:t>
            </a:r>
          </a:p>
        </p:txBody>
      </p:sp>
      <p:cxnSp>
        <p:nvCxnSpPr>
          <p:cNvPr id="802" name="Shape 8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3" name="Shape 803"/>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TEXT CLASSIFICATION IN SCIKIT-LEARN</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09" name="Shape 80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Natural language processing (NLP) is the task of pulling meaning and information from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typically involves many subproblems including tokenization, cleaning (stemming and lemmatization), and parsing.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After we have structured our text, we can identify features for other tasks, including classification, summarization, and translation.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scikit-learn, we use vectorizers to create text features for classification, such as </a:t>
            </a:r>
            <a:r>
              <a:rPr lang="en-US" sz="2800">
                <a:latin typeface="Consolas"/>
                <a:ea typeface="Consolas"/>
                <a:cs typeface="Consolas"/>
                <a:sym typeface="Consolas"/>
              </a:rPr>
              <a:t>CountVectorizer</a:t>
            </a:r>
            <a:r>
              <a:rPr lang="en-US" sz="2800">
                <a:latin typeface="Georgia"/>
                <a:ea typeface="Georgia"/>
                <a:cs typeface="Georgia"/>
                <a:sym typeface="Georgia"/>
              </a:rPr>
              <a:t> and </a:t>
            </a:r>
            <a:r>
              <a:rPr lang="en-US" sz="2800">
                <a:latin typeface="Consolas"/>
                <a:ea typeface="Consolas"/>
                <a:cs typeface="Consolas"/>
                <a:sym typeface="Consolas"/>
              </a:rPr>
              <a:t>TfIdfVectorizer</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LET’S REVIEW</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19"/>
        <p:cNvGrpSpPr/>
        <p:nvPr/>
      </p:nvGrpSpPr>
      <p:grpSpPr>
        <a:xfrm>
          <a:off x="0" y="0"/>
          <a:ext cx="0" cy="0"/>
          <a:chOff x="0" y="0"/>
          <a:chExt cx="0" cy="0"/>
        </a:xfrm>
      </p:grpSpPr>
      <p:sp>
        <p:nvSpPr>
          <p:cNvPr id="820" name="Shape 82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21" name="Shape 82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827" name="Shape 82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828" name="Shape 82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Part 2</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32"/>
        <p:cNvGrpSpPr/>
        <p:nvPr/>
      </p:nvGrpSpPr>
      <p:grpSpPr>
        <a:xfrm>
          <a:off x="0" y="0"/>
          <a:ext cx="0" cy="0"/>
          <a:chOff x="0" y="0"/>
          <a:chExt cx="0" cy="0"/>
        </a:xfrm>
      </p:grpSpPr>
      <p:sp>
        <p:nvSpPr>
          <p:cNvPr id="833" name="Shape 83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834" name="Shape 83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840" name="Shape 84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841" name="Shape 84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45"/>
        <p:cNvGrpSpPr/>
        <p:nvPr/>
      </p:nvGrpSpPr>
      <p:grpSpPr>
        <a:xfrm>
          <a:off x="0" y="0"/>
          <a:ext cx="0" cy="0"/>
          <a:chOff x="0" y="0"/>
          <a:chExt cx="0" cy="0"/>
        </a:xfrm>
      </p:grpSpPr>
      <p:sp>
        <p:nvSpPr>
          <p:cNvPr id="846" name="Shape 84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847" name="Shape 84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48" name="Shape 84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49" name="Shape 84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3"/>
        <p:cNvGrpSpPr/>
        <p:nvPr/>
      </p:nvGrpSpPr>
      <p:grpSpPr>
        <a:xfrm>
          <a:off x="0" y="0"/>
          <a:ext cx="0" cy="0"/>
          <a:chOff x="0" y="0"/>
          <a:chExt cx="0" cy="0"/>
        </a:xfrm>
      </p:grpSpPr>
      <p:sp>
        <p:nvSpPr>
          <p:cNvPr id="854" name="Shape 85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55" name="Shape 85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6" name="Shape 85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57" name="Shape 85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58" name="Shape 858"/>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Shape 863"/>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864" name="Shape 864"/>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65" name="Shape 865"/>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66" name="Shape 86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67" name="Shape 86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68" name="Shape 868"/>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869" name="Shape 86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Experience with scikit-learn classifiers, specifically random forests and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Install the Python package </a:t>
            </a:r>
            <a:r>
              <a:rPr lang="en-US" sz="2800">
                <a:latin typeface="Consolas"/>
                <a:ea typeface="Consolas"/>
                <a:cs typeface="Consolas"/>
                <a:sym typeface="Consolas"/>
              </a:rPr>
              <a:t>spacy</a:t>
            </a:r>
            <a:r>
              <a:rPr lang="en-US" sz="2800">
                <a:latin typeface="Georgia"/>
                <a:ea typeface="Georgia"/>
                <a:cs typeface="Georgia"/>
                <a:sym typeface="Georgia"/>
              </a:rPr>
              <a:t> with </a:t>
            </a:r>
            <a:r>
              <a:rPr lang="en-US" sz="2800">
                <a:latin typeface="Consolas"/>
                <a:ea typeface="Consolas"/>
                <a:cs typeface="Consolas"/>
                <a:sym typeface="Consolas"/>
              </a:rPr>
              <a:t>pip install spacy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Run the </a:t>
            </a:r>
            <a:r>
              <a:rPr lang="en-US" sz="2800">
                <a:latin typeface="Consolas"/>
                <a:ea typeface="Consolas"/>
                <a:cs typeface="Consolas"/>
                <a:sym typeface="Consolas"/>
              </a:rPr>
              <a:t>spacy</a:t>
            </a:r>
            <a:r>
              <a:rPr lang="en-US" sz="2800">
                <a:latin typeface="Georgia"/>
                <a:ea typeface="Georgia"/>
                <a:cs typeface="Georgia"/>
                <a:sym typeface="Georgia"/>
              </a:rPr>
              <a:t> download data command</a:t>
            </a:r>
          </a:p>
          <a:p>
            <a:pPr marR="0" lvl="0" algn="l" rtl="0">
              <a:spcBef>
                <a:spcPts val="0"/>
              </a:spcBef>
              <a:buNone/>
            </a:pPr>
            <a:endParaRPr sz="2800">
              <a:latin typeface="Georgia"/>
              <a:ea typeface="Georgia"/>
              <a:cs typeface="Georgia"/>
              <a:sym typeface="Georgia"/>
            </a:endParaRPr>
          </a:p>
          <a:p>
            <a:pPr marL="0" marR="0" lvl="0" indent="0" algn="l" rtl="0">
              <a:spcBef>
                <a:spcPts val="0"/>
              </a:spcBef>
              <a:buNone/>
            </a:pPr>
            <a:r>
              <a:rPr lang="en-US" sz="2800">
                <a:latin typeface="Consolas"/>
                <a:ea typeface="Consolas"/>
                <a:cs typeface="Consolas"/>
                <a:sym typeface="Consolas"/>
              </a:rPr>
              <a:t> python -m spacy.en.download --force all</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a:solidFill>
                  <a:schemeClr val="lt1"/>
                </a:solidFill>
                <a:latin typeface="Oswald"/>
                <a:ea typeface="Oswald"/>
                <a:cs typeface="Oswald"/>
                <a:sym typeface="Oswald"/>
              </a:rPr>
              <a:t>NATURAL LANGUAGE PROCESSING AND TEXT CLASSIFICATION</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DECISION TREES AND RANDOM FORESTS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random forests?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2817</Words>
  <Application>Microsoft Macintosh PowerPoint</Application>
  <PresentationFormat>Custom</PresentationFormat>
  <Paragraphs>493</Paragraphs>
  <Slides>66</Slides>
  <Notes>66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66</vt:i4>
      </vt:variant>
    </vt:vector>
  </HeadingPairs>
  <TitlesOfParts>
    <vt:vector size="69" baseType="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2016-01-23T20:06:16Z</dcterms:modified>
</cp:coreProperties>
</file>