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8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36" y="-120"/>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notesMaster" Target="notesMasters/notesMaster1.xml"/><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19814781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1" name="Shape 4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3" name="Shape 49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1" name="Shape 5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7" name="Shape 51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4" name="Shape 5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1" name="Shape 5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8" name="Shape 4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8" name="Shape 5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5" name="Shape 5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1" name="Shape 5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8" name="Shape 5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5" name="Shape 56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77" name="Shape 5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3" name="Shape 5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0" name="Shape 5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Shape 6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2" name="Shape 60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8" name="Shape 60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5" name="Shape 4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5" name="Shape 6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1" name="Shape 6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7" name="Shape 6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Shape 6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4" name="Shape 63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0" name="Shape 64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47" name="Shape 6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3" name="Shape 65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9" name="Shape 65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5" name="Shape 66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1" name="Shape 67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7" name="Shape 6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3" name="Shape 6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9" name="Shape 68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5" name="Shape 69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Shape 7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7" name="Shape 70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Shape 7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3" name="Shape 71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Shape 7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9" name="Shape 71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5" name="Shape 7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1" name="Shape 7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Shape 7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3" name="Shape 7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9" name="Shape 7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5" name="Shape 75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Shape 7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7" name="Shape 76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3" name="Shape 77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9" name="Shape 77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5" name="Shape 7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1" name="Shape 7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7" name="Shape 79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Shape 8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3" name="Shape 80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9" name="Shape 8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5" name="Shape 81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7" name="Shape 8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Shape 8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3" name="Shape 83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Shape 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9" name="Shape 83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5" name="Shape 8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2" name="Shape 8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8" name="Shape 8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Shape 8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64" name="Shape 8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0" name="Shape 87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Shape 88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82" name="Shape 8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Shape 8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8" name="Shape 88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Shape 8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4" name="Shape 8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Shape 9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6" name="Shape 9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Shape 9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2" name="Shape 9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Shape 9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8" name="Shape 9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Shape 9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24" name="Shape 9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0" name="Shape 9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Shape 9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36" name="Shape 9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2" name="Shape 9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Shape 94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49" name="Shape 9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Shape 9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5" name="Shape 95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Shape 9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62" name="Shape 9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Shape 9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70" name="Shape 9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Shape 97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79" name="Shape 9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0.xml"/><Relationship Id="rId20" Type="http://schemas.openxmlformats.org/officeDocument/2006/relationships/slideLayout" Target="../slideLayouts/slideLayout51.xml"/><Relationship Id="rId21" Type="http://schemas.openxmlformats.org/officeDocument/2006/relationships/slideLayout" Target="../slideLayouts/slideLayout52.xml"/><Relationship Id="rId22" Type="http://schemas.openxmlformats.org/officeDocument/2006/relationships/slideLayout" Target="../slideLayouts/slideLayout53.xml"/><Relationship Id="rId23" Type="http://schemas.openxmlformats.org/officeDocument/2006/relationships/slideLayout" Target="../slideLayouts/slideLayout54.xml"/><Relationship Id="rId24" Type="http://schemas.openxmlformats.org/officeDocument/2006/relationships/slideLayout" Target="../slideLayouts/slideLayout55.xml"/><Relationship Id="rId25" Type="http://schemas.openxmlformats.org/officeDocument/2006/relationships/slideLayout" Target="../slideLayouts/slideLayout56.xml"/><Relationship Id="rId26" Type="http://schemas.openxmlformats.org/officeDocument/2006/relationships/slideLayout" Target="../slideLayouts/slideLayout57.xml"/><Relationship Id="rId27" Type="http://schemas.openxmlformats.org/officeDocument/2006/relationships/slideLayout" Target="../slideLayouts/slideLayout58.xml"/><Relationship Id="rId28" Type="http://schemas.openxmlformats.org/officeDocument/2006/relationships/slideLayout" Target="../slideLayouts/slideLayout59.xml"/><Relationship Id="rId29" Type="http://schemas.openxmlformats.org/officeDocument/2006/relationships/slideLayout" Target="../slideLayouts/slideLayout60.xml"/><Relationship Id="rId30" Type="http://schemas.openxmlformats.org/officeDocument/2006/relationships/slideLayout" Target="../slideLayouts/slideLayout61.xml"/><Relationship Id="rId31" Type="http://schemas.openxmlformats.org/officeDocument/2006/relationships/slideLayout" Target="../slideLayouts/slideLayout62.xml"/><Relationship Id="rId32" Type="http://schemas.openxmlformats.org/officeDocument/2006/relationships/theme" Target="../theme/theme2.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Relationship Id="rId18" Type="http://schemas.openxmlformats.org/officeDocument/2006/relationships/slideLayout" Target="../slideLayouts/slideLayout49.xml"/><Relationship Id="rId19" Type="http://schemas.openxmlformats.org/officeDocument/2006/relationships/slideLayout" Target="../slideLayouts/slideLayout50.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0.xml"/><Relationship Id="rId3"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INSTRUCTOR NOTES</a:t>
            </a:r>
            <a:r>
              <a:rPr lang="en-US" sz="3200" b="1">
                <a:solidFill>
                  <a:srgbClr val="E52123"/>
                </a:solidFill>
                <a:latin typeface="Oswald"/>
                <a:ea typeface="Oswald"/>
                <a:cs typeface="Oswald"/>
                <a:sym typeface="Oswald"/>
              </a:rPr>
              <a:t> </a:t>
            </a:r>
          </a:p>
        </p:txBody>
      </p:sp>
      <p:sp>
        <p:nvSpPr>
          <p:cNvPr id="415" name="Shape 415"/>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ANALYSIS</a:t>
            </a:r>
          </a:p>
        </p:txBody>
      </p:sp>
      <p:sp>
        <p:nvSpPr>
          <p:cNvPr id="472" name="Shape 4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this lesson, we will focus on Identifying problems related to time series.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Additionally, we will discuss the unique aspects of Mining and Refining time series data.</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WHAT IS TIME SERIES DATA?</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Time series data is any data where the individual data points change over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would be fairly common in most business data such as sales data.  It would likely change according to the seasons and trends.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would also be likely in social phenomena.  For instance, it has been documented that there is traditionally more crime in the summer.</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Most datasets are likely to have an important time component, but typically we assume that it’s fairly minimal.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if we were analyzing salaries in an industry, it’s clear that salaries shift over time and vary with the economic period.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if we are examining the problem on a smaller scale (e.g. 3-5 years), the effect of time on salaries is much smaller than other factors like industry or position.</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496" name="Shape 49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When the time component </a:t>
            </a:r>
            <a:r>
              <a:rPr lang="en-US" sz="2800" i="1">
                <a:latin typeface="Georgia"/>
                <a:ea typeface="Georgia"/>
                <a:cs typeface="Georgia"/>
                <a:sym typeface="Georgia"/>
              </a:rPr>
              <a:t>is</a:t>
            </a:r>
            <a:r>
              <a:rPr lang="en-US" sz="2800">
                <a:latin typeface="Georgia"/>
                <a:ea typeface="Georgia"/>
                <a:cs typeface="Georgia"/>
                <a:sym typeface="Georgia"/>
              </a:rPr>
              <a:t> important, we need to focus on identifying the aspects of the data that are influenced by time and those that aren’t.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Typically, time series data will be a sequence of values and we will be interested in studying the changes in this series and how related individual values are.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how much does this week’s sales affect next week’s?  How much does today’s stock price affect tomorrow’s?</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02" name="Shape 50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3" name="Shape 50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4" name="Shape 504"/>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Think about the various datasets we’ve used so far.  For each dataset, identify time components of those datasets.  What time related features will be important to our analysis?</a:t>
            </a:r>
          </a:p>
        </p:txBody>
      </p:sp>
      <p:sp>
        <p:nvSpPr>
          <p:cNvPr id="505" name="Shape 50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06" name="Shape 50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07" name="Shape 50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08" name="Shape 50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14" name="Shape 5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Time series analysis is useful in many fields:  sales analysis, stock market trends, studying economic phenomena, social science problem such as crime prediction, etc.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Typically, we are interested in separating the effect of time into two components: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Trends - significant increases or decreases over time</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Seasonality - regularly repeating increases or decreases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20" name="Shape 520"/>
          <p:cNvSpPr txBox="1">
            <a:spLocks noGrp="1"/>
          </p:cNvSpPr>
          <p:nvPr>
            <p:ph type="body" idx="1"/>
          </p:nvPr>
        </p:nvSpPr>
        <p:spPr>
          <a:xfrm>
            <a:off x="635000" y="1292775"/>
            <a:ext cx="4964999" cy="58571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of fireworks injury rates has an overall </a:t>
            </a:r>
            <a:r>
              <a:rPr lang="en-US" sz="2800" i="1">
                <a:latin typeface="Georgia"/>
                <a:ea typeface="Georgia"/>
                <a:cs typeface="Georgia"/>
                <a:sym typeface="Georgia"/>
              </a:rPr>
              <a:t>trend</a:t>
            </a:r>
            <a:r>
              <a:rPr lang="en-US" sz="2800">
                <a:latin typeface="Georgia"/>
                <a:ea typeface="Georgia"/>
                <a:cs typeface="Georgia"/>
                <a:sym typeface="Georgia"/>
              </a:rPr>
              <a:t> of fewer injuries and no </a:t>
            </a:r>
            <a:r>
              <a:rPr lang="en-US" sz="2800" i="1">
                <a:latin typeface="Georgia"/>
                <a:ea typeface="Georgia"/>
                <a:cs typeface="Georgia"/>
                <a:sym typeface="Georgia"/>
              </a:rPr>
              <a:t>seasonal</a:t>
            </a:r>
            <a:r>
              <a:rPr lang="en-US" sz="2800">
                <a:latin typeface="Georgia"/>
                <a:ea typeface="Georgia"/>
                <a:cs typeface="Georgia"/>
                <a:sym typeface="Georgia"/>
              </a:rPr>
              <a:t> pattern.</a:t>
            </a:r>
          </a:p>
        </p:txBody>
      </p:sp>
      <p:pic>
        <p:nvPicPr>
          <p:cNvPr id="521" name="Shape 521"/>
          <p:cNvPicPr preferRelativeResize="0"/>
          <p:nvPr/>
        </p:nvPicPr>
        <p:blipFill>
          <a:blip r:embed="rId3">
            <a:alphaModFix/>
          </a:blip>
          <a:stretch>
            <a:fillRect/>
          </a:stretch>
        </p:blipFill>
        <p:spPr>
          <a:xfrm>
            <a:off x="5561551" y="1577474"/>
            <a:ext cx="6913091" cy="557262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27" name="Shape 52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Number of searches for the New Hampshire Primary has a clear </a:t>
            </a:r>
            <a:r>
              <a:rPr lang="en-US" sz="2800" i="1">
                <a:latin typeface="Georgia"/>
                <a:ea typeface="Georgia"/>
                <a:cs typeface="Georgia"/>
                <a:sym typeface="Georgia"/>
              </a:rPr>
              <a:t>seasonal</a:t>
            </a:r>
            <a:r>
              <a:rPr lang="en-US" sz="2800">
                <a:latin typeface="Georgia"/>
                <a:ea typeface="Georgia"/>
                <a:cs typeface="Georgia"/>
                <a:sym typeface="Georgia"/>
              </a:rPr>
              <a:t> component - searches every four years and on election years.</a:t>
            </a:r>
          </a:p>
        </p:txBody>
      </p:sp>
      <p:pic>
        <p:nvPicPr>
          <p:cNvPr id="528" name="Shape 528"/>
          <p:cNvPicPr preferRelativeResize="0"/>
          <p:nvPr/>
        </p:nvPicPr>
        <p:blipFill>
          <a:blip r:embed="rId3">
            <a:alphaModFix/>
          </a:blip>
          <a:stretch>
            <a:fillRect/>
          </a:stretch>
        </p:blipFill>
        <p:spPr>
          <a:xfrm>
            <a:off x="2492375" y="3146425"/>
            <a:ext cx="8020050" cy="283845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Shape 533"/>
          <p:cNvPicPr preferRelativeResize="0"/>
          <p:nvPr/>
        </p:nvPicPr>
        <p:blipFill>
          <a:blip r:embed="rId3">
            <a:alphaModFix/>
          </a:blip>
          <a:stretch>
            <a:fillRect/>
          </a:stretch>
        </p:blipFill>
        <p:spPr>
          <a:xfrm>
            <a:off x="2482850" y="3155950"/>
            <a:ext cx="8039100" cy="2819400"/>
          </a:xfrm>
          <a:prstGeom prst="rect">
            <a:avLst/>
          </a:prstGeom>
          <a:noFill/>
          <a:ln>
            <a:noFill/>
          </a:ln>
        </p:spPr>
      </p:pic>
      <p:sp>
        <p:nvSpPr>
          <p:cNvPr id="534" name="Shape 5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35" name="Shape 53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Similarly, searches for ‘gingerbread houses’ spike every year around the holiday season.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MATERIALS</a:t>
            </a:r>
            <a:r>
              <a:rPr lang="en-US" sz="3200" b="1">
                <a:solidFill>
                  <a:srgbClr val="E52123"/>
                </a:solidFill>
                <a:latin typeface="Oswald"/>
                <a:ea typeface="Oswald"/>
                <a:cs typeface="Oswald"/>
                <a:sym typeface="Oswald"/>
              </a:rPr>
              <a:t> </a:t>
            </a:r>
          </a:p>
        </p:txBody>
      </p:sp>
      <p:sp>
        <p:nvSpPr>
          <p:cNvPr id="422" name="Shape 422"/>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41" name="Shape 54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These spikes recur on a fixed time-scale, making them </a:t>
            </a:r>
            <a:r>
              <a:rPr lang="en-US" sz="2800" i="1">
                <a:latin typeface="Georgia"/>
                <a:ea typeface="Georgia"/>
                <a:cs typeface="Georgia"/>
                <a:sym typeface="Georgia"/>
              </a:rPr>
              <a:t>seasonal</a:t>
            </a:r>
            <a:r>
              <a:rPr lang="en-US" sz="2800">
                <a:latin typeface="Georgia"/>
                <a:ea typeface="Georgia"/>
                <a:cs typeface="Georgia"/>
                <a:sym typeface="Georgia"/>
              </a:rPr>
              <a:t> patterns.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Many other types of regularly occurring up or down swings may occur without a fixed timescale or </a:t>
            </a:r>
            <a:r>
              <a:rPr lang="en-US" sz="2800" i="1">
                <a:latin typeface="Georgia"/>
                <a:ea typeface="Georgia"/>
                <a:cs typeface="Georgia"/>
                <a:sym typeface="Georgia"/>
              </a:rPr>
              <a:t>period</a:t>
            </a:r>
            <a:r>
              <a:rPr lang="en-US" sz="2800">
                <a:latin typeface="Georgia"/>
                <a:ea typeface="Georgia"/>
                <a:cs typeface="Georgia"/>
                <a:sym typeface="Georgia"/>
              </a:rPr>
              <a:t> (e.g. growth vs. recession for economic trends).</a:t>
            </a:r>
          </a:p>
          <a:p>
            <a:pPr marR="0" lvl="0" algn="l" rtl="0">
              <a:lnSpc>
                <a:spcPct val="100000"/>
              </a:lnSpc>
              <a:spcBef>
                <a:spcPts val="0"/>
              </a:spcBef>
              <a:spcAft>
                <a:spcPts val="0"/>
              </a:spcAft>
              <a:buNone/>
            </a:pPr>
            <a:endParaRPr sz="2800">
              <a:latin typeface="Georgia"/>
              <a:ea typeface="Georgia"/>
              <a:cs typeface="Georgia"/>
              <a:sym typeface="Georgia"/>
            </a:endParaRPr>
          </a:p>
        </p:txBody>
      </p:sp>
      <p:pic>
        <p:nvPicPr>
          <p:cNvPr id="542" name="Shape 542"/>
          <p:cNvPicPr preferRelativeResize="0"/>
          <p:nvPr/>
        </p:nvPicPr>
        <p:blipFill>
          <a:blip r:embed="rId3">
            <a:alphaModFix/>
          </a:blip>
          <a:stretch>
            <a:fillRect/>
          </a:stretch>
        </p:blipFill>
        <p:spPr>
          <a:xfrm>
            <a:off x="4082762" y="3717050"/>
            <a:ext cx="4839274" cy="361085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48" name="Shape 54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These aperiodic patterns are called </a:t>
            </a:r>
            <a:r>
              <a:rPr lang="en-US" sz="2800" i="1">
                <a:latin typeface="Georgia"/>
                <a:ea typeface="Georgia"/>
                <a:cs typeface="Georgia"/>
                <a:sym typeface="Georgia"/>
              </a:rPr>
              <a:t>cycles</a:t>
            </a:r>
            <a:r>
              <a:rPr lang="en-US" sz="2800">
                <a:latin typeface="Georgia"/>
                <a:ea typeface="Georgia"/>
                <a:cs typeface="Georgia"/>
                <a:sym typeface="Georgia"/>
              </a:rPr>
              <a: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While identifying aperiodic cycles is important, they are often treated differently than seasonal effects.  Seasonal effects are useful for their consistency, the fact that last year’s/quarter’s/month’s data is useful as a predictor.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54" name="Shape 55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Searches for “iphone” have both a general trend upwards (indicating more popularity for the phone) as well as a seasonal spike in September, typically when Apple hosts its event to announce new versions.</a:t>
            </a:r>
          </a:p>
        </p:txBody>
      </p:sp>
      <p:pic>
        <p:nvPicPr>
          <p:cNvPr id="555" name="Shape 555"/>
          <p:cNvPicPr preferRelativeResize="0"/>
          <p:nvPr/>
        </p:nvPicPr>
        <p:blipFill>
          <a:blip r:embed="rId3">
            <a:alphaModFix/>
          </a:blip>
          <a:stretch>
            <a:fillRect/>
          </a:stretch>
        </p:blipFill>
        <p:spPr>
          <a:xfrm>
            <a:off x="2475725" y="3597925"/>
            <a:ext cx="8053349" cy="288225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61" name="Shape 56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Most often, we’re interested in studying the </a:t>
            </a:r>
            <a:r>
              <a:rPr lang="en-US" sz="2800" i="1">
                <a:latin typeface="Georgia"/>
                <a:ea typeface="Georgia"/>
                <a:cs typeface="Georgia"/>
                <a:sym typeface="Georgia"/>
              </a:rPr>
              <a:t>trend</a:t>
            </a:r>
            <a:r>
              <a:rPr lang="en-US" sz="2800">
                <a:latin typeface="Georgia"/>
                <a:ea typeface="Georgia"/>
                <a:cs typeface="Georgia"/>
                <a:sym typeface="Georgia"/>
              </a:rPr>
              <a:t> and not the </a:t>
            </a:r>
            <a:r>
              <a:rPr lang="en-US" sz="2800" i="1">
                <a:latin typeface="Georgia"/>
                <a:ea typeface="Georgia"/>
                <a:cs typeface="Georgia"/>
                <a:sym typeface="Georgia"/>
              </a:rPr>
              <a:t>seasonal</a:t>
            </a:r>
            <a:r>
              <a:rPr lang="en-US" sz="2800">
                <a:latin typeface="Georgia"/>
                <a:ea typeface="Georgia"/>
                <a:cs typeface="Georgia"/>
                <a:sym typeface="Georgia"/>
              </a:rPr>
              <a:t> fluctuations.  Therefore it is important to identify whether we think a change in our time series is due to an ongoing trend or seasonal change.</a:t>
            </a:r>
          </a:p>
        </p:txBody>
      </p:sp>
      <p:pic>
        <p:nvPicPr>
          <p:cNvPr id="562" name="Shape 562"/>
          <p:cNvPicPr preferRelativeResize="0"/>
          <p:nvPr/>
        </p:nvPicPr>
        <p:blipFill>
          <a:blip r:embed="rId3">
            <a:alphaModFix/>
          </a:blip>
          <a:stretch>
            <a:fillRect/>
          </a:stretch>
        </p:blipFill>
        <p:spPr>
          <a:xfrm>
            <a:off x="3373175" y="3064575"/>
            <a:ext cx="6258449" cy="408907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68" name="Shape 56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69" name="Shape 56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70" name="Shape 570"/>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one or two more time series examples.  </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Identify trends and seasonal patterns.  Using Google trends for this is a nice way to generate these.</a:t>
            </a:r>
          </a:p>
        </p:txBody>
      </p:sp>
      <p:sp>
        <p:nvSpPr>
          <p:cNvPr id="571" name="Shape 57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72" name="Shape 57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73" name="Shape 57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74" name="Shape 57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80" name="Shape 58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COMMON ANALYSIS FOR TIME SERIES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586" name="Shape 58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moving average</a:t>
            </a:r>
            <a:r>
              <a:rPr lang="en-US" sz="2800">
                <a:latin typeface="Georgia"/>
                <a:ea typeface="Georgia"/>
                <a:cs typeface="Georgia"/>
                <a:sym typeface="Georgia"/>
              </a:rPr>
              <a:t> replaces each data point with an average of </a:t>
            </a:r>
            <a:r>
              <a:rPr lang="en-US" sz="2800" i="1">
                <a:latin typeface="Georgia"/>
                <a:ea typeface="Georgia"/>
                <a:cs typeface="Georgia"/>
                <a:sym typeface="Georgia"/>
              </a:rPr>
              <a:t>k</a:t>
            </a:r>
            <a:r>
              <a:rPr lang="en-US" sz="2800">
                <a:latin typeface="Georgia"/>
                <a:ea typeface="Georgia"/>
                <a:cs typeface="Georgia"/>
                <a:sym typeface="Georgia"/>
              </a:rPr>
              <a:t> consecutive data points in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Typically, this is </a:t>
            </a:r>
            <a:r>
              <a:rPr lang="en-US" sz="2800" i="1">
                <a:latin typeface="Georgia"/>
                <a:ea typeface="Georgia"/>
                <a:cs typeface="Georgia"/>
                <a:sym typeface="Georgia"/>
              </a:rPr>
              <a:t>k/2</a:t>
            </a:r>
            <a:r>
              <a:rPr lang="en-US" sz="2800">
                <a:latin typeface="Georgia"/>
                <a:ea typeface="Georgia"/>
                <a:cs typeface="Georgia"/>
                <a:sym typeface="Georgia"/>
              </a:rPr>
              <a:t> data points prior to and following a given time point, but it could also be the </a:t>
            </a:r>
            <a:r>
              <a:rPr lang="en-US" sz="2800" i="1">
                <a:latin typeface="Georgia"/>
                <a:ea typeface="Georgia"/>
                <a:cs typeface="Georgia"/>
                <a:sym typeface="Georgia"/>
              </a:rPr>
              <a:t>k</a:t>
            </a:r>
            <a:r>
              <a:rPr lang="en-US" sz="2800">
                <a:latin typeface="Georgia"/>
                <a:ea typeface="Georgia"/>
                <a:cs typeface="Georgia"/>
                <a:sym typeface="Georgia"/>
              </a:rPr>
              <a:t> preceding points.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are often referred to as the “rolling” average.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measure of average could be mean or median.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formula for the rolling </a:t>
            </a:r>
            <a:r>
              <a:rPr lang="en-US" sz="2800" i="1">
                <a:latin typeface="Georgia"/>
                <a:ea typeface="Georgia"/>
                <a:cs typeface="Georgia"/>
                <a:sym typeface="Georgia"/>
              </a:rPr>
              <a:t>mean</a:t>
            </a:r>
            <a:r>
              <a:rPr lang="en-US" sz="2800">
                <a:latin typeface="Georgia"/>
                <a:ea typeface="Georgia"/>
                <a:cs typeface="Georgia"/>
                <a:sym typeface="Georgia"/>
              </a:rPr>
              <a:t> is</a:t>
            </a:r>
          </a:p>
        </p:txBody>
      </p:sp>
      <p:pic>
        <p:nvPicPr>
          <p:cNvPr id="587" name="Shape 587"/>
          <p:cNvPicPr preferRelativeResize="0"/>
          <p:nvPr/>
        </p:nvPicPr>
        <p:blipFill>
          <a:blip r:embed="rId3">
            <a:alphaModFix/>
          </a:blip>
          <a:stretch>
            <a:fillRect/>
          </a:stretch>
        </p:blipFill>
        <p:spPr>
          <a:xfrm>
            <a:off x="6462100" y="5804625"/>
            <a:ext cx="2012524" cy="98762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93" name="Shape 5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4" name="Shape 59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95" name="Shape 595"/>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would a moving (rolling) mean indicate vs. a moving (rolling) median?</a:t>
            </a:r>
          </a:p>
        </p:txBody>
      </p:sp>
      <p:sp>
        <p:nvSpPr>
          <p:cNvPr id="596" name="Shape 596"/>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 to the above question</a:t>
            </a:r>
          </a:p>
        </p:txBody>
      </p:sp>
      <p:sp>
        <p:nvSpPr>
          <p:cNvPr id="597" name="Shape 597"/>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98" name="Shape 598"/>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99" name="Shape 599"/>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Shape 60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05" name="Shape 60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rolling mean would average all values in the window can be skewed by outliers (extremely small or large values).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may be useful if we are looking to identify atypical periods or we want to evaluate these odd periods.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this would be useful if we are trying to identify particularly successful or unsuccessful sales days.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rolling median would provide the 50 percentile value for the period and would possibly be more representative of a “typical” day.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611" name="Shape 611"/>
          <p:cNvSpPr txBox="1">
            <a:spLocks noGrp="1"/>
          </p:cNvSpPr>
          <p:nvPr>
            <p:ph type="body" idx="1"/>
          </p:nvPr>
        </p:nvSpPr>
        <p:spPr>
          <a:xfrm>
            <a:off x="634999" y="1292775"/>
            <a:ext cx="6248999" cy="58571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shows the 30-day moving average of the Economic Uncertainty Index.</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Plotting the moving average allows us to more easily visualize trends by smoothing out random fluctuations and removing outliers.</a:t>
            </a:r>
          </a:p>
        </p:txBody>
      </p:sp>
      <p:pic>
        <p:nvPicPr>
          <p:cNvPr id="612" name="Shape 612"/>
          <p:cNvPicPr preferRelativeResize="0"/>
          <p:nvPr/>
        </p:nvPicPr>
        <p:blipFill>
          <a:blip r:embed="rId3">
            <a:alphaModFix/>
          </a:blip>
          <a:stretch>
            <a:fillRect/>
          </a:stretch>
        </p:blipFill>
        <p:spPr>
          <a:xfrm>
            <a:off x="7058350" y="1622204"/>
            <a:ext cx="5311450" cy="41383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a:t>
            </a:r>
            <a:r>
              <a:rPr lang="en-US" sz="3200" b="1">
                <a:solidFill>
                  <a:srgbClr val="E52123"/>
                </a:solidFill>
                <a:latin typeface="Oswald"/>
                <a:ea typeface="Oswald"/>
                <a:cs typeface="Oswald"/>
                <a:sym typeface="Oswald"/>
              </a:rPr>
              <a:t> </a:t>
            </a:r>
          </a:p>
        </p:txBody>
      </p:sp>
      <p:sp>
        <p:nvSpPr>
          <p:cNvPr id="429" name="Shape 429"/>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18" name="Shape 61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While this statistic weights all data evenly, it may make sense to weight data closer to our date of interest higher.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do this by taking a </a:t>
            </a:r>
            <a:r>
              <a:rPr lang="en-US" sz="2800" i="1">
                <a:latin typeface="Georgia"/>
                <a:ea typeface="Georgia"/>
                <a:cs typeface="Georgia"/>
                <a:sym typeface="Georgia"/>
              </a:rPr>
              <a:t>weighted moving average</a:t>
            </a:r>
            <a:r>
              <a:rPr lang="en-US" sz="2800">
                <a:latin typeface="Georgia"/>
                <a:ea typeface="Georgia"/>
                <a:cs typeface="Georgia"/>
                <a:sym typeface="Georgia"/>
              </a:rPr>
              <a:t>, where we assign particular weights to certain time points.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Various formulas or schemes can be used to weight the data points.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24" name="Shape 6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common weighting scheme is an </a:t>
            </a:r>
            <a:r>
              <a:rPr lang="en-US" sz="2800" i="1">
                <a:latin typeface="Georgia"/>
                <a:ea typeface="Georgia"/>
                <a:cs typeface="Georgia"/>
                <a:sym typeface="Georgia"/>
              </a:rPr>
              <a:t>exponential weighted moving average (EWMA)</a:t>
            </a:r>
            <a:r>
              <a:rPr lang="en-US" sz="2800">
                <a:latin typeface="Georgia"/>
                <a:ea typeface="Georgia"/>
                <a:cs typeface="Georgia"/>
                <a:sym typeface="Georgia"/>
              </a:rPr>
              <a:t> where we add a </a:t>
            </a:r>
            <a:r>
              <a:rPr lang="en-US" sz="2800" i="1">
                <a:latin typeface="Georgia"/>
                <a:ea typeface="Georgia"/>
                <a:cs typeface="Georgia"/>
                <a:sym typeface="Georgia"/>
              </a:rPr>
              <a:t>decay</a:t>
            </a:r>
            <a:r>
              <a:rPr lang="en-US" sz="2800">
                <a:latin typeface="Georgia"/>
                <a:ea typeface="Georgia"/>
                <a:cs typeface="Georgia"/>
                <a:sym typeface="Georgia"/>
              </a:rPr>
              <a:t> term to give less and less weight to older data points.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EWMA can be calculated recursively for a series Y.</a:t>
            </a:r>
          </a:p>
          <a:p>
            <a:pPr marR="0" lvl="0" algn="l" rtl="0">
              <a:spcBef>
                <a:spcPts val="0"/>
              </a:spcBef>
              <a:buNone/>
            </a:pPr>
            <a:endParaRPr sz="2800">
              <a:latin typeface="Georgia"/>
              <a:ea typeface="Georgia"/>
              <a:cs typeface="Georgia"/>
              <a:sym typeface="Georgia"/>
            </a:endParaRPr>
          </a:p>
          <a:p>
            <a:pPr marR="0" lvl="0" algn="l" rtl="0">
              <a:spcBef>
                <a:spcPts val="0"/>
              </a:spcBef>
              <a:buNone/>
            </a:pPr>
            <a:r>
              <a:rPr lang="en-US" sz="2800">
                <a:latin typeface="Georgia"/>
                <a:ea typeface="Georgia"/>
                <a:cs typeface="Georgia"/>
                <a:sym typeface="Georgia"/>
              </a:rPr>
              <a:t>For t = 1, EWMA</a:t>
            </a:r>
            <a:r>
              <a:rPr lang="en-US" sz="2800" baseline="-25000">
                <a:latin typeface="Georgia"/>
                <a:ea typeface="Georgia"/>
                <a:cs typeface="Georgia"/>
                <a:sym typeface="Georgia"/>
              </a:rPr>
              <a:t>1</a:t>
            </a:r>
            <a:r>
              <a:rPr lang="en-US" sz="2800">
                <a:latin typeface="Georgia"/>
                <a:ea typeface="Georgia"/>
                <a:cs typeface="Georgia"/>
                <a:sym typeface="Georgia"/>
              </a:rPr>
              <a:t> = Y</a:t>
            </a:r>
            <a:r>
              <a:rPr lang="en-US" sz="2800" baseline="-25000">
                <a:latin typeface="Georgia"/>
                <a:ea typeface="Georgia"/>
                <a:cs typeface="Georgia"/>
                <a:sym typeface="Georgia"/>
              </a:rPr>
              <a:t>1</a:t>
            </a:r>
          </a:p>
          <a:p>
            <a:pPr marR="0" lvl="0" algn="l" rtl="0">
              <a:spcBef>
                <a:spcPts val="0"/>
              </a:spcBef>
              <a:buNone/>
            </a:pPr>
            <a:endParaRPr sz="2800">
              <a:latin typeface="Georgia"/>
              <a:ea typeface="Georgia"/>
              <a:cs typeface="Georgia"/>
              <a:sym typeface="Georgia"/>
            </a:endParaRPr>
          </a:p>
          <a:p>
            <a:pPr marR="0" lvl="0" algn="l" rtl="0">
              <a:spcBef>
                <a:spcPts val="0"/>
              </a:spcBef>
              <a:buNone/>
            </a:pPr>
            <a:r>
              <a:rPr lang="en-US" sz="2800">
                <a:latin typeface="Georgia"/>
                <a:ea typeface="Georgia"/>
                <a:cs typeface="Georgia"/>
                <a:sym typeface="Georgia"/>
              </a:rPr>
              <a:t>For t &gt; 1, EWMA</a:t>
            </a:r>
            <a:r>
              <a:rPr lang="en-US" sz="2800" baseline="-25000">
                <a:latin typeface="Georgia"/>
                <a:ea typeface="Georgia"/>
                <a:cs typeface="Georgia"/>
                <a:sym typeface="Georgia"/>
              </a:rPr>
              <a:t>t</a:t>
            </a:r>
            <a:r>
              <a:rPr lang="en-US" sz="2800">
                <a:latin typeface="Georgia"/>
                <a:ea typeface="Georgia"/>
                <a:cs typeface="Georgia"/>
                <a:sym typeface="Georgia"/>
              </a:rPr>
              <a:t> = α • Y</a:t>
            </a:r>
            <a:r>
              <a:rPr lang="en-US" sz="2800" baseline="-25000">
                <a:latin typeface="Georgia"/>
                <a:ea typeface="Georgia"/>
                <a:cs typeface="Georgia"/>
                <a:sym typeface="Georgia"/>
              </a:rPr>
              <a:t>t</a:t>
            </a:r>
            <a:r>
              <a:rPr lang="en-US" sz="2800">
                <a:latin typeface="Georgia"/>
                <a:ea typeface="Georgia"/>
                <a:cs typeface="Georgia"/>
                <a:sym typeface="Georgia"/>
              </a:rPr>
              <a:t> + (1 - α) </a:t>
            </a:r>
            <a:r>
              <a:rPr lang="en-US" sz="2800">
                <a:solidFill>
                  <a:schemeClr val="dk1"/>
                </a:solidFill>
                <a:latin typeface="Georgia"/>
                <a:ea typeface="Georgia"/>
                <a:cs typeface="Georgia"/>
                <a:sym typeface="Georgia"/>
              </a:rPr>
              <a:t>•</a:t>
            </a:r>
            <a:r>
              <a:rPr lang="en-US" sz="2800">
                <a:latin typeface="Georgia"/>
                <a:ea typeface="Georgia"/>
                <a:cs typeface="Georgia"/>
                <a:sym typeface="Georgia"/>
              </a:rPr>
              <a:t> </a:t>
            </a:r>
            <a:r>
              <a:rPr lang="en-US" sz="2800">
                <a:solidFill>
                  <a:schemeClr val="dk1"/>
                </a:solidFill>
                <a:latin typeface="Georgia"/>
                <a:ea typeface="Georgia"/>
                <a:cs typeface="Georgia"/>
                <a:sym typeface="Georgia"/>
              </a:rPr>
              <a:t>EWMA</a:t>
            </a:r>
            <a:r>
              <a:rPr lang="en-US" sz="2800" baseline="-25000">
                <a:latin typeface="Georgia"/>
                <a:ea typeface="Georgia"/>
                <a:cs typeface="Georgia"/>
                <a:sym typeface="Georgia"/>
              </a:rPr>
              <a:t>t-1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30" name="Shape 630"/>
          <p:cNvSpPr txBox="1">
            <a:spLocks noGrp="1"/>
          </p:cNvSpPr>
          <p:nvPr>
            <p:ph type="body" idx="1"/>
          </p:nvPr>
        </p:nvSpPr>
        <p:spPr>
          <a:xfrm>
            <a:off x="635003" y="1292775"/>
            <a:ext cx="4327499" cy="57863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weights for an exponential weighted moving average with         k = 15.</a:t>
            </a:r>
          </a:p>
        </p:txBody>
      </p:sp>
      <p:pic>
        <p:nvPicPr>
          <p:cNvPr id="631" name="Shape 631"/>
          <p:cNvPicPr preferRelativeResize="0"/>
          <p:nvPr/>
        </p:nvPicPr>
        <p:blipFill>
          <a:blip r:embed="rId3">
            <a:alphaModFix/>
          </a:blip>
          <a:stretch>
            <a:fillRect/>
          </a:stretch>
        </p:blipFill>
        <p:spPr>
          <a:xfrm>
            <a:off x="4485775" y="1376775"/>
            <a:ext cx="7799349" cy="584952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Shape 6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AUTOCORRELATION</a:t>
            </a:r>
          </a:p>
        </p:txBody>
      </p:sp>
      <p:sp>
        <p:nvSpPr>
          <p:cNvPr id="637" name="Shape 63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previous classes, we have been concerned with how two variables are correlated (e.g. height and weight, education and salary).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Autocorrelation</a:t>
            </a:r>
            <a:r>
              <a:rPr lang="en-US" sz="2800">
                <a:latin typeface="Georgia"/>
                <a:ea typeface="Georgia"/>
                <a:cs typeface="Georgia"/>
                <a:sym typeface="Georgia"/>
              </a:rPr>
              <a:t> is how correlated a variable is with itself.  Specifically, how related are variables earlier in time with variables later in time.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AUTOCORRELATION</a:t>
            </a:r>
          </a:p>
        </p:txBody>
      </p:sp>
      <p:sp>
        <p:nvSpPr>
          <p:cNvPr id="643" name="Shape 64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compute autocorrelation, we fix a “lag” </a:t>
            </a:r>
            <a:r>
              <a:rPr lang="en-US" sz="2800" i="1">
                <a:latin typeface="Georgia"/>
                <a:ea typeface="Georgia"/>
                <a:cs typeface="Georgia"/>
                <a:sym typeface="Georgia"/>
              </a:rPr>
              <a:t>k</a:t>
            </a:r>
            <a:r>
              <a:rPr lang="en-US" sz="2800">
                <a:latin typeface="Georgia"/>
                <a:ea typeface="Georgia"/>
                <a:cs typeface="Georgia"/>
                <a:sym typeface="Georgia"/>
              </a:rPr>
              <a:t>.  This is how many time points earlier we should use to compute the correlation.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following formula can be used to calculate autocorrelation.</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lag of 1 computes how correlated a value is with the prior one.  A lag of 10 computes how correlated a value is with one 10 time points earlier.</a:t>
            </a:r>
          </a:p>
          <a:p>
            <a:pPr marR="0" lvl="0" algn="l" rtl="0">
              <a:spcBef>
                <a:spcPts val="0"/>
              </a:spcBef>
              <a:buNone/>
            </a:pPr>
            <a:endParaRPr sz="2800">
              <a:latin typeface="Georgia"/>
              <a:ea typeface="Georgia"/>
              <a:cs typeface="Georgia"/>
              <a:sym typeface="Georgia"/>
            </a:endParaRPr>
          </a:p>
        </p:txBody>
      </p:sp>
      <p:pic>
        <p:nvPicPr>
          <p:cNvPr id="644" name="Shape 644"/>
          <p:cNvPicPr preferRelativeResize="0"/>
          <p:nvPr/>
        </p:nvPicPr>
        <p:blipFill>
          <a:blip r:embed="rId3">
            <a:alphaModFix/>
          </a:blip>
          <a:stretch>
            <a:fillRect/>
          </a:stretch>
        </p:blipFill>
        <p:spPr>
          <a:xfrm>
            <a:off x="4689899" y="3731749"/>
            <a:ext cx="3625000" cy="195122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50" name="Shape 65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EXPLORING ROSSMANN DRUGSTORE SALES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will be using data made available by a German drugstore, Rossmann.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data contains the daily sales made at the drugstore as well as whether there was a sale or holiday affecting the sales data.</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Follow along using the starter code available in the class repo.</a:t>
            </a:r>
          </a:p>
        </p:txBody>
      </p:sp>
      <p:sp>
        <p:nvSpPr>
          <p:cNvPr id="656" name="Shape 65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EXPLORING ROSSMANN DRUGSTORE SALES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As always, use Pandas to load our data.</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pd.read_csv(</a:t>
            </a:r>
            <a:r>
              <a:rPr lang="en-US" sz="2400">
                <a:solidFill>
                  <a:srgbClr val="183691"/>
                </a:solidFill>
                <a:highlight>
                  <a:srgbClr val="F7F7F7"/>
                </a:highlight>
                <a:latin typeface="Consolas"/>
                <a:ea typeface="Consolas"/>
                <a:cs typeface="Consolas"/>
                <a:sym typeface="Consolas"/>
              </a:rPr>
              <a:t>'../../assets/dataset/rossmann.csv'</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skipinitialspace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 </a:t>
            </a:r>
            <a:r>
              <a:rPr lang="en-US" sz="2400">
                <a:solidFill>
                  <a:srgbClr val="ED6A43"/>
                </a:solidFill>
                <a:highlight>
                  <a:srgbClr val="F7F7F7"/>
                </a:highlight>
                <a:latin typeface="Consolas"/>
                <a:ea typeface="Consolas"/>
                <a:cs typeface="Consolas"/>
                <a:sym typeface="Consolas"/>
              </a:rPr>
              <a:t>low_memory</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662" name="Shape 66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Because we are most interested in the </a:t>
            </a:r>
            <a:r>
              <a:rPr lang="en-US" sz="2400">
                <a:latin typeface="Consolas"/>
                <a:ea typeface="Consolas"/>
                <a:cs typeface="Consolas"/>
                <a:sym typeface="Consolas"/>
              </a:rPr>
              <a:t>Date</a:t>
            </a:r>
            <a:r>
              <a:rPr lang="en-US" sz="2800">
                <a:latin typeface="Georgia"/>
                <a:ea typeface="Georgia"/>
                <a:cs typeface="Georgia"/>
                <a:sym typeface="Georgia"/>
              </a:rPr>
              <a:t> column, we can process it as a </a:t>
            </a:r>
            <a:r>
              <a:rPr lang="en-US" sz="2400">
                <a:latin typeface="Consolas"/>
                <a:ea typeface="Consolas"/>
                <a:cs typeface="Consolas"/>
                <a:sym typeface="Consolas"/>
              </a:rPr>
              <a:t>DateTime</a:t>
            </a:r>
            <a:r>
              <a:rPr lang="en-US" sz="2800">
                <a:latin typeface="Georgia"/>
                <a:ea typeface="Georgia"/>
                <a:cs typeface="Georgia"/>
                <a:sym typeface="Georgia"/>
              </a:rPr>
              <a:t> type and that the index of our dataframe.</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pd.to_datetime(data[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data.set_index(</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inplace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'Year'</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data.index.year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data.index.month</a:t>
            </a:r>
          </a:p>
          <a:p>
            <a:pPr lvl="0" rtl="0">
              <a:lnSpc>
                <a:spcPct val="145000"/>
              </a:lnSpc>
              <a:spcBef>
                <a:spcPts val="0"/>
              </a:spcBef>
              <a:buNone/>
            </a:pPr>
            <a:endParaRPr sz="2400">
              <a:solidFill>
                <a:srgbClr val="A71D5D"/>
              </a:solidFill>
              <a:highlight>
                <a:srgbClr val="F7F7F7"/>
              </a:highlight>
              <a:latin typeface="Consolas"/>
              <a:ea typeface="Consolas"/>
              <a:cs typeface="Consolas"/>
              <a:sym typeface="Consolas"/>
            </a:endParaRPr>
          </a:p>
          <a:p>
            <a:pPr marR="0" lvl="0" algn="l" rtl="0">
              <a:spcBef>
                <a:spcPts val="0"/>
              </a:spcBef>
              <a:buNone/>
            </a:pPr>
            <a:endParaRPr sz="2800">
              <a:latin typeface="Georgia"/>
              <a:ea typeface="Georgia"/>
              <a:cs typeface="Georgia"/>
              <a:sym typeface="Georgia"/>
            </a:endParaRPr>
          </a:p>
        </p:txBody>
      </p:sp>
      <p:sp>
        <p:nvSpPr>
          <p:cNvPr id="668" name="Shape 66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Shape 67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80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a:latin typeface="Georgia"/>
                <a:ea typeface="Georgia"/>
                <a:cs typeface="Georgia"/>
                <a:sym typeface="Georgia"/>
              </a:rPr>
              <a:t>This allows us to easily filter by date.  For example, to a particular year:</a:t>
            </a:r>
          </a:p>
          <a:p>
            <a:pPr marR="0" lvl="0" algn="l" rtl="0">
              <a:lnSpc>
                <a:spcPct val="100000"/>
              </a:lnSpc>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'2014'</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a:p>
            <a:pPr marL="203200" lvl="0" indent="-256540" rtl="0">
              <a:lnSpc>
                <a:spcPct val="100000"/>
              </a:lnSpc>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also filter to a particular month:</a:t>
            </a:r>
          </a:p>
          <a:p>
            <a:pPr lvl="0" rtl="0">
              <a:lnSpc>
                <a:spcPct val="100000"/>
              </a:lnSpc>
              <a:spcBef>
                <a:spcPts val="0"/>
              </a:spcBef>
              <a:buNone/>
            </a:pPr>
            <a:endParaRPr sz="2800">
              <a:solidFill>
                <a:schemeClr val="dk1"/>
              </a:solidFill>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'2015-05'</a:t>
            </a:r>
            <a:r>
              <a:rPr lang="en-US" sz="2400">
                <a:solidFill>
                  <a:srgbClr val="333333"/>
                </a:solidFill>
                <a:highlight>
                  <a:srgbClr val="F7F7F7"/>
                </a:highlight>
                <a:latin typeface="Consolas"/>
                <a:ea typeface="Consolas"/>
                <a:cs typeface="Consolas"/>
                <a:sym typeface="Consolas"/>
              </a:rPr>
              <a:t>]</a:t>
            </a:r>
          </a:p>
          <a:p>
            <a:pPr lvl="0" algn="l"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p:txBody>
      </p:sp>
      <p:sp>
        <p:nvSpPr>
          <p:cNvPr id="674" name="Shape 67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TIME SERIES ANALYSIS</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80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a:latin typeface="Georgia"/>
                <a:ea typeface="Georgia"/>
                <a:cs typeface="Georgia"/>
                <a:sym typeface="Georgia"/>
              </a:rPr>
              <a:t>There are over a million sales data points in this dataset, so for some analysis we will focus on just one store.</a:t>
            </a:r>
          </a:p>
          <a:p>
            <a:pPr marR="0" lvl="0" algn="l" rtl="0">
              <a:lnSpc>
                <a:spcPct val="100000"/>
              </a:lnSpc>
              <a:spcBef>
                <a:spcPts val="0"/>
              </a:spcBef>
              <a:buNone/>
            </a:pPr>
            <a:endParaRPr sz="2800">
              <a:latin typeface="Georgia"/>
              <a:ea typeface="Georgia"/>
              <a:cs typeface="Georgia"/>
              <a:sym typeface="Georgia"/>
            </a:endParaRPr>
          </a:p>
          <a:p>
            <a:pPr lvl="0" algn="ctr" rtl="0">
              <a:lnSpc>
                <a:spcPct val="145000"/>
              </a:lnSpc>
              <a:spcBef>
                <a:spcPts val="0"/>
              </a:spcBef>
              <a:buNone/>
            </a:pPr>
            <a:r>
              <a:rPr lang="en-US" sz="2400">
                <a:solidFill>
                  <a:srgbClr val="333333"/>
                </a:solidFill>
                <a:highlight>
                  <a:srgbClr val="F7F7F7"/>
                </a:highlight>
                <a:latin typeface="Consolas"/>
                <a:ea typeface="Consolas"/>
                <a:cs typeface="Consolas"/>
                <a:sym typeface="Consolas"/>
              </a:rPr>
              <a:t>store1_data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data[data.Store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algn="l" rtl="0">
              <a:lnSpc>
                <a:spcPct val="100000"/>
              </a:lnSpc>
              <a:spcBef>
                <a:spcPts val="0"/>
              </a:spcBef>
              <a:buNone/>
            </a:pPr>
            <a:endParaRPr sz="2400">
              <a:solidFill>
                <a:srgbClr val="333333"/>
              </a:solidFill>
              <a:highlight>
                <a:srgbClr val="F7F7F7"/>
              </a:highlight>
              <a:latin typeface="Consolas"/>
              <a:ea typeface="Consolas"/>
              <a:cs typeface="Consolas"/>
              <a:sym typeface="Consolas"/>
            </a:endParaRPr>
          </a:p>
        </p:txBody>
      </p:sp>
      <p:sp>
        <p:nvSpPr>
          <p:cNvPr id="680" name="Shape 68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As we begin to study the sales from this drug store, we will also want  to know both the time dependent elements of sales as wells as whether promotions or holidays affected sales.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start, we can simply compare the average sales on those events.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compare sales on holidays, we can compare the sales using box plots.  This allows us to compare the distribution of sales on holidays against all other days.</a:t>
            </a:r>
          </a:p>
        </p:txBody>
      </p:sp>
      <p:sp>
        <p:nvSpPr>
          <p:cNvPr id="686" name="Shape 68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 state holidays the store is closed (there should be 0 sales).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 school holidays, the sales are relatively similar.</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'SchoolHoliday'</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692" name="Shape 6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Shape 69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98" name="Shape 69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99" name="Shape 69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00" name="Shape 700"/>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Check if there is a difference on sales on promotion days.</a:t>
            </a:r>
          </a:p>
        </p:txBody>
      </p:sp>
      <p:sp>
        <p:nvSpPr>
          <p:cNvPr id="701" name="Shape 70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Plot answering the question</a:t>
            </a:r>
          </a:p>
        </p:txBody>
      </p:sp>
      <p:sp>
        <p:nvSpPr>
          <p:cNvPr id="702" name="Shape 70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03" name="Shape 70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04" name="Shape 70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see there </a:t>
            </a:r>
            <a:r>
              <a:rPr lang="en-US" sz="2800" i="1">
                <a:latin typeface="Georgia"/>
                <a:ea typeface="Georgia"/>
                <a:cs typeface="Georgia"/>
                <a:sym typeface="Georgia"/>
              </a:rPr>
              <a:t>is</a:t>
            </a:r>
            <a:r>
              <a:rPr lang="en-US" sz="2800">
                <a:latin typeface="Georgia"/>
                <a:ea typeface="Georgia"/>
                <a:cs typeface="Georgia"/>
                <a:sym typeface="Georgia"/>
              </a:rPr>
              <a:t> a difference in sales on promotion days.</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lnSpc>
                <a:spcPct val="115000"/>
              </a:lnSpc>
              <a:spcBef>
                <a:spcPts val="0"/>
              </a:spcBef>
              <a:buNone/>
            </a:pPr>
            <a:endParaRPr sz="2400">
              <a:solidFill>
                <a:srgbClr val="333333"/>
              </a:solidFill>
              <a:highlight>
                <a:srgbClr val="F7F7F7"/>
              </a:highlight>
              <a:latin typeface="Consolas"/>
              <a:ea typeface="Consolas"/>
              <a:cs typeface="Consolas"/>
              <a:sym typeface="Consolas"/>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Why is it important to separate out days where the store is closed?  </a:t>
            </a:r>
          </a:p>
        </p:txBody>
      </p:sp>
      <p:sp>
        <p:nvSpPr>
          <p:cNvPr id="710" name="Shape 71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Shape 71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Because there aren’t any promotions on those days either, so including them will bias your sales data on days without promotions.</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Let’s compare sales across days of the week.  </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'DayOfWeek'</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p:txBody>
      </p:sp>
      <p:sp>
        <p:nvSpPr>
          <p:cNvPr id="716" name="Shape 71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Shape 72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Lastly, we want to identify larger scale trends in our data.</a:t>
            </a:r>
          </a:p>
          <a:p>
            <a:pPr lvl="0" rtl="0">
              <a:spcBef>
                <a:spcPts val="0"/>
              </a:spcBef>
              <a:buNone/>
            </a:pPr>
            <a:r>
              <a:rPr lang="en-US" sz="2800">
                <a:solidFill>
                  <a:schemeClr val="dk1"/>
                </a:solidFill>
                <a:latin typeface="Georgia"/>
                <a:ea typeface="Georgia"/>
                <a:cs typeface="Georgia"/>
                <a:sym typeface="Georgia"/>
              </a:rPr>
              <a:t>  </a:t>
            </a: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 did sales change from 2014 to 2015?  Were any particularly interesting outliers in terms of sales or customer visits?</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the sales over time:</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Filter to days store 1 was open</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store1_data[store1_data.Open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endParaRPr sz="2800">
              <a:solidFill>
                <a:schemeClr val="dk1"/>
              </a:solidFill>
              <a:latin typeface="Georgia"/>
              <a:ea typeface="Georgia"/>
              <a:cs typeface="Georgia"/>
              <a:sym typeface="Georgia"/>
            </a:endParaRPr>
          </a:p>
        </p:txBody>
      </p:sp>
      <p:sp>
        <p:nvSpPr>
          <p:cNvPr id="722" name="Shape 72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Shape 72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customer visits over time over time:</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'Customers'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see that there are large spikes of sales and customers towards the end of 2013 and 2014 leading into the first quarter of 2014 and 2015.</a:t>
            </a:r>
          </a:p>
        </p:txBody>
      </p:sp>
      <p:sp>
        <p:nvSpPr>
          <p:cNvPr id="728" name="Shape 72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34" name="Shape 73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35" name="Shape 73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36" name="Shape 736"/>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Use the index filtering to filter to just 2015.  Zoom in on changes over time.</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Is it easier to identify the holiday sales bump?</a:t>
            </a:r>
          </a:p>
        </p:txBody>
      </p:sp>
      <p:sp>
        <p:nvSpPr>
          <p:cNvPr id="737" name="Shape 737"/>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Plot answering the question</a:t>
            </a:r>
          </a:p>
        </p:txBody>
      </p:sp>
      <p:sp>
        <p:nvSpPr>
          <p:cNvPr id="738" name="Shape 73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39" name="Shape 739"/>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40" name="Shape 74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Shape 74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filter to the 2015 data:</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store1_data_2015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a:t>
            </a:r>
            <a:r>
              <a:rPr lang="en-US" sz="2400">
                <a:solidFill>
                  <a:srgbClr val="183691"/>
                </a:solidFill>
                <a:highlight>
                  <a:srgbClr val="F7F7F7"/>
                </a:highlight>
                <a:latin typeface="Consolas"/>
                <a:ea typeface="Consolas"/>
                <a:cs typeface="Consolas"/>
                <a:sym typeface="Consolas"/>
              </a:rPr>
              <a:t>'2015'</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store1_data_2015[store1_data_2015.Open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lnSpc>
                <a:spcPct val="100000"/>
              </a:lnSpc>
              <a:spcBef>
                <a:spcPts val="0"/>
              </a:spcBef>
              <a:spcAft>
                <a:spcPts val="1200"/>
              </a:spcAft>
              <a:buNone/>
            </a:pPr>
            <a:endParaRPr sz="2400">
              <a:solidFill>
                <a:srgbClr val="333333"/>
              </a:solidFill>
              <a:highlight>
                <a:srgbClr val="F7F7F7"/>
              </a:highlight>
              <a:latin typeface="Consolas"/>
              <a:ea typeface="Consolas"/>
              <a:cs typeface="Consolas"/>
              <a:sym typeface="Consolas"/>
            </a:endParaRPr>
          </a:p>
          <a:p>
            <a:pPr lvl="0" rtl="0">
              <a:spcBef>
                <a:spcPts val="0"/>
              </a:spcBef>
              <a:buNone/>
            </a:pPr>
            <a:endParaRPr sz="2800">
              <a:solidFill>
                <a:schemeClr val="dk1"/>
              </a:solidFill>
              <a:latin typeface="Georgia"/>
              <a:ea typeface="Georgia"/>
              <a:cs typeface="Georgia"/>
              <a:sym typeface="Georgia"/>
            </a:endParaRPr>
          </a:p>
        </p:txBody>
      </p:sp>
      <p:sp>
        <p:nvSpPr>
          <p:cNvPr id="746" name="Shape 7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ANALYSIS</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Understand what time series data is and what is unique about it</a:t>
            </a:r>
          </a:p>
          <a:p>
            <a:pPr marL="203200" marR="0" lvl="0" indent="-256540" algn="l" rtl="0">
              <a:spcBef>
                <a:spcPts val="1000"/>
              </a:spcBef>
              <a:buSzPct val="100000"/>
              <a:buFont typeface="Georgia"/>
              <a:buChar char="‣"/>
            </a:pPr>
            <a:r>
              <a:rPr lang="en-US" sz="2800">
                <a:latin typeface="Georgia"/>
                <a:ea typeface="Georgia"/>
                <a:cs typeface="Georgia"/>
                <a:sym typeface="Georgia"/>
              </a:rPr>
              <a:t>Perform time series analysis in Pandas including rolling mean/median and autocorrelation</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measure how much the sales are correlated with each other, we want to compute the </a:t>
            </a:r>
            <a:r>
              <a:rPr lang="en-US" sz="2800" i="1">
                <a:latin typeface="Georgia"/>
                <a:ea typeface="Georgia"/>
                <a:cs typeface="Georgia"/>
                <a:sym typeface="Georgia"/>
              </a:rPr>
              <a:t>autocorrelation</a:t>
            </a:r>
            <a:r>
              <a:rPr lang="en-US" sz="2800">
                <a:latin typeface="Georgia"/>
                <a:ea typeface="Georgia"/>
                <a:cs typeface="Georgia"/>
                <a:sym typeface="Georgia"/>
              </a:rPr>
              <a:t> of the “Sales” column.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Pandas, we do this with the </a:t>
            </a:r>
            <a:r>
              <a:rPr lang="en-US" sz="2400">
                <a:latin typeface="Consolas"/>
                <a:ea typeface="Consolas"/>
                <a:cs typeface="Consolas"/>
                <a:sym typeface="Consolas"/>
              </a:rPr>
              <a:t>autocorr</a:t>
            </a:r>
            <a:r>
              <a:rPr lang="en-US" sz="2800">
                <a:latin typeface="Georgia"/>
                <a:ea typeface="Georgia"/>
                <a:cs typeface="Georgia"/>
                <a:sym typeface="Georgia"/>
              </a:rPr>
              <a:t> function.  </a:t>
            </a:r>
            <a:r>
              <a:rPr lang="en-US" sz="2400">
                <a:latin typeface="Consolas"/>
                <a:ea typeface="Consolas"/>
                <a:cs typeface="Consolas"/>
                <a:sym typeface="Consolas"/>
              </a:rPr>
              <a:t>autocorr</a:t>
            </a:r>
            <a:r>
              <a:rPr lang="en-US" sz="2800">
                <a:latin typeface="Georgia"/>
                <a:ea typeface="Georgia"/>
                <a:cs typeface="Georgia"/>
                <a:sym typeface="Georgia"/>
              </a:rPr>
              <a:t> takes one argument, </a:t>
            </a:r>
            <a:r>
              <a:rPr lang="en-US" sz="2400">
                <a:latin typeface="Consolas"/>
                <a:ea typeface="Consolas"/>
                <a:cs typeface="Consolas"/>
                <a:sym typeface="Consolas"/>
              </a:rPr>
              <a:t>lag</a:t>
            </a:r>
            <a:r>
              <a:rPr lang="en-US" sz="2800">
                <a:latin typeface="Georgia"/>
                <a:ea typeface="Georgia"/>
                <a:cs typeface="Georgia"/>
                <a:sym typeface="Georgia"/>
              </a:rPr>
              <a:t>.  This is how many points prior should be used to compute the correlation.</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As with correlation between different variables, as this number moves closer to 1, the data is more correlated.</a:t>
            </a:r>
          </a:p>
        </p:txBody>
      </p:sp>
      <p:sp>
        <p:nvSpPr>
          <p:cNvPr id="752" name="Shape 75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COMPUTING AUTOCORRELATION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58" name="Shape 75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59" name="Shape 75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60" name="Shape 760"/>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do the autocorrelation values of “Sales” and “Customers” imply about our data?</a:t>
            </a:r>
          </a:p>
        </p:txBody>
      </p:sp>
      <p:sp>
        <p:nvSpPr>
          <p:cNvPr id="761" name="Shape 76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 to the above question</a:t>
            </a:r>
          </a:p>
        </p:txBody>
      </p:sp>
      <p:sp>
        <p:nvSpPr>
          <p:cNvPr id="762" name="Shape 76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63" name="Shape 76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64" name="Shape 76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Shape 76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we want to investigate trends over time in sales, we will start by computing simple aggregations.  What were the mean and median sales in each year and each month?</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Pandas, this is performed using the </a:t>
            </a:r>
            <a:r>
              <a:rPr lang="en-US" sz="2400">
                <a:latin typeface="Consolas"/>
                <a:ea typeface="Consolas"/>
                <a:cs typeface="Consolas"/>
                <a:sym typeface="Consolas"/>
              </a:rPr>
              <a:t>resample</a:t>
            </a:r>
            <a:r>
              <a:rPr lang="en-US" sz="2800">
                <a:latin typeface="Georgia"/>
                <a:ea typeface="Georgia"/>
                <a:cs typeface="Georgia"/>
                <a:sym typeface="Georgia"/>
              </a:rPr>
              <a:t> function, which is very similar to the </a:t>
            </a:r>
            <a:r>
              <a:rPr lang="en-US" sz="2400">
                <a:latin typeface="Consolas"/>
                <a:ea typeface="Consolas"/>
                <a:cs typeface="Consolas"/>
                <a:sym typeface="Consolas"/>
              </a:rPr>
              <a:t>groupby</a:t>
            </a:r>
            <a:r>
              <a:rPr lang="en-US" sz="2800">
                <a:latin typeface="Georgia"/>
                <a:ea typeface="Georgia"/>
                <a:cs typeface="Georgia"/>
                <a:sym typeface="Georgia"/>
              </a:rPr>
              <a:t> function.  It allows us to group over different time periods.</a:t>
            </a:r>
          </a:p>
        </p:txBody>
      </p:sp>
      <p:sp>
        <p:nvSpPr>
          <p:cNvPr id="770" name="Shape 7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use </a:t>
            </a:r>
            <a:r>
              <a:rPr lang="en-US" sz="2400">
                <a:latin typeface="Consolas"/>
                <a:ea typeface="Consolas"/>
                <a:cs typeface="Consolas"/>
                <a:sym typeface="Consolas"/>
              </a:rPr>
              <a:t>data.resample</a:t>
            </a:r>
            <a:r>
              <a:rPr lang="en-US" sz="2800">
                <a:latin typeface="Georgia"/>
                <a:ea typeface="Georgia"/>
                <a:cs typeface="Georgia"/>
                <a:sym typeface="Georgia"/>
              </a:rPr>
              <a:t> and provide the following arguments.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A level on which to roll up to:  ‘D’ for day, ‘W’ for week, ‘M’ for month, ‘A’ for year.</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The aggregation to perform:  ‘mean’, ‘median’, ‘sum’, etc.</a:t>
            </a:r>
          </a:p>
        </p:txBody>
      </p:sp>
      <p:sp>
        <p:nvSpPr>
          <p:cNvPr id="776" name="Shape 77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Shape 78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'A'</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'M'</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Here we see that December 2013 and 2014 were the highest average sales months.</a:t>
            </a:r>
          </a:p>
        </p:txBody>
      </p:sp>
      <p:sp>
        <p:nvSpPr>
          <p:cNvPr id="782" name="Shape 78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Shape 78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While identifying the monthly averages are useful, we often want to compare the sales data of a date to a smaller window.</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To understand holidays’ sales, we want to compare the sales data of late December to a few days surrounding it.  </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can do this using rolling averages.</a:t>
            </a:r>
          </a:p>
        </p:txBody>
      </p:sp>
      <p:sp>
        <p:nvSpPr>
          <p:cNvPr id="788" name="Shape 7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In Pandas, we can compute the rolling average using the </a:t>
            </a:r>
            <a:r>
              <a:rPr lang="en-US" sz="2400">
                <a:latin typeface="Consolas"/>
                <a:ea typeface="Consolas"/>
                <a:cs typeface="Consolas"/>
                <a:sym typeface="Consolas"/>
              </a:rPr>
              <a:t>pd.rolling_mean</a:t>
            </a:r>
            <a:r>
              <a:rPr lang="en-US" sz="2800">
                <a:latin typeface="Georgia"/>
                <a:ea typeface="Georgia"/>
                <a:cs typeface="Georgia"/>
                <a:sym typeface="Georgia"/>
              </a:rPr>
              <a:t> or </a:t>
            </a:r>
            <a:r>
              <a:rPr lang="en-US" sz="2400">
                <a:latin typeface="Consolas"/>
                <a:ea typeface="Consolas"/>
                <a:cs typeface="Consolas"/>
                <a:sym typeface="Consolas"/>
              </a:rPr>
              <a:t>pd.rolling_median</a:t>
            </a:r>
            <a:r>
              <a:rPr lang="en-US" sz="2800">
                <a:latin typeface="Georgia"/>
                <a:ea typeface="Georgia"/>
                <a:cs typeface="Georgia"/>
                <a:sym typeface="Georgia"/>
              </a:rPr>
              <a:t> functions.</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center</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computes a rolling mean of sales using the sales on each day, the day preceding, and the day following (</a:t>
            </a:r>
            <a:r>
              <a:rPr lang="en-US" sz="2400">
                <a:latin typeface="Consolas"/>
                <a:ea typeface="Consolas"/>
                <a:cs typeface="Consolas"/>
                <a:sym typeface="Consolas"/>
              </a:rPr>
              <a:t>window=3</a:t>
            </a:r>
            <a:r>
              <a:rPr lang="en-US" sz="2800">
                <a:latin typeface="Georgia"/>
                <a:ea typeface="Georgia"/>
                <a:cs typeface="Georgia"/>
                <a:sym typeface="Georgia"/>
              </a:rPr>
              <a:t> and </a:t>
            </a:r>
            <a:r>
              <a:rPr lang="en-US" sz="2400">
                <a:latin typeface="Consolas"/>
                <a:ea typeface="Consolas"/>
                <a:cs typeface="Consolas"/>
                <a:sym typeface="Consolas"/>
              </a:rPr>
              <a:t>center=True</a:t>
            </a:r>
            <a:r>
              <a:rPr lang="en-US" sz="2800">
                <a:latin typeface="Georgia"/>
                <a:ea typeface="Georgia"/>
                <a:cs typeface="Georgia"/>
                <a:sym typeface="Georgia"/>
              </a:rPr>
              <a:t>).</a:t>
            </a:r>
          </a:p>
        </p:txBody>
      </p:sp>
      <p:sp>
        <p:nvSpPr>
          <p:cNvPr id="794" name="Shape 7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16666"/>
              <a:buFont typeface="Georgia"/>
              <a:buChar char="‣"/>
            </a:pPr>
            <a:r>
              <a:rPr lang="en-US" sz="2400">
                <a:latin typeface="Consolas"/>
                <a:ea typeface="Consolas"/>
                <a:cs typeface="Consolas"/>
                <a:sym typeface="Consolas"/>
              </a:rPr>
              <a:t>rolling_mean</a:t>
            </a:r>
            <a:r>
              <a:rPr lang="en-US" sz="2800">
                <a:latin typeface="Georgia"/>
                <a:ea typeface="Georgia"/>
                <a:cs typeface="Georgia"/>
                <a:sym typeface="Georgia"/>
              </a:rPr>
              <a:t> (as well as </a:t>
            </a:r>
            <a:r>
              <a:rPr lang="en-US" sz="2400">
                <a:latin typeface="Consolas"/>
                <a:ea typeface="Consolas"/>
                <a:cs typeface="Consolas"/>
                <a:sym typeface="Consolas"/>
              </a:rPr>
              <a:t>rolling_median</a:t>
            </a:r>
            <a:r>
              <a:rPr lang="en-US" sz="2800">
                <a:latin typeface="Georgia"/>
                <a:ea typeface="Georgia"/>
                <a:cs typeface="Georgia"/>
                <a:sym typeface="Georgia"/>
              </a:rPr>
              <a:t>) takes three important parameters:</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The series to aggregate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16666"/>
              <a:buFont typeface="Georgia"/>
            </a:pPr>
            <a:r>
              <a:rPr lang="en-US" sz="2400">
                <a:latin typeface="Consolas"/>
                <a:ea typeface="Consolas"/>
                <a:cs typeface="Consolas"/>
                <a:sym typeface="Consolas"/>
              </a:rPr>
              <a:t>window</a:t>
            </a:r>
            <a:r>
              <a:rPr lang="en-US" sz="2800">
                <a:latin typeface="Georgia"/>
                <a:ea typeface="Georgia"/>
                <a:cs typeface="Georgia"/>
                <a:sym typeface="Georgia"/>
              </a:rPr>
              <a:t> - the number of days to include in the average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16666"/>
              <a:buFont typeface="Georgia"/>
            </a:pPr>
            <a:r>
              <a:rPr lang="en-US" sz="2400">
                <a:latin typeface="Consolas"/>
                <a:ea typeface="Consolas"/>
                <a:cs typeface="Consolas"/>
                <a:sym typeface="Consolas"/>
              </a:rPr>
              <a:t>center</a:t>
            </a:r>
            <a:r>
              <a:rPr lang="en-US" sz="2800">
                <a:latin typeface="Georgia"/>
                <a:ea typeface="Georgia"/>
                <a:cs typeface="Georgia"/>
                <a:sym typeface="Georgia"/>
              </a:rPr>
              <a:t> - whether the window should be centered on the date or use data prior to that date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16666"/>
              <a:buFont typeface="Georgia"/>
            </a:pPr>
            <a:r>
              <a:rPr lang="en-US" sz="2400">
                <a:latin typeface="Consolas"/>
                <a:ea typeface="Consolas"/>
                <a:cs typeface="Consolas"/>
                <a:sym typeface="Consolas"/>
              </a:rPr>
              <a:t>freq</a:t>
            </a:r>
            <a:r>
              <a:rPr lang="en-US" sz="2800">
                <a:latin typeface="Georgia"/>
                <a:ea typeface="Georgia"/>
                <a:cs typeface="Georgia"/>
                <a:sym typeface="Georgia"/>
              </a:rPr>
              <a:t> - what level to roll up the averages to (as used in resample); </a:t>
            </a:r>
            <a:r>
              <a:rPr lang="en-US" sz="2400">
                <a:latin typeface="Consolas"/>
                <a:ea typeface="Consolas"/>
                <a:cs typeface="Consolas"/>
                <a:sym typeface="Consolas"/>
              </a:rPr>
              <a:t>‘D’</a:t>
            </a:r>
            <a:r>
              <a:rPr lang="en-US" sz="2800">
                <a:latin typeface="Georgia"/>
                <a:ea typeface="Georgia"/>
                <a:cs typeface="Georgia"/>
                <a:sym typeface="Georgia"/>
              </a:rPr>
              <a:t> for day, </a:t>
            </a:r>
            <a:r>
              <a:rPr lang="en-US" sz="2400">
                <a:latin typeface="Consolas"/>
                <a:ea typeface="Consolas"/>
                <a:cs typeface="Consolas"/>
                <a:sym typeface="Consolas"/>
              </a:rPr>
              <a:t>‘W’</a:t>
            </a:r>
            <a:r>
              <a:rPr lang="en-US" sz="2800">
                <a:latin typeface="Georgia"/>
                <a:ea typeface="Georgia"/>
                <a:cs typeface="Georgia"/>
                <a:sym typeface="Georgia"/>
              </a:rPr>
              <a:t> for week, </a:t>
            </a:r>
            <a:r>
              <a:rPr lang="en-US" sz="2400">
                <a:latin typeface="Consolas"/>
                <a:ea typeface="Consolas"/>
                <a:cs typeface="Consolas"/>
                <a:sym typeface="Consolas"/>
              </a:rPr>
              <a:t>‘M’</a:t>
            </a:r>
            <a:r>
              <a:rPr lang="en-US" sz="2800">
                <a:latin typeface="Georgia"/>
                <a:ea typeface="Georgia"/>
                <a:cs typeface="Georgia"/>
                <a:sym typeface="Georgia"/>
              </a:rPr>
              <a:t> for month, </a:t>
            </a:r>
            <a:r>
              <a:rPr lang="en-US" sz="2400">
                <a:latin typeface="Consolas"/>
                <a:ea typeface="Consolas"/>
                <a:cs typeface="Consolas"/>
                <a:sym typeface="Consolas"/>
              </a:rPr>
              <a:t>‘A’</a:t>
            </a:r>
            <a:r>
              <a:rPr lang="en-US" sz="2800">
                <a:latin typeface="Georgia"/>
                <a:ea typeface="Georgia"/>
                <a:cs typeface="Georgia"/>
                <a:sym typeface="Georgia"/>
              </a:rPr>
              <a:t> for year</a:t>
            </a:r>
          </a:p>
        </p:txBody>
      </p:sp>
      <p:sp>
        <p:nvSpPr>
          <p:cNvPr id="800" name="Shape 80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Shape 80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We can use our index filtering to just look at 2015:</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lvl="0" algn="ctr" rtl="0">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3</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'2015'</a:t>
            </a:r>
            <a:r>
              <a:rPr lang="en-US" sz="22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Instead of plotting the full time series, we can plot the rolling mean instead.  This smooths random changes in sales as well as removing outliers, helping us identify larger trends.</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lvl="0" algn="ctr" rtl="0">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10</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).plot()</a:t>
            </a:r>
          </a:p>
        </p:txBody>
      </p:sp>
      <p:sp>
        <p:nvSpPr>
          <p:cNvPr id="806" name="Shape 80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As we discussed earlier, this averages all values in the window evenly.  However we may want to weight closer values more.</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For example, for a centered weighted average of 10 days, we want to put emphasis on +/- 1 day versus +/- 5 days.</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One option to do that is the </a:t>
            </a:r>
            <a:r>
              <a:rPr lang="en-US" sz="2400">
                <a:solidFill>
                  <a:schemeClr val="dk1"/>
                </a:solidFill>
                <a:latin typeface="Consolas"/>
                <a:ea typeface="Consolas"/>
                <a:cs typeface="Consolas"/>
                <a:sym typeface="Consolas"/>
              </a:rPr>
              <a:t>ewma</a:t>
            </a:r>
            <a:r>
              <a:rPr lang="en-US" sz="2800">
                <a:solidFill>
                  <a:schemeClr val="dk1"/>
                </a:solidFill>
                <a:latin typeface="Georgia"/>
                <a:ea typeface="Georgia"/>
                <a:cs typeface="Georgia"/>
                <a:sym typeface="Georgia"/>
              </a:rPr>
              <a:t> function or the </a:t>
            </a:r>
            <a:r>
              <a:rPr lang="en-US" sz="2400">
                <a:solidFill>
                  <a:schemeClr val="dk1"/>
                </a:solidFill>
                <a:latin typeface="Consolas"/>
                <a:ea typeface="Consolas"/>
                <a:cs typeface="Consolas"/>
                <a:sym typeface="Consolas"/>
              </a:rPr>
              <a:t>exponential weighted moving average</a:t>
            </a:r>
            <a:r>
              <a:rPr lang="en-US" sz="2800">
                <a:solidFill>
                  <a:schemeClr val="dk1"/>
                </a:solidFill>
                <a:latin typeface="Georgia"/>
                <a:ea typeface="Georgia"/>
                <a:cs typeface="Georgia"/>
                <a:sym typeface="Georgia"/>
              </a:rPr>
              <a:t> function.</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pd.ewma(data[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span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a:t>
            </a:r>
            <a:r>
              <a:rPr lang="en-US" sz="2400">
                <a:solidFill>
                  <a:srgbClr val="333333"/>
                </a:solidFill>
                <a:highlight>
                  <a:srgbClr val="F7F7F7"/>
                </a:highlight>
                <a:latin typeface="Consolas"/>
                <a:ea typeface="Consolas"/>
                <a:cs typeface="Consolas"/>
                <a:sym typeface="Consolas"/>
              </a:rPr>
              <a:t>)</a:t>
            </a:r>
          </a:p>
          <a:p>
            <a:pPr lvl="0" algn="ctr" rtl="0">
              <a:lnSpc>
                <a:spcPct val="100000"/>
              </a:lnSpc>
              <a:spcBef>
                <a:spcPts val="0"/>
              </a:spcBef>
              <a:spcAft>
                <a:spcPts val="1200"/>
              </a:spcAft>
              <a:buNone/>
            </a:pPr>
            <a:endParaRPr sz="2200">
              <a:solidFill>
                <a:schemeClr val="dk1"/>
              </a:solidFill>
              <a:latin typeface="Georgia"/>
              <a:ea typeface="Georgia"/>
              <a:cs typeface="Georgia"/>
              <a:sym typeface="Georgia"/>
            </a:endParaRPr>
          </a:p>
        </p:txBody>
      </p:sp>
      <p:sp>
        <p:nvSpPr>
          <p:cNvPr id="812" name="Shape 8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ransition xmlns:p14="http://schemas.microsoft.com/office/powerpoint/2010/mai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818" name="Shape 81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19" name="Shape 81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20" name="Shape 820"/>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the differences between the plot of the 10-day moving average and the 10-day exponentially weighted moving average.</a:t>
            </a:r>
          </a:p>
        </p:txBody>
      </p:sp>
      <p:sp>
        <p:nvSpPr>
          <p:cNvPr id="821" name="Shape 82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Discussion</a:t>
            </a:r>
          </a:p>
        </p:txBody>
      </p:sp>
      <p:sp>
        <p:nvSpPr>
          <p:cNvPr id="822" name="Shape 82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23" name="Shape 82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824" name="Shape 82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Pandas </a:t>
            </a:r>
            <a:r>
              <a:rPr lang="en-US" sz="2400">
                <a:latin typeface="Consolas"/>
                <a:ea typeface="Consolas"/>
                <a:cs typeface="Consolas"/>
                <a:sym typeface="Consolas"/>
              </a:rPr>
              <a:t>rolling_mean</a:t>
            </a:r>
            <a:r>
              <a:rPr lang="en-US" sz="2800">
                <a:latin typeface="Georgia"/>
                <a:ea typeface="Georgia"/>
                <a:cs typeface="Georgia"/>
                <a:sym typeface="Georgia"/>
              </a:rPr>
              <a:t> and </a:t>
            </a:r>
            <a:r>
              <a:rPr lang="en-US" sz="2400">
                <a:latin typeface="Consolas"/>
                <a:ea typeface="Consolas"/>
                <a:cs typeface="Consolas"/>
                <a:sym typeface="Consolas"/>
              </a:rPr>
              <a:t>rolling_median</a:t>
            </a:r>
            <a:r>
              <a:rPr lang="en-US" sz="2800">
                <a:latin typeface="Georgia"/>
                <a:ea typeface="Georgia"/>
                <a:cs typeface="Georgia"/>
                <a:sym typeface="Georgia"/>
              </a:rPr>
              <a:t> are only two examples of andas window function capabilities.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Window functions operate on a set of N consecutive rows (a window) and produce output.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addition, there are </a:t>
            </a:r>
            <a:r>
              <a:rPr lang="en-US" sz="2400">
                <a:latin typeface="Consolas"/>
                <a:ea typeface="Consolas"/>
                <a:cs typeface="Consolas"/>
                <a:sym typeface="Consolas"/>
              </a:rPr>
              <a:t>rolling_sum</a:t>
            </a:r>
            <a:r>
              <a:rPr lang="en-US" sz="2800">
                <a:latin typeface="Georgia"/>
                <a:ea typeface="Georgia"/>
                <a:cs typeface="Georgia"/>
                <a:sym typeface="Georgia"/>
              </a:rPr>
              <a:t>, </a:t>
            </a:r>
            <a:r>
              <a:rPr lang="en-US" sz="2400">
                <a:latin typeface="Consolas"/>
                <a:ea typeface="Consolas"/>
                <a:cs typeface="Consolas"/>
                <a:sym typeface="Consolas"/>
              </a:rPr>
              <a:t>rolling_min</a:t>
            </a:r>
            <a:r>
              <a:rPr lang="en-US" sz="2800">
                <a:latin typeface="Georgia"/>
                <a:ea typeface="Georgia"/>
                <a:cs typeface="Georgia"/>
                <a:sym typeface="Georgia"/>
              </a:rPr>
              <a:t>, </a:t>
            </a:r>
            <a:r>
              <a:rPr lang="en-US" sz="2400">
                <a:latin typeface="Consolas"/>
                <a:ea typeface="Consolas"/>
                <a:cs typeface="Consolas"/>
                <a:sym typeface="Consolas"/>
              </a:rPr>
              <a:t>rolling_max</a:t>
            </a:r>
            <a:r>
              <a:rPr lang="en-US" sz="2800">
                <a:latin typeface="Georgia"/>
                <a:ea typeface="Georgia"/>
                <a:cs typeface="Georgia"/>
                <a:sym typeface="Georgia"/>
              </a:rPr>
              <a:t>, and many more.</a:t>
            </a:r>
          </a:p>
        </p:txBody>
      </p:sp>
      <p:sp>
        <p:nvSpPr>
          <p:cNvPr id="830" name="Shape 83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WINDOW FUNCTIONS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Shape 83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Another common window function is </a:t>
            </a:r>
            <a:r>
              <a:rPr lang="en-US" sz="2400">
                <a:latin typeface="Consolas"/>
                <a:ea typeface="Consolas"/>
                <a:cs typeface="Consolas"/>
                <a:sym typeface="Consolas"/>
              </a:rPr>
              <a:t>diff</a:t>
            </a:r>
            <a:r>
              <a:rPr lang="en-US" sz="2800">
                <a:latin typeface="Georgia"/>
                <a:ea typeface="Georgia"/>
                <a:cs typeface="Georgia"/>
                <a:sym typeface="Georgia"/>
              </a:rPr>
              <a:t>, which takes the difference over time.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16666"/>
              <a:buFont typeface="Georgia"/>
              <a:buChar char="‣"/>
            </a:pPr>
            <a:r>
              <a:rPr lang="en-US" sz="2400">
                <a:latin typeface="Consolas"/>
                <a:ea typeface="Consolas"/>
                <a:cs typeface="Consolas"/>
                <a:sym typeface="Consolas"/>
              </a:rPr>
              <a:t>pd.diff</a:t>
            </a:r>
            <a:r>
              <a:rPr lang="en-US" sz="2800">
                <a:latin typeface="Georgia"/>
                <a:ea typeface="Georgia"/>
                <a:cs typeface="Georgia"/>
                <a:sym typeface="Georgia"/>
              </a:rPr>
              <a:t> takes one argument, </a:t>
            </a:r>
            <a:r>
              <a:rPr lang="en-US" sz="2400">
                <a:latin typeface="Consolas"/>
                <a:ea typeface="Consolas"/>
                <a:cs typeface="Consolas"/>
                <a:sym typeface="Consolas"/>
              </a:rPr>
              <a:t>periods</a:t>
            </a:r>
            <a:r>
              <a:rPr lang="en-US" sz="2800">
                <a:latin typeface="Georgia"/>
                <a:ea typeface="Georgia"/>
                <a:cs typeface="Georgia"/>
                <a:sym typeface="Georgia"/>
              </a:rPr>
              <a:t>, which is how many rows prior to use for the difference.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if we want to compute the difference in sales, day by day:</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836" name="Shape 8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WINDOW FUNCTIONS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Shape 84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if we wanted to compare the same day in the prior week, we could set </a:t>
            </a:r>
            <a:r>
              <a:rPr lang="en-US" sz="2400">
                <a:latin typeface="Consolas"/>
                <a:ea typeface="Consolas"/>
                <a:cs typeface="Consolas"/>
                <a:sym typeface="Consolas"/>
              </a:rPr>
              <a:t>periods=7</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would compute the difference in sales, from every day to the same day in the previous week.  </a:t>
            </a:r>
          </a:p>
        </p:txBody>
      </p:sp>
      <p:sp>
        <p:nvSpPr>
          <p:cNvPr id="842" name="Shape 8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WINDOW FUNCTIONS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pic>
        <p:nvPicPr>
          <p:cNvPr id="847" name="Shape 847"/>
          <p:cNvPicPr preferRelativeResize="0"/>
          <p:nvPr/>
        </p:nvPicPr>
        <p:blipFill>
          <a:blip r:embed="rId3">
            <a:alphaModFix/>
          </a:blip>
          <a:stretch>
            <a:fillRect/>
          </a:stretch>
        </p:blipFill>
        <p:spPr>
          <a:xfrm>
            <a:off x="6975625" y="1658300"/>
            <a:ext cx="5476875" cy="4267200"/>
          </a:xfrm>
          <a:prstGeom prst="rect">
            <a:avLst/>
          </a:prstGeom>
          <a:noFill/>
          <a:ln>
            <a:noFill/>
          </a:ln>
        </p:spPr>
      </p:pic>
      <p:sp>
        <p:nvSpPr>
          <p:cNvPr id="848" name="Shape 8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849" name="Shape 849"/>
          <p:cNvSpPr txBox="1">
            <a:spLocks noGrp="1"/>
          </p:cNvSpPr>
          <p:nvPr>
            <p:ph type="body" idx="1"/>
          </p:nvPr>
        </p:nvSpPr>
        <p:spPr>
          <a:xfrm>
            <a:off x="634999" y="1292775"/>
            <a:ext cx="6248999" cy="58571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Difference functions allow us to identify seasonal changes as we see repeated up or down swings.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plot of the month to month change (</a:t>
            </a:r>
            <a:r>
              <a:rPr lang="en-US" sz="2400">
                <a:latin typeface="Consolas"/>
                <a:ea typeface="Consolas"/>
                <a:cs typeface="Consolas"/>
                <a:sym typeface="Consolas"/>
              </a:rPr>
              <a:t>diff</a:t>
            </a:r>
            <a:r>
              <a:rPr lang="en-US" sz="2800">
                <a:latin typeface="Georgia"/>
                <a:ea typeface="Georgia"/>
                <a:cs typeface="Georgia"/>
                <a:sym typeface="Georgia"/>
              </a:rPr>
              <a:t>) in retail jobs helps identify the seasonal component of the number of retail jobs.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Shape 8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addition to the set of “rolling” functions, Pandas also provides a similar set of “expanding” functions.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Instead of using a window of N values, “expanding” functions use all values up until that time. </a:t>
            </a:r>
          </a:p>
        </p:txBody>
      </p:sp>
      <p:sp>
        <p:nvSpPr>
          <p:cNvPr id="855" name="Shape 8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EXPANDING FUNCTIONS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Shape 86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compute the average sales from the first date </a:t>
            </a:r>
            <a:r>
              <a:rPr lang="en-US" sz="2800" i="1">
                <a:latin typeface="Georgia"/>
                <a:ea typeface="Georgia"/>
                <a:cs typeface="Georgia"/>
                <a:sym typeface="Georgia"/>
              </a:rPr>
              <a:t>until</a:t>
            </a:r>
            <a:r>
              <a:rPr lang="en-US" sz="2800">
                <a:latin typeface="Georgia"/>
                <a:ea typeface="Georgia"/>
                <a:cs typeface="Georgia"/>
                <a:sym typeface="Georgia"/>
              </a:rPr>
              <a:t> the date specified.</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also compute the sum of average sales per store up until that date.</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r>
              <a:rPr lang="en-US" sz="2800">
                <a:latin typeface="Georgia"/>
                <a:ea typeface="Georgia"/>
                <a:cs typeface="Georgia"/>
                <a:sym typeface="Georgia"/>
              </a:rPr>
              <a:t> </a:t>
            </a:r>
          </a:p>
        </p:txBody>
      </p:sp>
      <p:sp>
        <p:nvSpPr>
          <p:cNvPr id="861" name="Shape 8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EXPANDING FUNCTIONS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867" name="Shape 86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TIME SERIES EXERCISES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pic>
        <p:nvPicPr>
          <p:cNvPr id="872" name="Shape 8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3" name="Shape 8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74" name="Shape 874"/>
          <p:cNvSpPr/>
          <p:nvPr/>
        </p:nvSpPr>
        <p:spPr>
          <a:xfrm>
            <a:off x="2961475" y="2224347"/>
            <a:ext cx="7559399" cy="3039300"/>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distribution of sales by month and compare the effect of promotion</a:t>
            </a:r>
            <a:r>
              <a:rPr lang="en-US" sz="1800">
                <a:latin typeface="Georgia"/>
                <a:ea typeface="Georgia"/>
                <a:cs typeface="Georgia"/>
                <a:sym typeface="Georgia"/>
              </a:rPr>
              <a:t>s.</a:t>
            </a:r>
          </a:p>
          <a:p>
            <a:pPr marL="457200" lvl="0" indent="-342900" rtl="0">
              <a:spcBef>
                <a:spcPts val="0"/>
              </a:spcBef>
              <a:buSzPct val="1000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1800">
                <a:latin typeface="Georgia"/>
                <a:ea typeface="Georgia"/>
                <a:cs typeface="Georgia"/>
                <a:sym typeface="Georgia"/>
              </a:rPr>
              <a:t>?</a:t>
            </a:r>
          </a:p>
          <a:p>
            <a:pPr marL="457200" lvl="0" indent="-342900" rtl="0">
              <a:spcBef>
                <a:spcPts val="0"/>
              </a:spcBef>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15 day rolling mean of customers in the store</a:t>
            </a:r>
            <a:r>
              <a:rPr lang="en-US" sz="1800">
                <a:latin typeface="Georgia"/>
                <a:ea typeface="Georgia"/>
                <a:cs typeface="Georgia"/>
                <a:sym typeface="Georgia"/>
              </a:rPr>
              <a:t>s.</a:t>
            </a:r>
          </a:p>
          <a:p>
            <a:pPr marL="457200" lvl="0" indent="-342900" rtl="0">
              <a:spcBef>
                <a:spcPts val="0"/>
              </a:spcBef>
              <a:buSzPct val="1000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1800">
                <a:latin typeface="Georgia"/>
                <a:ea typeface="Georgia"/>
                <a:cs typeface="Georgia"/>
                <a:sym typeface="Georgia"/>
              </a:rPr>
              <a:t>h.</a:t>
            </a:r>
          </a:p>
          <a:p>
            <a:pPr marL="457200" lvl="0" indent="-342900" rtl="0">
              <a:spcBef>
                <a:spcPts val="0"/>
              </a:spcBef>
              <a:buSzPct val="100000"/>
              <a:buFont typeface="Georgia"/>
              <a:buAutoNum type="arabicPeriod"/>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ompute the total sales up until Dec. 201</a:t>
            </a:r>
            <a:r>
              <a:rPr lang="en-US" sz="1800">
                <a:latin typeface="Georgia"/>
                <a:ea typeface="Georgia"/>
                <a:cs typeface="Georgia"/>
                <a:sym typeface="Georgia"/>
              </a:rPr>
              <a:t>4.</a:t>
            </a:r>
          </a:p>
          <a:p>
            <a:pPr marL="457200" lvl="0" indent="-342900" rtl="0">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hen were the largest differences between 15-day moving/rolling averages</a:t>
            </a:r>
            <a:r>
              <a:rPr lang="en-US" sz="1800">
                <a:latin typeface="Georgia"/>
                <a:ea typeface="Georgia"/>
                <a:cs typeface="Georgia"/>
                <a:sym typeface="Georgia"/>
              </a:rPr>
              <a:t>?  </a:t>
            </a:r>
            <a:r>
              <a:rPr lang="en-US" sz="1800" b="1">
                <a:latin typeface="Georgia"/>
                <a:ea typeface="Georgia"/>
                <a:cs typeface="Georgia"/>
                <a:sym typeface="Georgia"/>
              </a:rPr>
              <a:t>HINT</a:t>
            </a:r>
            <a:r>
              <a:rPr lang="en-US" sz="1800">
                <a:latin typeface="Georgia"/>
                <a:ea typeface="Georgia"/>
                <a:cs typeface="Georgia"/>
                <a:sym typeface="Georgia"/>
              </a:rPr>
              <a:t>:  Using </a:t>
            </a:r>
            <a:r>
              <a:rPr lang="en-US" sz="1800">
                <a:latin typeface="Consolas"/>
                <a:ea typeface="Consolas"/>
                <a:cs typeface="Consolas"/>
                <a:sym typeface="Consolas"/>
              </a:rPr>
              <a:t>rolling_mean</a:t>
            </a:r>
            <a:r>
              <a:rPr lang="en-US" sz="1800">
                <a:latin typeface="Georgia"/>
                <a:ea typeface="Georgia"/>
                <a:cs typeface="Georgia"/>
                <a:sym typeface="Georgia"/>
              </a:rPr>
              <a:t> and </a:t>
            </a:r>
            <a:r>
              <a:rPr lang="en-US" sz="1800">
                <a:latin typeface="Consolas"/>
                <a:ea typeface="Consolas"/>
                <a:cs typeface="Consolas"/>
                <a:sym typeface="Consolas"/>
              </a:rPr>
              <a:t>diff</a:t>
            </a:r>
          </a:p>
        </p:txBody>
      </p:sp>
      <p:sp>
        <p:nvSpPr>
          <p:cNvPr id="875" name="Shape 875"/>
          <p:cNvSpPr/>
          <p:nvPr/>
        </p:nvSpPr>
        <p:spPr>
          <a:xfrm>
            <a:off x="3052755" y="5792350"/>
            <a:ext cx="82124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Plots and answers to the above questions</a:t>
            </a:r>
          </a:p>
        </p:txBody>
      </p:sp>
      <p:sp>
        <p:nvSpPr>
          <p:cNvPr id="876" name="Shape 87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77" name="Shape 877"/>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(35 minutes)</a:t>
            </a:r>
          </a:p>
        </p:txBody>
      </p:sp>
      <p:cxnSp>
        <p:nvCxnSpPr>
          <p:cNvPr id="878" name="Shape 87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79" name="Shape 879"/>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TIME SERIES EXERCISES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Shape 8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 REVIEW</a:t>
            </a:r>
          </a:p>
        </p:txBody>
      </p:sp>
      <p:sp>
        <p:nvSpPr>
          <p:cNvPr id="885" name="Shape 88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TIME SERIES EXERCISES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Load data with Pandas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Plotting data with Seaborn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Understand correlation</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Shape 89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distribution of sales by month and compare the effect of promotion</a:t>
            </a:r>
            <a:r>
              <a:rPr lang="en-US" sz="2800">
                <a:solidFill>
                  <a:schemeClr val="dk1"/>
                </a:solidFill>
                <a:latin typeface="Georgia"/>
                <a:ea typeface="Georgia"/>
                <a:cs typeface="Georgia"/>
                <a:sym typeface="Georgia"/>
              </a:rPr>
              <a:t>s.</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hue</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lvl="0" rtl="0">
              <a:spcBef>
                <a:spcPts val="0"/>
              </a:spcBef>
              <a:buNone/>
            </a:pPr>
            <a:endParaRPr sz="2800">
              <a:solidFill>
                <a:schemeClr val="dk1"/>
              </a:solidFill>
              <a:latin typeface="Georgia"/>
              <a:ea typeface="Georgia"/>
              <a:cs typeface="Georgia"/>
              <a:sym typeface="Georgia"/>
            </a:endParaRPr>
          </a:p>
        </p:txBody>
      </p:sp>
      <p:sp>
        <p:nvSpPr>
          <p:cNvPr id="891" name="Shape 89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body" idx="1"/>
          </p:nvPr>
        </p:nvSpPr>
        <p:spPr>
          <a:xfrm>
            <a:off x="634999" y="1301275"/>
            <a:ext cx="121560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2800">
                <a:solidFill>
                  <a:schemeClr val="dk1"/>
                </a:solidFill>
                <a:latin typeface="Georgia"/>
                <a:ea typeface="Georgia"/>
                <a:cs typeface="Georgia"/>
                <a:sym typeface="Georgia"/>
              </a:rPr>
              <a:t>?</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Compare the following:</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30</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365</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lvl="0" rtl="0">
              <a:spcBef>
                <a:spcPts val="0"/>
              </a:spcBef>
              <a:buNone/>
            </a:pPr>
            <a:endParaRPr sz="2800">
              <a:solidFill>
                <a:schemeClr val="dk1"/>
              </a:solidFill>
              <a:latin typeface="Georgia"/>
              <a:ea typeface="Georgia"/>
              <a:cs typeface="Georgia"/>
              <a:sym typeface="Georgia"/>
            </a:endParaRPr>
          </a:p>
        </p:txBody>
      </p:sp>
      <p:sp>
        <p:nvSpPr>
          <p:cNvPr id="897" name="Shape 89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Shape 90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15 day rolling mean of customers in the store</a:t>
            </a:r>
            <a:r>
              <a:rPr lang="en-US" sz="2800">
                <a:solidFill>
                  <a:schemeClr val="dk1"/>
                </a:solidFill>
                <a:latin typeface="Georgia"/>
                <a:ea typeface="Georgia"/>
                <a:cs typeface="Georgia"/>
                <a:sym typeface="Georgia"/>
              </a:rPr>
              <a:t>s.</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endParaRPr sz="2800">
              <a:solidFill>
                <a:schemeClr val="dk1"/>
              </a:solidFill>
              <a:latin typeface="Georgia"/>
              <a:ea typeface="Georgia"/>
              <a:cs typeface="Georgia"/>
              <a:sym typeface="Georgia"/>
            </a:endParaRPr>
          </a:p>
        </p:txBody>
      </p:sp>
      <p:sp>
        <p:nvSpPr>
          <p:cNvPr id="903" name="Shape 90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Shape 908"/>
          <p:cNvSpPr txBox="1">
            <a:spLocks noGrp="1"/>
          </p:cNvSpPr>
          <p:nvPr>
            <p:ph type="body" idx="1"/>
          </p:nvPr>
        </p:nvSpPr>
        <p:spPr>
          <a:xfrm>
            <a:off x="634999" y="1301275"/>
            <a:ext cx="12072299"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2800">
                <a:solidFill>
                  <a:schemeClr val="dk1"/>
                </a:solidFill>
                <a:latin typeface="Georgia"/>
                <a:ea typeface="Georgia"/>
                <a:cs typeface="Georgia"/>
                <a:sym typeface="Georgia"/>
              </a:rPr>
              <a:t>h.</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average_daily_sales.sort([</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]).head</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Unsurprisingly this day is December 25th and 26th in 2014 and 2015 when the store is closed and there are many sales in the preceding week.</a:t>
            </a:r>
          </a:p>
        </p:txBody>
      </p:sp>
      <p:sp>
        <p:nvSpPr>
          <p:cNvPr id="909" name="Shape 90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Shape 91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a:t>
            </a:r>
            <a:r>
              <a:rPr lang="en-US" sz="2800">
                <a:solidFill>
                  <a:srgbClr val="333333"/>
                </a:solidFill>
                <a:highlight>
                  <a:srgbClr val="FFFFFF"/>
                </a:highlight>
                <a:latin typeface="Georgia"/>
                <a:ea typeface="Georgia"/>
                <a:cs typeface="Georgia"/>
                <a:sym typeface="Georgia"/>
              </a:rPr>
              <a:t>ompute the total sales up until Dec. 201</a:t>
            </a:r>
            <a:r>
              <a:rPr lang="en-US" sz="2800">
                <a:solidFill>
                  <a:schemeClr val="dk1"/>
                </a:solidFill>
                <a:latin typeface="Georgia"/>
                <a:ea typeface="Georgia"/>
                <a:cs typeface="Georgia"/>
                <a:sym typeface="Georgia"/>
              </a:rPr>
              <a:t>4.</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total_daily_sales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'sum'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pd.expanding_sum(total_daily_sales)[</a:t>
            </a:r>
            <a:r>
              <a:rPr lang="en-US" sz="2400">
                <a:solidFill>
                  <a:srgbClr val="183691"/>
                </a:solidFill>
                <a:highlight>
                  <a:srgbClr val="F7F7F7"/>
                </a:highlight>
                <a:latin typeface="Consolas"/>
                <a:ea typeface="Consolas"/>
                <a:cs typeface="Consolas"/>
                <a:sym typeface="Consolas"/>
              </a:rPr>
              <a:t>'2014-12'</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Note that this is </a:t>
            </a:r>
            <a:r>
              <a:rPr lang="en-US" sz="2800" b="1">
                <a:solidFill>
                  <a:schemeClr val="dk1"/>
                </a:solidFill>
                <a:latin typeface="Georgia"/>
                <a:ea typeface="Georgia"/>
                <a:cs typeface="Georgia"/>
                <a:sym typeface="Georgia"/>
              </a:rPr>
              <a:t>NOT</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since we do not want to first average over stores.</a:t>
            </a:r>
          </a:p>
        </p:txBody>
      </p:sp>
      <p:sp>
        <p:nvSpPr>
          <p:cNvPr id="915" name="Shape 9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Shape 92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hen were the largest differences between 15-day moving/rolling averages</a:t>
            </a:r>
            <a:r>
              <a:rPr lang="en-US" sz="2800">
                <a:solidFill>
                  <a:schemeClr val="dk1"/>
                </a:solidFill>
                <a:latin typeface="Georgia"/>
                <a:ea typeface="Georgia"/>
                <a:cs typeface="Georgia"/>
                <a:sym typeface="Georgia"/>
              </a:rPr>
              <a:t>?  </a:t>
            </a:r>
            <a:r>
              <a:rPr lang="en-US" sz="2800" b="1">
                <a:solidFill>
                  <a:schemeClr val="dk1"/>
                </a:solidFill>
                <a:latin typeface="Georgia"/>
                <a:ea typeface="Georgia"/>
                <a:cs typeface="Georgia"/>
                <a:sym typeface="Georgia"/>
              </a:rPr>
              <a:t>HINT</a:t>
            </a:r>
            <a:r>
              <a:rPr lang="en-US" sz="2800">
                <a:solidFill>
                  <a:schemeClr val="dk1"/>
                </a:solidFill>
                <a:latin typeface="Georgia"/>
                <a:ea typeface="Georgia"/>
                <a:cs typeface="Georgia"/>
                <a:sym typeface="Georgia"/>
              </a:rPr>
              <a:t>:  Using </a:t>
            </a:r>
            <a:r>
              <a:rPr lang="en-US" sz="2400">
                <a:solidFill>
                  <a:schemeClr val="dk1"/>
                </a:solidFill>
                <a:latin typeface="Consolas"/>
                <a:ea typeface="Consolas"/>
                <a:cs typeface="Consolas"/>
                <a:sym typeface="Consolas"/>
              </a:rPr>
              <a:t>rolling_mean</a:t>
            </a:r>
            <a:r>
              <a:rPr lang="en-US" sz="2800">
                <a:solidFill>
                  <a:schemeClr val="dk1"/>
                </a:solidFill>
                <a:latin typeface="Georgia"/>
                <a:ea typeface="Georgia"/>
                <a:cs typeface="Georgia"/>
                <a:sym typeface="Georgia"/>
              </a:rPr>
              <a:t> and </a:t>
            </a:r>
            <a:r>
              <a:rPr lang="en-US" sz="2400">
                <a:solidFill>
                  <a:schemeClr val="dk1"/>
                </a:solidFill>
                <a:latin typeface="Consolas"/>
                <a:ea typeface="Consolas"/>
                <a:cs typeface="Consolas"/>
                <a:sym typeface="Consolas"/>
              </a:rPr>
              <a:t>diff</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).diff(</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).sort(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Unsurprisingly, they occur at the beginning of every year after the holiday season.</a:t>
            </a:r>
          </a:p>
        </p:txBody>
      </p:sp>
      <p:sp>
        <p:nvSpPr>
          <p:cNvPr id="921" name="Shape 9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Shape 9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927" name="Shape 92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use time series analysis to identify changes in values over tim</a:t>
            </a:r>
            <a:r>
              <a:rPr lang="en-US" sz="2800">
                <a:latin typeface="Georgia"/>
                <a:ea typeface="Georgia"/>
                <a:cs typeface="Georgia"/>
                <a:sym typeface="Georgia"/>
              </a:rPr>
              <a:t>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want to identify whether changes are true trends or seasonal change</a:t>
            </a:r>
            <a:r>
              <a:rPr lang="en-US" sz="2800">
                <a:latin typeface="Georgia"/>
                <a:ea typeface="Georgia"/>
                <a:cs typeface="Georgia"/>
                <a:sym typeface="Georgia"/>
              </a:rPr>
              <a: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t>
            </a:r>
            <a:r>
              <a:rPr lang="en-US" sz="2800">
                <a:solidFill>
                  <a:srgbClr val="333333"/>
                </a:solidFill>
                <a:highlight>
                  <a:srgbClr val="FFFFFF"/>
                </a:highlight>
                <a:latin typeface="Georgia"/>
                <a:ea typeface="Georgia"/>
                <a:cs typeface="Georgia"/>
                <a:sym typeface="Georgia"/>
              </a:rPr>
              <a:t>olling means give us a local statistic of an average in time, smoothing out random fluctuations and removing outlier</a:t>
            </a:r>
            <a:r>
              <a:rPr lang="en-US" sz="2800">
                <a:latin typeface="Georgia"/>
                <a:ea typeface="Georgia"/>
                <a:cs typeface="Georgia"/>
                <a:sym typeface="Georgia"/>
              </a:rPr>
              <a: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utocorrelations are a measure of how much a data point is dependent on previous data point</a:t>
            </a:r>
            <a:r>
              <a:rPr lang="en-US" sz="2800">
                <a:latin typeface="Georgia"/>
                <a:ea typeface="Georgia"/>
                <a:cs typeface="Georgia"/>
                <a:sym typeface="Georgia"/>
              </a:rPr>
              <a:t>s.</a:t>
            </a:r>
          </a:p>
          <a:p>
            <a:pPr marR="0" lvl="0" algn="l" rtl="0">
              <a:spcBef>
                <a:spcPts val="1000"/>
              </a:spcBef>
              <a:buNone/>
            </a:pPr>
            <a:endParaRPr sz="2800">
              <a:latin typeface="Georgia"/>
              <a:ea typeface="Georgia"/>
              <a:cs typeface="Georgia"/>
              <a:sym typeface="Georgia"/>
            </a:endParaRPr>
          </a:p>
        </p:txBody>
      </p:sp>
      <p:sp>
        <p:nvSpPr>
          <p:cNvPr id="933" name="Shape 9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937"/>
        <p:cNvGrpSpPr/>
        <p:nvPr/>
      </p:nvGrpSpPr>
      <p:grpSpPr>
        <a:xfrm>
          <a:off x="0" y="0"/>
          <a:ext cx="0" cy="0"/>
          <a:chOff x="0" y="0"/>
          <a:chExt cx="0" cy="0"/>
        </a:xfrm>
      </p:grpSpPr>
      <p:sp>
        <p:nvSpPr>
          <p:cNvPr id="938" name="Shape 938"/>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939" name="Shape 939"/>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Shape 9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945" name="Shape 945"/>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946" name="Shape 946"/>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Homework:</a:t>
            </a: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Part 3</a:t>
            </a:r>
          </a:p>
          <a:p>
            <a:pPr marR="0" lvl="0" algn="l" rtl="0">
              <a:spcBef>
                <a:spcPts val="1000"/>
              </a:spcBef>
              <a:buNone/>
            </a:pPr>
            <a:endParaRPr>
              <a:latin typeface="Georgia"/>
              <a:ea typeface="Georgia"/>
              <a:cs typeface="Georgia"/>
              <a:sym typeface="Georgia"/>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TIME SERIES ANALYSIS</a:t>
            </a:r>
          </a:p>
        </p:txBody>
      </p:sp>
    </p:spTree>
  </p:cSld>
  <p:clrMapOvr>
    <a:masterClrMapping/>
  </p:clrMapOvr>
  <p:transition xmlns:p14="http://schemas.microsoft.com/office/powerpoint/2010/main" spd="slow">
    <p:cut/>
  </p:transition>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50"/>
        <p:cNvGrpSpPr/>
        <p:nvPr/>
      </p:nvGrpSpPr>
      <p:grpSpPr>
        <a:xfrm>
          <a:off x="0" y="0"/>
          <a:ext cx="0" cy="0"/>
          <a:chOff x="0" y="0"/>
          <a:chExt cx="0" cy="0"/>
        </a:xfrm>
      </p:grpSpPr>
      <p:sp>
        <p:nvSpPr>
          <p:cNvPr id="951" name="Shape 951"/>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952" name="Shape 952"/>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Shape 9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958" name="Shape 958"/>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959" name="Shape 959"/>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63"/>
        <p:cNvGrpSpPr/>
        <p:nvPr/>
      </p:nvGrpSpPr>
      <p:grpSpPr>
        <a:xfrm>
          <a:off x="0" y="0"/>
          <a:ext cx="0" cy="0"/>
          <a:chOff x="0" y="0"/>
          <a:chExt cx="0" cy="0"/>
        </a:xfrm>
      </p:grpSpPr>
      <p:sp>
        <p:nvSpPr>
          <p:cNvPr id="964" name="Shape 96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965" name="Shape 96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66" name="Shape 96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67" name="Shape 96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71"/>
        <p:cNvGrpSpPr/>
        <p:nvPr/>
      </p:nvGrpSpPr>
      <p:grpSpPr>
        <a:xfrm>
          <a:off x="0" y="0"/>
          <a:ext cx="0" cy="0"/>
          <a:chOff x="0" y="0"/>
          <a:chExt cx="0" cy="0"/>
        </a:xfrm>
      </p:grpSpPr>
      <p:sp>
        <p:nvSpPr>
          <p:cNvPr id="972" name="Shape 972"/>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973" name="Shape 973"/>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74" name="Shape 974"/>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75" name="Shape 975"/>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976" name="Shape 976"/>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982" name="Shape 982"/>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983" name="Shape 983"/>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984" name="Shape 984"/>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85" name="Shape 98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86" name="Shape 986"/>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987" name="Shape 98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ANALYSIS</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this class, we’ll discuss analyzing data that is changing over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most of our previous examples, we didn’t care which data points were collected earlier or later than others.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made assumptions that the data was </a:t>
            </a:r>
            <a:r>
              <a:rPr lang="en-US" sz="2800" i="1">
                <a:latin typeface="Georgia"/>
                <a:ea typeface="Georgia"/>
                <a:cs typeface="Georgia"/>
                <a:sym typeface="Georgia"/>
              </a:rPr>
              <a:t>not</a:t>
            </a:r>
            <a:r>
              <a:rPr lang="en-US" sz="2800">
                <a:latin typeface="Georgia"/>
                <a:ea typeface="Georgia"/>
                <a:cs typeface="Georgia"/>
                <a:sym typeface="Georgia"/>
              </a:rPr>
              <a:t> changing over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class will focus on statistics around data that is changing over time and how to measure that change.</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4800</Words>
  <Application>Microsoft Macintosh PowerPoint</Application>
  <PresentationFormat>Custom</PresentationFormat>
  <Paragraphs>570</Paragraphs>
  <Slides>84</Slides>
  <Notes>84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84</vt:i4>
      </vt:variant>
    </vt:vector>
  </HeadingPairs>
  <TitlesOfParts>
    <vt:vector size="88" baseType="lpstr">
      <vt:lpstr>Merriweather Sans</vt:lpstr>
      <vt:lpstr>Oswald</vt:lpstr>
      <vt:lpstr>White</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Brandon Burroughs</cp:lastModifiedBy>
  <cp:revision>1</cp:revision>
  <dcterms:modified xsi:type="dcterms:W3CDTF">2016-02-15T02:16:35Z</dcterms:modified>
</cp:coreProperties>
</file>