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7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 Boyk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C2C53AA-449E-4F32-A16C-85DB25303C7D}">
  <a:tblStyle styleId="{8C2C53AA-449E-4F32-A16C-85DB25303C7D}"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36" y="-120"/>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printerSettings" Target="printerSettings/printerSettings1.bin"/><Relationship Id="rId81" Type="http://schemas.openxmlformats.org/officeDocument/2006/relationships/commentAuthors" Target="commentAuthors.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notesMaster" Target="notesMasters/notesMaster1.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346902730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1" name="Shape 4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7" name="Shape 4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3" name="Shape 49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9" name="Shape 49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6" name="Shape 50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4" name="Shape 5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0" name="Shape 5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8" name="Shape 4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6" name="Shape 5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2" name="Shape 5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4" name="Shape 5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1" name="Shape 5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7" name="Shape 56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4" name="Shape 57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0" name="Shape 58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4" name="Shape 5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1" name="Shape 60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5" name="Shape 4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8" name="Shape 6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1" name="Shape 6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27" name="Shape 6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Shape 6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3" name="Shape 63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9" name="Shape 63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5" name="Shape 6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2" name="Shape 6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8" name="Shape 6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4" name="Shape 6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0" name="Shape 67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0" name="Shape 6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0" name="Shape 6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Shape 6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0" name="Shape 70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12" name="Shape 7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8" name="Shape 7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Shape 7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4" name="Shape 7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0" name="Shape 7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Shape 7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6" name="Shape 7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Shape 7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2" name="Shape 7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8" name="Shape 7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54" name="Shape 7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0" name="Shape 7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6" name="Shape 7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Shape 7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2" name="Shape 77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Shape 7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8" name="Shape 77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Shape 7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4" name="Shape 78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Shape 7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0" name="Shape 79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7" name="Shape 7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9" name="Shape 8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1" name="Shape 8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Shape 8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9" name="Shape 8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7" name="Shape 83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3" name="Shape 8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Shape 8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9" name="Shape 8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Shape 8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6" name="Shape 8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Shape 8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68" name="Shape 8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Shape 8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4" name="Shape 8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86" name="Shape 8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Shape 8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2" name="Shape 89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Shape 8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98" name="Shape 8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Shape 9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4" name="Shape 90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Shape 91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11" name="Shape 9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Shape 9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7" name="Shape 91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Shape 9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24" name="Shape 9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Shape 9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32" name="Shape 9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Shape 94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41" name="Shape 9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0.xml"/><Relationship Id="rId20" Type="http://schemas.openxmlformats.org/officeDocument/2006/relationships/slideLayout" Target="../slideLayouts/slideLayout51.xml"/><Relationship Id="rId21" Type="http://schemas.openxmlformats.org/officeDocument/2006/relationships/slideLayout" Target="../slideLayouts/slideLayout52.xml"/><Relationship Id="rId22" Type="http://schemas.openxmlformats.org/officeDocument/2006/relationships/slideLayout" Target="../slideLayouts/slideLayout53.xml"/><Relationship Id="rId23" Type="http://schemas.openxmlformats.org/officeDocument/2006/relationships/slideLayout" Target="../slideLayouts/slideLayout54.xml"/><Relationship Id="rId24" Type="http://schemas.openxmlformats.org/officeDocument/2006/relationships/slideLayout" Target="../slideLayouts/slideLayout55.xml"/><Relationship Id="rId25" Type="http://schemas.openxmlformats.org/officeDocument/2006/relationships/slideLayout" Target="../slideLayouts/slideLayout56.xml"/><Relationship Id="rId26" Type="http://schemas.openxmlformats.org/officeDocument/2006/relationships/slideLayout" Target="../slideLayouts/slideLayout57.xml"/><Relationship Id="rId27" Type="http://schemas.openxmlformats.org/officeDocument/2006/relationships/slideLayout" Target="../slideLayouts/slideLayout58.xml"/><Relationship Id="rId28" Type="http://schemas.openxmlformats.org/officeDocument/2006/relationships/slideLayout" Target="../slideLayouts/slideLayout59.xml"/><Relationship Id="rId29" Type="http://schemas.openxmlformats.org/officeDocument/2006/relationships/slideLayout" Target="../slideLayouts/slideLayout60.xml"/><Relationship Id="rId30" Type="http://schemas.openxmlformats.org/officeDocument/2006/relationships/slideLayout" Target="../slideLayouts/slideLayout61.xml"/><Relationship Id="rId31" Type="http://schemas.openxmlformats.org/officeDocument/2006/relationships/slideLayout" Target="../slideLayouts/slideLayout62.xml"/><Relationship Id="rId32" Type="http://schemas.openxmlformats.org/officeDocument/2006/relationships/theme" Target="../theme/theme2.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Relationship Id="rId18" Type="http://schemas.openxmlformats.org/officeDocument/2006/relationships/slideLayout" Target="../slideLayouts/slideLayout49.xml"/><Relationship Id="rId19" Type="http://schemas.openxmlformats.org/officeDocument/2006/relationships/slideLayout" Target="../slideLayouts/slideLayout50.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INSTRUCTOR NOTES</a:t>
            </a:r>
            <a:r>
              <a:rPr lang="en-US" sz="3200" b="1">
                <a:solidFill>
                  <a:srgbClr val="E52123"/>
                </a:solidFill>
                <a:latin typeface="Oswald"/>
                <a:ea typeface="Oswald"/>
                <a:cs typeface="Oswald"/>
                <a:sym typeface="Oswald"/>
              </a:rPr>
              <a:t> </a:t>
            </a:r>
          </a:p>
        </p:txBody>
      </p:sp>
      <p:sp>
        <p:nvSpPr>
          <p:cNvPr id="415" name="Shape 415"/>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WE BUILT A MODEL!  NOW WHAT?</a:t>
            </a:r>
          </a:p>
        </p:txBody>
      </p:sp>
      <p:sp>
        <p:nvSpPr>
          <p:cNvPr id="472" name="Shape 4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Imagine how a non-technical audience might respond to the following statements: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The predictive model I built has an accuracy of 80%.</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Logistic regression was optimized with L2 regularization.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Gender was more important than age in the predictive model because it has a larger coefficient.</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Here’s the AUC chart that shows how well the model did.</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WE BUILT A MODEL!  NOW WHAT?</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Who is your audience? Are they technical? What are their concerns?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Remember: in a business setting, you may be </a:t>
            </a:r>
            <a:r>
              <a:rPr lang="en-US" sz="2800" i="1">
                <a:latin typeface="Georgia"/>
                <a:ea typeface="Georgia"/>
                <a:cs typeface="Georgia"/>
                <a:sym typeface="Georgia"/>
              </a:rPr>
              <a:t>the only person</a:t>
            </a:r>
            <a:r>
              <a:rPr lang="en-US" sz="2800">
                <a:latin typeface="Georgia"/>
                <a:ea typeface="Georgia"/>
                <a:cs typeface="Georgia"/>
                <a:sym typeface="Georgia"/>
              </a:rPr>
              <a:t> who can interpret what you’ve built.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Some people may be familiar with basic visualization, but you will likely have to do a lot of “hand holding”.</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You need to be able to efficiently explain your results in a way that makes sense to </a:t>
            </a:r>
            <a:r>
              <a:rPr lang="en-US" sz="2800" b="1">
                <a:latin typeface="Georgia"/>
                <a:ea typeface="Georgia"/>
                <a:cs typeface="Georgia"/>
                <a:sym typeface="Georgia"/>
              </a:rPr>
              <a:t>all</a:t>
            </a:r>
            <a:r>
              <a:rPr lang="en-US" sz="2800">
                <a:latin typeface="Georgia"/>
                <a:ea typeface="Georgia"/>
                <a:cs typeface="Georgia"/>
                <a:sym typeface="Georgia"/>
              </a:rPr>
              <a:t> stakeholders (technical or not).</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WE BUILT A MODEL!  NOW WHAT?</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Today, we’ll focus on communicating results for “simpler” problems, but this applies to any type of model you may work with.</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First, let’s review classification metrics, review our knowledge, and talk about how we might communicate what we know.</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a:t>
            </a:r>
          </a:p>
        </p:txBody>
      </p:sp>
      <p:sp>
        <p:nvSpPr>
          <p:cNvPr id="490" name="Shape 49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BACK TO THE CONFUSION MATRIX</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BACK TO THE CONFUSION MATRIX</a:t>
            </a:r>
          </a:p>
        </p:txBody>
      </p:sp>
      <p:sp>
        <p:nvSpPr>
          <p:cNvPr id="496" name="Shape 49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Confusion matrices allow for the interpretation of correct and incorrect predictions for </a:t>
            </a:r>
            <a:r>
              <a:rPr lang="en-US" sz="2800" i="1">
                <a:latin typeface="Georgia"/>
                <a:ea typeface="Georgia"/>
                <a:cs typeface="Georgia"/>
                <a:sym typeface="Georgia"/>
              </a:rPr>
              <a:t>each class label</a:t>
            </a:r>
            <a:r>
              <a:rPr lang="en-US" sz="2800">
                <a:latin typeface="Georgia"/>
                <a:ea typeface="Georgia"/>
                <a:cs typeface="Georgia"/>
                <a:sym typeface="Georgia"/>
              </a:rPr>
              <a:t>.  </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It is the first step for the majority of classification metrics and goes deeper than just accuracy.</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BACK TO THE CONFUSION MATRIX</a:t>
            </a:r>
          </a:p>
        </p:txBody>
      </p:sp>
      <p:sp>
        <p:nvSpPr>
          <p:cNvPr id="502" name="Shape 50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Let’s recall our confusion matrix.</a:t>
            </a:r>
          </a:p>
        </p:txBody>
      </p:sp>
      <p:pic>
        <p:nvPicPr>
          <p:cNvPr id="503" name="Shape 503"/>
          <p:cNvPicPr preferRelativeResize="0"/>
          <p:nvPr/>
        </p:nvPicPr>
        <p:blipFill>
          <a:blip r:embed="rId3">
            <a:alphaModFix/>
          </a:blip>
          <a:stretch>
            <a:fillRect/>
          </a:stretch>
        </p:blipFill>
        <p:spPr>
          <a:xfrm>
            <a:off x="947187" y="2304100"/>
            <a:ext cx="11110424" cy="4747625"/>
          </a:xfrm>
          <a:prstGeom prst="rect">
            <a:avLst/>
          </a:prstGeom>
          <a:noFill/>
          <a:ln>
            <a:noFill/>
          </a:ln>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09" name="Shape 50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10" name="Shape 51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11" name="Shape 511"/>
          <p:cNvSpPr/>
          <p:nvPr/>
        </p:nvSpPr>
        <p:spPr>
          <a:xfrm>
            <a:off x="2961475" y="2030250"/>
            <a:ext cx="9146399" cy="32042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Without looking at the previous slide, how do we calculate the following?</a:t>
            </a:r>
          </a:p>
          <a:p>
            <a:pPr marL="914400" lvl="1" indent="-3429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Accuracy</a:t>
            </a:r>
          </a:p>
          <a:p>
            <a:pPr marL="914400" lvl="1" indent="-3429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True positive rate</a:t>
            </a:r>
          </a:p>
          <a:p>
            <a:pPr marL="914400" lvl="1" indent="-3429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False positive rate</a:t>
            </a:r>
          </a:p>
        </p:txBody>
      </p:sp>
      <p:sp>
        <p:nvSpPr>
          <p:cNvPr id="512" name="Shape 51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13" name="Shape 51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4" name="Shape 51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15" name="Shape 51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21" name="Shape 52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PRECISION AND RECALL</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PRECISION AND RECALL</a:t>
            </a:r>
          </a:p>
        </p:txBody>
      </p:sp>
      <p:sp>
        <p:nvSpPr>
          <p:cNvPr id="527" name="Shape 52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Our previous metrics were primarily designed for less biased data problems:  we could be interested in both outcomes, so it was important to generalize our approach.</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we may be interested if a person will vote for a Republican or Democrat.  This is a binary problem, but we’re interested in both outcomes.</a:t>
            </a:r>
          </a:p>
          <a:p>
            <a:pPr marR="0" lvl="0" algn="l" rtl="0">
              <a:spcBef>
                <a:spcPts val="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PRECISION AND RECALL</a:t>
            </a:r>
          </a:p>
        </p:txBody>
      </p:sp>
      <p:sp>
        <p:nvSpPr>
          <p:cNvPr id="533" name="Shape 5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Precision and recall, metrics built from the confusion matrix, focus on </a:t>
            </a:r>
            <a:r>
              <a:rPr lang="en-US" sz="2800" i="1">
                <a:latin typeface="Georgia"/>
                <a:ea typeface="Georgia"/>
                <a:cs typeface="Georgia"/>
                <a:sym typeface="Georgia"/>
              </a:rPr>
              <a:t>information retrieval</a:t>
            </a:r>
            <a:r>
              <a:rPr lang="en-US" sz="2800">
                <a:latin typeface="Georgia"/>
                <a:ea typeface="Georgia"/>
                <a:cs typeface="Georgia"/>
                <a:sym typeface="Georgia"/>
              </a:rPr>
              <a:t>, particularly when one class is more interesting than the other.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we may want to predict if a person will be a customer.  We care much more about people who will be a customer of ours than people who won’t.</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MATERIALS</a:t>
            </a:r>
            <a:r>
              <a:rPr lang="en-US" sz="3200" b="1">
                <a:solidFill>
                  <a:srgbClr val="E52123"/>
                </a:solidFill>
                <a:latin typeface="Oswald"/>
                <a:ea typeface="Oswald"/>
                <a:cs typeface="Oswald"/>
                <a:sym typeface="Oswald"/>
              </a:rPr>
              <a:t> </a:t>
            </a:r>
          </a:p>
        </p:txBody>
      </p:sp>
      <p:sp>
        <p:nvSpPr>
          <p:cNvPr id="422" name="Shape 422"/>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PRECISION AND RECALL</a:t>
            </a:r>
          </a:p>
        </p:txBody>
      </p:sp>
      <p:sp>
        <p:nvSpPr>
          <p:cNvPr id="539" name="Shape 53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Precision</a:t>
            </a:r>
            <a:r>
              <a:rPr lang="en-US" sz="2800">
                <a:latin typeface="Georgia"/>
                <a:ea typeface="Georgia"/>
                <a:cs typeface="Georgia"/>
                <a:sym typeface="Georgia"/>
              </a:rPr>
              <a:t> aims to product a high amount of relevancy instead of irrelevancy.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Precision asks, “Out of all of our positive predictions (both true positive and false positive), how many were correct?”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Recall</a:t>
            </a:r>
            <a:r>
              <a:rPr lang="en-US" sz="2800">
                <a:latin typeface="Georgia"/>
                <a:ea typeface="Georgia"/>
                <a:cs typeface="Georgia"/>
                <a:sym typeface="Georgia"/>
              </a:rPr>
              <a:t> aims to see how well a model returns specific data (literally, checking whether the model can </a:t>
            </a:r>
            <a:r>
              <a:rPr lang="en-US" sz="2800" i="1">
                <a:latin typeface="Georgia"/>
                <a:ea typeface="Georgia"/>
                <a:cs typeface="Georgia"/>
                <a:sym typeface="Georgia"/>
              </a:rPr>
              <a:t>recall</a:t>
            </a:r>
            <a:r>
              <a:rPr lang="en-US" sz="2800">
                <a:latin typeface="Georgia"/>
                <a:ea typeface="Georgia"/>
                <a:cs typeface="Georgia"/>
                <a:sym typeface="Georgia"/>
              </a:rPr>
              <a:t> what a class label looked like).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asks, “Out of all of our positive class labels, how many were correct?”</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45" name="Shape 54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46" name="Shape 54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47" name="Shape 547"/>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If the goal of the “recall” metric is to identify specific values of a class correctly, what other metric performs a similar calculation?</a:t>
            </a:r>
          </a:p>
        </p:txBody>
      </p:sp>
      <p:sp>
        <p:nvSpPr>
          <p:cNvPr id="548" name="Shape 548"/>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a:t>
            </a:r>
          </a:p>
        </p:txBody>
      </p:sp>
      <p:sp>
        <p:nvSpPr>
          <p:cNvPr id="549" name="Shape 54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50" name="Shape 550"/>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51" name="Shape 551"/>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THE MATH FOR RECALL</a:t>
            </a:r>
          </a:p>
        </p:txBody>
      </p:sp>
      <p:sp>
        <p:nvSpPr>
          <p:cNvPr id="557" name="Shape 55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is the count of predicted </a:t>
            </a:r>
            <a:r>
              <a:rPr lang="en-US" sz="2800" i="1">
                <a:latin typeface="Georgia"/>
                <a:ea typeface="Georgia"/>
                <a:cs typeface="Georgia"/>
                <a:sym typeface="Georgia"/>
              </a:rPr>
              <a:t>true positives</a:t>
            </a:r>
            <a:r>
              <a:rPr lang="en-US" sz="2800">
                <a:latin typeface="Georgia"/>
                <a:ea typeface="Georgia"/>
                <a:cs typeface="Georgia"/>
                <a:sym typeface="Georgia"/>
              </a:rPr>
              <a:t> over the total count of that class label.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the same as True Positive Rate or </a:t>
            </a:r>
            <a:r>
              <a:rPr lang="en-US" sz="2800" i="1">
                <a:latin typeface="Georgia"/>
                <a:ea typeface="Georgia"/>
                <a:cs typeface="Georgia"/>
                <a:sym typeface="Georgia"/>
              </a:rPr>
              <a:t>sensitivity</a:t>
            </a:r>
            <a:r>
              <a:rPr lang="en-US" sz="2800">
                <a:latin typeface="Georgia"/>
                <a:ea typeface="Georgia"/>
                <a:cs typeface="Georgia"/>
                <a:sym typeface="Georgia"/>
              </a:rPr>
              <a:t>.</a:t>
            </a:r>
          </a:p>
        </p:txBody>
      </p:sp>
      <p:pic>
        <p:nvPicPr>
          <p:cNvPr id="558" name="Shape 558"/>
          <p:cNvPicPr preferRelativeResize="0"/>
          <p:nvPr/>
        </p:nvPicPr>
        <p:blipFill>
          <a:blip r:embed="rId3">
            <a:alphaModFix/>
          </a:blip>
          <a:stretch>
            <a:fillRect/>
          </a:stretch>
        </p:blipFill>
        <p:spPr>
          <a:xfrm>
            <a:off x="2178050" y="3403600"/>
            <a:ext cx="8648700" cy="3695700"/>
          </a:xfrm>
          <a:prstGeom prst="rect">
            <a:avLst/>
          </a:prstGeom>
          <a:noFill/>
          <a:ln>
            <a:noFill/>
          </a:ln>
        </p:spPr>
      </p:pic>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THE MATH FOR RECALL</a:t>
            </a:r>
          </a:p>
        </p:txBody>
      </p:sp>
      <p:sp>
        <p:nvSpPr>
          <p:cNvPr id="564" name="Shape 56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Imagine predicting the color of a marble as either red or green.  There are 10 of each.</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the model identifies 8 identifies 8 of the green marbles as green, the recall is 8 / 10 = 0.80.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this says nothing of the number of </a:t>
            </a:r>
            <a:r>
              <a:rPr lang="en-US" sz="2800" i="1">
                <a:latin typeface="Georgia"/>
                <a:ea typeface="Georgia"/>
                <a:cs typeface="Georgia"/>
                <a:sym typeface="Georgia"/>
              </a:rPr>
              <a:t>red</a:t>
            </a:r>
            <a:r>
              <a:rPr lang="en-US" sz="2800">
                <a:latin typeface="Georgia"/>
                <a:ea typeface="Georgia"/>
                <a:cs typeface="Georgia"/>
                <a:sym typeface="Georgia"/>
              </a:rPr>
              <a:t> marbles that are also identified as green.</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Shape 5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THE MATH FOR PRECISION</a:t>
            </a:r>
          </a:p>
        </p:txBody>
      </p:sp>
      <p:sp>
        <p:nvSpPr>
          <p:cNvPr id="570" name="Shape 57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Precision, or positive predicted value, is calculated as the count of predicted true positives over the count of all values predicted to be positive.</a:t>
            </a:r>
          </a:p>
        </p:txBody>
      </p:sp>
      <p:pic>
        <p:nvPicPr>
          <p:cNvPr id="571" name="Shape 571"/>
          <p:cNvPicPr preferRelativeResize="0"/>
          <p:nvPr/>
        </p:nvPicPr>
        <p:blipFill>
          <a:blip r:embed="rId3">
            <a:alphaModFix/>
          </a:blip>
          <a:stretch>
            <a:fillRect/>
          </a:stretch>
        </p:blipFill>
        <p:spPr>
          <a:xfrm>
            <a:off x="2178050" y="3327400"/>
            <a:ext cx="8648700" cy="3695700"/>
          </a:xfrm>
          <a:prstGeom prst="rect">
            <a:avLst/>
          </a:prstGeom>
          <a:noFill/>
          <a:ln>
            <a:noFill/>
          </a:ln>
        </p:spPr>
      </p:pic>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THE MATH FOR PRECISION</a:t>
            </a:r>
          </a:p>
        </p:txBody>
      </p:sp>
      <p:sp>
        <p:nvSpPr>
          <p:cNvPr id="577" name="Shape 57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use our marble example again.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a model predicts 8 of the green marbles as green, then precision would be 1.00, because all marbles predicted as green were in fact green.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assume all red marbles were predicted correctly, and 2 green were predicted as red.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precision of red marbles would be 10 / (10 + 2) = 0.833.</a:t>
            </a: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ANOTHER EXAMPLE</a:t>
            </a:r>
          </a:p>
        </p:txBody>
      </p:sp>
      <p:sp>
        <p:nvSpPr>
          <p:cNvPr id="583" name="Shape 583"/>
          <p:cNvSpPr txBox="1">
            <a:spLocks noGrp="1"/>
          </p:cNvSpPr>
          <p:nvPr>
            <p:ph type="body" idx="1"/>
          </p:nvPr>
        </p:nvSpPr>
        <p:spPr>
          <a:xfrm>
            <a:off x="635000" y="1292775"/>
            <a:ext cx="6176100" cy="5804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Imagine we have another marble problem where we consider green to be our positive class. The diagram to the right shows our results.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Shaded circles represent correct predictions (e.g. green was predicted as green).  </a:t>
            </a:r>
            <a:br>
              <a:rPr lang="en-US" sz="2800">
                <a:latin typeface="Georgia"/>
                <a:ea typeface="Georgia"/>
                <a:cs typeface="Georgia"/>
                <a:sym typeface="Georgia"/>
              </a:rPr>
            </a:br>
            <a:endParaRPr lang="en-US"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Unshaded circles represent incorrect predictions (e.g. green was predicted red).</a:t>
            </a:r>
          </a:p>
          <a:p>
            <a:pPr marR="0" lvl="0" algn="l" rtl="0">
              <a:spcBef>
                <a:spcPts val="0"/>
              </a:spcBef>
              <a:buNone/>
            </a:pPr>
            <a:endParaRPr sz="2800">
              <a:latin typeface="Georgia"/>
              <a:ea typeface="Georgia"/>
              <a:cs typeface="Georgia"/>
              <a:sym typeface="Georgia"/>
            </a:endParaRPr>
          </a:p>
        </p:txBody>
      </p:sp>
      <p:pic>
        <p:nvPicPr>
          <p:cNvPr id="584" name="Shape 584"/>
          <p:cNvPicPr preferRelativeResize="0"/>
          <p:nvPr/>
        </p:nvPicPr>
        <p:blipFill>
          <a:blip r:embed="rId3">
            <a:alphaModFix/>
          </a:blip>
          <a:stretch>
            <a:fillRect/>
          </a:stretch>
        </p:blipFill>
        <p:spPr>
          <a:xfrm>
            <a:off x="6883100" y="1392200"/>
            <a:ext cx="5704975" cy="5704975"/>
          </a:xfrm>
          <a:prstGeom prst="rect">
            <a:avLst/>
          </a:prstGeom>
          <a:noFill/>
          <a:ln>
            <a:noFill/>
          </a:ln>
        </p:spPr>
      </p:pic>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35000" y="1292775"/>
            <a:ext cx="6176100" cy="5804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background shows the color predicted.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shaded circle on a green background represents a green marble that was predicted as green.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 unshaded circle on a red background represents a red marble that was predicted as green. </a:t>
            </a:r>
          </a:p>
        </p:txBody>
      </p:sp>
      <p:sp>
        <p:nvSpPr>
          <p:cNvPr id="590" name="Shape 5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ANOTHER EXAMPLE</a:t>
            </a:r>
          </a:p>
        </p:txBody>
      </p:sp>
      <p:pic>
        <p:nvPicPr>
          <p:cNvPr id="591" name="Shape 591"/>
          <p:cNvPicPr preferRelativeResize="0"/>
          <p:nvPr/>
        </p:nvPicPr>
        <p:blipFill>
          <a:blip r:embed="rId3">
            <a:alphaModFix/>
          </a:blip>
          <a:stretch>
            <a:fillRect/>
          </a:stretch>
        </p:blipFill>
        <p:spPr>
          <a:xfrm>
            <a:off x="6883100" y="1392200"/>
            <a:ext cx="5704975" cy="5704975"/>
          </a:xfrm>
          <a:prstGeom prst="rect">
            <a:avLst/>
          </a:prstGeom>
          <a:noFill/>
          <a:ln>
            <a:noFill/>
          </a:ln>
        </p:spPr>
      </p:pic>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ANOTHER EXAMPLE</a:t>
            </a:r>
          </a:p>
        </p:txBody>
      </p:sp>
      <p:sp>
        <p:nvSpPr>
          <p:cNvPr id="597" name="Shape 59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this example, we would have the following confusion matrix.</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calculate precision for green marbles as 8 / (8 + 4) = 0.6666.</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calculate recall for green marbles as 8 / (8 + 12) = 0.4000.</a:t>
            </a:r>
          </a:p>
          <a:p>
            <a:pPr marR="0" lvl="0" algn="l" rtl="0">
              <a:spcBef>
                <a:spcPts val="0"/>
              </a:spcBef>
              <a:buNone/>
            </a:pPr>
            <a:endParaRPr sz="2800">
              <a:latin typeface="Georgia"/>
              <a:ea typeface="Georgia"/>
              <a:cs typeface="Georgia"/>
              <a:sym typeface="Georgia"/>
            </a:endParaRPr>
          </a:p>
        </p:txBody>
      </p:sp>
      <p:graphicFrame>
        <p:nvGraphicFramePr>
          <p:cNvPr id="598" name="Shape 598"/>
          <p:cNvGraphicFramePr/>
          <p:nvPr/>
        </p:nvGraphicFramePr>
        <p:xfrm>
          <a:off x="952500" y="2571800"/>
          <a:ext cx="11099800" cy="2438279"/>
        </p:xfrm>
        <a:graphic>
          <a:graphicData uri="http://schemas.openxmlformats.org/drawingml/2006/table">
            <a:tbl>
              <a:tblPr>
                <a:noFill/>
                <a:tableStyleId>{8C2C53AA-449E-4F32-A16C-85DB25303C7D}</a:tableStyleId>
              </a:tblPr>
              <a:tblGrid>
                <a:gridCol w="2774950"/>
                <a:gridCol w="2774950"/>
                <a:gridCol w="2774950"/>
                <a:gridCol w="2774950"/>
              </a:tblGrid>
              <a:tr h="381000">
                <a:tc rowSpan="2" gridSpan="2">
                  <a:txBody>
                    <a:bodyPr/>
                    <a:lstStyle/>
                    <a:p>
                      <a:pPr lvl="0" algn="ctr" rtl="0">
                        <a:spcBef>
                          <a:spcPts val="0"/>
                        </a:spcBef>
                        <a:buNone/>
                      </a:pPr>
                      <a:endParaRPr sz="2800">
                        <a:latin typeface="Georgia"/>
                        <a:ea typeface="Georgia"/>
                        <a:cs typeface="Georgia"/>
                        <a:sym typeface="Georgia"/>
                      </a:endParaRPr>
                    </a:p>
                  </a:txBody>
                  <a:tcPr marL="91425" marR="91425" marT="91425" marB="91425" anchor="ctr"/>
                </a:tc>
                <a:tc rowSpan="2" hMerge="1">
                  <a:txBody>
                    <a:bodyPr/>
                    <a:lstStyle/>
                    <a:p>
                      <a:endParaRPr lang="en-US"/>
                    </a:p>
                  </a:txBody>
                  <a:tcPr/>
                </a:tc>
                <a:tc gridSpan="2">
                  <a:txBody>
                    <a:bodyPr/>
                    <a:lstStyle/>
                    <a:p>
                      <a:pPr lvl="0" algn="ctr" rtl="0">
                        <a:spcBef>
                          <a:spcPts val="0"/>
                        </a:spcBef>
                        <a:buNone/>
                      </a:pPr>
                      <a:r>
                        <a:rPr lang="en-US" sz="2800">
                          <a:latin typeface="Georgia"/>
                          <a:ea typeface="Georgia"/>
                          <a:cs typeface="Georgia"/>
                          <a:sym typeface="Georgia"/>
                        </a:rPr>
                        <a:t>True Class</a:t>
                      </a:r>
                    </a:p>
                  </a:txBody>
                  <a:tcPr marL="91425" marR="91425" marT="91425" marB="91425" anchor="ctr"/>
                </a:tc>
                <a:tc hMerge="1">
                  <a:txBody>
                    <a:bodyPr/>
                    <a:lstStyle/>
                    <a:p>
                      <a:endParaRPr lang="en-US"/>
                    </a:p>
                  </a:txBody>
                  <a:tcPr/>
                </a:tc>
              </a:tr>
              <a:tr h="381000">
                <a:tc gridSpan="2" vMerge="1">
                  <a:txBody>
                    <a:bodyPr/>
                    <a:lstStyle/>
                    <a:p>
                      <a:endParaRPr lang="en-US"/>
                    </a:p>
                  </a:txBody>
                  <a:tcPr/>
                </a:tc>
                <a:tc hMerge="1" vMerge="1">
                  <a:txBody>
                    <a:bodyPr/>
                    <a:lstStyle/>
                    <a:p>
                      <a:endParaRPr lang="en-US"/>
                    </a:p>
                  </a:txBody>
                  <a:tcPr/>
                </a:tc>
                <a:tc>
                  <a:txBody>
                    <a:bodyPr/>
                    <a:lstStyle/>
                    <a:p>
                      <a:pPr lvl="0" algn="ctr" rtl="0">
                        <a:spcBef>
                          <a:spcPts val="0"/>
                        </a:spcBef>
                        <a:buNone/>
                      </a:pPr>
                      <a:r>
                        <a:rPr lang="en-US" sz="2800">
                          <a:latin typeface="Georgia"/>
                          <a:ea typeface="Georgia"/>
                          <a:cs typeface="Georgia"/>
                          <a:sym typeface="Georgia"/>
                        </a:rPr>
                        <a:t>Green</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Red</a:t>
                      </a:r>
                    </a:p>
                  </a:txBody>
                  <a:tcPr marL="91425" marR="91425" marT="91425" marB="91425" anchor="ctr"/>
                </a:tc>
              </a:tr>
              <a:tr h="381000">
                <a:tc rowSpan="2">
                  <a:txBody>
                    <a:bodyPr/>
                    <a:lstStyle/>
                    <a:p>
                      <a:pPr lvl="0" algn="ctr" rtl="0">
                        <a:spcBef>
                          <a:spcPts val="0"/>
                        </a:spcBef>
                        <a:buNone/>
                      </a:pPr>
                      <a:r>
                        <a:rPr lang="en-US" sz="2800">
                          <a:latin typeface="Georgia"/>
                          <a:ea typeface="Georgia"/>
                          <a:cs typeface="Georgia"/>
                          <a:sym typeface="Georgia"/>
                        </a:rPr>
                        <a:t>Predicted Class</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Green</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8</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4</a:t>
                      </a:r>
                    </a:p>
                  </a:txBody>
                  <a:tcPr marL="91425" marR="91425" marT="91425" marB="91425" anchor="ctr"/>
                </a:tc>
              </a:tr>
              <a:tr h="381000">
                <a:tc vMerge="1">
                  <a:txBody>
                    <a:bodyPr/>
                    <a:lstStyle/>
                    <a:p>
                      <a:endParaRPr lang="en-US"/>
                    </a:p>
                  </a:txBody>
                  <a:tcPr/>
                </a:tc>
                <a:tc>
                  <a:txBody>
                    <a:bodyPr/>
                    <a:lstStyle/>
                    <a:p>
                      <a:pPr lvl="0" algn="ctr" rtl="0">
                        <a:spcBef>
                          <a:spcPts val="0"/>
                        </a:spcBef>
                        <a:buNone/>
                      </a:pPr>
                      <a:r>
                        <a:rPr lang="en-US" sz="2800">
                          <a:latin typeface="Georgia"/>
                          <a:ea typeface="Georgia"/>
                          <a:cs typeface="Georgia"/>
                          <a:sym typeface="Georgia"/>
                        </a:rPr>
                        <a:t>Red</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12</a:t>
                      </a:r>
                    </a:p>
                  </a:txBody>
                  <a:tcPr marL="91425" marR="91425" marT="91425" marB="91425" anchor="ctr"/>
                </a:tc>
                <a:tc>
                  <a:txBody>
                    <a:bodyPr/>
                    <a:lstStyle/>
                    <a:p>
                      <a:pPr lvl="0" algn="ctr" rtl="0">
                        <a:spcBef>
                          <a:spcPts val="0"/>
                        </a:spcBef>
                        <a:buNone/>
                      </a:pPr>
                      <a:r>
                        <a:rPr lang="en-US" sz="2800">
                          <a:latin typeface="Georgia"/>
                          <a:ea typeface="Georgia"/>
                          <a:cs typeface="Georgia"/>
                          <a:sym typeface="Georgia"/>
                        </a:rPr>
                        <a:t>12</a:t>
                      </a:r>
                    </a:p>
                  </a:txBody>
                  <a:tcPr marL="91425" marR="91425" marT="91425" marB="91425" anchor="ctr"/>
                </a:tc>
              </a:tr>
            </a:tbl>
          </a:graphicData>
        </a:graphic>
      </p:graphicFrame>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Shape 603"/>
          <p:cNvPicPr preferRelativeResize="0"/>
          <p:nvPr/>
        </p:nvPicPr>
        <p:blipFill>
          <a:blip r:embed="rId3">
            <a:alphaModFix/>
          </a:blip>
          <a:stretch>
            <a:fillRect/>
          </a:stretch>
        </p:blipFill>
        <p:spPr>
          <a:xfrm>
            <a:off x="6883100" y="1392200"/>
            <a:ext cx="5704975" cy="5704975"/>
          </a:xfrm>
          <a:prstGeom prst="rect">
            <a:avLst/>
          </a:prstGeom>
          <a:noFill/>
          <a:ln>
            <a:noFill/>
          </a:ln>
        </p:spPr>
      </p:pic>
      <p:sp>
        <p:nvSpPr>
          <p:cNvPr id="604" name="Shape 604"/>
          <p:cNvSpPr txBox="1">
            <a:spLocks noGrp="1"/>
          </p:cNvSpPr>
          <p:nvPr>
            <p:ph type="body" idx="1"/>
          </p:nvPr>
        </p:nvSpPr>
        <p:spPr>
          <a:xfrm>
            <a:off x="635000" y="1292775"/>
            <a:ext cx="6176100" cy="5804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update our diagram to reflect these calculations.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Notice we don’t talk about the red marbles predicted as green.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We’ve chosen to focus on our model’s accuracy as it relates to predicting green marbles.</a:t>
            </a:r>
          </a:p>
        </p:txBody>
      </p:sp>
      <p:sp>
        <p:nvSpPr>
          <p:cNvPr id="605" name="Shape 60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ANOTHER EXAMPLE</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a:t>
            </a:r>
            <a:r>
              <a:rPr lang="en-US" sz="3200" b="1">
                <a:solidFill>
                  <a:srgbClr val="E52123"/>
                </a:solidFill>
                <a:latin typeface="Oswald"/>
                <a:ea typeface="Oswald"/>
                <a:cs typeface="Oswald"/>
                <a:sym typeface="Oswald"/>
              </a:rPr>
              <a:t> </a:t>
            </a:r>
          </a:p>
        </p:txBody>
      </p:sp>
      <p:sp>
        <p:nvSpPr>
          <p:cNvPr id="429" name="Shape 429"/>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11" name="Shape 61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12" name="Shape 61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13" name="Shape 613"/>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would the precision and recall be for the following confusion matrix (with “green” being “true”)?</a:t>
            </a: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a:p>
            <a:pPr marR="0" lvl="0" algn="l" rtl="0">
              <a:lnSpc>
                <a:spcPct val="100000"/>
              </a:lnSpc>
              <a:spcBef>
                <a:spcPts val="0"/>
              </a:spcBef>
              <a:spcAft>
                <a:spcPts val="0"/>
              </a:spcAft>
              <a:buNone/>
            </a:pPr>
            <a:endParaRPr sz="1800">
              <a:solidFill>
                <a:schemeClr val="dk1"/>
              </a:solidFill>
              <a:latin typeface="Georgia"/>
              <a:ea typeface="Georgia"/>
              <a:cs typeface="Georgia"/>
              <a:sym typeface="Georgia"/>
            </a:endParaRPr>
          </a:p>
        </p:txBody>
      </p:sp>
      <p:sp>
        <p:nvSpPr>
          <p:cNvPr id="614" name="Shape 61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a:t>
            </a:r>
          </a:p>
        </p:txBody>
      </p:sp>
      <p:sp>
        <p:nvSpPr>
          <p:cNvPr id="615" name="Shape 61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16" name="Shape 61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17" name="Shape 61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graphicFrame>
        <p:nvGraphicFramePr>
          <p:cNvPr id="618" name="Shape 618"/>
          <p:cNvGraphicFramePr/>
          <p:nvPr/>
        </p:nvGraphicFramePr>
        <p:xfrm>
          <a:off x="3473787" y="3213725"/>
          <a:ext cx="8149950" cy="1371510"/>
        </p:xfrm>
        <a:graphic>
          <a:graphicData uri="http://schemas.openxmlformats.org/drawingml/2006/table">
            <a:tbl>
              <a:tblPr>
                <a:noFill/>
                <a:tableStyleId>{8C2C53AA-449E-4F32-A16C-85DB25303C7D}</a:tableStyleId>
              </a:tblPr>
              <a:tblGrid>
                <a:gridCol w="2716650"/>
                <a:gridCol w="2716650"/>
                <a:gridCol w="2716650"/>
              </a:tblGrid>
              <a:tr h="381000">
                <a:tc>
                  <a:txBody>
                    <a:bodyPr/>
                    <a:lstStyle/>
                    <a:p>
                      <a:pPr lvl="0">
                        <a:spcBef>
                          <a:spcPts val="0"/>
                        </a:spcBef>
                        <a:buNone/>
                      </a:pPr>
                      <a:endParaRPr sz="1800">
                        <a:latin typeface="Georgia"/>
                        <a:ea typeface="Georgia"/>
                        <a:cs typeface="Georgia"/>
                        <a:sym typeface="Georgia"/>
                      </a:endParaRPr>
                    </a:p>
                  </a:txBody>
                  <a:tcPr marL="91425" marR="91425" marT="91425" marB="91425"/>
                </a:tc>
                <a:tc>
                  <a:txBody>
                    <a:bodyPr/>
                    <a:lstStyle/>
                    <a:p>
                      <a:pPr lvl="0">
                        <a:spcBef>
                          <a:spcPts val="0"/>
                        </a:spcBef>
                        <a:buNone/>
                      </a:pPr>
                      <a:r>
                        <a:rPr lang="en-US" sz="1800" b="1">
                          <a:latin typeface="Georgia"/>
                          <a:ea typeface="Georgia"/>
                          <a:cs typeface="Georgia"/>
                          <a:sym typeface="Georgia"/>
                        </a:rPr>
                        <a:t>predicted_green</a:t>
                      </a:r>
                    </a:p>
                  </a:txBody>
                  <a:tcPr marL="91425" marR="91425" marT="91425" marB="91425"/>
                </a:tc>
                <a:tc>
                  <a:txBody>
                    <a:bodyPr/>
                    <a:lstStyle/>
                    <a:p>
                      <a:pPr lvl="0">
                        <a:spcBef>
                          <a:spcPts val="0"/>
                        </a:spcBef>
                        <a:buNone/>
                      </a:pPr>
                      <a:r>
                        <a:rPr lang="en-US" sz="1800" b="1">
                          <a:latin typeface="Georgia"/>
                          <a:ea typeface="Georgia"/>
                          <a:cs typeface="Georgia"/>
                          <a:sym typeface="Georgia"/>
                        </a:rPr>
                        <a:t>predicted_not_green</a:t>
                      </a:r>
                    </a:p>
                  </a:txBody>
                  <a:tcPr marL="91425" marR="91425" marT="91425" marB="91425"/>
                </a:tc>
              </a:tr>
              <a:tr h="381000">
                <a:tc>
                  <a:txBody>
                    <a:bodyPr/>
                    <a:lstStyle/>
                    <a:p>
                      <a:pPr lvl="0">
                        <a:spcBef>
                          <a:spcPts val="0"/>
                        </a:spcBef>
                        <a:buNone/>
                      </a:pPr>
                      <a:r>
                        <a:rPr lang="en-US" sz="1800">
                          <a:latin typeface="Georgia"/>
                          <a:ea typeface="Georgia"/>
                          <a:cs typeface="Georgia"/>
                          <a:sym typeface="Georgia"/>
                        </a:rPr>
                        <a:t>is_green</a:t>
                      </a:r>
                    </a:p>
                  </a:txBody>
                  <a:tcPr marL="91425" marR="91425" marT="91425" marB="91425"/>
                </a:tc>
                <a:tc>
                  <a:txBody>
                    <a:bodyPr/>
                    <a:lstStyle/>
                    <a:p>
                      <a:pPr lvl="0">
                        <a:spcBef>
                          <a:spcPts val="0"/>
                        </a:spcBef>
                        <a:buNone/>
                      </a:pPr>
                      <a:r>
                        <a:rPr lang="en-US" sz="1800">
                          <a:latin typeface="Georgia"/>
                          <a:ea typeface="Georgia"/>
                          <a:cs typeface="Georgia"/>
                          <a:sym typeface="Georgia"/>
                        </a:rPr>
                        <a:t>13</a:t>
                      </a:r>
                    </a:p>
                  </a:txBody>
                  <a:tcPr marL="91425" marR="91425" marT="91425" marB="91425"/>
                </a:tc>
                <a:tc>
                  <a:txBody>
                    <a:bodyPr/>
                    <a:lstStyle/>
                    <a:p>
                      <a:pPr lvl="0">
                        <a:spcBef>
                          <a:spcPts val="0"/>
                        </a:spcBef>
                        <a:buNone/>
                      </a:pPr>
                      <a:r>
                        <a:rPr lang="en-US" sz="1800">
                          <a:latin typeface="Georgia"/>
                          <a:ea typeface="Georgia"/>
                          <a:cs typeface="Georgia"/>
                          <a:sym typeface="Georgia"/>
                        </a:rPr>
                        <a:t>7</a:t>
                      </a:r>
                    </a:p>
                  </a:txBody>
                  <a:tcPr marL="91425" marR="91425" marT="91425" marB="91425"/>
                </a:tc>
              </a:tr>
              <a:tr h="381000">
                <a:tc>
                  <a:txBody>
                    <a:bodyPr/>
                    <a:lstStyle/>
                    <a:p>
                      <a:pPr lvl="0">
                        <a:spcBef>
                          <a:spcPts val="0"/>
                        </a:spcBef>
                        <a:buNone/>
                      </a:pPr>
                      <a:r>
                        <a:rPr lang="en-US" sz="1800">
                          <a:latin typeface="Georgia"/>
                          <a:ea typeface="Georgia"/>
                          <a:cs typeface="Georgia"/>
                          <a:sym typeface="Georgia"/>
                        </a:rPr>
                        <a:t>is_not_green</a:t>
                      </a:r>
                    </a:p>
                  </a:txBody>
                  <a:tcPr marL="91425" marR="91425" marT="91425" marB="91425"/>
                </a:tc>
                <a:tc>
                  <a:txBody>
                    <a:bodyPr/>
                    <a:lstStyle/>
                    <a:p>
                      <a:pPr lvl="0">
                        <a:spcBef>
                          <a:spcPts val="0"/>
                        </a:spcBef>
                        <a:buNone/>
                      </a:pPr>
                      <a:r>
                        <a:rPr lang="en-US" sz="1800">
                          <a:latin typeface="Georgia"/>
                          <a:ea typeface="Georgia"/>
                          <a:cs typeface="Georgia"/>
                          <a:sym typeface="Georgia"/>
                        </a:rPr>
                        <a:t>8</a:t>
                      </a:r>
                    </a:p>
                  </a:txBody>
                  <a:tcPr marL="91425" marR="91425" marT="91425" marB="91425"/>
                </a:tc>
                <a:tc>
                  <a:txBody>
                    <a:bodyPr/>
                    <a:lstStyle/>
                    <a:p>
                      <a:pPr lvl="0">
                        <a:spcBef>
                          <a:spcPts val="0"/>
                        </a:spcBef>
                        <a:buNone/>
                      </a:pPr>
                      <a:r>
                        <a:rPr lang="en-US" sz="1800">
                          <a:latin typeface="Georgia"/>
                          <a:ea typeface="Georgia"/>
                          <a:cs typeface="Georgia"/>
                          <a:sym typeface="Georgia"/>
                        </a:rPr>
                        <a:t>12</a:t>
                      </a:r>
                    </a:p>
                  </a:txBody>
                  <a:tcPr marL="91425" marR="91425" marT="91425" marB="91425"/>
                </a:tc>
              </a:tr>
            </a:tbl>
          </a:graphicData>
        </a:graphic>
      </p:graphicFrame>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THE DIFFERENCE BETWEEN PRECISION AND RECALL</a:t>
            </a:r>
          </a:p>
        </p:txBody>
      </p:sp>
      <p:sp>
        <p:nvSpPr>
          <p:cNvPr id="624" name="Shape 6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key difference between the two is the attribution and value of error.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Should our model be more pick in avoiding false positives (precision)?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Or should it be more pick in avoiding false negatives (recall)?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answer should be determined by the problem you’re trying to solve.</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30" name="Shape 63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UNDERSTANDING TRADEOFF </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consider the following data problem:  we are given a data set in order to predict or identify traits for typically late flights.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Optimizing toward recall, we could assume that every flight will be delayed.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trade-off, a lower precision, is that this could create even further delays, missed flights, etc.</a:t>
            </a:r>
          </a:p>
          <a:p>
            <a:pPr marR="0" lvl="0" algn="l" rtl="0">
              <a:spcBef>
                <a:spcPts val="0"/>
              </a:spcBef>
              <a:buNone/>
            </a:pPr>
            <a:endParaRPr sz="2800">
              <a:latin typeface="Georgia"/>
              <a:ea typeface="Georgia"/>
              <a:cs typeface="Georgia"/>
              <a:sym typeface="Georgia"/>
            </a:endParaRPr>
          </a:p>
        </p:txBody>
      </p:sp>
      <p:sp>
        <p:nvSpPr>
          <p:cNvPr id="636" name="Shape 6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UNDERSTANDING TRADEOFF</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Optimizing toward precision, we would specifically look to identify flights that will be late.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trade-off here would be lower recall.  We might miss flights that would be delayed, causing a strain on the system.</a:t>
            </a:r>
          </a:p>
        </p:txBody>
      </p:sp>
      <p:sp>
        <p:nvSpPr>
          <p:cNvPr id="642" name="Shape 6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UNDERSTANDING TRADEOFF</a:t>
            </a: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Shape 64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Below is a sample plot that shows how precision and recall are related for a model used to predict late flights.</a:t>
            </a:r>
          </a:p>
        </p:txBody>
      </p:sp>
      <p:sp>
        <p:nvSpPr>
          <p:cNvPr id="648" name="Shape 6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UNDERSTANDING TRADEOFF</a:t>
            </a:r>
          </a:p>
        </p:txBody>
      </p:sp>
      <p:pic>
        <p:nvPicPr>
          <p:cNvPr id="649" name="Shape 649"/>
          <p:cNvPicPr preferRelativeResize="0"/>
          <p:nvPr/>
        </p:nvPicPr>
        <p:blipFill>
          <a:blip r:embed="rId3">
            <a:alphaModFix/>
          </a:blip>
          <a:stretch>
            <a:fillRect/>
          </a:stretch>
        </p:blipFill>
        <p:spPr>
          <a:xfrm>
            <a:off x="3386587" y="2592100"/>
            <a:ext cx="6231624" cy="4640550"/>
          </a:xfrm>
          <a:prstGeom prst="rect">
            <a:avLst/>
          </a:prstGeom>
          <a:noFill/>
          <a:ln>
            <a:noFill/>
          </a:ln>
        </p:spPr>
      </p:pic>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plot is based on choosing decision line thresholds, much like the AUC figure from the previous class.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terms of modeling delays, this would be like moving the decision line for lateness from a probability of 0.01 up to 0.99, and then calculating the precision and recall at each decision.</a:t>
            </a:r>
          </a:p>
        </p:txBody>
      </p:sp>
      <p:sp>
        <p:nvSpPr>
          <p:cNvPr id="655" name="Shape 6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UNDERSTANDING TRADEOFF</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Interpreting our plot, there’s a few interesting nuggets compared to the benchmark (blue line):</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At a lower recall (below 0.2), there is a noticeable lower precision in the model.</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Beyond 0.2 recall, the model outperforms the benchmark.</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Whether we’re optimizing for recall or precision, this plot helps us decide based on the 0.3 threshold.</a:t>
            </a:r>
          </a:p>
        </p:txBody>
      </p:sp>
      <p:sp>
        <p:nvSpPr>
          <p:cNvPr id="661" name="Shape 6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UNDERSTANDING TRADEOFF</a:t>
            </a: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667" name="Shape 66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COST BENEFIT ANALYSIS</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pic>
        <p:nvPicPr>
          <p:cNvPr id="672" name="Shape 6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3" name="Shape 6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4" name="Shape 674"/>
          <p:cNvSpPr/>
          <p:nvPr/>
        </p:nvSpPr>
        <p:spPr>
          <a:xfrm>
            <a:off x="2961475" y="2224350"/>
            <a:ext cx="9398400" cy="1965600"/>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O</a:t>
            </a:r>
            <a:r>
              <a:rPr lang="en-US" sz="1800">
                <a:highlight>
                  <a:srgbClr val="FFFFFF"/>
                </a:highlight>
                <a:latin typeface="Georgia"/>
                <a:ea typeface="Georgia"/>
                <a:cs typeface="Georgia"/>
                <a:sym typeface="Georgia"/>
              </a:rPr>
              <a:t>ne tool that complements the confusion matrix is cost-benefit analysis, where you attach a </a:t>
            </a:r>
            <a:r>
              <a:rPr lang="en-US" sz="1800" i="1">
                <a:highlight>
                  <a:srgbClr val="FFFFFF"/>
                </a:highlight>
                <a:latin typeface="Georgia"/>
                <a:ea typeface="Georgia"/>
                <a:cs typeface="Georgia"/>
                <a:sym typeface="Georgia"/>
              </a:rPr>
              <a:t>value</a:t>
            </a:r>
            <a:r>
              <a:rPr lang="en-US" sz="1800">
                <a:highlight>
                  <a:srgbClr val="FFFFFF"/>
                </a:highlight>
                <a:latin typeface="Georgia"/>
                <a:ea typeface="Georgia"/>
                <a:cs typeface="Georgia"/>
                <a:sym typeface="Georgia"/>
              </a:rPr>
              <a:t> to correctly and incorrectly predicted data</a:t>
            </a:r>
            <a:r>
              <a:rPr lang="en-US" sz="1800">
                <a:latin typeface="Georgia"/>
                <a:ea typeface="Georgia"/>
                <a:cs typeface="Georgia"/>
                <a:sym typeface="Georgia"/>
              </a:rPr>
              <a:t>.</a:t>
            </a:r>
          </a:p>
          <a:p>
            <a:pPr lvl="0" rtl="0">
              <a:spcBef>
                <a:spcPts val="0"/>
              </a:spcBef>
              <a:buNone/>
            </a:pP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L</a:t>
            </a:r>
            <a:r>
              <a:rPr lang="en-US" sz="1800">
                <a:highlight>
                  <a:srgbClr val="FFFFFF"/>
                </a:highlight>
                <a:latin typeface="Georgia"/>
                <a:ea typeface="Georgia"/>
                <a:cs typeface="Georgia"/>
                <a:sym typeface="Georgia"/>
              </a:rPr>
              <a:t>ike the Precision-Recall trade off, there is a balancing point to the </a:t>
            </a:r>
            <a:r>
              <a:rPr lang="en-US" sz="1800" i="1">
                <a:highlight>
                  <a:srgbClr val="FFFFFF"/>
                </a:highlight>
                <a:latin typeface="Georgia"/>
                <a:ea typeface="Georgia"/>
                <a:cs typeface="Georgia"/>
                <a:sym typeface="Georgia"/>
              </a:rPr>
              <a:t>probabilities</a:t>
            </a:r>
            <a:r>
              <a:rPr lang="en-US" sz="1800">
                <a:highlight>
                  <a:srgbClr val="FFFFFF"/>
                </a:highlight>
                <a:latin typeface="Georgia"/>
                <a:ea typeface="Georgia"/>
                <a:cs typeface="Georgia"/>
                <a:sym typeface="Georgia"/>
              </a:rPr>
              <a:t> of a given position in the confusion matrix, and the </a:t>
            </a:r>
            <a:r>
              <a:rPr lang="en-US" sz="1800" i="1">
                <a:highlight>
                  <a:srgbClr val="FFFFFF"/>
                </a:highlight>
                <a:latin typeface="Georgia"/>
                <a:ea typeface="Georgia"/>
                <a:cs typeface="Georgia"/>
                <a:sym typeface="Georgia"/>
              </a:rPr>
              <a:t>cost</a:t>
            </a:r>
            <a:r>
              <a:rPr lang="en-US" sz="1800">
                <a:highlight>
                  <a:srgbClr val="FFFFFF"/>
                </a:highlight>
                <a:latin typeface="Georgia"/>
                <a:ea typeface="Georgia"/>
                <a:cs typeface="Georgia"/>
                <a:sym typeface="Georgia"/>
              </a:rPr>
              <a:t> or </a:t>
            </a:r>
            <a:r>
              <a:rPr lang="en-US" sz="1800" i="1">
                <a:highlight>
                  <a:srgbClr val="FFFFFF"/>
                </a:highlight>
                <a:latin typeface="Georgia"/>
                <a:ea typeface="Georgia"/>
                <a:cs typeface="Georgia"/>
                <a:sym typeface="Georgia"/>
              </a:rPr>
              <a:t>benefit</a:t>
            </a:r>
            <a:r>
              <a:rPr lang="en-US" sz="1800">
                <a:highlight>
                  <a:srgbClr val="FFFFFF"/>
                </a:highlight>
                <a:latin typeface="Georgia"/>
                <a:ea typeface="Georgia"/>
                <a:cs typeface="Georgia"/>
                <a:sym typeface="Georgia"/>
              </a:rPr>
              <a:t> to that position. This approach allows you to not only add a weighting system to your confusion matrix, but also to speak the language of your business stakeholders (i.e. communicate your values in dollars!)</a:t>
            </a:r>
            <a:r>
              <a:rPr lang="en-US" sz="1800">
                <a:latin typeface="Georgia"/>
                <a:ea typeface="Georgia"/>
                <a:cs typeface="Georgia"/>
                <a:sym typeface="Georgia"/>
              </a:rPr>
              <a:t>.</a:t>
            </a:r>
          </a:p>
        </p:txBody>
      </p:sp>
      <p:sp>
        <p:nvSpPr>
          <p:cNvPr id="675" name="Shape 67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cxnSp>
        <p:nvCxnSpPr>
          <p:cNvPr id="676" name="Shape 6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77" name="Shape 677"/>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COST BENEFIT ANALYSIS</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COMMUNICATING RESULTS</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Shape 68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83" name="Shape 68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84" name="Shape 684"/>
          <p:cNvSpPr/>
          <p:nvPr/>
        </p:nvSpPr>
        <p:spPr>
          <a:xfrm>
            <a:off x="2961475" y="2224350"/>
            <a:ext cx="9398400" cy="2764799"/>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Consider the following marketing problem:</a:t>
            </a:r>
          </a:p>
          <a:p>
            <a:pPr lvl="0" rtl="0">
              <a:spcBef>
                <a:spcPts val="0"/>
              </a:spcBef>
              <a:buNone/>
            </a:pP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As a data scientist working on marketing spend, you've build a model that reduces user churn--the number of users who decide to stop paying for a product--through a marketing campaign. Your model generates a confusion matrix with the following probabilities (these probabilities are calculated as the value in that position over the sum of the sample):</a:t>
            </a:r>
          </a:p>
          <a:p>
            <a:pPr lvl="0" rtl="0">
              <a:spcBef>
                <a:spcPts val="0"/>
              </a:spcBef>
              <a:buNone/>
            </a:pPr>
            <a:endParaRPr sz="1800">
              <a:latin typeface="Georgia"/>
              <a:ea typeface="Georgia"/>
              <a:cs typeface="Georgia"/>
              <a:sym typeface="Georgia"/>
            </a:endParaRPr>
          </a:p>
          <a:p>
            <a:pPr lvl="0" rtl="0">
              <a:spcBef>
                <a:spcPts val="0"/>
              </a:spcBef>
              <a:buNone/>
            </a:pPr>
            <a:r>
              <a:rPr lang="en-US" sz="1800">
                <a:highlight>
                  <a:srgbClr val="F7F7F7"/>
                </a:highlight>
                <a:latin typeface="Consolas"/>
                <a:ea typeface="Consolas"/>
                <a:cs typeface="Consolas"/>
                <a:sym typeface="Consolas"/>
              </a:rPr>
              <a:t>| TP: 0.2 | FP: 0.2 |</a:t>
            </a:r>
            <a:br>
              <a:rPr lang="en-US" sz="1800">
                <a:highlight>
                  <a:srgbClr val="F7F7F7"/>
                </a:highlight>
                <a:latin typeface="Consolas"/>
                <a:ea typeface="Consolas"/>
                <a:cs typeface="Consolas"/>
                <a:sym typeface="Consolas"/>
              </a:rPr>
            </a:br>
            <a:r>
              <a:rPr lang="en-US" sz="1800">
                <a:highlight>
                  <a:srgbClr val="F7F7F7"/>
                </a:highlight>
                <a:latin typeface="Consolas"/>
                <a:ea typeface="Consolas"/>
                <a:cs typeface="Consolas"/>
                <a:sym typeface="Consolas"/>
              </a:rPr>
              <a:t>---------------------</a:t>
            </a:r>
            <a:br>
              <a:rPr lang="en-US" sz="1800">
                <a:highlight>
                  <a:srgbClr val="F7F7F7"/>
                </a:highlight>
                <a:latin typeface="Consolas"/>
                <a:ea typeface="Consolas"/>
                <a:cs typeface="Consolas"/>
                <a:sym typeface="Consolas"/>
              </a:rPr>
            </a:br>
            <a:r>
              <a:rPr lang="en-US" sz="1800">
                <a:highlight>
                  <a:srgbClr val="F7F7F7"/>
                </a:highlight>
                <a:latin typeface="Consolas"/>
                <a:ea typeface="Consolas"/>
                <a:cs typeface="Consolas"/>
                <a:sym typeface="Consolas"/>
              </a:rPr>
              <a:t>| FN: 0.1 | TN: 0.5 |</a:t>
            </a:r>
          </a:p>
        </p:txBody>
      </p:sp>
      <p:sp>
        <p:nvSpPr>
          <p:cNvPr id="685" name="Shape 68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a:t>
            </a:r>
          </a:p>
        </p:txBody>
      </p:sp>
      <p:cxnSp>
        <p:nvCxnSpPr>
          <p:cNvPr id="686" name="Shape 68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7" name="Shape 687"/>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COST BENEFIT ANALYSIS</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p:nvPr/>
        </p:nvSpPr>
        <p:spPr>
          <a:xfrm>
            <a:off x="2961475" y="2224350"/>
            <a:ext cx="9398400" cy="4436999"/>
          </a:xfrm>
          <a:prstGeom prst="rect">
            <a:avLst/>
          </a:prstGeom>
          <a:noFill/>
          <a:ln>
            <a:noFill/>
          </a:ln>
        </p:spPr>
        <p:txBody>
          <a:bodyPr lIns="50800" tIns="50800" rIns="50800" bIns="50800" anchor="ctr" anchorCtr="0">
            <a:noAutofit/>
          </a:bodyPr>
          <a:lstStyle/>
          <a:p>
            <a:pPr lvl="0" rtl="0">
              <a:lnSpc>
                <a:spcPct val="100000"/>
              </a:lnSpc>
              <a:spcBef>
                <a:spcPts val="0"/>
              </a:spcBef>
              <a:spcAft>
                <a:spcPts val="0"/>
              </a:spcAft>
              <a:buNone/>
            </a:pPr>
            <a:r>
              <a:rPr lang="en-US" sz="1800">
                <a:latin typeface="Georgia"/>
                <a:ea typeface="Georgia"/>
                <a:cs typeface="Georgia"/>
                <a:sym typeface="Georgia"/>
              </a:rPr>
              <a:t>In this case: </a:t>
            </a:r>
          </a:p>
          <a:p>
            <a:pPr marL="457200" lvl="0" indent="-3429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lang="en-US" sz="1800" i="1">
                <a:latin typeface="Georgia"/>
                <a:ea typeface="Georgia"/>
                <a:cs typeface="Georgia"/>
                <a:sym typeface="Georgia"/>
              </a:rPr>
              <a:t>benefit</a:t>
            </a:r>
            <a:r>
              <a:rPr lang="en-US" sz="1800">
                <a:latin typeface="Georgia"/>
                <a:ea typeface="Georgia"/>
                <a:cs typeface="Georgia"/>
                <a:sym typeface="Georgia"/>
              </a:rPr>
              <a:t> of a true positive is the retention of a user ($10 for the month) </a:t>
            </a:r>
          </a:p>
          <a:p>
            <a:pPr marL="457200" lvl="0" indent="-3429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lang="en-US" sz="1800" i="1">
                <a:latin typeface="Georgia"/>
                <a:ea typeface="Georgia"/>
                <a:cs typeface="Georgia"/>
                <a:sym typeface="Georgia"/>
              </a:rPr>
              <a:t>cost</a:t>
            </a:r>
            <a:r>
              <a:rPr lang="en-US" sz="1800">
                <a:latin typeface="Georgia"/>
                <a:ea typeface="Georgia"/>
                <a:cs typeface="Georgia"/>
                <a:sym typeface="Georgia"/>
              </a:rPr>
              <a:t> of a false positive is the spend of the campaign per user ($0.05) </a:t>
            </a:r>
          </a:p>
          <a:p>
            <a:pPr marL="457200" lvl="0" indent="-3429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lang="en-US" sz="1800" i="1">
                <a:latin typeface="Georgia"/>
                <a:ea typeface="Georgia"/>
                <a:cs typeface="Georgia"/>
                <a:sym typeface="Georgia"/>
              </a:rPr>
              <a:t>cost</a:t>
            </a:r>
            <a:r>
              <a:rPr lang="en-US" sz="1800">
                <a:latin typeface="Georgia"/>
                <a:ea typeface="Georgia"/>
                <a:cs typeface="Georgia"/>
                <a:sym typeface="Georgia"/>
              </a:rPr>
              <a:t> of a false negative (someone who could have retained if sent the campaign) is, effectively, 0 (we didn't send it... but we certainly didn't benefit!) </a:t>
            </a:r>
          </a:p>
          <a:p>
            <a:pPr marL="457200" lvl="0" indent="-3429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lang="en-US" sz="1800" i="1">
                <a:latin typeface="Georgia"/>
                <a:ea typeface="Georgia"/>
                <a:cs typeface="Georgia"/>
                <a:sym typeface="Georgia"/>
              </a:rPr>
              <a:t>benefit</a:t>
            </a:r>
            <a:r>
              <a:rPr lang="en-US" sz="1800">
                <a:latin typeface="Georgia"/>
                <a:ea typeface="Georgia"/>
                <a:cs typeface="Georgia"/>
                <a:sym typeface="Georgia"/>
              </a:rPr>
              <a:t> of a true negative is 0: No spend on users who would have never retained.</a:t>
            </a:r>
          </a:p>
          <a:p>
            <a:pPr lvl="0" rtl="0">
              <a:lnSpc>
                <a:spcPct val="100000"/>
              </a:lnSpc>
              <a:spcBef>
                <a:spcPts val="0"/>
              </a:spcBef>
              <a:spcAft>
                <a:spcPts val="0"/>
              </a:spcAft>
              <a:buNone/>
            </a:pP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To calculate Cost-Benefit, we'll use this following function:</a:t>
            </a:r>
          </a:p>
          <a:p>
            <a:pPr lvl="0" rtl="0">
              <a:spcBef>
                <a:spcPts val="0"/>
              </a:spcBef>
              <a:buClr>
                <a:schemeClr val="dk1"/>
              </a:buClr>
              <a:buFont typeface="Arial"/>
              <a:buNone/>
            </a:pPr>
            <a:endParaRPr sz="1800">
              <a:latin typeface="Georgia"/>
              <a:ea typeface="Georgia"/>
              <a:cs typeface="Georgia"/>
              <a:sym typeface="Georgia"/>
            </a:endParaRPr>
          </a:p>
          <a:p>
            <a:pPr lvl="0" rtl="0">
              <a:spcBef>
                <a:spcPts val="0"/>
              </a:spcBef>
              <a:buClr>
                <a:schemeClr val="dk1"/>
              </a:buClr>
              <a:buSzPct val="61111"/>
              <a:buFont typeface="Arial"/>
              <a:buNone/>
            </a:pPr>
            <a:r>
              <a:rPr lang="en-US" sz="1800">
                <a:latin typeface="Consolas"/>
                <a:ea typeface="Consolas"/>
                <a:cs typeface="Consolas"/>
                <a:sym typeface="Consolas"/>
              </a:rPr>
              <a:t>(P(TP) * B(TP)) + (P(TN) * B(TN)) + (P(FP) * C(FP)) + (C(FN) * C(FN))</a:t>
            </a:r>
          </a:p>
          <a:p>
            <a:pPr lvl="0" rtl="0">
              <a:spcBef>
                <a:spcPts val="0"/>
              </a:spcBef>
              <a:buNone/>
            </a:pPr>
            <a:endParaRPr sz="1800">
              <a:latin typeface="Georgia"/>
              <a:ea typeface="Georgia"/>
              <a:cs typeface="Georgia"/>
              <a:sym typeface="Georgia"/>
            </a:endParaRPr>
          </a:p>
          <a:p>
            <a:pPr lvl="0" rtl="0">
              <a:spcBef>
                <a:spcPts val="0"/>
              </a:spcBef>
              <a:buClr>
                <a:schemeClr val="dk1"/>
              </a:buClr>
              <a:buSzPct val="61111"/>
              <a:buFont typeface="Arial"/>
              <a:buNone/>
            </a:pPr>
            <a:r>
              <a:rPr lang="en-US" sz="1800">
                <a:latin typeface="Georgia"/>
                <a:ea typeface="Georgia"/>
                <a:cs typeface="Georgia"/>
                <a:sym typeface="Georgia"/>
              </a:rPr>
              <a:t>which for our marketing problem, comes out to this:</a:t>
            </a:r>
          </a:p>
          <a:p>
            <a:pPr lvl="0" rtl="0">
              <a:spcBef>
                <a:spcPts val="0"/>
              </a:spcBef>
              <a:buNone/>
            </a:pPr>
            <a:endParaRPr sz="1800">
              <a:latin typeface="Consolas"/>
              <a:ea typeface="Consolas"/>
              <a:cs typeface="Consolas"/>
              <a:sym typeface="Consolas"/>
            </a:endParaRPr>
          </a:p>
          <a:p>
            <a:pPr lvl="0" rtl="0">
              <a:spcBef>
                <a:spcPts val="0"/>
              </a:spcBef>
              <a:buClr>
                <a:schemeClr val="dk1"/>
              </a:buClr>
              <a:buSzPct val="61111"/>
              <a:buFont typeface="Arial"/>
              <a:buNone/>
            </a:pPr>
            <a:r>
              <a:rPr lang="en-US" sz="1800">
                <a:latin typeface="Consolas"/>
                <a:ea typeface="Consolas"/>
                <a:cs typeface="Consolas"/>
                <a:sym typeface="Consolas"/>
              </a:rPr>
              <a:t>(.2 * 10) + (.5 * 0) - (.2 * .05) - (.1 * 0)</a:t>
            </a:r>
          </a:p>
          <a:p>
            <a:pPr lvl="0" rtl="0">
              <a:spcBef>
                <a:spcPts val="0"/>
              </a:spcBef>
              <a:buNone/>
            </a:pP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or $1.99 per user targeted.</a:t>
            </a:r>
          </a:p>
        </p:txBody>
      </p:sp>
      <p:pic>
        <p:nvPicPr>
          <p:cNvPr id="693" name="Shape 6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94" name="Shape 69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95" name="Shape 69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cxnSp>
        <p:nvCxnSpPr>
          <p:cNvPr id="696" name="Shape 69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97" name="Shape 697"/>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COST BENEFIT ANALYSIS</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702" name="Shape 70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3" name="Shape 70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04" name="Shape 704"/>
          <p:cNvSpPr/>
          <p:nvPr/>
        </p:nvSpPr>
        <p:spPr>
          <a:xfrm>
            <a:off x="2976800" y="2407785"/>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hink about precision, recall, and cost benefit analysis to answer the following questions</a:t>
            </a:r>
            <a:r>
              <a:rPr lang="en-US" sz="1800">
                <a:latin typeface="Georgia"/>
                <a:ea typeface="Georgia"/>
                <a:cs typeface="Georgia"/>
                <a:sym typeface="Georgia"/>
              </a:rPr>
              <a:t>:</a:t>
            </a:r>
          </a:p>
          <a:p>
            <a:pPr lvl="0" rtl="0">
              <a:spcBef>
                <a:spcPts val="0"/>
              </a:spcBef>
              <a:buNone/>
            </a:pPr>
            <a:endParaRPr sz="1800">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would you rephrase the business problem if your model was optimizing toward </a:t>
            </a:r>
            <a:r>
              <a:rPr lang="en-US" sz="1800" i="1">
                <a:solidFill>
                  <a:srgbClr val="333333"/>
                </a:solidFill>
                <a:highlight>
                  <a:srgbClr val="FFFFFF"/>
                </a:highlight>
                <a:latin typeface="Georgia"/>
                <a:ea typeface="Georgia"/>
                <a:cs typeface="Georgia"/>
                <a:sym typeface="Georgia"/>
              </a:rPr>
              <a:t>precision</a:t>
            </a:r>
            <a:r>
              <a:rPr lang="en-US" sz="1800">
                <a:solidFill>
                  <a:srgbClr val="333333"/>
                </a:solidFill>
                <a:highlight>
                  <a:srgbClr val="FFFFFF"/>
                </a:highlight>
                <a:latin typeface="Georgia"/>
                <a:ea typeface="Georgia"/>
                <a:cs typeface="Georgia"/>
                <a:sym typeface="Georgia"/>
              </a:rPr>
              <a:t>? i.e., How might the model behave differently, and what effect would if have</a:t>
            </a:r>
            <a:r>
              <a:rPr lang="en-US" sz="1800">
                <a:latin typeface="Georgia"/>
                <a:ea typeface="Georgia"/>
                <a:cs typeface="Georgia"/>
                <a:sym typeface="Georgia"/>
              </a:rPr>
              <a:t>?</a:t>
            </a:r>
            <a:br>
              <a:rPr lang="en-US" sz="1800">
                <a:latin typeface="Georgia"/>
                <a:ea typeface="Georgia"/>
                <a:cs typeface="Georgia"/>
                <a:sym typeface="Georgia"/>
              </a:rPr>
            </a:br>
            <a:endParaRPr lang="en-US" sz="1800">
              <a:latin typeface="Georgia"/>
              <a:ea typeface="Georgia"/>
              <a:cs typeface="Georgia"/>
              <a:sym typeface="Georgia"/>
            </a:endParaRPr>
          </a:p>
          <a:p>
            <a:pPr marL="457200" lvl="0" indent="-342900" rtl="0">
              <a:spcBef>
                <a:spcPts val="0"/>
              </a:spcBef>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would you rephrase the business problem if your model was optimizing toward </a:t>
            </a:r>
            <a:r>
              <a:rPr lang="en-US" sz="1800" i="1">
                <a:solidFill>
                  <a:srgbClr val="333333"/>
                </a:solidFill>
                <a:highlight>
                  <a:srgbClr val="FFFFFF"/>
                </a:highlight>
                <a:latin typeface="Georgia"/>
                <a:ea typeface="Georgia"/>
                <a:cs typeface="Georgia"/>
                <a:sym typeface="Georgia"/>
              </a:rPr>
              <a:t>recall</a:t>
            </a:r>
            <a:r>
              <a:rPr lang="en-US" sz="1800">
                <a:latin typeface="Georgia"/>
                <a:ea typeface="Georgia"/>
                <a:cs typeface="Georgia"/>
                <a:sym typeface="Georgia"/>
              </a:rPr>
              <a:t>?</a:t>
            </a:r>
            <a:br>
              <a:rPr lang="en-US" sz="1800">
                <a:latin typeface="Georgia"/>
                <a:ea typeface="Georgia"/>
                <a:cs typeface="Georgia"/>
                <a:sym typeface="Georgia"/>
              </a:rPr>
            </a:br>
            <a:endParaRPr lang="en-US" sz="1800">
              <a:latin typeface="Georgia"/>
              <a:ea typeface="Georgia"/>
              <a:cs typeface="Georgia"/>
              <a:sym typeface="Georgia"/>
            </a:endParaRPr>
          </a:p>
          <a:p>
            <a:pPr marL="457200" lvl="0" indent="-342900" rtl="0">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hat would the most ideal model look like in this case</a:t>
            </a:r>
            <a:r>
              <a:rPr lang="en-US" sz="1800">
                <a:latin typeface="Georgia"/>
                <a:ea typeface="Georgia"/>
                <a:cs typeface="Georgia"/>
                <a:sym typeface="Georgia"/>
              </a:rPr>
              <a:t>?</a:t>
            </a:r>
          </a:p>
        </p:txBody>
      </p:sp>
      <p:sp>
        <p:nvSpPr>
          <p:cNvPr id="705" name="Shape 70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06" name="Shape 70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07" name="Shape 707"/>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FOLLOW UP QUESTIONS</a:t>
            </a:r>
          </a:p>
        </p:txBody>
      </p:sp>
      <p:cxnSp>
        <p:nvCxnSpPr>
          <p:cNvPr id="708" name="Shape 70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09" name="Shape 709"/>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COST BENEFIT ANALYSIS</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Shape 71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715" name="Shape 71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SHOWING WORK</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SHOWING WORK</a:t>
            </a:r>
          </a:p>
        </p:txBody>
      </p:sp>
      <p:sp>
        <p:nvSpPr>
          <p:cNvPr id="721" name="Shape 72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We’ve spent a lot of time exploring our data and building a reasonable model that performs well.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if we look at our visuals, they are most likely:</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Statistically heavy:  Most people don’t understand histograms.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Overly complicated:  Scatter matrices produce too much information.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Poorly labeled:  Code doesn’t require adding labels, so you may not have added them.</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Shape 7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SHOWING WORK</a:t>
            </a:r>
          </a:p>
        </p:txBody>
      </p:sp>
      <p:sp>
        <p:nvSpPr>
          <p:cNvPr id="727" name="Shape 72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In order to convey important information to our audience, make sure our charts are: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Simplified</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Easily interpretable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Clearly labeled</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SIMPLIFIED</a:t>
            </a:r>
          </a:p>
        </p:txBody>
      </p:sp>
      <p:sp>
        <p:nvSpPr>
          <p:cNvPr id="733" name="Shape 7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At most, you’ll want to include figures that either explain a variable on its own or explain that variable’s relationship with a target.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If your model used a data transformation (like natural log), just visualize the original data.</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Try to remove any unnecessary complexity.</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Shape 73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EASILY INTERPRETABLE</a:t>
            </a:r>
          </a:p>
        </p:txBody>
      </p:sp>
      <p:sp>
        <p:nvSpPr>
          <p:cNvPr id="739" name="Shape 73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Any stakeholder looking at a figure should be seeing the exact same thing you’re seeing.</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 good test for this is to share the visual with others less familiar with the data and see if they come to the same conclusion.</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How long did it take them?</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Shape 7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CLEARLY LABELED</a:t>
            </a:r>
          </a:p>
        </p:txBody>
      </p:sp>
      <p:sp>
        <p:nvSpPr>
          <p:cNvPr id="745" name="Shape 74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Take the time to clearly label your axis, title your plot, and double check your scales - especially if the figures should be comparable.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If you’re showing two graphs side by side, they should follow the same Y axis.</a:t>
            </a: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QUESTION TO ASK</a:t>
            </a:r>
          </a:p>
        </p:txBody>
      </p:sp>
      <p:sp>
        <p:nvSpPr>
          <p:cNvPr id="751" name="Shape 75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When building visuals for another audience, ask yourself these questions:</a:t>
            </a:r>
          </a:p>
          <a:p>
            <a:pPr marR="0" lvl="0" algn="l" rtl="0">
              <a:lnSpc>
                <a:spcPct val="100000"/>
              </a:lnSpc>
              <a:spcBef>
                <a:spcPts val="0"/>
              </a:spcBef>
              <a:spcAft>
                <a:spcPts val="0"/>
              </a:spcAft>
              <a:buNone/>
            </a:pPr>
            <a:endParaRPr sz="2800" b="1">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b="1">
                <a:latin typeface="Georgia"/>
                <a:ea typeface="Georgia"/>
                <a:cs typeface="Georgia"/>
                <a:sym typeface="Georgia"/>
              </a:rPr>
              <a:t>Who</a:t>
            </a:r>
            <a:r>
              <a:rPr lang="en-US" sz="2800">
                <a:latin typeface="Georgia"/>
                <a:ea typeface="Georgia"/>
                <a:cs typeface="Georgia"/>
                <a:sym typeface="Georgia"/>
              </a:rPr>
              <a:t>:  Who is my target audience for the visual?</a:t>
            </a:r>
          </a:p>
          <a:p>
            <a:pPr marR="0" lvl="0" algn="l" rtl="0">
              <a:lnSpc>
                <a:spcPct val="100000"/>
              </a:lnSpc>
              <a:spcBef>
                <a:spcPts val="0"/>
              </a:spcBef>
              <a:spcAft>
                <a:spcPts val="0"/>
              </a:spcAft>
              <a:buNone/>
            </a:pPr>
            <a:endParaRPr sz="2800" b="1">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b="1">
                <a:latin typeface="Georgia"/>
                <a:ea typeface="Georgia"/>
                <a:cs typeface="Georgia"/>
                <a:sym typeface="Georgia"/>
              </a:rPr>
              <a:t>What</a:t>
            </a:r>
            <a:r>
              <a:rPr lang="en-US" sz="2800">
                <a:latin typeface="Georgia"/>
                <a:ea typeface="Georgia"/>
                <a:cs typeface="Georgia"/>
                <a:sym typeface="Georgia"/>
              </a:rPr>
              <a:t>:  What do they already know about this project?  What do they need to know?</a:t>
            </a:r>
          </a:p>
          <a:p>
            <a:pPr marR="0" lvl="0" algn="l" rtl="0">
              <a:lnSpc>
                <a:spcPct val="100000"/>
              </a:lnSpc>
              <a:spcBef>
                <a:spcPts val="0"/>
              </a:spcBef>
              <a:spcAft>
                <a:spcPts val="0"/>
              </a:spcAft>
              <a:buNone/>
            </a:pPr>
            <a:endParaRPr sz="2800" b="1">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b="1">
                <a:latin typeface="Georgia"/>
                <a:ea typeface="Georgia"/>
                <a:cs typeface="Georgia"/>
                <a:sym typeface="Georgia"/>
              </a:rPr>
              <a:t>How</a:t>
            </a:r>
            <a:r>
              <a:rPr lang="en-US" sz="2800">
                <a:latin typeface="Georgia"/>
                <a:ea typeface="Georgia"/>
                <a:cs typeface="Georgia"/>
                <a:sym typeface="Georgia"/>
              </a:rPr>
              <a:t>:  How does my project affect this audience?  How might they interpret (or misinterpret) the data?</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COMMUNICATING RESULTS</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trade-offs between the precision and recall of a model while articulating the cost of false positives vs. false negative</a:t>
            </a:r>
            <a:r>
              <a:rPr lang="en-US" sz="2800">
                <a:latin typeface="Georgia"/>
                <a:ea typeface="Georgia"/>
                <a:cs typeface="Georgia"/>
                <a:sym typeface="Georgia"/>
              </a:rPr>
              <a:t>s</a:t>
            </a:r>
          </a:p>
          <a:p>
            <a:pPr marL="203200" marR="0" lvl="0" indent="-256540" algn="l" rtl="0">
              <a:spcBef>
                <a:spcPts val="100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escribe the difference between visualization for presentations vs. exploratory data analysi</a:t>
            </a:r>
            <a:r>
              <a:rPr lang="en-US" sz="2800">
                <a:latin typeface="Georgia"/>
                <a:ea typeface="Georgia"/>
                <a:cs typeface="Georgia"/>
                <a:sym typeface="Georgia"/>
              </a:rPr>
              <a:t>s</a:t>
            </a:r>
          </a:p>
          <a:p>
            <a:pPr marL="203200" marR="0" lvl="0" indent="-256540" algn="l" rtl="0">
              <a:spcBef>
                <a:spcPts val="1000"/>
              </a:spcBef>
              <a:buSzPct val="100000"/>
              <a:buFont typeface="Georgia"/>
              <a:buChar char="‣"/>
            </a:pPr>
            <a:r>
              <a:rPr lang="en-US" sz="2800">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components of a concise, convincing report and how they relate to specific audiences/stakeholder</a:t>
            </a:r>
            <a:r>
              <a:rPr lang="en-US" sz="2800">
                <a:latin typeface="Georgia"/>
                <a:ea typeface="Georgia"/>
                <a:cs typeface="Georgia"/>
                <a:sym typeface="Georgia"/>
              </a:rPr>
              <a:t>s</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Shape 75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757" name="Shape 75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VISUALIZING MODELS OVER VARIABLES</a:t>
            </a:r>
          </a:p>
        </p:txBody>
      </p: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One effective way to explain your model over particular variables is to plot the predicted values against the most explanatory variables.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in logistic regression, plotting the probability of a class against a variable can help explain the range of effect of the model.</a:t>
            </a:r>
          </a:p>
          <a:p>
            <a:pPr marR="0" lvl="0" algn="l" rtl="0">
              <a:spcBef>
                <a:spcPts val="0"/>
              </a:spcBef>
              <a:buNone/>
            </a:pPr>
            <a:endParaRPr sz="2800">
              <a:solidFill>
                <a:schemeClr val="dk1"/>
              </a:solidFill>
              <a:latin typeface="Georgia"/>
              <a:ea typeface="Georgia"/>
              <a:cs typeface="Georgia"/>
              <a:sym typeface="Georgia"/>
            </a:endParaRPr>
          </a:p>
        </p:txBody>
      </p:sp>
      <p:sp>
        <p:nvSpPr>
          <p:cNvPr id="763" name="Shape 7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use the flight delay data for all following examples.  </a:t>
            </a:r>
            <a:r>
              <a:rPr lang="en-US" sz="2800">
                <a:solidFill>
                  <a:schemeClr val="dk1"/>
                </a:solidFill>
                <a:latin typeface="Georgia"/>
                <a:ea typeface="Georgia"/>
                <a:cs typeface="Georgia"/>
                <a:sym typeface="Georgia"/>
              </a:rPr>
              <a:t>Let’s build our first model and plot.</a:t>
            </a:r>
          </a:p>
          <a:p>
            <a:pPr marR="0" lvl="0" algn="l" rtl="0">
              <a:spcBef>
                <a:spcPts val="0"/>
              </a:spcBef>
              <a:buNone/>
            </a:pPr>
            <a:endParaRPr sz="2800">
              <a:solidFill>
                <a:schemeClr val="dk1"/>
              </a:solidFill>
              <a:latin typeface="Georgia"/>
              <a:ea typeface="Georgia"/>
              <a:cs typeface="Georgia"/>
              <a:sym typeface="Georgia"/>
            </a:endParaRPr>
          </a:p>
          <a:p>
            <a:pPr marL="203200" marR="0" lvl="0" indent="-256540" algn="l"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Open the starter code from the class repo and follow along.</a:t>
            </a:r>
          </a:p>
        </p:txBody>
      </p:sp>
      <p:sp>
        <p:nvSpPr>
          <p:cNvPr id="769" name="Shape 7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Shape 77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200">
              <a:latin typeface="Consolas"/>
              <a:ea typeface="Consolas"/>
              <a:cs typeface="Consolas"/>
              <a:sym typeface="Consolas"/>
            </a:endParaRPr>
          </a:p>
          <a:p>
            <a:pPr lvl="0" rtl="0">
              <a:lnSpc>
                <a:spcPct val="100000"/>
              </a:lnSpc>
              <a:spcBef>
                <a:spcPts val="0"/>
              </a:spcBef>
              <a:buNone/>
            </a:pPr>
            <a:r>
              <a:rPr lang="en-US" sz="2200">
                <a:solidFill>
                  <a:srgbClr val="969896"/>
                </a:solidFill>
                <a:highlight>
                  <a:srgbClr val="F7F7F7"/>
                </a:highlight>
                <a:latin typeface="Consolas"/>
                <a:ea typeface="Consolas"/>
                <a:cs typeface="Consolas"/>
                <a:sym typeface="Consolas"/>
              </a:rPr>
              <a:t># read in the file and generate a quick model (assume we've done the data exploration already)</a:t>
            </a: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pandas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pd</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sklearn.linear_model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lm</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matplotlib.pyplot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plt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pd.read_csv(</a:t>
            </a:r>
            <a:r>
              <a:rPr lang="en-US" sz="2200">
                <a:solidFill>
                  <a:srgbClr val="183691"/>
                </a:solidFill>
                <a:highlight>
                  <a:srgbClr val="F7F7F7"/>
                </a:highlight>
                <a:latin typeface="Consolas"/>
                <a:ea typeface="Consolas"/>
                <a:cs typeface="Consolas"/>
                <a:sym typeface="Consolas"/>
              </a:rPr>
              <a:t>'../../assets/dataset/flight_delays.csv'</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df.join(pd.get_dummies(df[</a:t>
            </a:r>
            <a:r>
              <a:rPr lang="en-US" sz="2200">
                <a:solidFill>
                  <a:srgbClr val="183691"/>
                </a:solidFill>
                <a:highlight>
                  <a:srgbClr val="F7F7F7"/>
                </a:highlight>
                <a:latin typeface="Consolas"/>
                <a:ea typeface="Consolas"/>
                <a:cs typeface="Consolas"/>
                <a:sym typeface="Consolas"/>
              </a:rPr>
              <a:t>'DAY_OF_WEEK'</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prefix</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'dow'</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df[df.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.notnull()].copy()</a:t>
            </a:r>
            <a:br>
              <a:rPr lang="en-US" sz="2200">
                <a:solidFill>
                  <a:srgbClr val="333333"/>
                </a:solidFill>
                <a:highlight>
                  <a:srgbClr val="F7F7F7"/>
                </a:highlight>
                <a:latin typeface="Consolas"/>
                <a:ea typeface="Consolas"/>
                <a:cs typeface="Consolas"/>
                <a:sym typeface="Consolas"/>
              </a:rPr>
            </a:br>
            <a:endParaRPr lang="en-US" sz="2200">
              <a:solidFill>
                <a:srgbClr val="333333"/>
              </a:solidFill>
              <a:highlight>
                <a:srgbClr val="F7F7F7"/>
              </a:highlight>
              <a:latin typeface="Consolas"/>
              <a:ea typeface="Consolas"/>
              <a:cs typeface="Consolas"/>
              <a:sym typeface="Consolas"/>
            </a:endParaRPr>
          </a:p>
        </p:txBody>
      </p:sp>
      <p:sp>
        <p:nvSpPr>
          <p:cNvPr id="775" name="Shape 77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spTree>
  </p:cSld>
  <p:clrMapOvr>
    <a:masterClrMapping/>
  </p:clrMapOvr>
  <p:transition xmlns:p14="http://schemas.microsoft.com/office/powerpoint/2010/mai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Shape 780"/>
          <p:cNvSpPr txBox="1">
            <a:spLocks noGrp="1"/>
          </p:cNvSpPr>
          <p:nvPr>
            <p:ph type="body" idx="1"/>
          </p:nvPr>
        </p:nvSpPr>
        <p:spPr>
          <a:xfrm>
            <a:off x="635000" y="1301275"/>
            <a:ext cx="12009600" cy="3809999"/>
          </a:xfrm>
          <a:prstGeom prst="rect">
            <a:avLst/>
          </a:prstGeom>
          <a:noFill/>
          <a:ln>
            <a:noFill/>
          </a:ln>
        </p:spPr>
        <p:txBody>
          <a:bodyPr lIns="0" tIns="0" rIns="0" bIns="0" anchor="t" anchorCtr="0">
            <a:noAutofit/>
          </a:bodyPr>
          <a:lstStyle/>
          <a:p>
            <a:pPr lvl="0" rtl="0">
              <a:lnSpc>
                <a:spcPct val="100000"/>
              </a:lnSpc>
              <a:spcBef>
                <a:spcPts val="0"/>
              </a:spcBef>
              <a:buNone/>
            </a:pPr>
            <a:endParaRPr sz="2200">
              <a:solidFill>
                <a:srgbClr val="333333"/>
              </a:solidFill>
              <a:highlight>
                <a:srgbClr val="F7F7F7"/>
              </a:highlight>
              <a:latin typeface="Consolas"/>
              <a:ea typeface="Consolas"/>
              <a:cs typeface="Consolas"/>
              <a:sym typeface="Consolas"/>
            </a:endParaRPr>
          </a:p>
          <a:p>
            <a:pPr lvl="0" rtl="0">
              <a:spcBef>
                <a:spcPts val="0"/>
              </a:spcBef>
              <a:buNone/>
            </a:pPr>
            <a:r>
              <a:rPr lang="en-US" sz="2200">
                <a:solidFill>
                  <a:srgbClr val="969896"/>
                </a:solidFill>
                <a:highlight>
                  <a:srgbClr val="F7F7F7"/>
                </a:highlight>
                <a:latin typeface="Consolas"/>
                <a:ea typeface="Consolas"/>
                <a:cs typeface="Consolas"/>
                <a:sym typeface="Consolas"/>
              </a:rPr>
              <a:t># Build a model</a:t>
            </a:r>
          </a:p>
          <a:p>
            <a:pPr lvl="0" rtl="0">
              <a:lnSpc>
                <a:spcPct val="100000"/>
              </a:lnSpc>
              <a:spcBef>
                <a:spcPts val="0"/>
              </a:spcBef>
              <a:buNone/>
            </a:pP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lm.LogisticRegression()</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'dow_1'</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'dow_2'</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'dow_3'</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'dow_4'</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'dow_5'</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'dow_6'</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model.fit(df[features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 df[</a:t>
            </a:r>
            <a:r>
              <a:rPr lang="en-US" sz="2200">
                <a:solidFill>
                  <a:srgbClr val="183691"/>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model.predict_proba(df[features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endParaRPr lang="en-US" sz="2200">
              <a:solidFill>
                <a:srgbClr val="333333"/>
              </a:solidFill>
              <a:highlight>
                <a:srgbClr val="F7F7F7"/>
              </a:highlight>
              <a:latin typeface="Consolas"/>
              <a:ea typeface="Consolas"/>
              <a:cs typeface="Consolas"/>
              <a:sym typeface="Consolas"/>
            </a:endParaRPr>
          </a:p>
        </p:txBody>
      </p:sp>
      <p:sp>
        <p:nvSpPr>
          <p:cNvPr id="781" name="Shape 78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spTree>
  </p:cSld>
  <p:clrMapOvr>
    <a:masterClrMapping/>
  </p:clrMapOvr>
  <p:transition xmlns:p14="http://schemas.microsoft.com/office/powerpoint/2010/mai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txBox="1">
            <a:spLocks noGrp="1"/>
          </p:cNvSpPr>
          <p:nvPr>
            <p:ph type="body" idx="1"/>
          </p:nvPr>
        </p:nvSpPr>
        <p:spPr>
          <a:xfrm>
            <a:off x="634999" y="1301275"/>
            <a:ext cx="12204899" cy="3809999"/>
          </a:xfrm>
          <a:prstGeom prst="rect">
            <a:avLst/>
          </a:prstGeom>
          <a:noFill/>
          <a:ln>
            <a:noFill/>
          </a:ln>
        </p:spPr>
        <p:txBody>
          <a:bodyPr lIns="0" tIns="0" rIns="0" bIns="0" anchor="t" anchorCtr="0">
            <a:noAutofit/>
          </a:bodyPr>
          <a:lstStyle/>
          <a:p>
            <a:pPr lvl="0" rtl="0">
              <a:lnSpc>
                <a:spcPct val="100000"/>
              </a:lnSpc>
              <a:spcBef>
                <a:spcPts val="0"/>
              </a:spcBef>
              <a:buNone/>
            </a:pPr>
            <a:endParaRPr sz="2200">
              <a:solidFill>
                <a:srgbClr val="333333"/>
              </a:solidFill>
              <a:highlight>
                <a:srgbClr val="F7F7F7"/>
              </a:highlight>
              <a:latin typeface="Consolas"/>
              <a:ea typeface="Consolas"/>
              <a:cs typeface="Consolas"/>
              <a:sym typeface="Consolas"/>
            </a:endParaRPr>
          </a:p>
          <a:p>
            <a:pPr lvl="0" rtl="0">
              <a:lnSpc>
                <a:spcPct val="100000"/>
              </a:lnSpc>
              <a:spcBef>
                <a:spcPts val="0"/>
              </a:spcBef>
              <a:buNone/>
            </a:pPr>
            <a:r>
              <a:rPr lang="en-US" sz="2200">
                <a:solidFill>
                  <a:srgbClr val="969896"/>
                </a:solidFill>
                <a:highlight>
                  <a:srgbClr val="F7F7F7"/>
                </a:highlight>
                <a:latin typeface="Consolas"/>
                <a:ea typeface="Consolas"/>
                <a:cs typeface="Consolas"/>
                <a:sym typeface="Consolas"/>
              </a:rPr>
              <a:t># Create a plot</a:t>
            </a: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plt.subplot(</a:t>
            </a:r>
            <a:r>
              <a:rPr lang="en-US" sz="2200">
                <a:solidFill>
                  <a:srgbClr val="0086B3"/>
                </a:solidFill>
                <a:highlight>
                  <a:srgbClr val="F7F7F7"/>
                </a:highlight>
                <a:latin typeface="Consolas"/>
                <a:ea typeface="Consolas"/>
                <a:cs typeface="Consolas"/>
                <a:sym typeface="Consolas"/>
              </a:rPr>
              <a:t>111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colors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'blue'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'green'</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'red'</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'purple'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'orange'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'brown'</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for</a:t>
            </a:r>
            <a:r>
              <a:rPr lang="en-US" sz="2200">
                <a:solidFill>
                  <a:srgbClr val="333333"/>
                </a:solidFill>
                <a:highlight>
                  <a:srgbClr val="F7F7F7"/>
                </a:highlight>
                <a:latin typeface="Consolas"/>
                <a:ea typeface="Consolas"/>
                <a:cs typeface="Consolas"/>
                <a:sym typeface="Consolas"/>
              </a:rPr>
              <a:t> e, c </a:t>
            </a:r>
            <a:r>
              <a:rPr lang="en-US" sz="2200">
                <a:solidFill>
                  <a:srgbClr val="A71D5D"/>
                </a:solidFill>
                <a:highlight>
                  <a:srgbClr val="F7F7F7"/>
                </a:highlight>
                <a:latin typeface="Consolas"/>
                <a:ea typeface="Consolas"/>
                <a:cs typeface="Consolas"/>
                <a:sym typeface="Consolas"/>
              </a:rPr>
              <a:t>in</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enumerate</a:t>
            </a:r>
            <a:r>
              <a:rPr lang="en-US" sz="2200">
                <a:solidFill>
                  <a:srgbClr val="333333"/>
                </a:solidFill>
                <a:highlight>
                  <a:srgbClr val="F7F7F7"/>
                </a:highlight>
                <a:latin typeface="Consolas"/>
                <a:ea typeface="Consolas"/>
                <a:cs typeface="Consolas"/>
                <a:sym typeface="Consolas"/>
              </a:rPr>
              <a:t>(colors):</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df[df[features[e]]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].plot(</a:t>
            </a:r>
            <a:r>
              <a:rPr lang="en-US" sz="2200">
                <a:solidFill>
                  <a:srgbClr val="ED6A43"/>
                </a:solidFill>
                <a:highlight>
                  <a:srgbClr val="F7F7F7"/>
                </a:highlight>
                <a:latin typeface="Consolas"/>
                <a:ea typeface="Consolas"/>
                <a:cs typeface="Consolas"/>
                <a:sym typeface="Consolas"/>
              </a:rPr>
              <a:t>x</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'probability'</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kind</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'scatter'</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color</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c, </a:t>
            </a:r>
            <a:r>
              <a:rPr lang="en-US" sz="2200">
                <a:solidFill>
                  <a:srgbClr val="ED6A43"/>
                </a:solidFill>
                <a:highlight>
                  <a:srgbClr val="F7F7F7"/>
                </a:highlight>
                <a:latin typeface="Consolas"/>
                <a:ea typeface="Consolas"/>
                <a:cs typeface="Consolas"/>
                <a:sym typeface="Consolas"/>
              </a:rPr>
              <a:t>ax</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ax)</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ax.set(</a:t>
            </a:r>
            <a:r>
              <a:rPr lang="en-US" sz="2200">
                <a:solidFill>
                  <a:srgbClr val="ED6A43"/>
                </a:solidFill>
                <a:highlight>
                  <a:srgbClr val="F7F7F7"/>
                </a:highlight>
                <a:latin typeface="Consolas"/>
                <a:ea typeface="Consolas"/>
                <a:cs typeface="Consolas"/>
                <a:sym typeface="Consolas"/>
              </a:rPr>
              <a:t>title</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'Probability of Delay\n Based on Day of Week and Time of Day'</a:t>
            </a:r>
            <a:r>
              <a:rPr lang="en-US" sz="22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buNone/>
            </a:pPr>
            <a:endParaRPr sz="2200">
              <a:latin typeface="Consolas"/>
              <a:ea typeface="Consolas"/>
              <a:cs typeface="Consolas"/>
              <a:sym typeface="Consolas"/>
            </a:endParaRPr>
          </a:p>
        </p:txBody>
      </p:sp>
      <p:sp>
        <p:nvSpPr>
          <p:cNvPr id="787" name="Shape 78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Shape 792"/>
          <p:cNvSpPr txBox="1">
            <a:spLocks noGrp="1"/>
          </p:cNvSpPr>
          <p:nvPr>
            <p:ph type="body" idx="1"/>
          </p:nvPr>
        </p:nvSpPr>
        <p:spPr>
          <a:xfrm>
            <a:off x="635000" y="1143625"/>
            <a:ext cx="4172700" cy="57396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visual can help showcase the range of effect on delays from both day of the week and time of day.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Given this model, some days are more likely to have delays than others.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likelihood of delay increases as the day goes on.</a:t>
            </a:r>
          </a:p>
        </p:txBody>
      </p:sp>
      <p:sp>
        <p:nvSpPr>
          <p:cNvPr id="793" name="Shape 793"/>
          <p:cNvSpPr/>
          <p:nvPr/>
        </p:nvSpPr>
        <p:spPr>
          <a:xfrm>
            <a:off x="635000" y="711925"/>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MODELS OVER VARIABLES</a:t>
            </a:r>
          </a:p>
        </p:txBody>
      </p:sp>
      <p:pic>
        <p:nvPicPr>
          <p:cNvPr id="794" name="Shape 794"/>
          <p:cNvPicPr preferRelativeResize="0"/>
          <p:nvPr/>
        </p:nvPicPr>
        <p:blipFill>
          <a:blip r:embed="rId3">
            <a:alphaModFix/>
          </a:blip>
          <a:stretch>
            <a:fillRect/>
          </a:stretch>
        </p:blipFill>
        <p:spPr>
          <a:xfrm>
            <a:off x="4922600" y="1301225"/>
            <a:ext cx="8021150" cy="58651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01" name="Shape 80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djust the model to make delay predictions using airlines instead of day of week, and time, then plot the effect on CRS_DEP_TIME=1.</a:t>
            </a:r>
          </a:p>
          <a:p>
            <a:pPr lvl="0" rtl="0">
              <a:spcBef>
                <a:spcPts val="0"/>
              </a:spcBef>
              <a:buNone/>
            </a:pPr>
            <a:endParaRPr sz="1800">
              <a:latin typeface="Georgia"/>
              <a:ea typeface="Georgia"/>
              <a:cs typeface="Georgia"/>
              <a:sym typeface="Georgia"/>
            </a:endParaRPr>
          </a:p>
          <a:p>
            <a:pPr marL="457200" lvl="0" indent="-342900" rtl="0">
              <a:spcBef>
                <a:spcPts val="0"/>
              </a:spcBef>
              <a:buSzPct val="100000"/>
              <a:buFont typeface="Georgia"/>
              <a:buAutoNum type="arabicPeriod"/>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ry plotting the inverse: pick either model and plot the effect on CRS_DEP_TIME=0</a:t>
            </a:r>
            <a:r>
              <a:rPr lang="en-US" sz="1800">
                <a:latin typeface="Georgia"/>
                <a:ea typeface="Georgia"/>
                <a:cs typeface="Georgia"/>
                <a:sym typeface="Georgia"/>
              </a:rPr>
              <a:t>.</a:t>
            </a:r>
          </a:p>
        </p:txBody>
      </p:sp>
      <p:sp>
        <p:nvSpPr>
          <p:cNvPr id="802" name="Shape 80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The new plots</a:t>
            </a:r>
          </a:p>
        </p:txBody>
      </p:sp>
      <p:sp>
        <p:nvSpPr>
          <p:cNvPr id="803" name="Shape 80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04" name="Shape 804"/>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a:t>
            </a:r>
          </a:p>
        </p:txBody>
      </p:sp>
      <p:cxnSp>
        <p:nvCxnSpPr>
          <p:cNvPr id="805" name="Shape 80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06" name="Shape 806"/>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TRY IT OUT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812" name="Shape 81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VISUALIZING PERFORMANCE AGAINST BASELINE</a:t>
            </a:r>
          </a:p>
        </p:txBody>
      </p:sp>
    </p:spTree>
  </p:cSld>
  <p:clrMapOvr>
    <a:masterClrMapping/>
  </p:clrMapOvr>
  <p:transition xmlns:p14="http://schemas.microsoft.com/office/powerpoint/2010/mai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Another approach of visualization is the effect of your model against a baseline, or - even better - against previous models.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Plots like this will also be useful when talking to your peers - other data scientists or analysts who are familiar with your project and interested in the progress you’ve made.</a:t>
            </a:r>
          </a:p>
          <a:p>
            <a:pPr marR="0" lvl="0" algn="l" rtl="0">
              <a:spcBef>
                <a:spcPts val="0"/>
              </a:spcBef>
              <a:buNone/>
            </a:pPr>
            <a:endParaRPr sz="2800">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PERFORMANCE AGAINST BASELINE</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ransition xmlns:p14="http://schemas.microsoft.com/office/powerpoint/2010/mai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classification, we’ve practiced plotting AUC and precision-recall plots.  Consider the premise of each:</a:t>
            </a:r>
          </a:p>
        </p:txBody>
      </p:sp>
      <p:sp>
        <p:nvSpPr>
          <p:cNvPr id="824" name="Shape 8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PERFORMANCE AGAINST BASELINE</a:t>
            </a:r>
          </a:p>
        </p:txBody>
      </p:sp>
      <p:pic>
        <p:nvPicPr>
          <p:cNvPr id="825" name="Shape 825"/>
          <p:cNvPicPr preferRelativeResize="0"/>
          <p:nvPr/>
        </p:nvPicPr>
        <p:blipFill>
          <a:blip r:embed="rId3">
            <a:alphaModFix/>
          </a:blip>
          <a:stretch>
            <a:fillRect/>
          </a:stretch>
        </p:blipFill>
        <p:spPr>
          <a:xfrm>
            <a:off x="7835900" y="2585237"/>
            <a:ext cx="4762500" cy="4429125"/>
          </a:xfrm>
          <a:prstGeom prst="rect">
            <a:avLst/>
          </a:prstGeom>
          <a:noFill/>
          <a:ln>
            <a:noFill/>
          </a:ln>
        </p:spPr>
      </p:pic>
      <p:sp>
        <p:nvSpPr>
          <p:cNvPr id="826" name="Shape 826"/>
          <p:cNvSpPr txBox="1"/>
          <p:nvPr/>
        </p:nvSpPr>
        <p:spPr>
          <a:xfrm>
            <a:off x="613175" y="3056650"/>
            <a:ext cx="7299000" cy="4022999"/>
          </a:xfrm>
          <a:prstGeom prst="rect">
            <a:avLst/>
          </a:prstGeom>
          <a:noFill/>
          <a:ln>
            <a:noFill/>
          </a:ln>
        </p:spPr>
        <p:txBody>
          <a:bodyPr lIns="91425" tIns="91425" rIns="91425" bIns="91425" anchor="t" anchorCtr="0">
            <a:noAutofit/>
          </a:bodyPr>
          <a:lstStyle/>
          <a:p>
            <a:pPr marL="660400" lvl="1"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AUC plots explain and represent “accuracy” as having the largest area under the curve. Good models will be high and to the left.</a:t>
            </a:r>
          </a:p>
          <a:p>
            <a:pPr lvl="0" rtl="0">
              <a:spcBef>
                <a:spcPts val="0"/>
              </a:spcBef>
              <a:buClr>
                <a:schemeClr val="dk1"/>
              </a:buClr>
              <a:buFont typeface="Arial"/>
              <a:buNone/>
            </a:pPr>
            <a:endParaRPr sz="2800">
              <a:solidFill>
                <a:schemeClr val="dk1"/>
              </a:solidFill>
              <a:latin typeface="Georgia"/>
              <a:ea typeface="Georgia"/>
              <a:cs typeface="Georgia"/>
              <a:sym typeface="Georgia"/>
            </a:endParaRPr>
          </a:p>
          <a:p>
            <a:pPr marL="660400" lvl="1"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precision-recall plots, it will depend on the </a:t>
            </a:r>
            <a:r>
              <a:rPr lang="en-US" sz="2800" i="1">
                <a:solidFill>
                  <a:schemeClr val="dk1"/>
                </a:solidFill>
                <a:latin typeface="Georgia"/>
                <a:ea typeface="Georgia"/>
                <a:cs typeface="Georgia"/>
                <a:sym typeface="Georgia"/>
              </a:rPr>
              <a:t>cost</a:t>
            </a:r>
            <a:r>
              <a:rPr lang="en-US" sz="2800">
                <a:solidFill>
                  <a:schemeClr val="dk1"/>
                </a:solidFill>
                <a:latin typeface="Georgia"/>
                <a:ea typeface="Georgia"/>
                <a:cs typeface="Georgia"/>
                <a:sym typeface="Georgia"/>
              </a:rPr>
              <a:t> requirements.  Either a model will have good recall at the cost of precision or vice versa.</a:t>
            </a:r>
          </a:p>
        </p:txBody>
      </p:sp>
    </p:spTree>
  </p:cSld>
  <p:clrMapOvr>
    <a:masterClrMapping/>
  </p:clrMapOvr>
  <p:transition xmlns:p14="http://schemas.microsoft.com/office/powerpoint/2010/mai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When comparing multiple models:</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For AUC plots, you’ll be interested in which model has the </a:t>
            </a:r>
            <a:r>
              <a:rPr lang="en-US" sz="2800" i="1">
                <a:latin typeface="Georgia"/>
                <a:ea typeface="Georgia"/>
                <a:cs typeface="Georgia"/>
                <a:sym typeface="Georgia"/>
              </a:rPr>
              <a:t>largest</a:t>
            </a:r>
            <a:r>
              <a:rPr lang="en-US" sz="2800">
                <a:latin typeface="Georgia"/>
                <a:ea typeface="Georgia"/>
                <a:cs typeface="Georgia"/>
                <a:sym typeface="Georgia"/>
              </a:rPr>
              <a:t> area under the curve.</a:t>
            </a:r>
          </a:p>
          <a:p>
            <a:pPr marL="0" marR="0" lvl="0" indent="0" algn="l" rtl="0">
              <a:lnSpc>
                <a:spcPct val="100000"/>
              </a:lnSpc>
              <a:spcBef>
                <a:spcPts val="0"/>
              </a:spcBef>
              <a:spcAft>
                <a:spcPts val="0"/>
              </a:spcAft>
              <a:buNone/>
            </a:pPr>
            <a:endParaRPr sz="2800">
              <a:latin typeface="Georgia"/>
              <a:ea typeface="Georgia"/>
              <a:cs typeface="Georgia"/>
              <a:sym typeface="Georgia"/>
            </a:endParaRPr>
          </a:p>
        </p:txBody>
      </p:sp>
      <p:sp>
        <p:nvSpPr>
          <p:cNvPr id="832" name="Shape 8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PERFORMANCE AGAINST BASELINE</a:t>
            </a:r>
          </a:p>
        </p:txBody>
      </p:sp>
      <p:pic>
        <p:nvPicPr>
          <p:cNvPr id="833" name="Shape 833"/>
          <p:cNvPicPr preferRelativeResize="0"/>
          <p:nvPr/>
        </p:nvPicPr>
        <p:blipFill>
          <a:blip r:embed="rId3">
            <a:alphaModFix/>
          </a:blip>
          <a:stretch>
            <a:fillRect/>
          </a:stretch>
        </p:blipFill>
        <p:spPr>
          <a:xfrm>
            <a:off x="7607300" y="3182487"/>
            <a:ext cx="4762500" cy="3895725"/>
          </a:xfrm>
          <a:prstGeom prst="rect">
            <a:avLst/>
          </a:prstGeom>
          <a:noFill/>
          <a:ln>
            <a:noFill/>
          </a:ln>
        </p:spPr>
      </p:pic>
      <p:sp>
        <p:nvSpPr>
          <p:cNvPr id="834" name="Shape 834"/>
          <p:cNvSpPr txBox="1"/>
          <p:nvPr/>
        </p:nvSpPr>
        <p:spPr>
          <a:xfrm>
            <a:off x="631775" y="3418975"/>
            <a:ext cx="6975600" cy="3659099"/>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endParaRPr sz="2800">
              <a:solidFill>
                <a:schemeClr val="dk1"/>
              </a:solidFill>
              <a:latin typeface="Georgia"/>
              <a:ea typeface="Georgia"/>
              <a:cs typeface="Georgia"/>
              <a:sym typeface="Georgia"/>
            </a:endParaRPr>
          </a:p>
          <a:p>
            <a:pPr marL="660400" lvl="1"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precision-recall plots, based on the cost requirement, you are looking at which model has the best precision given the same recall, or the best recall given the same precision.</a:t>
            </a:r>
          </a:p>
          <a:p>
            <a:pPr lvl="0">
              <a:spcBef>
                <a:spcPts val="0"/>
              </a:spcBef>
              <a:buNone/>
            </a:pPr>
            <a:endParaRPr/>
          </a:p>
        </p:txBody>
      </p:sp>
    </p:spTree>
  </p:cSld>
  <p:clrMapOvr>
    <a:masterClrMapping/>
  </p:clrMapOvr>
  <p:transition xmlns:p14="http://schemas.microsoft.com/office/powerpoint/2010/mai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Follow along with the starter code located in the class repo.</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We’ve plotted several models for AUC:  a dummy model and additional features.</a:t>
            </a:r>
          </a:p>
          <a:p>
            <a:pPr lvl="0" rtl="0">
              <a:spcBef>
                <a:spcPts val="0"/>
              </a:spcBef>
              <a:buNone/>
            </a:pPr>
            <a:endParaRPr sz="2200">
              <a:solidFill>
                <a:schemeClr val="dk1"/>
              </a:solidFill>
              <a:latin typeface="Consolas"/>
              <a:ea typeface="Consolas"/>
              <a:cs typeface="Consolas"/>
              <a:sym typeface="Consolas"/>
            </a:endParaRPr>
          </a:p>
          <a:p>
            <a:pPr lvl="0" rtl="0">
              <a:spcBef>
                <a:spcPts val="0"/>
              </a:spcBef>
              <a:buNone/>
            </a:pPr>
            <a:r>
              <a:rPr lang="en-US" sz="2200">
                <a:solidFill>
                  <a:srgbClr val="333333"/>
                </a:solidFill>
                <a:highlight>
                  <a:srgbClr val="F7F7F7"/>
                </a:highlight>
                <a:latin typeface="Consolas"/>
                <a:ea typeface="Consolas"/>
                <a:cs typeface="Consolas"/>
                <a:sym typeface="Consolas"/>
              </a:rPr>
              <a:t>model0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dummy.DummyClassifier()</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model0.fit(df[features[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'probability_0'</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model0.predict_proba(df[features[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lm.LogisticRegression()</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model.fit(df[features[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'probability_1'</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model.predict_proba(df[features[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840" name="Shape 8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PERFORMANCE AGAINST BASELINE</a:t>
            </a:r>
          </a:p>
        </p:txBody>
      </p:sp>
    </p:spTree>
  </p:cSld>
  <p:clrMapOvr>
    <a:masterClrMapping/>
  </p:clrMapOvr>
  <p:transition xmlns:p14="http://schemas.microsoft.com/office/powerpoint/2010/mai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Shape 84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lnSpc>
                <a:spcPct val="100000"/>
              </a:lnSpc>
              <a:spcBef>
                <a:spcPts val="0"/>
              </a:spcBef>
              <a:buNone/>
            </a:pP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plt.subplot(</a:t>
            </a:r>
            <a:r>
              <a:rPr lang="en-US" sz="2200">
                <a:solidFill>
                  <a:srgbClr val="0086B3"/>
                </a:solidFill>
                <a:highlight>
                  <a:srgbClr val="F7F7F7"/>
                </a:highlight>
                <a:latin typeface="Consolas"/>
                <a:ea typeface="Consolas"/>
                <a:cs typeface="Consolas"/>
                <a:sym typeface="Consolas"/>
              </a:rPr>
              <a:t>111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vals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metrics.roc_curve(df.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 df.probability_0)</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ax.plot(vals[</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vals[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vals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metrics.roc_curve(df.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 df.probability_1)</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ax.plot(vals[</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vals[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ax.set(</a:t>
            </a:r>
            <a:r>
              <a:rPr lang="en-US" sz="2200">
                <a:solidFill>
                  <a:srgbClr val="ED6A43"/>
                </a:solidFill>
                <a:highlight>
                  <a:srgbClr val="F7F7F7"/>
                </a:highlight>
                <a:latin typeface="Consolas"/>
                <a:ea typeface="Consolas"/>
                <a:cs typeface="Consolas"/>
                <a:sym typeface="Consolas"/>
              </a:rPr>
              <a:t>title</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'Area Under the Curve for prediction delayed=1'</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ylabel</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'TRP'</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xlabel</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'FRP'</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xlim</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ylim</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buNone/>
            </a:pPr>
            <a:endParaRPr sz="2200">
              <a:latin typeface="Consolas"/>
              <a:ea typeface="Consolas"/>
              <a:cs typeface="Consolas"/>
              <a:sym typeface="Consolas"/>
            </a:endParaRPr>
          </a:p>
        </p:txBody>
      </p:sp>
      <p:sp>
        <p:nvSpPr>
          <p:cNvPr id="846" name="Shape 8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VISUALIZING PERFORMANCE AGAINST BASELINE</a:t>
            </a:r>
          </a:p>
        </p:txBody>
      </p:sp>
    </p:spTree>
  </p:cSld>
  <p:clrMapOvr>
    <a:masterClrMapping/>
  </p:clrMapOvr>
  <p:transition xmlns:p14="http://schemas.microsoft.com/office/powerpoint/2010/mai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Shape 851"/>
          <p:cNvSpPr txBox="1">
            <a:spLocks noGrp="1"/>
          </p:cNvSpPr>
          <p:nvPr>
            <p:ph type="body" idx="1"/>
          </p:nvPr>
        </p:nvSpPr>
        <p:spPr>
          <a:xfrm>
            <a:off x="634999" y="1301275"/>
            <a:ext cx="4857900" cy="5865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plot showcases:</a:t>
            </a:r>
          </a:p>
          <a:p>
            <a:pPr marR="0" lvl="0" algn="l" rtl="0">
              <a:spcBef>
                <a:spcPts val="0"/>
              </a:spcBef>
              <a:buNone/>
            </a:pPr>
            <a:endParaRPr sz="2800">
              <a:latin typeface="Georgia"/>
              <a:ea typeface="Georgia"/>
              <a:cs typeface="Georgia"/>
              <a:sym typeface="Georgia"/>
            </a:endParaRPr>
          </a:p>
          <a:p>
            <a:pPr marL="457200" marR="0" lvl="0" indent="-406400" algn="l" rtl="0">
              <a:spcBef>
                <a:spcPts val="0"/>
              </a:spcBef>
              <a:buSzPct val="100000"/>
              <a:buFont typeface="Georgia"/>
              <a:buAutoNum type="arabicPeriod"/>
            </a:pPr>
            <a:r>
              <a:rPr lang="en-US" sz="2800">
                <a:latin typeface="Georgia"/>
                <a:ea typeface="Georgia"/>
                <a:cs typeface="Georgia"/>
                <a:sym typeface="Georgia"/>
              </a:rPr>
              <a:t>The model using data outperforms a baseline dummy model.</a:t>
            </a:r>
          </a:p>
          <a:p>
            <a:pPr marR="0" lvl="0" algn="l" rtl="0">
              <a:spcBef>
                <a:spcPts val="0"/>
              </a:spcBef>
              <a:buNone/>
            </a:pPr>
            <a:endParaRPr sz="2800">
              <a:latin typeface="Georgia"/>
              <a:ea typeface="Georgia"/>
              <a:cs typeface="Georgia"/>
              <a:sym typeface="Georgia"/>
            </a:endParaRPr>
          </a:p>
          <a:p>
            <a:pPr marL="457200" marR="0" lvl="0" indent="-406400" algn="l" rtl="0">
              <a:spcBef>
                <a:spcPts val="0"/>
              </a:spcBef>
              <a:buSzPct val="100000"/>
              <a:buFont typeface="Georgia"/>
              <a:buAutoNum type="arabicPeriod"/>
            </a:pPr>
            <a:r>
              <a:rPr lang="en-US" sz="2800">
                <a:latin typeface="Georgia"/>
                <a:ea typeface="Georgia"/>
                <a:cs typeface="Georgia"/>
                <a:sym typeface="Georgia"/>
              </a:rPr>
              <a:t>By adding other features, there’s some give and take with probability as the model gets more complicated.</a:t>
            </a:r>
          </a:p>
        </p:txBody>
      </p:sp>
      <p:sp>
        <p:nvSpPr>
          <p:cNvPr id="852" name="Shape 852"/>
          <p:cNvSpPr/>
          <p:nvPr/>
        </p:nvSpPr>
        <p:spPr>
          <a:xfrm>
            <a:off x="635000" y="736600"/>
            <a:ext cx="11734800" cy="431700"/>
          </a:xfrm>
          <a:prstGeom prst="rect">
            <a:avLst/>
          </a:prstGeom>
          <a:noFill/>
          <a:ln>
            <a:noFill/>
          </a:ln>
        </p:spPr>
        <p:txBody>
          <a:bodyPr lIns="0" tIns="0" rIns="0" bIns="0" anchor="t" anchorCtr="0">
            <a:noAutofit/>
          </a:bodyPr>
          <a:lstStyle/>
          <a:p>
            <a:pPr lvl="0" rtl="0">
              <a:spcBef>
                <a:spcPts val="0"/>
              </a:spcBef>
              <a:buSzPct val="25000"/>
              <a:buNone/>
            </a:pPr>
            <a:r>
              <a:rPr lang="en-US" sz="3200" b="1">
                <a:solidFill>
                  <a:schemeClr val="dk1"/>
                </a:solidFill>
                <a:latin typeface="Oswald"/>
                <a:ea typeface="Oswald"/>
                <a:cs typeface="Oswald"/>
                <a:sym typeface="Oswald"/>
              </a:rPr>
              <a:t>VISUALIZING PERFORMANCE AGAINST BASELINE</a:t>
            </a:r>
          </a:p>
        </p:txBody>
      </p:sp>
      <p:pic>
        <p:nvPicPr>
          <p:cNvPr id="853" name="Shape 853"/>
          <p:cNvPicPr preferRelativeResize="0"/>
          <p:nvPr/>
        </p:nvPicPr>
        <p:blipFill>
          <a:blip r:embed="rId3">
            <a:alphaModFix/>
          </a:blip>
          <a:stretch>
            <a:fillRect/>
          </a:stretch>
        </p:blipFill>
        <p:spPr>
          <a:xfrm>
            <a:off x="5492750" y="1738675"/>
            <a:ext cx="7258050" cy="5181600"/>
          </a:xfrm>
          <a:prstGeom prst="rect">
            <a:avLst/>
          </a:prstGeom>
          <a:noFill/>
          <a:ln>
            <a:noFill/>
          </a:ln>
        </p:spPr>
      </p:pic>
    </p:spTree>
  </p:cSld>
  <p:clrMapOvr>
    <a:masterClrMapping/>
  </p:clrMapOvr>
  <p:transition xmlns:p14="http://schemas.microsoft.com/office/powerpoint/2010/mai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pic>
        <p:nvPicPr>
          <p:cNvPr id="858" name="Shape 85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9" name="Shape 85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60" name="Shape 860"/>
          <p:cNvSpPr/>
          <p:nvPr/>
        </p:nvSpPr>
        <p:spPr>
          <a:xfrm>
            <a:off x="2961475" y="2224348"/>
            <a:ext cx="7559399" cy="2857800"/>
          </a:xfrm>
          <a:prstGeom prst="rect">
            <a:avLst/>
          </a:prstGeom>
          <a:noFill/>
          <a:ln>
            <a:noFill/>
          </a:ln>
        </p:spPr>
        <p:txBody>
          <a:bodyPr lIns="50800" tIns="50800" rIns="50800" bIns="50800" anchor="ctr" anchorCtr="0">
            <a:noAutofit/>
          </a:bodyPr>
          <a:lstStyle/>
          <a:p>
            <a:pPr marL="457200" lvl="0" indent="-342900" rtl="0">
              <a:spcBef>
                <a:spcPts val="0"/>
              </a:spcBef>
              <a:buSzPct val="1000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n a similar approach, use the sklearn precision_recall_curve function to enable you to plot the precision-recall curve of the four models from above</a:t>
            </a:r>
            <a:r>
              <a:rPr lang="en-US" sz="1800">
                <a:latin typeface="Georgia"/>
                <a:ea typeface="Georgia"/>
                <a:cs typeface="Georgia"/>
                <a:sym typeface="Georgia"/>
              </a:rPr>
              <a:t>.  K</a:t>
            </a:r>
            <a:r>
              <a:rPr lang="en-US" sz="1800">
                <a:solidFill>
                  <a:srgbClr val="333333"/>
                </a:solidFill>
                <a:highlight>
                  <a:srgbClr val="FFFFFF"/>
                </a:highlight>
                <a:latin typeface="Georgia"/>
                <a:ea typeface="Georgia"/>
                <a:cs typeface="Georgia"/>
                <a:sym typeface="Georgia"/>
              </a:rPr>
              <a:t>eep in mind precision in the first array is returned from the function, but the plot shows it as the y-axis</a:t>
            </a:r>
            <a:r>
              <a:rPr lang="en-US" sz="1800">
                <a:latin typeface="Georgia"/>
                <a:ea typeface="Georgia"/>
                <a:cs typeface="Georgia"/>
                <a:sym typeface="Georgia"/>
              </a:rPr>
              <a:t>.</a:t>
            </a:r>
          </a:p>
          <a:p>
            <a:pPr marL="457200" lvl="0" indent="-342900" rtl="0">
              <a:spcBef>
                <a:spcPts val="0"/>
              </a:spcBef>
              <a:buSzPct val="100000"/>
              <a:buFont typeface="Georgia"/>
              <a:buAutoNum type="arabicPeriod"/>
            </a:pPr>
            <a:r>
              <a:rPr lang="en-US" sz="1800">
                <a:latin typeface="Georgia"/>
                <a:ea typeface="Georgia"/>
                <a:cs typeface="Georgia"/>
                <a:sym typeface="Georgia"/>
              </a:rPr>
              <a:t>E</a:t>
            </a:r>
            <a:r>
              <a:rPr lang="en-US" sz="1800">
                <a:solidFill>
                  <a:srgbClr val="333333"/>
                </a:solidFill>
                <a:highlight>
                  <a:srgbClr val="FFFFFF"/>
                </a:highlight>
                <a:latin typeface="Georgia"/>
                <a:ea typeface="Georgia"/>
                <a:cs typeface="Georgia"/>
                <a:sym typeface="Georgia"/>
              </a:rPr>
              <a:t>xplain what is occurring when the recall is below 0.2</a:t>
            </a:r>
            <a:r>
              <a:rPr lang="en-US" sz="1800">
                <a:latin typeface="Georgia"/>
                <a:ea typeface="Georgia"/>
                <a:cs typeface="Georgia"/>
                <a:sym typeface="Georgia"/>
              </a:rPr>
              <a:t>.</a:t>
            </a:r>
          </a:p>
          <a:p>
            <a:pPr marL="457200" lvl="0" indent="-342900" rtl="0">
              <a:spcBef>
                <a:spcPts val="0"/>
              </a:spcBef>
              <a:buSzPct val="100000"/>
              <a:buFont typeface="Georgia"/>
              <a:buAutoNum type="arabicPeriod"/>
            </a:pPr>
            <a:r>
              <a:rPr lang="en-US" sz="1800">
                <a:latin typeface="Georgia"/>
                <a:ea typeface="Georgia"/>
                <a:cs typeface="Georgia"/>
                <a:sym typeface="Georgia"/>
              </a:rPr>
              <a:t>B</a:t>
            </a:r>
            <a:r>
              <a:rPr lang="en-US" sz="1800">
                <a:solidFill>
                  <a:srgbClr val="333333"/>
                </a:solidFill>
                <a:highlight>
                  <a:srgbClr val="FFFFFF"/>
                </a:highlight>
                <a:latin typeface="Georgia"/>
                <a:ea typeface="Georgia"/>
                <a:cs typeface="Georgia"/>
                <a:sym typeface="Georgia"/>
              </a:rPr>
              <a:t>ased on this performance, is there a clear winner at different thresholds</a:t>
            </a:r>
            <a:r>
              <a:rPr lang="en-US" sz="1800">
                <a:latin typeface="Georgia"/>
                <a:ea typeface="Georgia"/>
                <a:cs typeface="Georgia"/>
                <a:sym typeface="Georgia"/>
              </a:rPr>
              <a:t>?</a:t>
            </a:r>
            <a:br>
              <a:rPr lang="en-US" sz="1800">
                <a:latin typeface="Georgia"/>
                <a:ea typeface="Georgia"/>
                <a:cs typeface="Georgia"/>
                <a:sym typeface="Georgia"/>
              </a:rPr>
            </a:br>
            <a:endParaRPr lang="en-US" sz="1800">
              <a:latin typeface="Georgia"/>
              <a:ea typeface="Georgia"/>
              <a:cs typeface="Georgia"/>
              <a:sym typeface="Georgia"/>
            </a:endParaRPr>
          </a:p>
          <a:p>
            <a:pPr marL="457200" lvl="0" indent="-342900" rtl="0">
              <a:spcBef>
                <a:spcPts val="0"/>
              </a:spcBef>
              <a:buSzPct val="100000"/>
              <a:buFont typeface="Georgia"/>
              <a:buAutoNum type="arabicPeriod"/>
            </a:pPr>
            <a:r>
              <a:rPr lang="en-US" sz="1800" b="1">
                <a:latin typeface="Georgia"/>
                <a:ea typeface="Georgia"/>
                <a:cs typeface="Georgia"/>
                <a:sym typeface="Georgia"/>
              </a:rPr>
              <a:t>Bonus</a:t>
            </a:r>
            <a:r>
              <a:rPr lang="en-US" sz="1800">
                <a:latin typeface="Georgia"/>
                <a:ea typeface="Georgia"/>
                <a:cs typeface="Georgia"/>
                <a:sym typeface="Georgia"/>
              </a:rPr>
              <a:t>:  R</a:t>
            </a:r>
            <a:r>
              <a:rPr lang="en-US" sz="1800">
                <a:solidFill>
                  <a:srgbClr val="333333"/>
                </a:solidFill>
                <a:highlight>
                  <a:srgbClr val="FFFFFF"/>
                </a:highlight>
                <a:latin typeface="Georgia"/>
                <a:ea typeface="Georgia"/>
                <a:cs typeface="Georgia"/>
                <a:sym typeface="Georgia"/>
              </a:rPr>
              <a:t>edo both the AUC and precision-recall curves using models that have been cross validated using kfold. How do these new figures change your expectations for performance</a:t>
            </a:r>
            <a:r>
              <a:rPr lang="en-US" sz="1800">
                <a:latin typeface="Georgia"/>
                <a:ea typeface="Georgia"/>
                <a:cs typeface="Georgia"/>
                <a:sym typeface="Georgia"/>
              </a:rPr>
              <a:t>?</a:t>
            </a:r>
          </a:p>
        </p:txBody>
      </p:sp>
      <p:sp>
        <p:nvSpPr>
          <p:cNvPr id="861" name="Shape 861"/>
          <p:cNvSpPr/>
          <p:nvPr/>
        </p:nvSpPr>
        <p:spPr>
          <a:xfrm>
            <a:off x="3052754" y="5792350"/>
            <a:ext cx="71856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The new plots and associated answers</a:t>
            </a:r>
          </a:p>
        </p:txBody>
      </p:sp>
      <p:sp>
        <p:nvSpPr>
          <p:cNvPr id="862" name="Shape 86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63" name="Shape 863"/>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a:t>
            </a:r>
          </a:p>
        </p:txBody>
      </p:sp>
      <p:cxnSp>
        <p:nvCxnSpPr>
          <p:cNvPr id="864" name="Shape 86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65" name="Shape 865"/>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TRY IT OUT</a:t>
            </a:r>
          </a:p>
        </p:txBody>
      </p:sp>
    </p:spTree>
  </p:cSld>
  <p:clrMapOvr>
    <a:masterClrMapping/>
  </p:clrMapOvr>
  <p:transition xmlns:p14="http://schemas.microsoft.com/office/powerpoint/2010/mai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Shape 8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871" name="Shape 87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PROJECT PRACTICE</a:t>
            </a:r>
          </a:p>
        </p:txBody>
      </p:sp>
    </p:spTree>
  </p:cSld>
  <p:clrMapOvr>
    <a:masterClrMapping/>
  </p:clrMapOvr>
  <p:transition xmlns:p14="http://schemas.microsoft.com/office/powerpoint/2010/mai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pic>
        <p:nvPicPr>
          <p:cNvPr id="876" name="Shape 8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7" name="Shape 87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78" name="Shape 878"/>
          <p:cNvSpPr/>
          <p:nvPr/>
        </p:nvSpPr>
        <p:spPr>
          <a:xfrm>
            <a:off x="2961475" y="2224350"/>
            <a:ext cx="9460199" cy="3656699"/>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models built from the flight data problem earlier in class, work through the same problems. Your data and models should already be accessible. Your goals</a:t>
            </a:r>
            <a:r>
              <a:rPr lang="en-US" sz="1800">
                <a:latin typeface="Georgia"/>
                <a:ea typeface="Georgia"/>
                <a:cs typeface="Georgia"/>
                <a:sym typeface="Georgia"/>
              </a:rPr>
              <a:t>:</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here are </a:t>
            </a:r>
            <a:r>
              <a:rPr lang="en-US" sz="1800" i="1">
                <a:solidFill>
                  <a:srgbClr val="333333"/>
                </a:solidFill>
                <a:highlight>
                  <a:srgbClr val="FFFFFF"/>
                </a:highlight>
                <a:latin typeface="Georgia"/>
                <a:ea typeface="Georgia"/>
                <a:cs typeface="Georgia"/>
                <a:sym typeface="Georgia"/>
              </a:rPr>
              <a:t>many</a:t>
            </a:r>
            <a:r>
              <a:rPr lang="en-US" sz="1800">
                <a:solidFill>
                  <a:srgbClr val="333333"/>
                </a:solidFill>
                <a:highlight>
                  <a:srgbClr val="FFFFFF"/>
                </a:highlight>
                <a:latin typeface="Georgia"/>
                <a:ea typeface="Georgia"/>
                <a:cs typeface="Georgia"/>
                <a:sym typeface="Georgia"/>
              </a:rPr>
              <a:t> ways to manipulate this data set. Consider what is a proper "categorical" variable, and keep </a:t>
            </a:r>
            <a:r>
              <a:rPr lang="en-US" sz="1800" i="1">
                <a:solidFill>
                  <a:srgbClr val="333333"/>
                </a:solidFill>
                <a:highlight>
                  <a:srgbClr val="FFFFFF"/>
                </a:highlight>
                <a:latin typeface="Georgia"/>
                <a:ea typeface="Georgia"/>
                <a:cs typeface="Georgia"/>
                <a:sym typeface="Georgia"/>
              </a:rPr>
              <a:t>only</a:t>
            </a:r>
            <a:r>
              <a:rPr lang="en-US" sz="1800">
                <a:solidFill>
                  <a:srgbClr val="333333"/>
                </a:solidFill>
                <a:highlight>
                  <a:srgbClr val="FFFFFF"/>
                </a:highlight>
                <a:latin typeface="Georgia"/>
                <a:ea typeface="Georgia"/>
                <a:cs typeface="Georgia"/>
                <a:sym typeface="Georgia"/>
              </a:rPr>
              <a:t> what is significant. You will easily have 20+ variables. Aim to have at least three visuals that clearly explain the relationship of variables you've used against the predictive survival value</a:t>
            </a:r>
            <a:r>
              <a:rPr lang="en-US" sz="1800">
                <a:latin typeface="Georgia"/>
                <a:ea typeface="Georgia"/>
                <a:cs typeface="Georgia"/>
                <a:sym typeface="Georgia"/>
              </a:rPr>
              <a:t>.</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enerate the AUC or precision-recall curve (based on which you think makes more sense), and have a statement that defines, compared to a baseline, how your model performs and any caveats</a:t>
            </a:r>
            <a:r>
              <a:rPr lang="en-US" sz="1800">
                <a:solidFill>
                  <a:schemeClr val="dk1"/>
                </a:solidFill>
                <a:latin typeface="Georgia"/>
                <a:ea typeface="Georgia"/>
                <a:cs typeface="Georgia"/>
                <a:sym typeface="Georgia"/>
              </a:rPr>
              <a:t>.  F</a:t>
            </a:r>
            <a:r>
              <a:rPr lang="en-US" sz="1800">
                <a:solidFill>
                  <a:srgbClr val="333333"/>
                </a:solidFill>
                <a:highlight>
                  <a:srgbClr val="FFFFFF"/>
                </a:highlight>
                <a:latin typeface="Georgia"/>
                <a:ea typeface="Georgia"/>
                <a:cs typeface="Georgia"/>
                <a:sym typeface="Georgia"/>
              </a:rPr>
              <a:t>or example: "My model on average performs at x rate, but the features under-perform and explain less of the data at these thresholds." Consider this as practice for your own project, since the steps you'll take to present your work will be relatively similar</a:t>
            </a:r>
            <a:r>
              <a:rPr lang="en-US" sz="1800">
                <a:solidFill>
                  <a:schemeClr val="dk1"/>
                </a:solidFill>
                <a:latin typeface="Georgia"/>
                <a:ea typeface="Georgia"/>
                <a:cs typeface="Georgia"/>
                <a:sym typeface="Georgia"/>
              </a:rPr>
              <a:t>.</a:t>
            </a:r>
          </a:p>
        </p:txBody>
      </p:sp>
      <p:sp>
        <p:nvSpPr>
          <p:cNvPr id="879" name="Shape 879"/>
          <p:cNvSpPr/>
          <p:nvPr/>
        </p:nvSpPr>
        <p:spPr>
          <a:xfrm>
            <a:off x="3052756" y="6478150"/>
            <a:ext cx="90624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New models and performance statement</a:t>
            </a:r>
          </a:p>
        </p:txBody>
      </p:sp>
      <p:sp>
        <p:nvSpPr>
          <p:cNvPr id="880" name="Shape 880"/>
          <p:cNvSpPr/>
          <p:nvPr/>
        </p:nvSpPr>
        <p:spPr>
          <a:xfrm>
            <a:off x="2989800" y="60854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81" name="Shape 881"/>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(45 minutes)</a:t>
            </a:r>
          </a:p>
        </p:txBody>
      </p:sp>
      <p:cxnSp>
        <p:nvCxnSpPr>
          <p:cNvPr id="882" name="Shape 88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83" name="Shape 883"/>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PROJECT PRACTICE</a:t>
            </a:r>
          </a:p>
        </p:txBody>
      </p:sp>
    </p:spTree>
  </p:cSld>
  <p:clrMapOvr>
    <a:masterClrMapping/>
  </p:clrMapOvr>
  <p:transition xmlns:p14="http://schemas.microsoft.com/office/powerpoint/2010/mai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Shape 8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89" name="Shape 88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ransition xmlns:p14="http://schemas.microsoft.com/office/powerpoint/2010/mai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Shape 89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hat do precision and recall mean? How are they similar and different to True Positive Rate and False Positive Rate</a:t>
            </a:r>
            <a:r>
              <a:rPr lang="en-US" sz="2800">
                <a:latin typeface="Georgia"/>
                <a:ea typeface="Georgia"/>
                <a:cs typeface="Georgia"/>
                <a:sym typeface="Georgia"/>
              </a:rPr>
              <a:t>?</a:t>
            </a:r>
          </a:p>
          <a:p>
            <a:pPr marR="0" lvl="0" algn="l" rtl="0">
              <a:lnSpc>
                <a:spcPct val="100000"/>
              </a:lnSpc>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a:t>
            </a:r>
            <a:r>
              <a:rPr lang="en-US" sz="2800">
                <a:solidFill>
                  <a:srgbClr val="333333"/>
                </a:solidFill>
                <a:highlight>
                  <a:srgbClr val="FFFFFF"/>
                </a:highlight>
                <a:latin typeface="Georgia"/>
                <a:ea typeface="Georgia"/>
                <a:cs typeface="Georgia"/>
                <a:sym typeface="Georgia"/>
              </a:rPr>
              <a:t>ow does cost benefit analysis play a role in building models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hat are at least two very important details to consider when creating visuals for a project's stakeholders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hy would an AUC plot work well for a data science audience but not for a business audience? What would be a more effective visualization for that group</a:t>
            </a:r>
            <a:r>
              <a:rPr lang="en-US" sz="2800">
                <a:latin typeface="Georgia"/>
                <a:ea typeface="Georgia"/>
                <a:cs typeface="Georgia"/>
                <a:sym typeface="Georgia"/>
              </a:rPr>
              <a:t>?</a:t>
            </a:r>
          </a:p>
          <a:p>
            <a:pPr marR="0" lvl="0" algn="l" rtl="0">
              <a:spcBef>
                <a:spcPts val="1000"/>
              </a:spcBef>
              <a:buNone/>
            </a:pPr>
            <a:endParaRPr sz="2800">
              <a:latin typeface="Georgia"/>
              <a:ea typeface="Georgia"/>
              <a:cs typeface="Georgia"/>
              <a:sym typeface="Georgia"/>
            </a:endParaRPr>
          </a:p>
        </p:txBody>
      </p:sp>
      <p:sp>
        <p:nvSpPr>
          <p:cNvPr id="895" name="Shape 8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AND NEXT STEPS</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Understand results from a confusion matrix and measure true positive rate and false positive rate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Create and interpret results from a binary classification problem</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Know what a decision line is in logistic regression</a:t>
            </a:r>
          </a:p>
        </p:txBody>
      </p:sp>
    </p:spTree>
  </p:cSld>
  <p:clrMapOvr>
    <a:masterClrMapping/>
  </p:clrMapOvr>
  <p:transition xmlns:p14="http://schemas.microsoft.com/office/powerpoint/2010/main" spd="slow">
    <p:cut/>
  </p:transition>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99"/>
        <p:cNvGrpSpPr/>
        <p:nvPr/>
      </p:nvGrpSpPr>
      <p:grpSpPr>
        <a:xfrm>
          <a:off x="0" y="0"/>
          <a:ext cx="0" cy="0"/>
          <a:chOff x="0" y="0"/>
          <a:chExt cx="0" cy="0"/>
        </a:xfrm>
      </p:grpSpPr>
      <p:sp>
        <p:nvSpPr>
          <p:cNvPr id="900" name="Shape 900"/>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901" name="Shape 901"/>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ransition xmlns:p14="http://schemas.microsoft.com/office/powerpoint/2010/mai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Shape 90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907" name="Shape 907"/>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UPCOMING</a:t>
            </a:r>
          </a:p>
        </p:txBody>
      </p:sp>
      <p:sp>
        <p:nvSpPr>
          <p:cNvPr id="908" name="Shape 908"/>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Project:  Unit Project 4</a:t>
            </a:r>
          </a:p>
          <a:p>
            <a:pPr marR="0" lvl="0" algn="l" rtl="0">
              <a:spcBef>
                <a:spcPts val="1000"/>
              </a:spcBef>
              <a:buNone/>
            </a:pPr>
            <a:endParaRPr dirty="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12"/>
        <p:cNvGrpSpPr/>
        <p:nvPr/>
      </p:nvGrpSpPr>
      <p:grpSpPr>
        <a:xfrm>
          <a:off x="0" y="0"/>
          <a:ext cx="0" cy="0"/>
          <a:chOff x="0" y="0"/>
          <a:chExt cx="0" cy="0"/>
        </a:xfrm>
      </p:grpSpPr>
      <p:sp>
        <p:nvSpPr>
          <p:cNvPr id="913" name="Shape 913"/>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914" name="Shape 914"/>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ransition xmlns:p14="http://schemas.microsoft.com/office/powerpoint/2010/mai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Shape 9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920" name="Shape 92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921" name="Shape 92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25"/>
        <p:cNvGrpSpPr/>
        <p:nvPr/>
      </p:nvGrpSpPr>
      <p:grpSpPr>
        <a:xfrm>
          <a:off x="0" y="0"/>
          <a:ext cx="0" cy="0"/>
          <a:chOff x="0" y="0"/>
          <a:chExt cx="0" cy="0"/>
        </a:xfrm>
      </p:grpSpPr>
      <p:sp>
        <p:nvSpPr>
          <p:cNvPr id="926" name="Shape 926"/>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927" name="Shape 927"/>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28" name="Shape 928"/>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29" name="Shape 929"/>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transition xmlns:p14="http://schemas.microsoft.com/office/powerpoint/2010/main" spd="slow">
    <p:cut/>
  </p:transition>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33"/>
        <p:cNvGrpSpPr/>
        <p:nvPr/>
      </p:nvGrpSpPr>
      <p:grpSpPr>
        <a:xfrm>
          <a:off x="0" y="0"/>
          <a:ext cx="0" cy="0"/>
          <a:chOff x="0" y="0"/>
          <a:chExt cx="0" cy="0"/>
        </a:xfrm>
      </p:grpSpPr>
      <p:sp>
        <p:nvSpPr>
          <p:cNvPr id="934" name="Shape 93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935" name="Shape 93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36" name="Shape 93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37" name="Shape 93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938" name="Shape 938"/>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transition xmlns:p14="http://schemas.microsoft.com/office/powerpoint/2010/mai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Shape 943"/>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944" name="Shape 944"/>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945" name="Shape 945"/>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946" name="Shape 94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47" name="Shape 94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48" name="Shape 948"/>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949" name="Shape 949"/>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COMMUNICATING RESULT</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WE BUILT A MODEL!  NOW WHAT?</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We’ve built our model, but there is still a gap between your Notebook with plots/figures and a slideshow needed to present your results.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Classes so far have focused on two core concepts:</a:t>
            </a:r>
          </a:p>
          <a:p>
            <a:pPr marR="0" lvl="1" algn="l" rtl="0">
              <a:spcBef>
                <a:spcPts val="0"/>
              </a:spcBef>
              <a:buSzPct val="100000"/>
              <a:buFont typeface="Georgia"/>
            </a:pPr>
            <a:r>
              <a:rPr lang="en-US" sz="2800">
                <a:latin typeface="Georgia"/>
                <a:ea typeface="Georgia"/>
                <a:cs typeface="Georgia"/>
                <a:sym typeface="Georgia"/>
              </a:rPr>
              <a:t>developing consistent practices</a:t>
            </a:r>
          </a:p>
          <a:p>
            <a:pPr marR="0" lvl="1" algn="l" rtl="0">
              <a:spcBef>
                <a:spcPts val="0"/>
              </a:spcBef>
              <a:buSzPct val="100000"/>
              <a:buFont typeface="Georgia"/>
            </a:pPr>
            <a:r>
              <a:rPr lang="en-US" sz="2800">
                <a:latin typeface="Georgia"/>
                <a:ea typeface="Georgia"/>
                <a:cs typeface="Georgia"/>
                <a:sym typeface="Georgia"/>
              </a:rPr>
              <a:t>interpreting metrics to evaluate and improve model performance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But what does that mean to your audience?</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3316</Words>
  <Application>Microsoft Macintosh PowerPoint</Application>
  <PresentationFormat>Custom</PresentationFormat>
  <Paragraphs>483</Paragraphs>
  <Slides>76</Slides>
  <Notes>76</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76</vt:i4>
      </vt:variant>
    </vt:vector>
  </HeadingPairs>
  <TitlesOfParts>
    <vt:vector size="79" baseType="lpstr">
      <vt:lpstr>Oswald</vt:lpstr>
      <vt:lpstr>White</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UPCOMING</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Brandon Burroughs</cp:lastModifiedBy>
  <cp:revision>1</cp:revision>
  <dcterms:modified xsi:type="dcterms:W3CDTF">2016-02-15T02:24:53Z</dcterms:modified>
</cp:coreProperties>
</file>