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710" r:id="rId3"/>
    <p:sldMasterId id="214748371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Lst>
  <p:sldSz cy="7302500" cx="13004800"/>
  <p:notesSz cx="6858000" cy="9144000"/>
  <p:embeddedFontLst>
    <p:embeddedFont>
      <p:font typeface="Oswald"/>
      <p:regular r:id="rId91"/>
      <p:bold r:id="rId9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slide" Target="slides/slide83.xml"/><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Oswald-regular.fntdata"/><Relationship Id="rId90" Type="http://schemas.openxmlformats.org/officeDocument/2006/relationships/slide" Target="slides/slide85.xml"/><Relationship Id="rId92" Type="http://schemas.openxmlformats.org/officeDocument/2006/relationships/font" Target="fonts/Oswald-bold.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199" cy="4114800"/>
          </a:xfrm>
          <a:prstGeom prst="rect">
            <a:avLst/>
          </a:prstGeom>
          <a:noFill/>
          <a:ln>
            <a:noFill/>
          </a:ln>
        </p:spPr>
        <p:txBody>
          <a:bodyPr anchorCtr="0" anchor="t" bIns="91425" lIns="91425" rIns="91425" tIns="91425"/>
          <a:lstStyle>
            <a:lvl1pPr indent="0" lvl="0" marL="0" marR="0" rtl="0" algn="l">
              <a:spcBef>
                <a:spcPts val="0"/>
              </a:spcBef>
              <a:defRPr/>
            </a:lvl1pPr>
            <a:lvl2pPr indent="228600" lvl="1" marL="0" marR="0" rtl="0" algn="l">
              <a:spcBef>
                <a:spcPts val="0"/>
              </a:spcBef>
              <a:defRPr/>
            </a:lvl2pPr>
            <a:lvl3pPr indent="457200" lvl="2" marL="0" marR="0" rtl="0" algn="l">
              <a:spcBef>
                <a:spcPts val="0"/>
              </a:spcBef>
              <a:defRPr/>
            </a:lvl3pPr>
            <a:lvl4pPr indent="685800" lvl="3" marL="0" marR="0" rtl="0" algn="l">
              <a:spcBef>
                <a:spcPts val="0"/>
              </a:spcBef>
              <a:defRPr/>
            </a:lvl4pPr>
            <a:lvl5pPr indent="914400" lvl="4" marL="0" marR="0" rtl="0" algn="l">
              <a:spcBef>
                <a:spcPts val="0"/>
              </a:spcBef>
              <a:defRPr/>
            </a:lvl5pPr>
            <a:lvl6pPr indent="1143000" lvl="5" marL="0" marR="0" rtl="0" algn="l">
              <a:spcBef>
                <a:spcPts val="0"/>
              </a:spcBef>
              <a:defRPr/>
            </a:lvl6pPr>
            <a:lvl7pPr indent="1371600" lvl="6" marL="0" marR="0" rtl="0" algn="l">
              <a:spcBef>
                <a:spcPts val="0"/>
              </a:spcBef>
              <a:defRPr/>
            </a:lvl7pPr>
            <a:lvl8pPr indent="1600200" lvl="7" marL="0" marR="0" rtl="0" algn="l">
              <a:spcBef>
                <a:spcPts val="0"/>
              </a:spcBef>
              <a:defRPr/>
            </a:lvl8pPr>
            <a:lvl9pPr indent="1828800" lvl="8" marL="0" marR="0" rtl="0" algn="l">
              <a:spcBef>
                <a:spcPts val="0"/>
              </a:spcBef>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11" name="Shape 41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7" name="Shape 467"/>
        <p:cNvGrpSpPr/>
        <p:nvPr/>
      </p:nvGrpSpPr>
      <p:grpSpPr>
        <a:xfrm>
          <a:off x="0" y="0"/>
          <a:ext cx="0" cy="0"/>
          <a:chOff x="0" y="0"/>
          <a:chExt cx="0" cy="0"/>
        </a:xfrm>
      </p:grpSpPr>
      <p:sp>
        <p:nvSpPr>
          <p:cNvPr id="468" name="Shape 4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69" name="Shape 46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3" name="Shape 473"/>
        <p:cNvGrpSpPr/>
        <p:nvPr/>
      </p:nvGrpSpPr>
      <p:grpSpPr>
        <a:xfrm>
          <a:off x="0" y="0"/>
          <a:ext cx="0" cy="0"/>
          <a:chOff x="0" y="0"/>
          <a:chExt cx="0" cy="0"/>
        </a:xfrm>
      </p:grpSpPr>
      <p:sp>
        <p:nvSpPr>
          <p:cNvPr id="474" name="Shape 47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475" name="Shape 4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81" name="Shape 48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5" name="Shape 485"/>
        <p:cNvGrpSpPr/>
        <p:nvPr/>
      </p:nvGrpSpPr>
      <p:grpSpPr>
        <a:xfrm>
          <a:off x="0" y="0"/>
          <a:ext cx="0" cy="0"/>
          <a:chOff x="0" y="0"/>
          <a:chExt cx="0" cy="0"/>
        </a:xfrm>
      </p:grpSpPr>
      <p:sp>
        <p:nvSpPr>
          <p:cNvPr id="486" name="Shape 4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87" name="Shape 48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93" name="Shape 49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7" name="Shape 497"/>
        <p:cNvGrpSpPr/>
        <p:nvPr/>
      </p:nvGrpSpPr>
      <p:grpSpPr>
        <a:xfrm>
          <a:off x="0" y="0"/>
          <a:ext cx="0" cy="0"/>
          <a:chOff x="0" y="0"/>
          <a:chExt cx="0" cy="0"/>
        </a:xfrm>
      </p:grpSpPr>
      <p:sp>
        <p:nvSpPr>
          <p:cNvPr id="498" name="Shape 4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99" name="Shape 499"/>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9" name="Shape 509"/>
        <p:cNvGrpSpPr/>
        <p:nvPr/>
      </p:nvGrpSpPr>
      <p:grpSpPr>
        <a:xfrm>
          <a:off x="0" y="0"/>
          <a:ext cx="0" cy="0"/>
          <a:chOff x="0" y="0"/>
          <a:chExt cx="0" cy="0"/>
        </a:xfrm>
      </p:grpSpPr>
      <p:sp>
        <p:nvSpPr>
          <p:cNvPr id="510" name="Shape 5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11" name="Shape 51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5" name="Shape 515"/>
        <p:cNvGrpSpPr/>
        <p:nvPr/>
      </p:nvGrpSpPr>
      <p:grpSpPr>
        <a:xfrm>
          <a:off x="0" y="0"/>
          <a:ext cx="0" cy="0"/>
          <a:chOff x="0" y="0"/>
          <a:chExt cx="0" cy="0"/>
        </a:xfrm>
      </p:grpSpPr>
      <p:sp>
        <p:nvSpPr>
          <p:cNvPr id="516" name="Shape 5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17" name="Shape 51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2" name="Shape 522"/>
        <p:cNvGrpSpPr/>
        <p:nvPr/>
      </p:nvGrpSpPr>
      <p:grpSpPr>
        <a:xfrm>
          <a:off x="0" y="0"/>
          <a:ext cx="0" cy="0"/>
          <a:chOff x="0" y="0"/>
          <a:chExt cx="0" cy="0"/>
        </a:xfrm>
      </p:grpSpPr>
      <p:sp>
        <p:nvSpPr>
          <p:cNvPr id="523" name="Shape 5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24" name="Shape 52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9" name="Shape 529"/>
        <p:cNvGrpSpPr/>
        <p:nvPr/>
      </p:nvGrpSpPr>
      <p:grpSpPr>
        <a:xfrm>
          <a:off x="0" y="0"/>
          <a:ext cx="0" cy="0"/>
          <a:chOff x="0" y="0"/>
          <a:chExt cx="0" cy="0"/>
        </a:xfrm>
      </p:grpSpPr>
      <p:sp>
        <p:nvSpPr>
          <p:cNvPr id="530" name="Shape 5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31" name="Shape 53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18" name="Shape 41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6" name="Shape 536"/>
        <p:cNvGrpSpPr/>
        <p:nvPr/>
      </p:nvGrpSpPr>
      <p:grpSpPr>
        <a:xfrm>
          <a:off x="0" y="0"/>
          <a:ext cx="0" cy="0"/>
          <a:chOff x="0" y="0"/>
          <a:chExt cx="0" cy="0"/>
        </a:xfrm>
      </p:grpSpPr>
      <p:sp>
        <p:nvSpPr>
          <p:cNvPr id="537" name="Shape 5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38" name="Shape 53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3" name="Shape 543"/>
        <p:cNvGrpSpPr/>
        <p:nvPr/>
      </p:nvGrpSpPr>
      <p:grpSpPr>
        <a:xfrm>
          <a:off x="0" y="0"/>
          <a:ext cx="0" cy="0"/>
          <a:chOff x="0" y="0"/>
          <a:chExt cx="0" cy="0"/>
        </a:xfrm>
      </p:grpSpPr>
      <p:sp>
        <p:nvSpPr>
          <p:cNvPr id="544" name="Shape 5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45" name="Shape 54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9" name="Shape 549"/>
        <p:cNvGrpSpPr/>
        <p:nvPr/>
      </p:nvGrpSpPr>
      <p:grpSpPr>
        <a:xfrm>
          <a:off x="0" y="0"/>
          <a:ext cx="0" cy="0"/>
          <a:chOff x="0" y="0"/>
          <a:chExt cx="0" cy="0"/>
        </a:xfrm>
      </p:grpSpPr>
      <p:sp>
        <p:nvSpPr>
          <p:cNvPr id="550" name="Shape 5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51" name="Shape 55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6" name="Shape 556"/>
        <p:cNvGrpSpPr/>
        <p:nvPr/>
      </p:nvGrpSpPr>
      <p:grpSpPr>
        <a:xfrm>
          <a:off x="0" y="0"/>
          <a:ext cx="0" cy="0"/>
          <a:chOff x="0" y="0"/>
          <a:chExt cx="0" cy="0"/>
        </a:xfrm>
      </p:grpSpPr>
      <p:sp>
        <p:nvSpPr>
          <p:cNvPr id="557" name="Shape 5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58" name="Shape 55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3" name="Shape 563"/>
        <p:cNvGrpSpPr/>
        <p:nvPr/>
      </p:nvGrpSpPr>
      <p:grpSpPr>
        <a:xfrm>
          <a:off x="0" y="0"/>
          <a:ext cx="0" cy="0"/>
          <a:chOff x="0" y="0"/>
          <a:chExt cx="0" cy="0"/>
        </a:xfrm>
      </p:grpSpPr>
      <p:sp>
        <p:nvSpPr>
          <p:cNvPr id="564" name="Shape 5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65" name="Shape 565"/>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5" name="Shape 575"/>
        <p:cNvGrpSpPr/>
        <p:nvPr/>
      </p:nvGrpSpPr>
      <p:grpSpPr>
        <a:xfrm>
          <a:off x="0" y="0"/>
          <a:ext cx="0" cy="0"/>
          <a:chOff x="0" y="0"/>
          <a:chExt cx="0" cy="0"/>
        </a:xfrm>
      </p:grpSpPr>
      <p:sp>
        <p:nvSpPr>
          <p:cNvPr id="576" name="Shape 57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77" name="Shape 5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1" name="Shape 581"/>
        <p:cNvGrpSpPr/>
        <p:nvPr/>
      </p:nvGrpSpPr>
      <p:grpSpPr>
        <a:xfrm>
          <a:off x="0" y="0"/>
          <a:ext cx="0" cy="0"/>
          <a:chOff x="0" y="0"/>
          <a:chExt cx="0" cy="0"/>
        </a:xfrm>
      </p:grpSpPr>
      <p:sp>
        <p:nvSpPr>
          <p:cNvPr id="582" name="Shape 5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83" name="Shape 58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8" name="Shape 588"/>
        <p:cNvGrpSpPr/>
        <p:nvPr/>
      </p:nvGrpSpPr>
      <p:grpSpPr>
        <a:xfrm>
          <a:off x="0" y="0"/>
          <a:ext cx="0" cy="0"/>
          <a:chOff x="0" y="0"/>
          <a:chExt cx="0" cy="0"/>
        </a:xfrm>
      </p:grpSpPr>
      <p:sp>
        <p:nvSpPr>
          <p:cNvPr id="589" name="Shape 5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90" name="Shape 590"/>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0" name="Shape 600"/>
        <p:cNvGrpSpPr/>
        <p:nvPr/>
      </p:nvGrpSpPr>
      <p:grpSpPr>
        <a:xfrm>
          <a:off x="0" y="0"/>
          <a:ext cx="0" cy="0"/>
          <a:chOff x="0" y="0"/>
          <a:chExt cx="0" cy="0"/>
        </a:xfrm>
      </p:grpSpPr>
      <p:sp>
        <p:nvSpPr>
          <p:cNvPr id="601" name="Shape 6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02" name="Shape 60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6" name="Shape 606"/>
        <p:cNvGrpSpPr/>
        <p:nvPr/>
      </p:nvGrpSpPr>
      <p:grpSpPr>
        <a:xfrm>
          <a:off x="0" y="0"/>
          <a:ext cx="0" cy="0"/>
          <a:chOff x="0" y="0"/>
          <a:chExt cx="0" cy="0"/>
        </a:xfrm>
      </p:grpSpPr>
      <p:sp>
        <p:nvSpPr>
          <p:cNvPr id="607" name="Shape 6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08" name="Shape 60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25" name="Shape 42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3" name="Shape 613"/>
        <p:cNvGrpSpPr/>
        <p:nvPr/>
      </p:nvGrpSpPr>
      <p:grpSpPr>
        <a:xfrm>
          <a:off x="0" y="0"/>
          <a:ext cx="0" cy="0"/>
          <a:chOff x="0" y="0"/>
          <a:chExt cx="0" cy="0"/>
        </a:xfrm>
      </p:grpSpPr>
      <p:sp>
        <p:nvSpPr>
          <p:cNvPr id="614" name="Shape 6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15" name="Shape 61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9" name="Shape 619"/>
        <p:cNvGrpSpPr/>
        <p:nvPr/>
      </p:nvGrpSpPr>
      <p:grpSpPr>
        <a:xfrm>
          <a:off x="0" y="0"/>
          <a:ext cx="0" cy="0"/>
          <a:chOff x="0" y="0"/>
          <a:chExt cx="0" cy="0"/>
        </a:xfrm>
      </p:grpSpPr>
      <p:sp>
        <p:nvSpPr>
          <p:cNvPr id="620" name="Shape 6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21" name="Shape 62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5" name="Shape 625"/>
        <p:cNvGrpSpPr/>
        <p:nvPr/>
      </p:nvGrpSpPr>
      <p:grpSpPr>
        <a:xfrm>
          <a:off x="0" y="0"/>
          <a:ext cx="0" cy="0"/>
          <a:chOff x="0" y="0"/>
          <a:chExt cx="0" cy="0"/>
        </a:xfrm>
      </p:grpSpPr>
      <p:sp>
        <p:nvSpPr>
          <p:cNvPr id="626" name="Shape 6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27" name="Shape 62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2" name="Shape 632"/>
        <p:cNvGrpSpPr/>
        <p:nvPr/>
      </p:nvGrpSpPr>
      <p:grpSpPr>
        <a:xfrm>
          <a:off x="0" y="0"/>
          <a:ext cx="0" cy="0"/>
          <a:chOff x="0" y="0"/>
          <a:chExt cx="0" cy="0"/>
        </a:xfrm>
      </p:grpSpPr>
      <p:sp>
        <p:nvSpPr>
          <p:cNvPr id="633" name="Shape 6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34" name="Shape 63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8" name="Shape 638"/>
        <p:cNvGrpSpPr/>
        <p:nvPr/>
      </p:nvGrpSpPr>
      <p:grpSpPr>
        <a:xfrm>
          <a:off x="0" y="0"/>
          <a:ext cx="0" cy="0"/>
          <a:chOff x="0" y="0"/>
          <a:chExt cx="0" cy="0"/>
        </a:xfrm>
      </p:grpSpPr>
      <p:sp>
        <p:nvSpPr>
          <p:cNvPr id="639" name="Shape 6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40" name="Shape 64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4" name="Shape 644"/>
        <p:cNvGrpSpPr/>
        <p:nvPr/>
      </p:nvGrpSpPr>
      <p:grpSpPr>
        <a:xfrm>
          <a:off x="0" y="0"/>
          <a:ext cx="0" cy="0"/>
          <a:chOff x="0" y="0"/>
          <a:chExt cx="0" cy="0"/>
        </a:xfrm>
      </p:grpSpPr>
      <p:sp>
        <p:nvSpPr>
          <p:cNvPr id="645" name="Shape 6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46" name="Shape 64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1" name="Shape 651"/>
        <p:cNvGrpSpPr/>
        <p:nvPr/>
      </p:nvGrpSpPr>
      <p:grpSpPr>
        <a:xfrm>
          <a:off x="0" y="0"/>
          <a:ext cx="0" cy="0"/>
          <a:chOff x="0" y="0"/>
          <a:chExt cx="0" cy="0"/>
        </a:xfrm>
      </p:grpSpPr>
      <p:sp>
        <p:nvSpPr>
          <p:cNvPr id="652" name="Shape 65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653" name="Shape 6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7" name="Shape 657"/>
        <p:cNvGrpSpPr/>
        <p:nvPr/>
      </p:nvGrpSpPr>
      <p:grpSpPr>
        <a:xfrm>
          <a:off x="0" y="0"/>
          <a:ext cx="0" cy="0"/>
          <a:chOff x="0" y="0"/>
          <a:chExt cx="0" cy="0"/>
        </a:xfrm>
      </p:grpSpPr>
      <p:sp>
        <p:nvSpPr>
          <p:cNvPr id="658" name="Shape 6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59" name="Shape 65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3" name="Shape 663"/>
        <p:cNvGrpSpPr/>
        <p:nvPr/>
      </p:nvGrpSpPr>
      <p:grpSpPr>
        <a:xfrm>
          <a:off x="0" y="0"/>
          <a:ext cx="0" cy="0"/>
          <a:chOff x="0" y="0"/>
          <a:chExt cx="0" cy="0"/>
        </a:xfrm>
      </p:grpSpPr>
      <p:sp>
        <p:nvSpPr>
          <p:cNvPr id="664" name="Shape 6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65" name="Shape 66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9" name="Shape 669"/>
        <p:cNvGrpSpPr/>
        <p:nvPr/>
      </p:nvGrpSpPr>
      <p:grpSpPr>
        <a:xfrm>
          <a:off x="0" y="0"/>
          <a:ext cx="0" cy="0"/>
          <a:chOff x="0" y="0"/>
          <a:chExt cx="0" cy="0"/>
        </a:xfrm>
      </p:grpSpPr>
      <p:sp>
        <p:nvSpPr>
          <p:cNvPr id="670" name="Shape 6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71" name="Shape 67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0" name="Shape 430"/>
        <p:cNvGrpSpPr/>
        <p:nvPr/>
      </p:nvGrpSpPr>
      <p:grpSpPr>
        <a:xfrm>
          <a:off x="0" y="0"/>
          <a:ext cx="0" cy="0"/>
          <a:chOff x="0" y="0"/>
          <a:chExt cx="0" cy="0"/>
        </a:xfrm>
      </p:grpSpPr>
      <p:sp>
        <p:nvSpPr>
          <p:cNvPr id="431" name="Shape 43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432" name="Shape 4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5" name="Shape 675"/>
        <p:cNvGrpSpPr/>
        <p:nvPr/>
      </p:nvGrpSpPr>
      <p:grpSpPr>
        <a:xfrm>
          <a:off x="0" y="0"/>
          <a:ext cx="0" cy="0"/>
          <a:chOff x="0" y="0"/>
          <a:chExt cx="0" cy="0"/>
        </a:xfrm>
      </p:grpSpPr>
      <p:sp>
        <p:nvSpPr>
          <p:cNvPr id="676" name="Shape 6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77" name="Shape 67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1" name="Shape 681"/>
        <p:cNvGrpSpPr/>
        <p:nvPr/>
      </p:nvGrpSpPr>
      <p:grpSpPr>
        <a:xfrm>
          <a:off x="0" y="0"/>
          <a:ext cx="0" cy="0"/>
          <a:chOff x="0" y="0"/>
          <a:chExt cx="0" cy="0"/>
        </a:xfrm>
      </p:grpSpPr>
      <p:sp>
        <p:nvSpPr>
          <p:cNvPr id="682" name="Shape 6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83" name="Shape 68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7" name="Shape 687"/>
        <p:cNvGrpSpPr/>
        <p:nvPr/>
      </p:nvGrpSpPr>
      <p:grpSpPr>
        <a:xfrm>
          <a:off x="0" y="0"/>
          <a:ext cx="0" cy="0"/>
          <a:chOff x="0" y="0"/>
          <a:chExt cx="0" cy="0"/>
        </a:xfrm>
      </p:grpSpPr>
      <p:sp>
        <p:nvSpPr>
          <p:cNvPr id="688" name="Shape 6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89" name="Shape 68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3" name="Shape 693"/>
        <p:cNvGrpSpPr/>
        <p:nvPr/>
      </p:nvGrpSpPr>
      <p:grpSpPr>
        <a:xfrm>
          <a:off x="0" y="0"/>
          <a:ext cx="0" cy="0"/>
          <a:chOff x="0" y="0"/>
          <a:chExt cx="0" cy="0"/>
        </a:xfrm>
      </p:grpSpPr>
      <p:sp>
        <p:nvSpPr>
          <p:cNvPr id="694" name="Shape 6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95" name="Shape 69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9" name="Shape 699"/>
        <p:cNvGrpSpPr/>
        <p:nvPr/>
      </p:nvGrpSpPr>
      <p:grpSpPr>
        <a:xfrm>
          <a:off x="0" y="0"/>
          <a:ext cx="0" cy="0"/>
          <a:chOff x="0" y="0"/>
          <a:chExt cx="0" cy="0"/>
        </a:xfrm>
      </p:grpSpPr>
      <p:sp>
        <p:nvSpPr>
          <p:cNvPr id="700" name="Shape 7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01" name="Shape 70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1" name="Shape 711"/>
        <p:cNvGrpSpPr/>
        <p:nvPr/>
      </p:nvGrpSpPr>
      <p:grpSpPr>
        <a:xfrm>
          <a:off x="0" y="0"/>
          <a:ext cx="0" cy="0"/>
          <a:chOff x="0" y="0"/>
          <a:chExt cx="0" cy="0"/>
        </a:xfrm>
      </p:grpSpPr>
      <p:sp>
        <p:nvSpPr>
          <p:cNvPr id="712" name="Shape 7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13" name="Shape 71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7" name="Shape 717"/>
        <p:cNvGrpSpPr/>
        <p:nvPr/>
      </p:nvGrpSpPr>
      <p:grpSpPr>
        <a:xfrm>
          <a:off x="0" y="0"/>
          <a:ext cx="0" cy="0"/>
          <a:chOff x="0" y="0"/>
          <a:chExt cx="0" cy="0"/>
        </a:xfrm>
      </p:grpSpPr>
      <p:sp>
        <p:nvSpPr>
          <p:cNvPr id="718" name="Shape 7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19" name="Shape 71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3" name="Shape 723"/>
        <p:cNvGrpSpPr/>
        <p:nvPr/>
      </p:nvGrpSpPr>
      <p:grpSpPr>
        <a:xfrm>
          <a:off x="0" y="0"/>
          <a:ext cx="0" cy="0"/>
          <a:chOff x="0" y="0"/>
          <a:chExt cx="0" cy="0"/>
        </a:xfrm>
      </p:grpSpPr>
      <p:sp>
        <p:nvSpPr>
          <p:cNvPr id="724" name="Shape 7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25" name="Shape 72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31" name="Shape 73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5" name="Shape 735"/>
        <p:cNvGrpSpPr/>
        <p:nvPr/>
      </p:nvGrpSpPr>
      <p:grpSpPr>
        <a:xfrm>
          <a:off x="0" y="0"/>
          <a:ext cx="0" cy="0"/>
          <a:chOff x="0" y="0"/>
          <a:chExt cx="0" cy="0"/>
        </a:xfrm>
      </p:grpSpPr>
      <p:sp>
        <p:nvSpPr>
          <p:cNvPr id="736" name="Shape 7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37" name="Shape 737"/>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38" name="Shape 43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7" name="Shape 747"/>
        <p:cNvGrpSpPr/>
        <p:nvPr/>
      </p:nvGrpSpPr>
      <p:grpSpPr>
        <a:xfrm>
          <a:off x="0" y="0"/>
          <a:ext cx="0" cy="0"/>
          <a:chOff x="0" y="0"/>
          <a:chExt cx="0" cy="0"/>
        </a:xfrm>
      </p:grpSpPr>
      <p:sp>
        <p:nvSpPr>
          <p:cNvPr id="748" name="Shape 7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49" name="Shape 74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3" name="Shape 753"/>
        <p:cNvGrpSpPr/>
        <p:nvPr/>
      </p:nvGrpSpPr>
      <p:grpSpPr>
        <a:xfrm>
          <a:off x="0" y="0"/>
          <a:ext cx="0" cy="0"/>
          <a:chOff x="0" y="0"/>
          <a:chExt cx="0" cy="0"/>
        </a:xfrm>
      </p:grpSpPr>
      <p:sp>
        <p:nvSpPr>
          <p:cNvPr id="754" name="Shape 7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55" name="Shape 75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9" name="Shape 759"/>
        <p:cNvGrpSpPr/>
        <p:nvPr/>
      </p:nvGrpSpPr>
      <p:grpSpPr>
        <a:xfrm>
          <a:off x="0" y="0"/>
          <a:ext cx="0" cy="0"/>
          <a:chOff x="0" y="0"/>
          <a:chExt cx="0" cy="0"/>
        </a:xfrm>
      </p:grpSpPr>
      <p:sp>
        <p:nvSpPr>
          <p:cNvPr id="760" name="Shape 7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61" name="Shape 76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1" name="Shape 771"/>
        <p:cNvGrpSpPr/>
        <p:nvPr/>
      </p:nvGrpSpPr>
      <p:grpSpPr>
        <a:xfrm>
          <a:off x="0" y="0"/>
          <a:ext cx="0" cy="0"/>
          <a:chOff x="0" y="0"/>
          <a:chExt cx="0" cy="0"/>
        </a:xfrm>
      </p:grpSpPr>
      <p:sp>
        <p:nvSpPr>
          <p:cNvPr id="772" name="Shape 7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73" name="Shape 77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7" name="Shape 777"/>
        <p:cNvGrpSpPr/>
        <p:nvPr/>
      </p:nvGrpSpPr>
      <p:grpSpPr>
        <a:xfrm>
          <a:off x="0" y="0"/>
          <a:ext cx="0" cy="0"/>
          <a:chOff x="0" y="0"/>
          <a:chExt cx="0" cy="0"/>
        </a:xfrm>
      </p:grpSpPr>
      <p:sp>
        <p:nvSpPr>
          <p:cNvPr id="778" name="Shape 7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79" name="Shape 77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3" name="Shape 783"/>
        <p:cNvGrpSpPr/>
        <p:nvPr/>
      </p:nvGrpSpPr>
      <p:grpSpPr>
        <a:xfrm>
          <a:off x="0" y="0"/>
          <a:ext cx="0" cy="0"/>
          <a:chOff x="0" y="0"/>
          <a:chExt cx="0" cy="0"/>
        </a:xfrm>
      </p:grpSpPr>
      <p:sp>
        <p:nvSpPr>
          <p:cNvPr id="784" name="Shape 7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85" name="Shape 78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9" name="Shape 789"/>
        <p:cNvGrpSpPr/>
        <p:nvPr/>
      </p:nvGrpSpPr>
      <p:grpSpPr>
        <a:xfrm>
          <a:off x="0" y="0"/>
          <a:ext cx="0" cy="0"/>
          <a:chOff x="0" y="0"/>
          <a:chExt cx="0" cy="0"/>
        </a:xfrm>
      </p:grpSpPr>
      <p:sp>
        <p:nvSpPr>
          <p:cNvPr id="790" name="Shape 7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91" name="Shape 79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5" name="Shape 795"/>
        <p:cNvGrpSpPr/>
        <p:nvPr/>
      </p:nvGrpSpPr>
      <p:grpSpPr>
        <a:xfrm>
          <a:off x="0" y="0"/>
          <a:ext cx="0" cy="0"/>
          <a:chOff x="0" y="0"/>
          <a:chExt cx="0" cy="0"/>
        </a:xfrm>
      </p:grpSpPr>
      <p:sp>
        <p:nvSpPr>
          <p:cNvPr id="796" name="Shape 7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97" name="Shape 79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1" name="Shape 801"/>
        <p:cNvGrpSpPr/>
        <p:nvPr/>
      </p:nvGrpSpPr>
      <p:grpSpPr>
        <a:xfrm>
          <a:off x="0" y="0"/>
          <a:ext cx="0" cy="0"/>
          <a:chOff x="0" y="0"/>
          <a:chExt cx="0" cy="0"/>
        </a:xfrm>
      </p:grpSpPr>
      <p:sp>
        <p:nvSpPr>
          <p:cNvPr id="802" name="Shape 8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03" name="Shape 80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7" name="Shape 807"/>
        <p:cNvGrpSpPr/>
        <p:nvPr/>
      </p:nvGrpSpPr>
      <p:grpSpPr>
        <a:xfrm>
          <a:off x="0" y="0"/>
          <a:ext cx="0" cy="0"/>
          <a:chOff x="0" y="0"/>
          <a:chExt cx="0" cy="0"/>
        </a:xfrm>
      </p:grpSpPr>
      <p:sp>
        <p:nvSpPr>
          <p:cNvPr id="808" name="Shape 8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09" name="Shape 80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3" name="Shape 443"/>
        <p:cNvGrpSpPr/>
        <p:nvPr/>
      </p:nvGrpSpPr>
      <p:grpSpPr>
        <a:xfrm>
          <a:off x="0" y="0"/>
          <a:ext cx="0" cy="0"/>
          <a:chOff x="0" y="0"/>
          <a:chExt cx="0" cy="0"/>
        </a:xfrm>
      </p:grpSpPr>
      <p:sp>
        <p:nvSpPr>
          <p:cNvPr id="444" name="Shape 44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445" name="Shape 4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3" name="Shape 813"/>
        <p:cNvGrpSpPr/>
        <p:nvPr/>
      </p:nvGrpSpPr>
      <p:grpSpPr>
        <a:xfrm>
          <a:off x="0" y="0"/>
          <a:ext cx="0" cy="0"/>
          <a:chOff x="0" y="0"/>
          <a:chExt cx="0" cy="0"/>
        </a:xfrm>
      </p:grpSpPr>
      <p:sp>
        <p:nvSpPr>
          <p:cNvPr id="814" name="Shape 8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15" name="Shape 81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9" name="Shape 819"/>
        <p:cNvGrpSpPr/>
        <p:nvPr/>
      </p:nvGrpSpPr>
      <p:grpSpPr>
        <a:xfrm>
          <a:off x="0" y="0"/>
          <a:ext cx="0" cy="0"/>
          <a:chOff x="0" y="0"/>
          <a:chExt cx="0" cy="0"/>
        </a:xfrm>
      </p:grpSpPr>
      <p:sp>
        <p:nvSpPr>
          <p:cNvPr id="820" name="Shape 8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821" name="Shape 82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1" name="Shape 831"/>
        <p:cNvGrpSpPr/>
        <p:nvPr/>
      </p:nvGrpSpPr>
      <p:grpSpPr>
        <a:xfrm>
          <a:off x="0" y="0"/>
          <a:ext cx="0" cy="0"/>
          <a:chOff x="0" y="0"/>
          <a:chExt cx="0" cy="0"/>
        </a:xfrm>
      </p:grpSpPr>
      <p:sp>
        <p:nvSpPr>
          <p:cNvPr id="832" name="Shape 8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33" name="Shape 83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7" name="Shape 837"/>
        <p:cNvGrpSpPr/>
        <p:nvPr/>
      </p:nvGrpSpPr>
      <p:grpSpPr>
        <a:xfrm>
          <a:off x="0" y="0"/>
          <a:ext cx="0" cy="0"/>
          <a:chOff x="0" y="0"/>
          <a:chExt cx="0" cy="0"/>
        </a:xfrm>
      </p:grpSpPr>
      <p:sp>
        <p:nvSpPr>
          <p:cNvPr id="838" name="Shape 8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39" name="Shape 83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3" name="Shape 843"/>
        <p:cNvGrpSpPr/>
        <p:nvPr/>
      </p:nvGrpSpPr>
      <p:grpSpPr>
        <a:xfrm>
          <a:off x="0" y="0"/>
          <a:ext cx="0" cy="0"/>
          <a:chOff x="0" y="0"/>
          <a:chExt cx="0" cy="0"/>
        </a:xfrm>
      </p:grpSpPr>
      <p:sp>
        <p:nvSpPr>
          <p:cNvPr id="844" name="Shape 8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45" name="Shape 84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9" name="Shape 849"/>
        <p:cNvGrpSpPr/>
        <p:nvPr/>
      </p:nvGrpSpPr>
      <p:grpSpPr>
        <a:xfrm>
          <a:off x="0" y="0"/>
          <a:ext cx="0" cy="0"/>
          <a:chOff x="0" y="0"/>
          <a:chExt cx="0" cy="0"/>
        </a:xfrm>
      </p:grpSpPr>
      <p:sp>
        <p:nvSpPr>
          <p:cNvPr id="850" name="Shape 8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51" name="Shape 85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6" name="Shape 856"/>
        <p:cNvGrpSpPr/>
        <p:nvPr/>
      </p:nvGrpSpPr>
      <p:grpSpPr>
        <a:xfrm>
          <a:off x="0" y="0"/>
          <a:ext cx="0" cy="0"/>
          <a:chOff x="0" y="0"/>
          <a:chExt cx="0" cy="0"/>
        </a:xfrm>
      </p:grpSpPr>
      <p:sp>
        <p:nvSpPr>
          <p:cNvPr id="857" name="Shape 8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58" name="Shape 85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2" name="Shape 862"/>
        <p:cNvGrpSpPr/>
        <p:nvPr/>
      </p:nvGrpSpPr>
      <p:grpSpPr>
        <a:xfrm>
          <a:off x="0" y="0"/>
          <a:ext cx="0" cy="0"/>
          <a:chOff x="0" y="0"/>
          <a:chExt cx="0" cy="0"/>
        </a:xfrm>
      </p:grpSpPr>
      <p:sp>
        <p:nvSpPr>
          <p:cNvPr id="863" name="Shape 8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64" name="Shape 86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8" name="Shape 868"/>
        <p:cNvGrpSpPr/>
        <p:nvPr/>
      </p:nvGrpSpPr>
      <p:grpSpPr>
        <a:xfrm>
          <a:off x="0" y="0"/>
          <a:ext cx="0" cy="0"/>
          <a:chOff x="0" y="0"/>
          <a:chExt cx="0" cy="0"/>
        </a:xfrm>
      </p:grpSpPr>
      <p:sp>
        <p:nvSpPr>
          <p:cNvPr id="869" name="Shape 869"/>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870" name="Shape 8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4" name="Shape 874"/>
        <p:cNvGrpSpPr/>
        <p:nvPr/>
      </p:nvGrpSpPr>
      <p:grpSpPr>
        <a:xfrm>
          <a:off x="0" y="0"/>
          <a:ext cx="0" cy="0"/>
          <a:chOff x="0" y="0"/>
          <a:chExt cx="0" cy="0"/>
        </a:xfrm>
      </p:grpSpPr>
      <p:sp>
        <p:nvSpPr>
          <p:cNvPr id="875" name="Shape 8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876" name="Shape 87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51" name="Shape 45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6" name="Shape 886"/>
        <p:cNvGrpSpPr/>
        <p:nvPr/>
      </p:nvGrpSpPr>
      <p:grpSpPr>
        <a:xfrm>
          <a:off x="0" y="0"/>
          <a:ext cx="0" cy="0"/>
          <a:chOff x="0" y="0"/>
          <a:chExt cx="0" cy="0"/>
        </a:xfrm>
      </p:grpSpPr>
      <p:sp>
        <p:nvSpPr>
          <p:cNvPr id="887" name="Shape 887"/>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888" name="Shape 8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2" name="Shape 892"/>
        <p:cNvGrpSpPr/>
        <p:nvPr/>
      </p:nvGrpSpPr>
      <p:grpSpPr>
        <a:xfrm>
          <a:off x="0" y="0"/>
          <a:ext cx="0" cy="0"/>
          <a:chOff x="0" y="0"/>
          <a:chExt cx="0" cy="0"/>
        </a:xfrm>
      </p:grpSpPr>
      <p:sp>
        <p:nvSpPr>
          <p:cNvPr id="893" name="Shape 8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94" name="Shape 89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8" name="Shape 898"/>
        <p:cNvGrpSpPr/>
        <p:nvPr/>
      </p:nvGrpSpPr>
      <p:grpSpPr>
        <a:xfrm>
          <a:off x="0" y="0"/>
          <a:ext cx="0" cy="0"/>
          <a:chOff x="0" y="0"/>
          <a:chExt cx="0" cy="0"/>
        </a:xfrm>
      </p:grpSpPr>
      <p:sp>
        <p:nvSpPr>
          <p:cNvPr id="899" name="Shape 8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00" name="Shape 90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4" name="Shape 904"/>
        <p:cNvGrpSpPr/>
        <p:nvPr/>
      </p:nvGrpSpPr>
      <p:grpSpPr>
        <a:xfrm>
          <a:off x="0" y="0"/>
          <a:ext cx="0" cy="0"/>
          <a:chOff x="0" y="0"/>
          <a:chExt cx="0" cy="0"/>
        </a:xfrm>
      </p:grpSpPr>
      <p:sp>
        <p:nvSpPr>
          <p:cNvPr id="905" name="Shape 9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06" name="Shape 90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0" name="Shape 910"/>
        <p:cNvGrpSpPr/>
        <p:nvPr/>
      </p:nvGrpSpPr>
      <p:grpSpPr>
        <a:xfrm>
          <a:off x="0" y="0"/>
          <a:ext cx="0" cy="0"/>
          <a:chOff x="0" y="0"/>
          <a:chExt cx="0" cy="0"/>
        </a:xfrm>
      </p:grpSpPr>
      <p:sp>
        <p:nvSpPr>
          <p:cNvPr id="911" name="Shape 9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12" name="Shape 91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6" name="Shape 916"/>
        <p:cNvGrpSpPr/>
        <p:nvPr/>
      </p:nvGrpSpPr>
      <p:grpSpPr>
        <a:xfrm>
          <a:off x="0" y="0"/>
          <a:ext cx="0" cy="0"/>
          <a:chOff x="0" y="0"/>
          <a:chExt cx="0" cy="0"/>
        </a:xfrm>
      </p:grpSpPr>
      <p:sp>
        <p:nvSpPr>
          <p:cNvPr id="917" name="Shape 9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18" name="Shape 91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2" name="Shape 922"/>
        <p:cNvGrpSpPr/>
        <p:nvPr/>
      </p:nvGrpSpPr>
      <p:grpSpPr>
        <a:xfrm>
          <a:off x="0" y="0"/>
          <a:ext cx="0" cy="0"/>
          <a:chOff x="0" y="0"/>
          <a:chExt cx="0" cy="0"/>
        </a:xfrm>
      </p:grpSpPr>
      <p:sp>
        <p:nvSpPr>
          <p:cNvPr id="923" name="Shape 9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24" name="Shape 92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8" name="Shape 928"/>
        <p:cNvGrpSpPr/>
        <p:nvPr/>
      </p:nvGrpSpPr>
      <p:grpSpPr>
        <a:xfrm>
          <a:off x="0" y="0"/>
          <a:ext cx="0" cy="0"/>
          <a:chOff x="0" y="0"/>
          <a:chExt cx="0" cy="0"/>
        </a:xfrm>
      </p:grpSpPr>
      <p:sp>
        <p:nvSpPr>
          <p:cNvPr id="929" name="Shape 929"/>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930" name="Shape 9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4" name="Shape 934"/>
        <p:cNvGrpSpPr/>
        <p:nvPr/>
      </p:nvGrpSpPr>
      <p:grpSpPr>
        <a:xfrm>
          <a:off x="0" y="0"/>
          <a:ext cx="0" cy="0"/>
          <a:chOff x="0" y="0"/>
          <a:chExt cx="0" cy="0"/>
        </a:xfrm>
      </p:grpSpPr>
      <p:sp>
        <p:nvSpPr>
          <p:cNvPr id="935" name="Shape 9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36" name="Shape 93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0" name="Shape 940"/>
        <p:cNvGrpSpPr/>
        <p:nvPr/>
      </p:nvGrpSpPr>
      <p:grpSpPr>
        <a:xfrm>
          <a:off x="0" y="0"/>
          <a:ext cx="0" cy="0"/>
          <a:chOff x="0" y="0"/>
          <a:chExt cx="0" cy="0"/>
        </a:xfrm>
      </p:grpSpPr>
      <p:sp>
        <p:nvSpPr>
          <p:cNvPr id="941" name="Shape 94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942" name="Shape 9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5" name="Shape 455"/>
        <p:cNvGrpSpPr/>
        <p:nvPr/>
      </p:nvGrpSpPr>
      <p:grpSpPr>
        <a:xfrm>
          <a:off x="0" y="0"/>
          <a:ext cx="0" cy="0"/>
          <a:chOff x="0" y="0"/>
          <a:chExt cx="0" cy="0"/>
        </a:xfrm>
      </p:grpSpPr>
      <p:sp>
        <p:nvSpPr>
          <p:cNvPr id="456" name="Shape 45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457" name="Shape 4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6" name="Shape 946"/>
        <p:cNvGrpSpPr/>
        <p:nvPr/>
      </p:nvGrpSpPr>
      <p:grpSpPr>
        <a:xfrm>
          <a:off x="0" y="0"/>
          <a:ext cx="0" cy="0"/>
          <a:chOff x="0" y="0"/>
          <a:chExt cx="0" cy="0"/>
        </a:xfrm>
      </p:grpSpPr>
      <p:sp>
        <p:nvSpPr>
          <p:cNvPr id="947" name="Shape 9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48" name="Shape 94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3" name="Shape 953"/>
        <p:cNvGrpSpPr/>
        <p:nvPr/>
      </p:nvGrpSpPr>
      <p:grpSpPr>
        <a:xfrm>
          <a:off x="0" y="0"/>
          <a:ext cx="0" cy="0"/>
          <a:chOff x="0" y="0"/>
          <a:chExt cx="0" cy="0"/>
        </a:xfrm>
      </p:grpSpPr>
      <p:sp>
        <p:nvSpPr>
          <p:cNvPr id="954" name="Shape 95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955" name="Shape 9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9" name="Shape 959"/>
        <p:cNvGrpSpPr/>
        <p:nvPr/>
      </p:nvGrpSpPr>
      <p:grpSpPr>
        <a:xfrm>
          <a:off x="0" y="0"/>
          <a:ext cx="0" cy="0"/>
          <a:chOff x="0" y="0"/>
          <a:chExt cx="0" cy="0"/>
        </a:xfrm>
      </p:grpSpPr>
      <p:sp>
        <p:nvSpPr>
          <p:cNvPr id="960" name="Shape 9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61" name="Shape 96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6" name="Shape 966"/>
        <p:cNvGrpSpPr/>
        <p:nvPr/>
      </p:nvGrpSpPr>
      <p:grpSpPr>
        <a:xfrm>
          <a:off x="0" y="0"/>
          <a:ext cx="0" cy="0"/>
          <a:chOff x="0" y="0"/>
          <a:chExt cx="0" cy="0"/>
        </a:xfrm>
      </p:grpSpPr>
      <p:sp>
        <p:nvSpPr>
          <p:cNvPr id="967" name="Shape 967"/>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968" name="Shape 9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4" name="Shape 974"/>
        <p:cNvGrpSpPr/>
        <p:nvPr/>
      </p:nvGrpSpPr>
      <p:grpSpPr>
        <a:xfrm>
          <a:off x="0" y="0"/>
          <a:ext cx="0" cy="0"/>
          <a:chOff x="0" y="0"/>
          <a:chExt cx="0" cy="0"/>
        </a:xfrm>
      </p:grpSpPr>
      <p:sp>
        <p:nvSpPr>
          <p:cNvPr id="975" name="Shape 975"/>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976" name="Shape 9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3" name="Shape 983"/>
        <p:cNvGrpSpPr/>
        <p:nvPr/>
      </p:nvGrpSpPr>
      <p:grpSpPr>
        <a:xfrm>
          <a:off x="0" y="0"/>
          <a:ext cx="0" cy="0"/>
          <a:chOff x="0" y="0"/>
          <a:chExt cx="0" cy="0"/>
        </a:xfrm>
      </p:grpSpPr>
      <p:sp>
        <p:nvSpPr>
          <p:cNvPr id="984" name="Shape 98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985" name="Shape 9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1" name="Shape 461"/>
        <p:cNvGrpSpPr/>
        <p:nvPr/>
      </p:nvGrpSpPr>
      <p:grpSpPr>
        <a:xfrm>
          <a:off x="0" y="0"/>
          <a:ext cx="0" cy="0"/>
          <a:chOff x="0" y="0"/>
          <a:chExt cx="0" cy="0"/>
        </a:xfrm>
      </p:grpSpPr>
      <p:sp>
        <p:nvSpPr>
          <p:cNvPr id="462" name="Shape 4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63" name="Shape 46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05.jpg"/><Relationship Id="rId4" Type="http://schemas.openxmlformats.org/officeDocument/2006/relationships/image" Target="../media/image03.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6.png"/><Relationship Id="rId3" Type="http://schemas.openxmlformats.org/officeDocument/2006/relationships/image" Target="../media/image04.png"/><Relationship Id="rId4" Type="http://schemas.openxmlformats.org/officeDocument/2006/relationships/image" Target="../media/image08.png"/><Relationship Id="rId11" Type="http://schemas.openxmlformats.org/officeDocument/2006/relationships/image" Target="../media/image15.png"/><Relationship Id="rId10" Type="http://schemas.openxmlformats.org/officeDocument/2006/relationships/image" Target="../media/image16.png"/><Relationship Id="rId9" Type="http://schemas.openxmlformats.org/officeDocument/2006/relationships/image" Target="../media/image14.png"/><Relationship Id="rId5" Type="http://schemas.openxmlformats.org/officeDocument/2006/relationships/image" Target="../media/image09.png"/><Relationship Id="rId6" Type="http://schemas.openxmlformats.org/officeDocument/2006/relationships/image" Target="../media/image13.png"/><Relationship Id="rId7" Type="http://schemas.openxmlformats.org/officeDocument/2006/relationships/image" Target="../media/image12.png"/><Relationship Id="rId8"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image" Target="../media/image20.jpg"/><Relationship Id="rId4" Type="http://schemas.openxmlformats.org/officeDocument/2006/relationships/image" Target="../media/image2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8.png"/><Relationship Id="rId3" Type="http://schemas.openxmlformats.org/officeDocument/2006/relationships/image" Target="../media/image28.jpg"/><Relationship Id="rId4" Type="http://schemas.openxmlformats.org/officeDocument/2006/relationships/image" Target="../media/image26.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 Id="rId3" Type="http://schemas.openxmlformats.org/officeDocument/2006/relationships/image" Target="../media/image30.png"/><Relationship Id="rId4" Type="http://schemas.openxmlformats.org/officeDocument/2006/relationships/image" Target="../media/image31.png"/><Relationship Id="rId11" Type="http://schemas.openxmlformats.org/officeDocument/2006/relationships/image" Target="../media/image37.png"/><Relationship Id="rId10" Type="http://schemas.openxmlformats.org/officeDocument/2006/relationships/image" Target="../media/image36.png"/><Relationship Id="rId9" Type="http://schemas.openxmlformats.org/officeDocument/2006/relationships/image" Target="../media/image34.png"/><Relationship Id="rId5" Type="http://schemas.openxmlformats.org/officeDocument/2006/relationships/image" Target="../media/image29.pn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image" Target="../media/image35.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1.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9.jp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3.png"/><Relationship Id="rId3" Type="http://schemas.openxmlformats.org/officeDocument/2006/relationships/image" Target="../media/image42.jpg"/><Relationship Id="rId4" Type="http://schemas.openxmlformats.org/officeDocument/2006/relationships/image" Target="../media/image40.jp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p:bg>
      <p:bgPr>
        <a:solidFill>
          <a:srgbClr val="000000"/>
        </a:solidFill>
      </p:bgPr>
    </p:bg>
    <p:spTree>
      <p:nvGrpSpPr>
        <p:cNvPr id="10"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 name="Shape 12"/>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pic>
        <p:nvPicPr>
          <p:cNvPr id="13" name="Shape 13"/>
          <p:cNvPicPr preferRelativeResize="0"/>
          <p:nvPr/>
        </p:nvPicPr>
        <p:blipFill rotWithShape="1">
          <a:blip r:embed="rId2">
            <a:alphaModFix/>
          </a:blip>
          <a:srcRect b="0" l="0" r="0" t="0"/>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56"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b="0" l="0" r="0" t="0"/>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b="0" l="0" r="0" t="0"/>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b="0" l="0" r="0" t="0"/>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64" name="Shape 64"/>
          <p:cNvSpPr txBox="1"/>
          <p:nvPr>
            <p:ph idx="1" type="body"/>
          </p:nvPr>
        </p:nvSpPr>
        <p:spPr>
          <a:xfrm>
            <a:off x="1841500" y="1981200"/>
            <a:ext cx="23114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rts">
    <p:spTree>
      <p:nvGrpSpPr>
        <p:cNvPr id="65"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 name="Shape 69"/>
          <p:cNvSpPr/>
          <p:nvPr/>
        </p:nvSpPr>
        <p:spPr>
          <a:xfrm>
            <a:off x="4386428" y="2303347"/>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 name="Shape 70"/>
          <p:cNvSpPr/>
          <p:nvPr/>
        </p:nvSpPr>
        <p:spPr>
          <a:xfrm>
            <a:off x="7409003" y="2423731"/>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llouts">
    <p:spTree>
      <p:nvGrpSpPr>
        <p:cNvPr id="7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b="0" l="0" r="0" t="0"/>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b="0" l="0" r="0" t="0"/>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b="0" l="0" r="0" t="0"/>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b="0" l="0" r="0" t="0"/>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b="0" l="0" r="0" t="0"/>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b="0" l="0" r="0" t="0"/>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b="0" l="0" r="0" t="0"/>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b="0" l="0" r="0" t="0"/>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b="0" l="0" r="0" t="0"/>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p:spTree>
      <p:nvGrpSpPr>
        <p:cNvPr id="110"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116" name="Shape 116"/>
          <p:cNvCxnSpPr/>
          <p:nvPr/>
        </p:nvCxnSpPr>
        <p:spPr>
          <a:xfrm flipH="1" rot="10800000">
            <a:off x="3911600" y="3243406"/>
            <a:ext cx="3735026" cy="290"/>
          </a:xfrm>
          <a:prstGeom prst="straightConnector1">
            <a:avLst/>
          </a:prstGeom>
          <a:noFill/>
          <a:ln>
            <a:noFill/>
          </a:ln>
        </p:spPr>
      </p:cxnSp>
      <p:cxnSp>
        <p:nvCxnSpPr>
          <p:cNvPr id="117" name="Shape 117"/>
          <p:cNvCxnSpPr/>
          <p:nvPr/>
        </p:nvCxnSpPr>
        <p:spPr>
          <a:xfrm flipH="1" rot="10800000">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cxnSp>
        <p:nvCxnSpPr>
          <p:cNvPr id="120" name="Shape 120"/>
          <p:cNvCxnSpPr/>
          <p:nvPr/>
        </p:nvCxnSpPr>
        <p:spPr>
          <a:xfrm flipH="1" rot="10800000">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cxnSp>
        <p:nvCxnSpPr>
          <p:cNvPr id="122" name="Shape 122"/>
          <p:cNvCxnSpPr/>
          <p:nvPr/>
        </p:nvCxnSpPr>
        <p:spPr>
          <a:xfrm flipH="1" rot="10800000">
            <a:off x="3225800" y="1803658"/>
            <a:ext cx="0" cy="4430478"/>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amp;A">
    <p:bg>
      <p:bgPr>
        <a:solidFill>
          <a:srgbClr val="FFDB00"/>
        </a:solidFill>
      </p:bgPr>
    </p:bg>
    <p:spTree>
      <p:nvGrpSpPr>
        <p:cNvPr id="123"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5" name="Shape 125"/>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26" name="Shape 126"/>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it Tickets">
    <p:bg>
      <p:bgPr>
        <a:solidFill>
          <a:srgbClr val="FFAFC0"/>
        </a:solidFill>
      </p:bgPr>
    </p:bg>
    <p:spTree>
      <p:nvGrpSpPr>
        <p:cNvPr id="127"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9" name="Shape 129"/>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30" name="Shape 130"/>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13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copy">
    <p:spTree>
      <p:nvGrpSpPr>
        <p:cNvPr id="132"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138" name="Shape 138"/>
          <p:cNvCxnSpPr/>
          <p:nvPr/>
        </p:nvCxnSpPr>
        <p:spPr>
          <a:xfrm flipH="1" rot="10800000">
            <a:off x="3225800" y="1803658"/>
            <a:ext cx="0" cy="4430478"/>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139"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flipH="1" rot="10800000">
            <a:off x="8623300" y="2781009"/>
            <a:ext cx="3735026" cy="290"/>
          </a:xfrm>
          <a:prstGeom prst="straightConnector1">
            <a:avLst/>
          </a:prstGeom>
          <a:noFill/>
          <a:ln>
            <a:noFill/>
          </a:ln>
        </p:spPr>
      </p:cxnSp>
      <p:cxnSp>
        <p:nvCxnSpPr>
          <p:cNvPr id="143" name="Shape 143"/>
          <p:cNvCxnSpPr/>
          <p:nvPr/>
        </p:nvCxnSpPr>
        <p:spPr>
          <a:xfrm flipH="1" rot="10800000">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
        <p:nvSpPr>
          <p:cNvPr id="146" name="Shape 146"/>
          <p:cNvSpPr txBox="1"/>
          <p:nvPr>
            <p:ph idx="12" type="sldNum"/>
          </p:nvPr>
        </p:nvSpPr>
        <p:spPr>
          <a:xfrm>
            <a:off x="12014200" y="739139"/>
            <a:ext cx="345948"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147" name="Shape 147"/>
        <p:cNvGrpSpPr/>
        <p:nvPr/>
      </p:nvGrpSpPr>
      <p:grpSpPr>
        <a:xfrm>
          <a:off x="0" y="0"/>
          <a:ext cx="0" cy="0"/>
          <a:chOff x="0" y="0"/>
          <a:chExt cx="0" cy="0"/>
        </a:xfrm>
      </p:grpSpPr>
      <p:sp>
        <p:nvSpPr>
          <p:cNvPr id="148" name="Shape 148"/>
          <p:cNvSpPr txBox="1"/>
          <p:nvPr>
            <p:ph idx="1" type="body"/>
          </p:nvPr>
        </p:nvSpPr>
        <p:spPr>
          <a:xfrm>
            <a:off x="317500" y="317500"/>
            <a:ext cx="123698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49" name="Shape 149"/>
          <p:cNvSpPr txBox="1"/>
          <p:nvPr>
            <p:ph type="title"/>
          </p:nvPr>
        </p:nvSpPr>
        <p:spPr>
          <a:xfrm>
            <a:off x="635000" y="1473200"/>
            <a:ext cx="11734800" cy="1498599"/>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150" name="Shape 150"/>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pter">
    <p:bg>
      <p:bgPr>
        <a:solidFill>
          <a:srgbClr val="1EC9C6"/>
        </a:solidFill>
      </p:bgPr>
    </p:bg>
    <p:spTree>
      <p:nvGrpSpPr>
        <p:cNvPr id="14"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6" name="Shape 16"/>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15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p:nvPr>
            <p:ph idx="1" type="body"/>
          </p:nvPr>
        </p:nvSpPr>
        <p:spPr>
          <a:xfrm>
            <a:off x="3606800" y="1803400"/>
            <a:ext cx="5829299" cy="32892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56" name="Shape 156"/>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157"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b="0" l="0" r="0" t="0"/>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62" name="Shape 162"/>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163"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b="0" l="0" r="0" t="0"/>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p:nvPr>
            <p:ph idx="1" type="body"/>
          </p:nvPr>
        </p:nvSpPr>
        <p:spPr>
          <a:xfrm>
            <a:off x="3822700" y="2095500"/>
            <a:ext cx="5435599" cy="4089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68" name="Shape 168"/>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169"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b="0" l="0" r="0" t="0"/>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b="0" l="0" r="0" t="0"/>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b="0" l="0" r="0" t="0"/>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177" name="Shape 177"/>
          <p:cNvSpPr txBox="1"/>
          <p:nvPr>
            <p:ph idx="1" type="body"/>
          </p:nvPr>
        </p:nvSpPr>
        <p:spPr>
          <a:xfrm>
            <a:off x="1841500" y="1981200"/>
            <a:ext cx="23114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78" name="Shape 178"/>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scussion">
    <p:bg>
      <p:bgPr>
        <a:solidFill>
          <a:srgbClr val="000000"/>
        </a:solidFill>
      </p:bgPr>
    </p:bg>
    <p:spTree>
      <p:nvGrpSpPr>
        <p:cNvPr id="179"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81" name="Shape 181"/>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82" name="Shape 182"/>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DISCUSSION TIME</a:t>
            </a:r>
          </a:p>
        </p:txBody>
      </p:sp>
      <p:sp>
        <p:nvSpPr>
          <p:cNvPr id="183" name="Shape 183"/>
          <p:cNvSpPr txBox="1"/>
          <p:nvPr>
            <p:ph idx="12" type="sldNum"/>
          </p:nvPr>
        </p:nvSpPr>
        <p:spPr>
          <a:xfrm>
            <a:off x="12030450" y="739139"/>
            <a:ext cx="345948" cy="426722"/>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Full Image">
    <p:spTree>
      <p:nvGrpSpPr>
        <p:cNvPr id="184"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p:spTree>
      <p:nvGrpSpPr>
        <p:cNvPr id="187"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w/ Source">
    <p:spTree>
      <p:nvGrpSpPr>
        <p:cNvPr id="190"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on-Bulleted Text">
    <p:spTree>
      <p:nvGrpSpPr>
        <p:cNvPr id="193"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ider">
    <p:spTree>
      <p:nvGrpSpPr>
        <p:cNvPr id="196"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Text, 1 Column">
    <p:spTree>
      <p:nvGrpSpPr>
        <p:cNvPr id="17" name="Shape 17"/>
        <p:cNvGrpSpPr/>
        <p:nvPr/>
      </p:nvGrpSpPr>
      <p:grpSpPr>
        <a:xfrm>
          <a:off x="0" y="0"/>
          <a:ext cx="0" cy="0"/>
          <a:chOff x="0" y="0"/>
          <a:chExt cx="0" cy="0"/>
        </a:xfrm>
      </p:grpSpPr>
      <p:sp>
        <p:nvSpPr>
          <p:cNvPr id="18" name="Shape 18"/>
          <p:cNvSpPr txBox="1"/>
          <p:nvPr>
            <p:ph type="title"/>
          </p:nvPr>
        </p:nvSpPr>
        <p:spPr>
          <a:xfrm>
            <a:off x="635000" y="1473200"/>
            <a:ext cx="11734800" cy="7112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19" name="Shape 19"/>
          <p:cNvSpPr txBox="1"/>
          <p:nvPr>
            <p:ph idx="1" type="body"/>
          </p:nvPr>
        </p:nvSpPr>
        <p:spPr>
          <a:xfrm>
            <a:off x="632056" y="2413000"/>
            <a:ext cx="11734801" cy="3809999"/>
          </a:xfrm>
          <a:prstGeom prst="rect">
            <a:avLst/>
          </a:prstGeom>
          <a:noFill/>
          <a:ln>
            <a:noFill/>
          </a:ln>
        </p:spPr>
        <p:txBody>
          <a:bodyPr anchorCtr="0" anchor="t" bIns="91425" lIns="91425" rIns="91425" tIns="91425"/>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der Rev">
    <p:bg>
      <p:bgPr>
        <a:solidFill>
          <a:srgbClr val="000000"/>
        </a:solidFill>
      </p:bgPr>
    </p:bg>
    <p:spTree>
      <p:nvGrpSpPr>
        <p:cNvPr id="199"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cap="flat" cmpd="sng" w="12700">
            <a:solidFill>
              <a:srgbClr val="FFFFFF"/>
            </a:solidFill>
            <a:prstDash val="solid"/>
            <a:miter/>
            <a:headEnd len="med" w="med" type="none"/>
            <a:tailEnd len="med" w="med" type="none"/>
          </a:ln>
        </p:spPr>
      </p:cxnSp>
      <p:cxnSp>
        <p:nvCxnSpPr>
          <p:cNvPr id="201" name="Shape 201"/>
          <p:cNvCxnSpPr/>
          <p:nvPr/>
        </p:nvCxnSpPr>
        <p:spPr>
          <a:xfrm>
            <a:off x="635000" y="1219200"/>
            <a:ext cx="11734800" cy="11"/>
          </a:xfrm>
          <a:prstGeom prst="straightConnector1">
            <a:avLst/>
          </a:prstGeom>
          <a:noFill/>
          <a:ln cap="flat" cmpd="sng" w="12700">
            <a:solidFill>
              <a:srgbClr val="FFFFFF"/>
            </a:solidFill>
            <a:prstDash val="solid"/>
            <a:miter/>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act Info">
    <p:bg>
      <p:bgPr>
        <a:solidFill>
          <a:srgbClr val="000000"/>
        </a:solidFill>
      </p:bgPr>
    </p:bg>
    <p:spTree>
      <p:nvGrpSpPr>
        <p:cNvPr id="202"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cap="flat" cmpd="sng" w="12700">
            <a:solidFill>
              <a:srgbClr val="FFFFFF"/>
            </a:solidFill>
            <a:prstDash val="solid"/>
            <a:miter/>
            <a:headEnd len="med" w="med" type="none"/>
            <a:tailEnd len="med" w="med" type="none"/>
          </a:ln>
        </p:spPr>
      </p:cxnSp>
      <p:cxnSp>
        <p:nvCxnSpPr>
          <p:cNvPr id="204" name="Shape 204"/>
          <p:cNvCxnSpPr/>
          <p:nvPr/>
        </p:nvCxnSpPr>
        <p:spPr>
          <a:xfrm>
            <a:off x="635000" y="1219200"/>
            <a:ext cx="11734800" cy="11"/>
          </a:xfrm>
          <a:prstGeom prst="straightConnector1">
            <a:avLst/>
          </a:prstGeom>
          <a:noFill/>
          <a:ln cap="flat" cmpd="sng" w="12700">
            <a:solidFill>
              <a:srgbClr val="FFFFFF"/>
            </a:solidFill>
            <a:prstDash val="solid"/>
            <a:miter/>
            <a:headEnd len="med" w="med" type="none"/>
            <a:tailEnd len="med" w="med" type="none"/>
          </a:ln>
        </p:spPr>
      </p:cxnSp>
      <p:sp>
        <p:nvSpPr>
          <p:cNvPr id="205" name="Shape 205"/>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206" name="Shape 206"/>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p:bg>
      <p:bgPr>
        <a:solidFill>
          <a:srgbClr val="000000"/>
        </a:solidFill>
      </p:bgPr>
    </p:bg>
    <p:spTree>
      <p:nvGrpSpPr>
        <p:cNvPr id="212"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214" name="Shape 214"/>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pic>
        <p:nvPicPr>
          <p:cNvPr id="215" name="Shape 215"/>
          <p:cNvPicPr preferRelativeResize="0"/>
          <p:nvPr/>
        </p:nvPicPr>
        <p:blipFill rotWithShape="1">
          <a:blip r:embed="rId2">
            <a:alphaModFix/>
          </a:blip>
          <a:srcRect b="0" l="0" r="0" t="0"/>
          <a:stretch/>
        </p:blipFill>
        <p:spPr>
          <a:xfrm>
            <a:off x="634999" y="762000"/>
            <a:ext cx="2832000" cy="304799"/>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pter">
    <p:bg>
      <p:bgPr>
        <a:solidFill>
          <a:srgbClr val="1EC9C6"/>
        </a:solidFill>
      </p:bgPr>
    </p:bg>
    <p:spTree>
      <p:nvGrpSpPr>
        <p:cNvPr id="216"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218" name="Shape 218"/>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Text, 1 Column">
    <p:spTree>
      <p:nvGrpSpPr>
        <p:cNvPr id="219" name="Shape 219"/>
        <p:cNvGrpSpPr/>
        <p:nvPr/>
      </p:nvGrpSpPr>
      <p:grpSpPr>
        <a:xfrm>
          <a:off x="0" y="0"/>
          <a:ext cx="0" cy="0"/>
          <a:chOff x="0" y="0"/>
          <a:chExt cx="0" cy="0"/>
        </a:xfrm>
      </p:grpSpPr>
      <p:sp>
        <p:nvSpPr>
          <p:cNvPr id="220" name="Shape 220"/>
          <p:cNvSpPr txBox="1"/>
          <p:nvPr>
            <p:ph type="title"/>
          </p:nvPr>
        </p:nvSpPr>
        <p:spPr>
          <a:xfrm>
            <a:off x="635000" y="1473200"/>
            <a:ext cx="11734800" cy="7113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221" name="Shape 221"/>
          <p:cNvSpPr txBox="1"/>
          <p:nvPr>
            <p:ph idx="1" type="body"/>
          </p:nvPr>
        </p:nvSpPr>
        <p:spPr>
          <a:xfrm>
            <a:off x="632056" y="2413000"/>
            <a:ext cx="11734800" cy="3809999"/>
          </a:xfrm>
          <a:prstGeom prst="rect">
            <a:avLst/>
          </a:prstGeom>
          <a:noFill/>
          <a:ln>
            <a:noFill/>
          </a:ln>
        </p:spPr>
        <p:txBody>
          <a:bodyPr anchorCtr="0" anchor="t" bIns="91425" lIns="91425" rIns="91425" tIns="91425"/>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222" name="Shape 222"/>
        <p:cNvGrpSpPr/>
        <p:nvPr/>
      </p:nvGrpSpPr>
      <p:grpSpPr>
        <a:xfrm>
          <a:off x="0" y="0"/>
          <a:ext cx="0" cy="0"/>
          <a:chOff x="0" y="0"/>
          <a:chExt cx="0" cy="0"/>
        </a:xfrm>
      </p:grpSpPr>
      <p:sp>
        <p:nvSpPr>
          <p:cNvPr id="223" name="Shape 223"/>
          <p:cNvSpPr txBox="1"/>
          <p:nvPr>
            <p:ph idx="1" type="body"/>
          </p:nvPr>
        </p:nvSpPr>
        <p:spPr>
          <a:xfrm>
            <a:off x="317500" y="317500"/>
            <a:ext cx="123699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224" name="Shape 224"/>
          <p:cNvSpPr txBox="1"/>
          <p:nvPr>
            <p:ph type="title"/>
          </p:nvPr>
        </p:nvSpPr>
        <p:spPr>
          <a:xfrm>
            <a:off x="635000" y="1473200"/>
            <a:ext cx="11734800" cy="14985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ercise">
    <p:spTree>
      <p:nvGrpSpPr>
        <p:cNvPr id="225"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flipH="1" rot="10800000">
            <a:off x="635000" y="2781000"/>
            <a:ext cx="3735000" cy="299"/>
          </a:xfrm>
          <a:prstGeom prst="straightConnector1">
            <a:avLst/>
          </a:prstGeom>
          <a:noFill/>
          <a:ln>
            <a:noFill/>
          </a:ln>
        </p:spPr>
      </p:cxnSp>
      <p:cxnSp>
        <p:nvCxnSpPr>
          <p:cNvPr id="229" name="Shape 229"/>
          <p:cNvCxnSpPr/>
          <p:nvPr/>
        </p:nvCxnSpPr>
        <p:spPr>
          <a:xfrm flipH="1" rot="10800000">
            <a:off x="4622800" y="2781000"/>
            <a:ext cx="7742699" cy="299"/>
          </a:xfrm>
          <a:prstGeom prst="straightConnector1">
            <a:avLst/>
          </a:prstGeom>
          <a:noFill/>
          <a:ln>
            <a:noFill/>
          </a:ln>
        </p:spPr>
      </p:cxnSp>
      <p:cxnSp>
        <p:nvCxnSpPr>
          <p:cNvPr id="230" name="Shape 230"/>
          <p:cNvCxnSpPr/>
          <p:nvPr/>
        </p:nvCxnSpPr>
        <p:spPr>
          <a:xfrm flipH="1" rot="10800000">
            <a:off x="635000" y="5752800"/>
            <a:ext cx="3735000" cy="299"/>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sp>
        <p:nvSpPr>
          <p:cNvPr id="233" name="Shape 233"/>
          <p:cNvSpPr/>
          <p:nvPr/>
        </p:nvSpPr>
        <p:spPr>
          <a:xfrm>
            <a:off x="46355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AGENDA</a:t>
            </a:r>
          </a:p>
        </p:txBody>
      </p:sp>
      <p:sp>
        <p:nvSpPr>
          <p:cNvPr id="234" name="Shape 234"/>
          <p:cNvSpPr/>
          <p:nvPr/>
        </p:nvSpPr>
        <p:spPr>
          <a:xfrm>
            <a:off x="4635500" y="5359400"/>
            <a:ext cx="77468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RESOURCES</a:t>
            </a:r>
          </a:p>
        </p:txBody>
      </p:sp>
      <p:sp>
        <p:nvSpPr>
          <p:cNvPr id="235" name="Shape 235"/>
          <p:cNvSpPr/>
          <p:nvPr/>
        </p:nvSpPr>
        <p:spPr>
          <a:xfrm>
            <a:off x="635000" y="53594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236"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flipH="1" rot="10800000">
            <a:off x="8623300" y="2781000"/>
            <a:ext cx="3735000" cy="299"/>
          </a:xfrm>
          <a:prstGeom prst="straightConnector1">
            <a:avLst/>
          </a:prstGeom>
          <a:noFill/>
          <a:ln>
            <a:noFill/>
          </a:ln>
        </p:spPr>
      </p:cxnSp>
      <p:cxnSp>
        <p:nvCxnSpPr>
          <p:cNvPr id="240" name="Shape 240"/>
          <p:cNvCxnSpPr/>
          <p:nvPr/>
        </p:nvCxnSpPr>
        <p:spPr>
          <a:xfrm flipH="1" rot="10800000">
            <a:off x="635000" y="2781000"/>
            <a:ext cx="7742699" cy="299"/>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242" name="Shape 242"/>
          <p:cNvSpPr/>
          <p:nvPr/>
        </p:nvSpPr>
        <p:spPr>
          <a:xfrm>
            <a:off x="8636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243"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b="0" l="0" r="0" t="0"/>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p:nvPr>
            <p:ph idx="1" type="body"/>
          </p:nvPr>
        </p:nvSpPr>
        <p:spPr>
          <a:xfrm>
            <a:off x="3606800" y="1803400"/>
            <a:ext cx="5829299" cy="32892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248"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b="0" l="0" r="0" t="0"/>
          <a:stretch/>
        </p:blipFill>
        <p:spPr>
          <a:xfrm>
            <a:off x="2794792" y="1556145"/>
            <a:ext cx="7328699" cy="5128499"/>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20" name="Shape 20"/>
        <p:cNvGrpSpPr/>
        <p:nvPr/>
      </p:nvGrpSpPr>
      <p:grpSpPr>
        <a:xfrm>
          <a:off x="0" y="0"/>
          <a:ext cx="0" cy="0"/>
          <a:chOff x="0" y="0"/>
          <a:chExt cx="0" cy="0"/>
        </a:xfrm>
      </p:grpSpPr>
      <p:sp>
        <p:nvSpPr>
          <p:cNvPr id="21" name="Shape 21"/>
          <p:cNvSpPr txBox="1"/>
          <p:nvPr>
            <p:ph idx="1" type="body"/>
          </p:nvPr>
        </p:nvSpPr>
        <p:spPr>
          <a:xfrm>
            <a:off x="317500" y="317500"/>
            <a:ext cx="123698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22" name="Shape 22"/>
          <p:cNvSpPr txBox="1"/>
          <p:nvPr>
            <p:ph type="title"/>
          </p:nvPr>
        </p:nvSpPr>
        <p:spPr>
          <a:xfrm>
            <a:off x="635000" y="1473200"/>
            <a:ext cx="11734800" cy="1498599"/>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253"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b="0" l="0" r="0" t="0"/>
          <a:stretch/>
        </p:blipFill>
        <p:spPr>
          <a:xfrm>
            <a:off x="3136900" y="1511300"/>
            <a:ext cx="6845400" cy="5354699"/>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p:nvPr>
            <p:ph idx="1" type="body"/>
          </p:nvPr>
        </p:nvSpPr>
        <p:spPr>
          <a:xfrm>
            <a:off x="3822700" y="2095500"/>
            <a:ext cx="5435700" cy="40893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258"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b="0" l="0" r="0" t="0"/>
          <a:stretch/>
        </p:blipFill>
        <p:spPr>
          <a:xfrm>
            <a:off x="1016000" y="1313655"/>
            <a:ext cx="4044000" cy="6057899"/>
          </a:xfrm>
          <a:prstGeom prst="rect">
            <a:avLst/>
          </a:prstGeom>
          <a:noFill/>
          <a:ln>
            <a:noFill/>
          </a:ln>
        </p:spPr>
      </p:pic>
      <p:pic>
        <p:nvPicPr>
          <p:cNvPr id="260" name="Shape 260"/>
          <p:cNvPicPr preferRelativeResize="0"/>
          <p:nvPr/>
        </p:nvPicPr>
        <p:blipFill rotWithShape="1">
          <a:blip r:embed="rId3">
            <a:alphaModFix/>
          </a:blip>
          <a:srcRect b="0" l="0" r="0" t="0"/>
          <a:stretch/>
        </p:blipFill>
        <p:spPr>
          <a:xfrm>
            <a:off x="4673600" y="1371600"/>
            <a:ext cx="3695699" cy="5514599"/>
          </a:xfrm>
          <a:prstGeom prst="rect">
            <a:avLst/>
          </a:prstGeom>
          <a:noFill/>
          <a:ln>
            <a:noFill/>
          </a:ln>
        </p:spPr>
      </p:pic>
      <p:pic>
        <p:nvPicPr>
          <p:cNvPr id="261" name="Shape 261"/>
          <p:cNvPicPr preferRelativeResize="0"/>
          <p:nvPr/>
        </p:nvPicPr>
        <p:blipFill rotWithShape="1">
          <a:blip r:embed="rId4">
            <a:alphaModFix/>
          </a:blip>
          <a:srcRect b="0" l="0" r="0" t="0"/>
          <a:stretch/>
        </p:blipFill>
        <p:spPr>
          <a:xfrm>
            <a:off x="8509000" y="1358900"/>
            <a:ext cx="2984399"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899"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265" name="Shape 265"/>
          <p:cNvSpPr/>
          <p:nvPr/>
        </p:nvSpPr>
        <p:spPr>
          <a:xfrm>
            <a:off x="9182100" y="3835400"/>
            <a:ext cx="1707899"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266" name="Shape 266"/>
          <p:cNvSpPr txBox="1"/>
          <p:nvPr>
            <p:ph idx="1" type="body"/>
          </p:nvPr>
        </p:nvSpPr>
        <p:spPr>
          <a:xfrm>
            <a:off x="1841500" y="1981200"/>
            <a:ext cx="23115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rts">
    <p:spTree>
      <p:nvGrpSpPr>
        <p:cNvPr id="267"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1" name="Shape 271"/>
          <p:cNvSpPr/>
          <p:nvPr/>
        </p:nvSpPr>
        <p:spPr>
          <a:xfrm>
            <a:off x="4386428" y="2303347"/>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2" name="Shape 272"/>
          <p:cNvSpPr/>
          <p:nvPr/>
        </p:nvSpPr>
        <p:spPr>
          <a:xfrm>
            <a:off x="7409003" y="2423731"/>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llouts">
    <p:spTree>
      <p:nvGrpSpPr>
        <p:cNvPr id="273"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899" cy="1269899"/>
            <a:chOff x="0" y="0"/>
            <a:chExt cx="1269899" cy="1269899"/>
          </a:xfrm>
        </p:grpSpPr>
        <p:pic>
          <p:nvPicPr>
            <p:cNvPr id="277" name="Shape 277"/>
            <p:cNvPicPr preferRelativeResize="0"/>
            <p:nvPr/>
          </p:nvPicPr>
          <p:blipFill rotWithShape="1">
            <a:blip r:embed="rId2">
              <a:alphaModFix/>
            </a:blip>
            <a:srcRect b="0" l="0" r="0" t="0"/>
            <a:stretch/>
          </p:blipFill>
          <p:spPr>
            <a:xfrm>
              <a:off x="0" y="0"/>
              <a:ext cx="1269899" cy="1269899"/>
            </a:xfrm>
            <a:prstGeom prst="rect">
              <a:avLst/>
            </a:prstGeom>
            <a:noFill/>
            <a:ln>
              <a:noFill/>
            </a:ln>
          </p:spPr>
        </p:pic>
        <p:sp>
          <p:nvSpPr>
            <p:cNvPr id="278" name="Shape 278"/>
            <p:cNvSpPr/>
            <p:nvPr/>
          </p:nvSpPr>
          <p:spPr>
            <a:xfrm>
              <a:off x="88900" y="3352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p>
          </p:txBody>
        </p:sp>
      </p:grpSp>
      <p:grpSp>
        <p:nvGrpSpPr>
          <p:cNvPr id="279" name="Shape 279"/>
          <p:cNvGrpSpPr/>
          <p:nvPr/>
        </p:nvGrpSpPr>
        <p:grpSpPr>
          <a:xfrm>
            <a:off x="2159000" y="1828800"/>
            <a:ext cx="1269899" cy="1269899"/>
            <a:chOff x="0" y="0"/>
            <a:chExt cx="1269899" cy="1269899"/>
          </a:xfrm>
        </p:grpSpPr>
        <p:pic>
          <p:nvPicPr>
            <p:cNvPr id="280" name="Shape 280"/>
            <p:cNvPicPr preferRelativeResize="0"/>
            <p:nvPr/>
          </p:nvPicPr>
          <p:blipFill rotWithShape="1">
            <a:blip r:embed="rId3">
              <a:alphaModFix/>
            </a:blip>
            <a:srcRect b="0" l="0" r="0" t="0"/>
            <a:stretch/>
          </p:blipFill>
          <p:spPr>
            <a:xfrm>
              <a:off x="0" y="0"/>
              <a:ext cx="1269899" cy="1269899"/>
            </a:xfrm>
            <a:prstGeom prst="rect">
              <a:avLst/>
            </a:prstGeom>
            <a:noFill/>
            <a:ln>
              <a:noFill/>
            </a:ln>
          </p:spPr>
        </p:pic>
        <p:sp>
          <p:nvSpPr>
            <p:cNvPr id="281" name="Shape 281"/>
            <p:cNvSpPr/>
            <p:nvPr/>
          </p:nvSpPr>
          <p:spPr>
            <a:xfrm>
              <a:off x="101600" y="3479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82" name="Shape 282"/>
          <p:cNvGrpSpPr/>
          <p:nvPr/>
        </p:nvGrpSpPr>
        <p:grpSpPr>
          <a:xfrm>
            <a:off x="635000" y="3340100"/>
            <a:ext cx="1269899" cy="1269899"/>
            <a:chOff x="0" y="0"/>
            <a:chExt cx="1269899" cy="1269899"/>
          </a:xfrm>
        </p:grpSpPr>
        <p:pic>
          <p:nvPicPr>
            <p:cNvPr id="283" name="Shape 283"/>
            <p:cNvPicPr preferRelativeResize="0"/>
            <p:nvPr/>
          </p:nvPicPr>
          <p:blipFill rotWithShape="1">
            <a:blip r:embed="rId4">
              <a:alphaModFix/>
            </a:blip>
            <a:srcRect b="0" l="0" r="0" t="0"/>
            <a:stretch/>
          </p:blipFill>
          <p:spPr>
            <a:xfrm>
              <a:off x="0" y="0"/>
              <a:ext cx="1269899" cy="1269899"/>
            </a:xfrm>
            <a:prstGeom prst="rect">
              <a:avLst/>
            </a:prstGeom>
            <a:noFill/>
            <a:ln>
              <a:noFill/>
            </a:ln>
          </p:spPr>
        </p:pic>
        <p:sp>
          <p:nvSpPr>
            <p:cNvPr id="284" name="Shape 284"/>
            <p:cNvSpPr/>
            <p:nvPr/>
          </p:nvSpPr>
          <p:spPr>
            <a:xfrm>
              <a:off x="88900" y="3225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85" name="Shape 285"/>
          <p:cNvGrpSpPr/>
          <p:nvPr/>
        </p:nvGrpSpPr>
        <p:grpSpPr>
          <a:xfrm>
            <a:off x="2159000" y="3340100"/>
            <a:ext cx="1269899" cy="1269899"/>
            <a:chOff x="0" y="0"/>
            <a:chExt cx="1269899" cy="1269899"/>
          </a:xfrm>
        </p:grpSpPr>
        <p:pic>
          <p:nvPicPr>
            <p:cNvPr id="286" name="Shape 286"/>
            <p:cNvPicPr preferRelativeResize="0"/>
            <p:nvPr/>
          </p:nvPicPr>
          <p:blipFill rotWithShape="1">
            <a:blip r:embed="rId5">
              <a:alphaModFix/>
            </a:blip>
            <a:srcRect b="0" l="0" r="0" t="0"/>
            <a:stretch/>
          </p:blipFill>
          <p:spPr>
            <a:xfrm>
              <a:off x="0" y="0"/>
              <a:ext cx="1269899" cy="1269899"/>
            </a:xfrm>
            <a:prstGeom prst="rect">
              <a:avLst/>
            </a:prstGeom>
            <a:noFill/>
            <a:ln>
              <a:noFill/>
            </a:ln>
          </p:spPr>
        </p:pic>
        <p:sp>
          <p:nvSpPr>
            <p:cNvPr id="287" name="Shape 287"/>
            <p:cNvSpPr/>
            <p:nvPr/>
          </p:nvSpPr>
          <p:spPr>
            <a:xfrm>
              <a:off x="101600" y="3352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88" name="Shape 288"/>
          <p:cNvGrpSpPr/>
          <p:nvPr/>
        </p:nvGrpSpPr>
        <p:grpSpPr>
          <a:xfrm>
            <a:off x="635000" y="4876800"/>
            <a:ext cx="1269899" cy="1269899"/>
            <a:chOff x="0" y="0"/>
            <a:chExt cx="1269899" cy="1269899"/>
          </a:xfrm>
        </p:grpSpPr>
        <p:pic>
          <p:nvPicPr>
            <p:cNvPr id="289" name="Shape 289"/>
            <p:cNvPicPr preferRelativeResize="0"/>
            <p:nvPr/>
          </p:nvPicPr>
          <p:blipFill rotWithShape="1">
            <a:blip r:embed="rId6">
              <a:alphaModFix/>
            </a:blip>
            <a:srcRect b="0" l="0" r="0" t="0"/>
            <a:stretch/>
          </p:blipFill>
          <p:spPr>
            <a:xfrm>
              <a:off x="0" y="0"/>
              <a:ext cx="1269899" cy="1269899"/>
            </a:xfrm>
            <a:prstGeom prst="rect">
              <a:avLst/>
            </a:prstGeom>
            <a:noFill/>
            <a:ln>
              <a:noFill/>
            </a:ln>
          </p:spPr>
        </p:pic>
        <p:sp>
          <p:nvSpPr>
            <p:cNvPr id="290" name="Shape 290"/>
            <p:cNvSpPr/>
            <p:nvPr/>
          </p:nvSpPr>
          <p:spPr>
            <a:xfrm>
              <a:off x="88900" y="3225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91" name="Shape 291"/>
          <p:cNvGrpSpPr/>
          <p:nvPr/>
        </p:nvGrpSpPr>
        <p:grpSpPr>
          <a:xfrm>
            <a:off x="2159000" y="4876800"/>
            <a:ext cx="1269899" cy="1269899"/>
            <a:chOff x="0" y="0"/>
            <a:chExt cx="1269899" cy="1269899"/>
          </a:xfrm>
        </p:grpSpPr>
        <p:pic>
          <p:nvPicPr>
            <p:cNvPr id="292" name="Shape 292"/>
            <p:cNvPicPr preferRelativeResize="0"/>
            <p:nvPr/>
          </p:nvPicPr>
          <p:blipFill rotWithShape="1">
            <a:blip r:embed="rId7">
              <a:alphaModFix/>
            </a:blip>
            <a:srcRect b="0" l="0" r="0" t="0"/>
            <a:stretch/>
          </p:blipFill>
          <p:spPr>
            <a:xfrm>
              <a:off x="0" y="0"/>
              <a:ext cx="1269899" cy="1269899"/>
            </a:xfrm>
            <a:prstGeom prst="rect">
              <a:avLst/>
            </a:prstGeom>
            <a:noFill/>
            <a:ln>
              <a:noFill/>
            </a:ln>
          </p:spPr>
        </p:pic>
        <p:sp>
          <p:nvSpPr>
            <p:cNvPr id="293" name="Shape 293"/>
            <p:cNvSpPr/>
            <p:nvPr/>
          </p:nvSpPr>
          <p:spPr>
            <a:xfrm>
              <a:off x="101600" y="3352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sp>
        <p:nvSpPr>
          <p:cNvPr id="294" name="Shape 294"/>
          <p:cNvSpPr/>
          <p:nvPr/>
        </p:nvSpPr>
        <p:spPr>
          <a:xfrm>
            <a:off x="8790781" y="1828800"/>
            <a:ext cx="3236112" cy="203202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295" name="Shape 295"/>
          <p:cNvGrpSpPr/>
          <p:nvPr/>
        </p:nvGrpSpPr>
        <p:grpSpPr>
          <a:xfrm>
            <a:off x="4051298" y="1828799"/>
            <a:ext cx="2031899" cy="2031899"/>
            <a:chOff x="0" y="0"/>
            <a:chExt cx="2031899" cy="2031899"/>
          </a:xfrm>
        </p:grpSpPr>
        <p:pic>
          <p:nvPicPr>
            <p:cNvPr id="296" name="Shape 296"/>
            <p:cNvPicPr preferRelativeResize="0"/>
            <p:nvPr/>
          </p:nvPicPr>
          <p:blipFill rotWithShape="1">
            <a:blip r:embed="rId8">
              <a:alphaModFix/>
            </a:blip>
            <a:srcRect b="0" l="0" r="0" t="0"/>
            <a:stretch/>
          </p:blipFill>
          <p:spPr>
            <a:xfrm>
              <a:off x="0" y="0"/>
              <a:ext cx="2031899" cy="2031899"/>
            </a:xfrm>
            <a:prstGeom prst="rect">
              <a:avLst/>
            </a:prstGeom>
            <a:noFill/>
            <a:ln>
              <a:noFill/>
            </a:ln>
          </p:spPr>
        </p:pic>
        <p:sp>
          <p:nvSpPr>
            <p:cNvPr id="297" name="Shape 297"/>
            <p:cNvSpPr/>
            <p:nvPr/>
          </p:nvSpPr>
          <p:spPr>
            <a:xfrm>
              <a:off x="165100" y="152400"/>
              <a:ext cx="1676399" cy="2336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TERM</a:t>
              </a:r>
            </a:p>
          </p:txBody>
        </p:sp>
        <p:sp>
          <p:nvSpPr>
            <p:cNvPr id="298" name="Shape 298"/>
            <p:cNvSpPr/>
            <p:nvPr/>
          </p:nvSpPr>
          <p:spPr>
            <a:xfrm>
              <a:off x="165100" y="4191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9" name="Shape 299"/>
          <p:cNvGrpSpPr/>
          <p:nvPr/>
        </p:nvGrpSpPr>
        <p:grpSpPr>
          <a:xfrm>
            <a:off x="6362698" y="1828799"/>
            <a:ext cx="2031899" cy="2031899"/>
            <a:chOff x="0" y="0"/>
            <a:chExt cx="2031899" cy="2031899"/>
          </a:xfrm>
        </p:grpSpPr>
        <p:pic>
          <p:nvPicPr>
            <p:cNvPr id="300" name="Shape 300"/>
            <p:cNvPicPr preferRelativeResize="0"/>
            <p:nvPr/>
          </p:nvPicPr>
          <p:blipFill rotWithShape="1">
            <a:blip r:embed="rId9">
              <a:alphaModFix/>
            </a:blip>
            <a:srcRect b="0" l="0" r="0" t="0"/>
            <a:stretch/>
          </p:blipFill>
          <p:spPr>
            <a:xfrm>
              <a:off x="0" y="0"/>
              <a:ext cx="2031899" cy="2031899"/>
            </a:xfrm>
            <a:prstGeom prst="rect">
              <a:avLst/>
            </a:prstGeom>
            <a:noFill/>
            <a:ln>
              <a:noFill/>
            </a:ln>
          </p:spPr>
        </p:pic>
        <p:sp>
          <p:nvSpPr>
            <p:cNvPr id="301" name="Shape 301"/>
            <p:cNvSpPr/>
            <p:nvPr/>
          </p:nvSpPr>
          <p:spPr>
            <a:xfrm>
              <a:off x="177800" y="152400"/>
              <a:ext cx="1676399" cy="2336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302" name="Shape 302"/>
            <p:cNvSpPr/>
            <p:nvPr/>
          </p:nvSpPr>
          <p:spPr>
            <a:xfrm>
              <a:off x="177800" y="4191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3" name="Shape 303"/>
          <p:cNvGrpSpPr/>
          <p:nvPr/>
        </p:nvGrpSpPr>
        <p:grpSpPr>
          <a:xfrm>
            <a:off x="4051298" y="4114798"/>
            <a:ext cx="2031899" cy="2031899"/>
            <a:chOff x="0" y="0"/>
            <a:chExt cx="2031899" cy="2031899"/>
          </a:xfrm>
        </p:grpSpPr>
        <p:pic>
          <p:nvPicPr>
            <p:cNvPr id="304" name="Shape 304"/>
            <p:cNvPicPr preferRelativeResize="0"/>
            <p:nvPr/>
          </p:nvPicPr>
          <p:blipFill rotWithShape="1">
            <a:blip r:embed="rId10">
              <a:alphaModFix/>
            </a:blip>
            <a:srcRect b="0" l="0" r="0" t="0"/>
            <a:stretch/>
          </p:blipFill>
          <p:spPr>
            <a:xfrm>
              <a:off x="0" y="0"/>
              <a:ext cx="2031899" cy="2031899"/>
            </a:xfrm>
            <a:prstGeom prst="rect">
              <a:avLst/>
            </a:prstGeom>
            <a:noFill/>
            <a:ln>
              <a:noFill/>
            </a:ln>
          </p:spPr>
        </p:pic>
        <p:sp>
          <p:nvSpPr>
            <p:cNvPr id="305" name="Shape 305"/>
            <p:cNvSpPr/>
            <p:nvPr/>
          </p:nvSpPr>
          <p:spPr>
            <a:xfrm>
              <a:off x="165100" y="177800"/>
              <a:ext cx="1676399" cy="2336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306" name="Shape 306"/>
            <p:cNvSpPr/>
            <p:nvPr/>
          </p:nvSpPr>
          <p:spPr>
            <a:xfrm>
              <a:off x="165100" y="4445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7" name="Shape 307"/>
          <p:cNvGrpSpPr/>
          <p:nvPr/>
        </p:nvGrpSpPr>
        <p:grpSpPr>
          <a:xfrm>
            <a:off x="6362698" y="4114798"/>
            <a:ext cx="2031899" cy="2031899"/>
            <a:chOff x="0" y="0"/>
            <a:chExt cx="2031899" cy="2031899"/>
          </a:xfrm>
        </p:grpSpPr>
        <p:pic>
          <p:nvPicPr>
            <p:cNvPr id="308" name="Shape 308"/>
            <p:cNvPicPr preferRelativeResize="0"/>
            <p:nvPr/>
          </p:nvPicPr>
          <p:blipFill rotWithShape="1">
            <a:blip r:embed="rId11">
              <a:alphaModFix/>
            </a:blip>
            <a:srcRect b="0" l="0" r="0" t="0"/>
            <a:stretch/>
          </p:blipFill>
          <p:spPr>
            <a:xfrm>
              <a:off x="0" y="0"/>
              <a:ext cx="2031899" cy="2031899"/>
            </a:xfrm>
            <a:prstGeom prst="rect">
              <a:avLst/>
            </a:prstGeom>
            <a:noFill/>
            <a:ln>
              <a:noFill/>
            </a:ln>
          </p:spPr>
        </p:pic>
        <p:sp>
          <p:nvSpPr>
            <p:cNvPr id="309" name="Shape 309"/>
            <p:cNvSpPr/>
            <p:nvPr/>
          </p:nvSpPr>
          <p:spPr>
            <a:xfrm>
              <a:off x="177800" y="177800"/>
              <a:ext cx="1676399" cy="2336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310" name="Shape 310"/>
            <p:cNvSpPr/>
            <p:nvPr/>
          </p:nvSpPr>
          <p:spPr>
            <a:xfrm>
              <a:off x="177800" y="4445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311" name="Shape 311"/>
          <p:cNvSpPr/>
          <p:nvPr/>
        </p:nvSpPr>
        <p:spPr>
          <a:xfrm>
            <a:off x="8790781" y="4114800"/>
            <a:ext cx="3236112" cy="203202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p:spTree>
      <p:nvGrpSpPr>
        <p:cNvPr id="312"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899" cy="1269899"/>
            <a:chOff x="0" y="0"/>
            <a:chExt cx="1269899" cy="1269899"/>
          </a:xfrm>
        </p:grpSpPr>
        <p:pic>
          <p:nvPicPr>
            <p:cNvPr id="316" name="Shape 316"/>
            <p:cNvPicPr preferRelativeResize="0"/>
            <p:nvPr/>
          </p:nvPicPr>
          <p:blipFill rotWithShape="1">
            <a:blip r:embed="rId2">
              <a:alphaModFix/>
            </a:blip>
            <a:srcRect b="0" l="0" r="0" t="0"/>
            <a:stretch/>
          </p:blipFill>
          <p:spPr>
            <a:xfrm>
              <a:off x="0" y="0"/>
              <a:ext cx="1269899" cy="1269899"/>
            </a:xfrm>
            <a:prstGeom prst="rect">
              <a:avLst/>
            </a:prstGeom>
            <a:noFill/>
            <a:ln>
              <a:noFill/>
            </a:ln>
          </p:spPr>
        </p:pic>
        <p:sp>
          <p:nvSpPr>
            <p:cNvPr id="317" name="Shape 317"/>
            <p:cNvSpPr/>
            <p:nvPr/>
          </p:nvSpPr>
          <p:spPr>
            <a:xfrm>
              <a:off x="88900" y="543558"/>
              <a:ext cx="1079400" cy="2336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318" name="Shape 318"/>
          <p:cNvCxnSpPr/>
          <p:nvPr/>
        </p:nvCxnSpPr>
        <p:spPr>
          <a:xfrm flipH="1" rot="10800000">
            <a:off x="3911600" y="3243397"/>
            <a:ext cx="3735000" cy="299"/>
          </a:xfrm>
          <a:prstGeom prst="straightConnector1">
            <a:avLst/>
          </a:prstGeom>
          <a:noFill/>
          <a:ln>
            <a:noFill/>
          </a:ln>
        </p:spPr>
      </p:cxnSp>
      <p:cxnSp>
        <p:nvCxnSpPr>
          <p:cNvPr id="319" name="Shape 319"/>
          <p:cNvCxnSpPr/>
          <p:nvPr/>
        </p:nvCxnSpPr>
        <p:spPr>
          <a:xfrm flipH="1" rot="10800000">
            <a:off x="3911600" y="5381314"/>
            <a:ext cx="3735000" cy="299"/>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TIMING</a:t>
            </a:r>
          </a:p>
        </p:txBody>
      </p:sp>
      <p:sp>
        <p:nvSpPr>
          <p:cNvPr id="321" name="Shape 321"/>
          <p:cNvSpPr/>
          <p:nvPr/>
        </p:nvSpPr>
        <p:spPr>
          <a:xfrm>
            <a:off x="3911600" y="5114914"/>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cxnSp>
        <p:nvCxnSpPr>
          <p:cNvPr id="322" name="Shape 322"/>
          <p:cNvCxnSpPr/>
          <p:nvPr/>
        </p:nvCxnSpPr>
        <p:spPr>
          <a:xfrm flipH="1" rot="10800000">
            <a:off x="3911600" y="2223000"/>
            <a:ext cx="3735000" cy="299"/>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cxnSp>
        <p:nvCxnSpPr>
          <p:cNvPr id="324" name="Shape 324"/>
          <p:cNvCxnSpPr/>
          <p:nvPr/>
        </p:nvCxnSpPr>
        <p:spPr>
          <a:xfrm rot="10800000">
            <a:off x="3225800" y="1803737"/>
            <a:ext cx="0" cy="4430399"/>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amp;A">
    <p:bg>
      <p:bgPr>
        <a:solidFill>
          <a:srgbClr val="FFDB00"/>
        </a:solidFill>
      </p:bgPr>
    </p:bg>
    <p:spTree>
      <p:nvGrpSpPr>
        <p:cNvPr id="325"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327" name="Shape 327"/>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
        <p:nvSpPr>
          <p:cNvPr id="328" name="Shape 328"/>
          <p:cNvSpPr/>
          <p:nvPr/>
        </p:nvSpPr>
        <p:spPr>
          <a:xfrm>
            <a:off x="635000" y="1473200"/>
            <a:ext cx="11734800" cy="14603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Q&amp;A</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it Tickets">
    <p:bg>
      <p:bgPr>
        <a:solidFill>
          <a:srgbClr val="FFAFC0"/>
        </a:solidFill>
      </p:bgPr>
    </p:bg>
    <p:spTree>
      <p:nvGrpSpPr>
        <p:cNvPr id="329"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331" name="Shape 331"/>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
        <p:nvSpPr>
          <p:cNvPr id="332" name="Shape 332"/>
          <p:cNvSpPr/>
          <p:nvPr/>
        </p:nvSpPr>
        <p:spPr>
          <a:xfrm>
            <a:off x="635000" y="1473200"/>
            <a:ext cx="11734800" cy="14603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EXIT TICKETS</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333" name="Shape 333"/>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copy">
    <p:spTree>
      <p:nvGrpSpPr>
        <p:cNvPr id="334"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899" cy="1269899"/>
            <a:chOff x="0" y="0"/>
            <a:chExt cx="1269899" cy="1269899"/>
          </a:xfrm>
        </p:grpSpPr>
        <p:pic>
          <p:nvPicPr>
            <p:cNvPr id="338" name="Shape 338"/>
            <p:cNvPicPr preferRelativeResize="0"/>
            <p:nvPr/>
          </p:nvPicPr>
          <p:blipFill rotWithShape="1">
            <a:blip r:embed="rId2">
              <a:alphaModFix/>
            </a:blip>
            <a:srcRect b="0" l="0" r="0" t="0"/>
            <a:stretch/>
          </p:blipFill>
          <p:spPr>
            <a:xfrm>
              <a:off x="0" y="0"/>
              <a:ext cx="1269899" cy="1269899"/>
            </a:xfrm>
            <a:prstGeom prst="rect">
              <a:avLst/>
            </a:prstGeom>
            <a:noFill/>
            <a:ln>
              <a:noFill/>
            </a:ln>
          </p:spPr>
        </p:pic>
        <p:sp>
          <p:nvSpPr>
            <p:cNvPr id="339" name="Shape 339"/>
            <p:cNvSpPr/>
            <p:nvPr/>
          </p:nvSpPr>
          <p:spPr>
            <a:xfrm>
              <a:off x="88900" y="543558"/>
              <a:ext cx="1079400" cy="2336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340" name="Shape 340"/>
          <p:cNvCxnSpPr/>
          <p:nvPr/>
        </p:nvCxnSpPr>
        <p:spPr>
          <a:xfrm rot="10800000">
            <a:off x="3225800" y="1803737"/>
            <a:ext cx="0" cy="4430399"/>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34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flipH="1" rot="10800000">
            <a:off x="8623300" y="2781000"/>
            <a:ext cx="3735000" cy="299"/>
          </a:xfrm>
          <a:prstGeom prst="straightConnector1">
            <a:avLst/>
          </a:prstGeom>
          <a:noFill/>
          <a:ln>
            <a:noFill/>
          </a:ln>
        </p:spPr>
      </p:cxnSp>
      <p:cxnSp>
        <p:nvCxnSpPr>
          <p:cNvPr id="345" name="Shape 345"/>
          <p:cNvCxnSpPr/>
          <p:nvPr/>
        </p:nvCxnSpPr>
        <p:spPr>
          <a:xfrm flipH="1" rot="10800000">
            <a:off x="635000" y="2781000"/>
            <a:ext cx="7742699" cy="299"/>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347" name="Shape 347"/>
          <p:cNvSpPr/>
          <p:nvPr/>
        </p:nvSpPr>
        <p:spPr>
          <a:xfrm>
            <a:off x="8636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
        <p:nvSpPr>
          <p:cNvPr id="348" name="Shape 348"/>
          <p:cNvSpPr txBox="1"/>
          <p:nvPr>
            <p:ph idx="12" type="sldNum"/>
          </p:nvPr>
        </p:nvSpPr>
        <p:spPr>
          <a:xfrm>
            <a:off x="12014200" y="739139"/>
            <a:ext cx="345899"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ercise">
    <p:spTree>
      <p:nvGrpSpPr>
        <p:cNvPr id="23"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flipH="1" rot="10800000">
            <a:off x="635000" y="2781009"/>
            <a:ext cx="3735026" cy="290"/>
          </a:xfrm>
          <a:prstGeom prst="straightConnector1">
            <a:avLst/>
          </a:prstGeom>
          <a:noFill/>
          <a:ln>
            <a:noFill/>
          </a:ln>
        </p:spPr>
      </p:cxnSp>
      <p:cxnSp>
        <p:nvCxnSpPr>
          <p:cNvPr id="27" name="Shape 27"/>
          <p:cNvCxnSpPr/>
          <p:nvPr/>
        </p:nvCxnSpPr>
        <p:spPr>
          <a:xfrm flipH="1" rot="10800000">
            <a:off x="4622800" y="2781141"/>
            <a:ext cx="7742696" cy="158"/>
          </a:xfrm>
          <a:prstGeom prst="straightConnector1">
            <a:avLst/>
          </a:prstGeom>
          <a:noFill/>
          <a:ln>
            <a:noFill/>
          </a:ln>
        </p:spPr>
      </p:cxnSp>
      <p:cxnSp>
        <p:nvCxnSpPr>
          <p:cNvPr id="28" name="Shape 28"/>
          <p:cNvCxnSpPr/>
          <p:nvPr/>
        </p:nvCxnSpPr>
        <p:spPr>
          <a:xfrm flipH="1" rot="10800000">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349" name="Shape 349"/>
        <p:cNvGrpSpPr/>
        <p:nvPr/>
      </p:nvGrpSpPr>
      <p:grpSpPr>
        <a:xfrm>
          <a:off x="0" y="0"/>
          <a:ext cx="0" cy="0"/>
          <a:chOff x="0" y="0"/>
          <a:chExt cx="0" cy="0"/>
        </a:xfrm>
      </p:grpSpPr>
      <p:sp>
        <p:nvSpPr>
          <p:cNvPr id="350" name="Shape 350"/>
          <p:cNvSpPr txBox="1"/>
          <p:nvPr>
            <p:ph idx="1" type="body"/>
          </p:nvPr>
        </p:nvSpPr>
        <p:spPr>
          <a:xfrm>
            <a:off x="317500" y="317500"/>
            <a:ext cx="123699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51" name="Shape 351"/>
          <p:cNvSpPr txBox="1"/>
          <p:nvPr>
            <p:ph type="title"/>
          </p:nvPr>
        </p:nvSpPr>
        <p:spPr>
          <a:xfrm>
            <a:off x="635000" y="1473200"/>
            <a:ext cx="11734800" cy="14985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352" name="Shape 352"/>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353"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b="0" l="0" r="0" t="0"/>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p:nvPr>
            <p:ph idx="1" type="body"/>
          </p:nvPr>
        </p:nvSpPr>
        <p:spPr>
          <a:xfrm>
            <a:off x="3606800" y="1803400"/>
            <a:ext cx="5829299" cy="32892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58" name="Shape 358"/>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359"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b="0" l="0" r="0" t="0"/>
          <a:stretch/>
        </p:blipFill>
        <p:spPr>
          <a:xfrm>
            <a:off x="2794792" y="1556145"/>
            <a:ext cx="7328699" cy="5128499"/>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64" name="Shape 364"/>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365"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b="0" l="0" r="0" t="0"/>
          <a:stretch/>
        </p:blipFill>
        <p:spPr>
          <a:xfrm>
            <a:off x="3136900" y="1511300"/>
            <a:ext cx="6845400" cy="5354699"/>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p:nvPr>
            <p:ph idx="1" type="body"/>
          </p:nvPr>
        </p:nvSpPr>
        <p:spPr>
          <a:xfrm>
            <a:off x="3822700" y="2095500"/>
            <a:ext cx="5435700" cy="40893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70" name="Shape 370"/>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37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b="0" l="0" r="0" t="0"/>
          <a:stretch/>
        </p:blipFill>
        <p:spPr>
          <a:xfrm>
            <a:off x="1016000" y="1313655"/>
            <a:ext cx="4044000" cy="6057899"/>
          </a:xfrm>
          <a:prstGeom prst="rect">
            <a:avLst/>
          </a:prstGeom>
          <a:noFill/>
          <a:ln>
            <a:noFill/>
          </a:ln>
        </p:spPr>
      </p:pic>
      <p:pic>
        <p:nvPicPr>
          <p:cNvPr id="373" name="Shape 373"/>
          <p:cNvPicPr preferRelativeResize="0"/>
          <p:nvPr/>
        </p:nvPicPr>
        <p:blipFill rotWithShape="1">
          <a:blip r:embed="rId3">
            <a:alphaModFix/>
          </a:blip>
          <a:srcRect b="0" l="0" r="0" t="0"/>
          <a:stretch/>
        </p:blipFill>
        <p:spPr>
          <a:xfrm>
            <a:off x="4673600" y="1371600"/>
            <a:ext cx="3695699" cy="5514599"/>
          </a:xfrm>
          <a:prstGeom prst="rect">
            <a:avLst/>
          </a:prstGeom>
          <a:noFill/>
          <a:ln>
            <a:noFill/>
          </a:ln>
        </p:spPr>
      </p:pic>
      <p:pic>
        <p:nvPicPr>
          <p:cNvPr id="374" name="Shape 374"/>
          <p:cNvPicPr preferRelativeResize="0"/>
          <p:nvPr/>
        </p:nvPicPr>
        <p:blipFill rotWithShape="1">
          <a:blip r:embed="rId4">
            <a:alphaModFix/>
          </a:blip>
          <a:srcRect b="0" l="0" r="0" t="0"/>
          <a:stretch/>
        </p:blipFill>
        <p:spPr>
          <a:xfrm>
            <a:off x="8509000" y="1358900"/>
            <a:ext cx="2984399"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899"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378" name="Shape 378"/>
          <p:cNvSpPr/>
          <p:nvPr/>
        </p:nvSpPr>
        <p:spPr>
          <a:xfrm>
            <a:off x="9182100" y="3835400"/>
            <a:ext cx="1707899"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379" name="Shape 379"/>
          <p:cNvSpPr txBox="1"/>
          <p:nvPr>
            <p:ph idx="1" type="body"/>
          </p:nvPr>
        </p:nvSpPr>
        <p:spPr>
          <a:xfrm>
            <a:off x="1841500" y="1981200"/>
            <a:ext cx="23115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80" name="Shape 380"/>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scussion">
    <p:bg>
      <p:bgPr>
        <a:solidFill>
          <a:srgbClr val="000000"/>
        </a:solidFill>
      </p:bgPr>
    </p:bg>
    <p:spTree>
      <p:nvGrpSpPr>
        <p:cNvPr id="38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383" name="Shape 383"/>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
        <p:nvSpPr>
          <p:cNvPr id="384" name="Shape 384"/>
          <p:cNvSpPr/>
          <p:nvPr/>
        </p:nvSpPr>
        <p:spPr>
          <a:xfrm>
            <a:off x="635000" y="1473200"/>
            <a:ext cx="11734800" cy="14603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DISCUSSION TIME</a:t>
            </a:r>
          </a:p>
        </p:txBody>
      </p:sp>
      <p:sp>
        <p:nvSpPr>
          <p:cNvPr id="385" name="Shape 385"/>
          <p:cNvSpPr txBox="1"/>
          <p:nvPr>
            <p:ph idx="12" type="sldNum"/>
          </p:nvPr>
        </p:nvSpPr>
        <p:spPr>
          <a:xfrm>
            <a:off x="12030450" y="739139"/>
            <a:ext cx="345899" cy="426599"/>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Full Image">
    <p:spTree>
      <p:nvGrpSpPr>
        <p:cNvPr id="386"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p:spTree>
      <p:nvGrpSpPr>
        <p:cNvPr id="389"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w/ Source">
    <p:spTree>
      <p:nvGrpSpPr>
        <p:cNvPr id="392"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on-Bulleted Text">
    <p:spTree>
      <p:nvGrpSpPr>
        <p:cNvPr id="395"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34"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flipH="1" rot="10800000">
            <a:off x="8623300" y="2781009"/>
            <a:ext cx="3735026" cy="290"/>
          </a:xfrm>
          <a:prstGeom prst="straightConnector1">
            <a:avLst/>
          </a:prstGeom>
          <a:noFill/>
          <a:ln>
            <a:noFill/>
          </a:ln>
        </p:spPr>
      </p:cxnSp>
      <p:cxnSp>
        <p:nvCxnSpPr>
          <p:cNvPr id="38" name="Shape 38"/>
          <p:cNvCxnSpPr/>
          <p:nvPr/>
        </p:nvCxnSpPr>
        <p:spPr>
          <a:xfrm flipH="1" rot="10800000">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ider">
    <p:spTree>
      <p:nvGrpSpPr>
        <p:cNvPr id="398"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der Rev">
    <p:bg>
      <p:bgPr>
        <a:solidFill>
          <a:srgbClr val="000000"/>
        </a:solidFill>
      </p:bgPr>
    </p:bg>
    <p:spTree>
      <p:nvGrpSpPr>
        <p:cNvPr id="40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403" name="Shape 403"/>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act Info">
    <p:bg>
      <p:bgPr>
        <a:solidFill>
          <a:srgbClr val="000000"/>
        </a:solidFill>
      </p:bgPr>
    </p:bg>
    <p:spTree>
      <p:nvGrpSpPr>
        <p:cNvPr id="404"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406" name="Shape 406"/>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
        <p:nvSpPr>
          <p:cNvPr id="407" name="Shape 407"/>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408" name="Shape 408"/>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4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p:nvPr>
            <p:ph idx="1" type="body"/>
          </p:nvPr>
        </p:nvSpPr>
        <p:spPr>
          <a:xfrm>
            <a:off x="3606800" y="1803400"/>
            <a:ext cx="5829299" cy="32892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46"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b="0" l="0" r="0" t="0"/>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5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b="0" l="0" r="0" t="0"/>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p:nvPr>
            <p:ph idx="1" type="body"/>
          </p:nvPr>
        </p:nvSpPr>
        <p:spPr>
          <a:xfrm>
            <a:off x="3822700" y="2095500"/>
            <a:ext cx="5435599" cy="4089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1.xml"/><Relationship Id="rId22" Type="http://schemas.openxmlformats.org/officeDocument/2006/relationships/slideLayout" Target="../slideLayouts/slideLayout53.xml"/><Relationship Id="rId21" Type="http://schemas.openxmlformats.org/officeDocument/2006/relationships/slideLayout" Target="../slideLayouts/slideLayout52.xml"/><Relationship Id="rId24" Type="http://schemas.openxmlformats.org/officeDocument/2006/relationships/slideLayout" Target="../slideLayouts/slideLayout55.xml"/><Relationship Id="rId23" Type="http://schemas.openxmlformats.org/officeDocument/2006/relationships/slideLayout" Target="../slideLayouts/slideLayout54.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26" Type="http://schemas.openxmlformats.org/officeDocument/2006/relationships/slideLayout" Target="../slideLayouts/slideLayout57.xml"/><Relationship Id="rId25" Type="http://schemas.openxmlformats.org/officeDocument/2006/relationships/slideLayout" Target="../slideLayouts/slideLayout56.xml"/><Relationship Id="rId28" Type="http://schemas.openxmlformats.org/officeDocument/2006/relationships/slideLayout" Target="../slideLayouts/slideLayout59.xml"/><Relationship Id="rId27" Type="http://schemas.openxmlformats.org/officeDocument/2006/relationships/slideLayout" Target="../slideLayouts/slideLayout58.xml"/><Relationship Id="rId5" Type="http://schemas.openxmlformats.org/officeDocument/2006/relationships/slideLayout" Target="../slideLayouts/slideLayout36.xml"/><Relationship Id="rId6" Type="http://schemas.openxmlformats.org/officeDocument/2006/relationships/slideLayout" Target="../slideLayouts/slideLayout37.xml"/><Relationship Id="rId29" Type="http://schemas.openxmlformats.org/officeDocument/2006/relationships/slideLayout" Target="../slideLayouts/slideLayout60.xml"/><Relationship Id="rId7" Type="http://schemas.openxmlformats.org/officeDocument/2006/relationships/slideLayout" Target="../slideLayouts/slideLayout38.xml"/><Relationship Id="rId8" Type="http://schemas.openxmlformats.org/officeDocument/2006/relationships/slideLayout" Target="../slideLayouts/slideLayout39.xml"/><Relationship Id="rId31" Type="http://schemas.openxmlformats.org/officeDocument/2006/relationships/slideLayout" Target="../slideLayouts/slideLayout62.xml"/><Relationship Id="rId30" Type="http://schemas.openxmlformats.org/officeDocument/2006/relationships/slideLayout" Target="../slideLayouts/slideLayout61.xml"/><Relationship Id="rId11" Type="http://schemas.openxmlformats.org/officeDocument/2006/relationships/slideLayout" Target="../slideLayouts/slideLayout42.xml"/><Relationship Id="rId10" Type="http://schemas.openxmlformats.org/officeDocument/2006/relationships/slideLayout" Target="../slideLayouts/slideLayout41.xml"/><Relationship Id="rId32" Type="http://schemas.openxmlformats.org/officeDocument/2006/relationships/theme" Target="../theme/theme2.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5" Type="http://schemas.openxmlformats.org/officeDocument/2006/relationships/slideLayout" Target="../slideLayouts/slideLayout46.xml"/><Relationship Id="rId14" Type="http://schemas.openxmlformats.org/officeDocument/2006/relationships/slideLayout" Target="../slideLayouts/slideLayout45.xml"/><Relationship Id="rId17" Type="http://schemas.openxmlformats.org/officeDocument/2006/relationships/slideLayout" Target="../slideLayouts/slideLayout48.xml"/><Relationship Id="rId16" Type="http://schemas.openxmlformats.org/officeDocument/2006/relationships/slideLayout" Target="../slideLayouts/slideLayout47.xml"/><Relationship Id="rId19" Type="http://schemas.openxmlformats.org/officeDocument/2006/relationships/slideLayout" Target="../slideLayouts/slideLayout50.xml"/><Relationship Id="rId1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cap="flat" cmpd="sng" w="9525">
            <a:solidFill>
              <a:srgbClr val="000000"/>
            </a:solidFill>
            <a:prstDash val="solid"/>
            <a:round/>
            <a:headEnd len="med" w="med" type="none"/>
            <a:tailEnd len="med" w="med" type="none"/>
          </a:ln>
        </p:spPr>
      </p:cxnSp>
      <p:cxnSp>
        <p:nvCxnSpPr>
          <p:cNvPr id="7" name="Shape 7"/>
          <p:cNvCxnSpPr/>
          <p:nvPr/>
        </p:nvCxnSpPr>
        <p:spPr>
          <a:xfrm>
            <a:off x="635000" y="1219200"/>
            <a:ext cx="11734800" cy="11"/>
          </a:xfrm>
          <a:prstGeom prst="straightConnector1">
            <a:avLst/>
          </a:prstGeom>
          <a:noFill/>
          <a:ln cap="flat" cmpd="sng" w="9525">
            <a:solidFill>
              <a:srgbClr val="000000"/>
            </a:solidFill>
            <a:prstDash val="solid"/>
            <a:round/>
            <a:headEnd len="med" w="med" type="none"/>
            <a:tailEnd len="med" w="med" type="none"/>
          </a:ln>
        </p:spPr>
      </p:cxnSp>
      <p:sp>
        <p:nvSpPr>
          <p:cNvPr id="8" name="Shape 8"/>
          <p:cNvSpPr txBox="1"/>
          <p:nvPr>
            <p:ph type="title"/>
          </p:nvPr>
        </p:nvSpPr>
        <p:spPr>
          <a:xfrm>
            <a:off x="635000" y="1473200"/>
            <a:ext cx="11734800" cy="711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lstStyle>
            <a:lvl1pPr indent="0" lvl="0" marL="0" marR="0" rtl="0" algn="l">
              <a:lnSpc>
                <a:spcPct val="92592"/>
              </a:lnSpc>
              <a:spcBef>
                <a:spcPts val="0"/>
              </a:spcBef>
              <a:defRPr/>
            </a:lvl1pPr>
            <a:lvl2pPr indent="228600" lvl="1" marL="0" marR="0" rtl="0" algn="l">
              <a:lnSpc>
                <a:spcPct val="92592"/>
              </a:lnSpc>
              <a:spcBef>
                <a:spcPts val="0"/>
              </a:spcBef>
              <a:defRPr/>
            </a:lvl2pPr>
            <a:lvl3pPr indent="457200" lvl="2" marL="0" marR="0" rtl="0" algn="l">
              <a:lnSpc>
                <a:spcPct val="92592"/>
              </a:lnSpc>
              <a:spcBef>
                <a:spcPts val="0"/>
              </a:spcBef>
              <a:defRPr/>
            </a:lvl3pPr>
            <a:lvl4pPr indent="685800" lvl="3" marL="0" marR="0" rtl="0" algn="l">
              <a:lnSpc>
                <a:spcPct val="92592"/>
              </a:lnSpc>
              <a:spcBef>
                <a:spcPts val="0"/>
              </a:spcBef>
              <a:defRPr/>
            </a:lvl4pPr>
            <a:lvl5pPr indent="914400" lvl="4" marL="0" marR="0" rtl="0" algn="l">
              <a:lnSpc>
                <a:spcPct val="92592"/>
              </a:lnSpc>
              <a:spcBef>
                <a:spcPts val="0"/>
              </a:spcBef>
              <a:defRPr/>
            </a:lvl5pPr>
            <a:lvl6pPr indent="1143000" lvl="5" marL="0" marR="0" rtl="0" algn="l">
              <a:lnSpc>
                <a:spcPct val="92592"/>
              </a:lnSpc>
              <a:spcBef>
                <a:spcPts val="0"/>
              </a:spcBef>
              <a:defRPr/>
            </a:lvl6pPr>
            <a:lvl7pPr indent="1371600" lvl="6" marL="0" marR="0" rtl="0" algn="l">
              <a:lnSpc>
                <a:spcPct val="92592"/>
              </a:lnSpc>
              <a:spcBef>
                <a:spcPts val="0"/>
              </a:spcBef>
              <a:defRPr/>
            </a:lvl7pPr>
            <a:lvl8pPr indent="1600200" lvl="7" marL="0" marR="0" rtl="0" algn="l">
              <a:lnSpc>
                <a:spcPct val="92592"/>
              </a:lnSpc>
              <a:spcBef>
                <a:spcPts val="0"/>
              </a:spcBef>
              <a:defRPr/>
            </a:lvl8pPr>
            <a:lvl9pPr indent="1828800" lvl="8" marL="0" marR="0" rtl="0" algn="l">
              <a:lnSpc>
                <a:spcPct val="92592"/>
              </a:lnSpc>
              <a:spcBef>
                <a:spcPts val="0"/>
              </a:spcBef>
              <a:defRPr/>
            </a:lvl9pPr>
          </a:lstStyle>
          <a:p/>
        </p:txBody>
      </p:sp>
      <p:sp>
        <p:nvSpPr>
          <p:cNvPr id="9" name="Shape 9"/>
          <p:cNvSpPr txBox="1"/>
          <p:nvPr>
            <p:ph idx="1" type="body"/>
          </p:nvPr>
        </p:nvSpPr>
        <p:spPr>
          <a:xfrm>
            <a:off x="632056" y="2413000"/>
            <a:ext cx="11734801" cy="3809999"/>
          </a:xfrm>
          <a:prstGeom prst="rect">
            <a:avLst/>
          </a:prstGeom>
          <a:noFill/>
          <a:ln>
            <a:noFill/>
          </a:ln>
        </p:spPr>
        <p:txBody>
          <a:bodyPr anchorCtr="0" anchor="t" bIns="91425" lIns="91425" rIns="91425" tIns="91425"/>
          <a:lstStyle>
            <a:lvl1pPr indent="0" lvl="0" marL="0" marR="0" rtl="0" algn="l">
              <a:spcBef>
                <a:spcPts val="1000"/>
              </a:spcBef>
              <a:defRPr/>
            </a:lvl1pPr>
            <a:lvl2pPr indent="-78740" lvl="1" marL="660400" marR="0" rtl="0" algn="l">
              <a:spcBef>
                <a:spcPts val="1000"/>
              </a:spcBef>
              <a:buFont typeface="Merriweather Sans"/>
              <a:buChar char="‣"/>
              <a:defRPr/>
            </a:lvl2pPr>
            <a:lvl3pPr indent="-78739" lvl="2" marL="1117600" marR="0" rtl="0" algn="l">
              <a:spcBef>
                <a:spcPts val="1000"/>
              </a:spcBef>
              <a:buFont typeface="Merriweather Sans"/>
              <a:buChar char="‣"/>
              <a:defRPr/>
            </a:lvl3pPr>
            <a:lvl4pPr indent="-78739" lvl="3" marL="1574800" marR="0" rtl="0" algn="l">
              <a:spcBef>
                <a:spcPts val="1000"/>
              </a:spcBef>
              <a:buFont typeface="Merriweather Sans"/>
              <a:buChar char="‣"/>
              <a:defRPr/>
            </a:lvl4pPr>
            <a:lvl5pPr indent="-78739" lvl="4" marL="2032000" marR="0" rtl="0" algn="l">
              <a:spcBef>
                <a:spcPts val="1000"/>
              </a:spcBef>
              <a:buFont typeface="Merriweather Sans"/>
              <a:buChar char="‣"/>
              <a:defRPr/>
            </a:lvl5pPr>
            <a:lvl6pPr indent="-78739" lvl="5" marL="2654300" marR="0" rtl="0" algn="l">
              <a:spcBef>
                <a:spcPts val="1000"/>
              </a:spcBef>
              <a:buFont typeface="Arial"/>
              <a:buChar char="•"/>
              <a:defRPr/>
            </a:lvl6pPr>
            <a:lvl7pPr indent="-78739" lvl="6" marL="3009900" marR="0" rtl="0" algn="l">
              <a:spcBef>
                <a:spcPts val="1000"/>
              </a:spcBef>
              <a:buFont typeface="Arial"/>
              <a:buChar char="•"/>
              <a:defRPr/>
            </a:lvl7pPr>
            <a:lvl8pPr indent="-78740" lvl="7" marL="3365500" marR="0" rtl="0" algn="l">
              <a:spcBef>
                <a:spcPts val="1000"/>
              </a:spcBef>
              <a:buFont typeface="Arial"/>
              <a:buChar char="•"/>
              <a:defRPr/>
            </a:lvl8pPr>
            <a:lvl9pPr indent="-78740" lvl="8" marL="3721100" marR="0" rtl="0" algn="l">
              <a:spcBef>
                <a:spcPts val="1000"/>
              </a:spcBef>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07"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cap="flat" cmpd="sng" w="9525">
            <a:solidFill>
              <a:srgbClr val="000000"/>
            </a:solidFill>
            <a:prstDash val="solid"/>
            <a:round/>
            <a:headEnd len="med" w="med" type="none"/>
            <a:tailEnd len="med" w="med" type="none"/>
          </a:ln>
        </p:spPr>
      </p:cxnSp>
      <p:cxnSp>
        <p:nvCxnSpPr>
          <p:cNvPr id="209" name="Shape 209"/>
          <p:cNvCxnSpPr/>
          <p:nvPr/>
        </p:nvCxnSpPr>
        <p:spPr>
          <a:xfrm>
            <a:off x="635000" y="1219200"/>
            <a:ext cx="11734800" cy="0"/>
          </a:xfrm>
          <a:prstGeom prst="straightConnector1">
            <a:avLst/>
          </a:prstGeom>
          <a:noFill/>
          <a:ln cap="flat" cmpd="sng" w="9525">
            <a:solidFill>
              <a:srgbClr val="000000"/>
            </a:solidFill>
            <a:prstDash val="solid"/>
            <a:round/>
            <a:headEnd len="med" w="med" type="none"/>
            <a:tailEnd len="med" w="med" type="none"/>
          </a:ln>
        </p:spPr>
      </p:cxnSp>
      <p:sp>
        <p:nvSpPr>
          <p:cNvPr id="210" name="Shape 210"/>
          <p:cNvSpPr txBox="1"/>
          <p:nvPr>
            <p:ph type="title"/>
          </p:nvPr>
        </p:nvSpPr>
        <p:spPr>
          <a:xfrm>
            <a:off x="635000" y="1473200"/>
            <a:ext cx="11734800" cy="7113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lstStyle>
            <a:lvl1pPr indent="0" lvl="0" marL="0" marR="0" rtl="0" algn="l">
              <a:lnSpc>
                <a:spcPct val="92592"/>
              </a:lnSpc>
              <a:spcBef>
                <a:spcPts val="0"/>
              </a:spcBef>
              <a:defRPr/>
            </a:lvl1pPr>
            <a:lvl2pPr indent="228600" lvl="1" marL="0" marR="0" rtl="0" algn="l">
              <a:lnSpc>
                <a:spcPct val="92592"/>
              </a:lnSpc>
              <a:spcBef>
                <a:spcPts val="0"/>
              </a:spcBef>
              <a:defRPr/>
            </a:lvl2pPr>
            <a:lvl3pPr indent="457200" lvl="2" marL="0" marR="0" rtl="0" algn="l">
              <a:lnSpc>
                <a:spcPct val="92592"/>
              </a:lnSpc>
              <a:spcBef>
                <a:spcPts val="0"/>
              </a:spcBef>
              <a:defRPr/>
            </a:lvl3pPr>
            <a:lvl4pPr indent="685800" lvl="3" marL="0" marR="0" rtl="0" algn="l">
              <a:lnSpc>
                <a:spcPct val="92592"/>
              </a:lnSpc>
              <a:spcBef>
                <a:spcPts val="0"/>
              </a:spcBef>
              <a:defRPr/>
            </a:lvl4pPr>
            <a:lvl5pPr indent="914400" lvl="4" marL="0" marR="0" rtl="0" algn="l">
              <a:lnSpc>
                <a:spcPct val="92592"/>
              </a:lnSpc>
              <a:spcBef>
                <a:spcPts val="0"/>
              </a:spcBef>
              <a:defRPr/>
            </a:lvl5pPr>
            <a:lvl6pPr indent="1143000" lvl="5" marL="0" marR="0" rtl="0" algn="l">
              <a:lnSpc>
                <a:spcPct val="92592"/>
              </a:lnSpc>
              <a:spcBef>
                <a:spcPts val="0"/>
              </a:spcBef>
              <a:defRPr/>
            </a:lvl6pPr>
            <a:lvl7pPr indent="1371600" lvl="6" marL="0" marR="0" rtl="0" algn="l">
              <a:lnSpc>
                <a:spcPct val="92592"/>
              </a:lnSpc>
              <a:spcBef>
                <a:spcPts val="0"/>
              </a:spcBef>
              <a:defRPr/>
            </a:lvl7pPr>
            <a:lvl8pPr indent="1600200" lvl="7" marL="0" marR="0" rtl="0" algn="l">
              <a:lnSpc>
                <a:spcPct val="92592"/>
              </a:lnSpc>
              <a:spcBef>
                <a:spcPts val="0"/>
              </a:spcBef>
              <a:defRPr/>
            </a:lvl8pPr>
            <a:lvl9pPr indent="1828800" lvl="8" marL="0" marR="0" rtl="0" algn="l">
              <a:lnSpc>
                <a:spcPct val="92592"/>
              </a:lnSpc>
              <a:spcBef>
                <a:spcPts val="0"/>
              </a:spcBef>
              <a:defRPr/>
            </a:lvl9pPr>
          </a:lstStyle>
          <a:p/>
        </p:txBody>
      </p:sp>
      <p:sp>
        <p:nvSpPr>
          <p:cNvPr id="211" name="Shape 211"/>
          <p:cNvSpPr txBox="1"/>
          <p:nvPr>
            <p:ph idx="1" type="body"/>
          </p:nvPr>
        </p:nvSpPr>
        <p:spPr>
          <a:xfrm>
            <a:off x="632056" y="2413000"/>
            <a:ext cx="11734800" cy="3809999"/>
          </a:xfrm>
          <a:prstGeom prst="rect">
            <a:avLst/>
          </a:prstGeom>
          <a:noFill/>
          <a:ln>
            <a:noFill/>
          </a:ln>
        </p:spPr>
        <p:txBody>
          <a:bodyPr anchorCtr="0" anchor="t" bIns="91425" lIns="91425" rIns="91425" tIns="91425"/>
          <a:lstStyle>
            <a:lvl1pPr indent="0" lvl="0" marL="0" marR="0" rtl="0" algn="l">
              <a:spcBef>
                <a:spcPts val="1000"/>
              </a:spcBef>
              <a:defRPr/>
            </a:lvl1pPr>
            <a:lvl2pPr indent="-78740" lvl="1" marL="660400" marR="0" rtl="0" algn="l">
              <a:spcBef>
                <a:spcPts val="1000"/>
              </a:spcBef>
              <a:buFont typeface="Merriweather Sans"/>
              <a:buChar char="‣"/>
              <a:defRPr/>
            </a:lvl2pPr>
            <a:lvl3pPr indent="-78739" lvl="2" marL="1117600" marR="0" rtl="0" algn="l">
              <a:spcBef>
                <a:spcPts val="1000"/>
              </a:spcBef>
              <a:buFont typeface="Merriweather Sans"/>
              <a:buChar char="‣"/>
              <a:defRPr/>
            </a:lvl3pPr>
            <a:lvl4pPr indent="-78739" lvl="3" marL="1574800" marR="0" rtl="0" algn="l">
              <a:spcBef>
                <a:spcPts val="1000"/>
              </a:spcBef>
              <a:buFont typeface="Merriweather Sans"/>
              <a:buChar char="‣"/>
              <a:defRPr/>
            </a:lvl4pPr>
            <a:lvl5pPr indent="-78739" lvl="4" marL="2032000" marR="0" rtl="0" algn="l">
              <a:spcBef>
                <a:spcPts val="1000"/>
              </a:spcBef>
              <a:buFont typeface="Merriweather Sans"/>
              <a:buChar char="‣"/>
              <a:defRPr/>
            </a:lvl5pPr>
            <a:lvl6pPr indent="-78739" lvl="5" marL="2654300" marR="0" rtl="0" algn="l">
              <a:spcBef>
                <a:spcPts val="1000"/>
              </a:spcBef>
              <a:buFont typeface="Arial"/>
              <a:buChar char="•"/>
              <a:defRPr/>
            </a:lvl6pPr>
            <a:lvl7pPr indent="-78739" lvl="6" marL="3009900" marR="0" rtl="0" algn="l">
              <a:spcBef>
                <a:spcPts val="1000"/>
              </a:spcBef>
              <a:buFont typeface="Arial"/>
              <a:buChar char="•"/>
              <a:defRPr/>
            </a:lvl7pPr>
            <a:lvl8pPr indent="-78740" lvl="7" marL="3365500" marR="0" rtl="0" algn="l">
              <a:spcBef>
                <a:spcPts val="1000"/>
              </a:spcBef>
              <a:buFont typeface="Arial"/>
              <a:buChar char="•"/>
              <a:defRPr/>
            </a:lvl8pPr>
            <a:lvl9pPr indent="-78740" lvl="8" marL="3721100" marR="0" rtl="0" algn="l">
              <a:spcBef>
                <a:spcPts val="1000"/>
              </a:spcBef>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5.xml"/><Relationship Id="rId3" Type="http://schemas.openxmlformats.org/officeDocument/2006/relationships/image" Target="../media/image4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4.xml"/><Relationship Id="rId3" Type="http://schemas.openxmlformats.org/officeDocument/2006/relationships/image" Target="../media/image4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7.xml"/><Relationship Id="rId3" Type="http://schemas.openxmlformats.org/officeDocument/2006/relationships/image" Target="../media/image4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4.xml"/><Relationship Id="rId3" Type="http://schemas.openxmlformats.org/officeDocument/2006/relationships/image" Target="../media/image4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9.xml"/><Relationship Id="rId3" Type="http://schemas.openxmlformats.org/officeDocument/2006/relationships/image" Target="../media/image4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2.xml"/><Relationship Id="rId3" Type="http://schemas.openxmlformats.org/officeDocument/2006/relationships/image" Target="../media/image4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1.xml"/><Relationship Id="rId3" Type="http://schemas.openxmlformats.org/officeDocument/2006/relationships/image" Target="../media/image4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5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5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412" name="Shape 412"/>
        <p:cNvGrpSpPr/>
        <p:nvPr/>
      </p:nvGrpSpPr>
      <p:grpSpPr>
        <a:xfrm>
          <a:off x="0" y="0"/>
          <a:ext cx="0" cy="0"/>
          <a:chOff x="0" y="0"/>
          <a:chExt cx="0" cy="0"/>
        </a:xfrm>
      </p:grpSpPr>
      <p:sp>
        <p:nvSpPr>
          <p:cNvPr id="413" name="Shape 41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solidFill>
                  <a:srgbClr val="E52123"/>
                </a:solidFill>
                <a:latin typeface="Oswald"/>
                <a:ea typeface="Oswald"/>
                <a:cs typeface="Oswald"/>
                <a:sym typeface="Oswald"/>
              </a:rPr>
              <a:t>FOR INSTRUCTOR PURPOSES ONLY </a:t>
            </a:r>
          </a:p>
        </p:txBody>
      </p:sp>
      <p:sp>
        <p:nvSpPr>
          <p:cNvPr id="414" name="Shape 414"/>
          <p:cNvSpPr/>
          <p:nvPr/>
        </p:nvSpPr>
        <p:spPr>
          <a:xfrm>
            <a:off x="635000" y="1442225"/>
            <a:ext cx="77216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INSTRUCTOR NOTES</a:t>
            </a:r>
            <a:r>
              <a:rPr b="1" lang="en-US" sz="3200">
                <a:solidFill>
                  <a:srgbClr val="E52123"/>
                </a:solidFill>
                <a:latin typeface="Oswald"/>
                <a:ea typeface="Oswald"/>
                <a:cs typeface="Oswald"/>
                <a:sym typeface="Oswald"/>
              </a:rPr>
              <a:t> </a:t>
            </a:r>
          </a:p>
        </p:txBody>
      </p:sp>
      <p:sp>
        <p:nvSpPr>
          <p:cNvPr id="415" name="Shape 415"/>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Insert Text Here</a:t>
            </a:r>
          </a:p>
          <a:p>
            <a:pPr lvl="0" marR="0" rtl="0" algn="l">
              <a:spcBef>
                <a:spcPts val="1000"/>
              </a:spcBef>
              <a:buNone/>
            </a:pPr>
            <a:r>
              <a:t/>
            </a:r>
            <a:endParaRPr sz="2800">
              <a:latin typeface="Georgia"/>
              <a:ea typeface="Georgia"/>
              <a:cs typeface="Georgia"/>
              <a:sym typeface="Georgia"/>
            </a:endParaRPr>
          </a:p>
          <a:p>
            <a:pPr lvl="0" marR="0" rtl="0" algn="l">
              <a:spcBef>
                <a:spcPts val="1000"/>
              </a:spcBef>
              <a:buNone/>
            </a:pPr>
            <a:r>
              <a:t/>
            </a:r>
            <a:endParaRPr sz="2800">
              <a:latin typeface="Georgia"/>
              <a:ea typeface="Georgia"/>
              <a:cs typeface="Georgia"/>
              <a:sym typeface="Georgia"/>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0" name="Shape 470"/>
        <p:cNvGrpSpPr/>
        <p:nvPr/>
      </p:nvGrpSpPr>
      <p:grpSpPr>
        <a:xfrm>
          <a:off x="0" y="0"/>
          <a:ext cx="0" cy="0"/>
          <a:chOff x="0" y="0"/>
          <a:chExt cx="0" cy="0"/>
        </a:xfrm>
      </p:grpSpPr>
      <p:sp>
        <p:nvSpPr>
          <p:cNvPr id="471" name="Shape 47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TIME SERIES ANALYSIS</a:t>
            </a:r>
          </a:p>
        </p:txBody>
      </p:sp>
      <p:sp>
        <p:nvSpPr>
          <p:cNvPr id="472" name="Shape 472"/>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this lesson, we will focus on Identifying problems related to time series.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Additionally, we will discuss the unique aspects of Mining and Refining time series data.</a:t>
            </a:r>
          </a:p>
          <a:p>
            <a:pPr lvl="0" marR="0" rtl="0" algn="l">
              <a:spcBef>
                <a:spcPts val="1000"/>
              </a:spcBef>
              <a:buNone/>
            </a:pPr>
            <a:r>
              <a:t/>
            </a:r>
            <a:endParaRPr sz="2800">
              <a:latin typeface="Georgia"/>
              <a:ea typeface="Georgia"/>
              <a:cs typeface="Georgia"/>
              <a:sym typeface="Georgia"/>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6"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INTRODUCTION</a:t>
            </a:r>
          </a:p>
        </p:txBody>
      </p:sp>
      <p:sp>
        <p:nvSpPr>
          <p:cNvPr id="478" name="Shape 478"/>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WHAT IS TIME SERIES DATA?</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x="0" y="0"/>
          <a:ext cx="0" cy="0"/>
          <a:chOff x="0" y="0"/>
          <a:chExt cx="0" cy="0"/>
        </a:xfrm>
      </p:grpSpPr>
      <p:sp>
        <p:nvSpPr>
          <p:cNvPr id="483" name="Shape 48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sp>
        <p:nvSpPr>
          <p:cNvPr id="484" name="Shape 484"/>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Time series data is any data where the individual data points change over time.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is fairly common in sales and other business cases where data would likely change according to seasons and trends.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Time series data is also useful for studying social phenomena. For instance, there is statistically more crime in the summer, which is a seasonal trend.</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8" name="Shape 488"/>
        <p:cNvGrpSpPr/>
        <p:nvPr/>
      </p:nvGrpSpPr>
      <p:grpSpPr>
        <a:xfrm>
          <a:off x="0" y="0"/>
          <a:ext cx="0" cy="0"/>
          <a:chOff x="0" y="0"/>
          <a:chExt cx="0" cy="0"/>
        </a:xfrm>
      </p:grpSpPr>
      <p:sp>
        <p:nvSpPr>
          <p:cNvPr id="489" name="Shape 48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sp>
        <p:nvSpPr>
          <p:cNvPr id="490" name="Shape 490"/>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Most datasets are likely to have an important time component, but typically we assume that it’s fairly minimal.</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example, if we were analyzing salaries in an industry, it’s clear that salaries shift over time and vary with the economic period.</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However, if we are examining the problem on a smaller scale (e.g. 3-5 years), the effect of time on salaries is much smaller than other factors, like industry or position.</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4" name="Shape 494"/>
        <p:cNvGrpSpPr/>
        <p:nvPr/>
      </p:nvGrpSpPr>
      <p:grpSpPr>
        <a:xfrm>
          <a:off x="0" y="0"/>
          <a:ext cx="0" cy="0"/>
          <a:chOff x="0" y="0"/>
          <a:chExt cx="0" cy="0"/>
        </a:xfrm>
      </p:grpSpPr>
      <p:sp>
        <p:nvSpPr>
          <p:cNvPr id="495" name="Shape 49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sp>
        <p:nvSpPr>
          <p:cNvPr id="496" name="Shape 496"/>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When the time component </a:t>
            </a:r>
            <a:r>
              <a:rPr i="1" lang="en-US" sz="2800">
                <a:latin typeface="Georgia"/>
                <a:ea typeface="Georgia"/>
                <a:cs typeface="Georgia"/>
                <a:sym typeface="Georgia"/>
              </a:rPr>
              <a:t>is</a:t>
            </a:r>
            <a:r>
              <a:rPr lang="en-US" sz="2800">
                <a:latin typeface="Georgia"/>
                <a:ea typeface="Georgia"/>
                <a:cs typeface="Georgia"/>
                <a:sym typeface="Georgia"/>
              </a:rPr>
              <a:t> important, we need to focus on identifying the aspects of the data that are influenced by time and those that aren’t.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Typically, time series data will be a sequence of values. We will be interested in studying the changes to this series and how related individual values are.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example, how much does this week’s sales affect next week’s?  How much does today’s stock price affect tomorrow’s?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0" name="Shape 500"/>
        <p:cNvGrpSpPr/>
        <p:nvPr/>
      </p:nvGrpSpPr>
      <p:grpSpPr>
        <a:xfrm>
          <a:off x="0" y="0"/>
          <a:ext cx="0" cy="0"/>
          <a:chOff x="0" y="0"/>
          <a:chExt cx="0" cy="0"/>
        </a:xfrm>
      </p:grpSpPr>
      <p:sp>
        <p:nvSpPr>
          <p:cNvPr id="501" name="Shape 501"/>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502" name="Shape 50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03" name="Shape 503"/>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504" name="Shape 504"/>
          <p:cNvSpPr/>
          <p:nvPr/>
        </p:nvSpPr>
        <p:spPr>
          <a:xfrm>
            <a:off x="2961475" y="2224349"/>
            <a:ext cx="9174599" cy="3010199"/>
          </a:xfrm>
          <a:prstGeom prst="rect">
            <a:avLst/>
          </a:prstGeom>
          <a:noFill/>
          <a:ln>
            <a:noFill/>
          </a:ln>
        </p:spPr>
        <p:txBody>
          <a:bodyPr anchorCtr="0" anchor="ctr" bIns="50800" lIns="50800" rIns="50800" tIns="50800">
            <a:noAutofit/>
          </a:bodyPr>
          <a:lstStyle/>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Think about the various datasets we’ve used so far. For each dataset, identify the time components of those datasets.  What time related features might be important to our analysis?</a:t>
            </a:r>
          </a:p>
        </p:txBody>
      </p:sp>
      <p:sp>
        <p:nvSpPr>
          <p:cNvPr id="505" name="Shape 505"/>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506" name="Shape 506"/>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507" name="Shape 507"/>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508" name="Shape 508"/>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2" name="Shape 512"/>
        <p:cNvGrpSpPr/>
        <p:nvPr/>
      </p:nvGrpSpPr>
      <p:grpSpPr>
        <a:xfrm>
          <a:off x="0" y="0"/>
          <a:ext cx="0" cy="0"/>
          <a:chOff x="0" y="0"/>
          <a:chExt cx="0" cy="0"/>
        </a:xfrm>
      </p:grpSpPr>
      <p:sp>
        <p:nvSpPr>
          <p:cNvPr id="513" name="Shape 51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sp>
        <p:nvSpPr>
          <p:cNvPr id="514" name="Shape 514"/>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Time series analysis is useful in many fields:  sales analysis, stock market trends, studying economic phenomena, social science problems, etc.</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Typically, we are interested in separating the effects of time into two components:</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Trends - significant increases or decreases over time</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Seasonality - regularly repeating increases or decreases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8" name="Shape 518"/>
        <p:cNvGrpSpPr/>
        <p:nvPr/>
      </p:nvGrpSpPr>
      <p:grpSpPr>
        <a:xfrm>
          <a:off x="0" y="0"/>
          <a:ext cx="0" cy="0"/>
          <a:chOff x="0" y="0"/>
          <a:chExt cx="0" cy="0"/>
        </a:xfrm>
      </p:grpSpPr>
      <p:sp>
        <p:nvSpPr>
          <p:cNvPr id="519" name="Shape 51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sp>
        <p:nvSpPr>
          <p:cNvPr id="520" name="Shape 520"/>
          <p:cNvSpPr txBox="1"/>
          <p:nvPr>
            <p:ph idx="1" type="body"/>
          </p:nvPr>
        </p:nvSpPr>
        <p:spPr>
          <a:xfrm>
            <a:off x="635000" y="1292775"/>
            <a:ext cx="4437900" cy="57381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This plot of fireworks injury rates has an overall </a:t>
            </a:r>
            <a:r>
              <a:rPr i="1" lang="en-US" sz="2800">
                <a:latin typeface="Georgia"/>
                <a:ea typeface="Georgia"/>
                <a:cs typeface="Georgia"/>
                <a:sym typeface="Georgia"/>
              </a:rPr>
              <a:t>trend</a:t>
            </a:r>
            <a:r>
              <a:rPr lang="en-US" sz="2800">
                <a:latin typeface="Georgia"/>
                <a:ea typeface="Georgia"/>
                <a:cs typeface="Georgia"/>
                <a:sym typeface="Georgia"/>
              </a:rPr>
              <a:t> of fewer injuries with no </a:t>
            </a:r>
            <a:r>
              <a:rPr i="1" lang="en-US" sz="2800">
                <a:latin typeface="Georgia"/>
                <a:ea typeface="Georgia"/>
                <a:cs typeface="Georgia"/>
                <a:sym typeface="Georgia"/>
              </a:rPr>
              <a:t>seasonal</a:t>
            </a:r>
            <a:r>
              <a:rPr lang="en-US" sz="2800">
                <a:latin typeface="Georgia"/>
                <a:ea typeface="Georgia"/>
                <a:cs typeface="Georgia"/>
                <a:sym typeface="Georgia"/>
              </a:rPr>
              <a:t> pattern.</a:t>
            </a:r>
          </a:p>
        </p:txBody>
      </p:sp>
      <p:pic>
        <p:nvPicPr>
          <p:cNvPr id="521" name="Shape 521"/>
          <p:cNvPicPr preferRelativeResize="0"/>
          <p:nvPr/>
        </p:nvPicPr>
        <p:blipFill>
          <a:blip r:embed="rId3">
            <a:alphaModFix/>
          </a:blip>
          <a:stretch>
            <a:fillRect/>
          </a:stretch>
        </p:blipFill>
        <p:spPr>
          <a:xfrm>
            <a:off x="5269800" y="1352275"/>
            <a:ext cx="7100000" cy="5738199"/>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5" name="Shape 525"/>
        <p:cNvGrpSpPr/>
        <p:nvPr/>
      </p:nvGrpSpPr>
      <p:grpSpPr>
        <a:xfrm>
          <a:off x="0" y="0"/>
          <a:ext cx="0" cy="0"/>
          <a:chOff x="0" y="0"/>
          <a:chExt cx="0" cy="0"/>
        </a:xfrm>
      </p:grpSpPr>
      <p:sp>
        <p:nvSpPr>
          <p:cNvPr id="526" name="Shape 52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pic>
        <p:nvPicPr>
          <p:cNvPr id="527" name="Shape 527"/>
          <p:cNvPicPr preferRelativeResize="0"/>
          <p:nvPr/>
        </p:nvPicPr>
        <p:blipFill>
          <a:blip r:embed="rId3">
            <a:alphaModFix/>
          </a:blip>
          <a:stretch>
            <a:fillRect/>
          </a:stretch>
        </p:blipFill>
        <p:spPr>
          <a:xfrm>
            <a:off x="635000" y="2872099"/>
            <a:ext cx="11734800" cy="4153189"/>
          </a:xfrm>
          <a:prstGeom prst="rect">
            <a:avLst/>
          </a:prstGeom>
          <a:noFill/>
          <a:ln>
            <a:noFill/>
          </a:ln>
        </p:spPr>
      </p:pic>
      <p:sp>
        <p:nvSpPr>
          <p:cNvPr id="528" name="Shape 528"/>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Meanwhile, the number of searches for the New Hampshire Primary has a clear </a:t>
            </a:r>
            <a:r>
              <a:rPr i="1" lang="en-US" sz="2800">
                <a:latin typeface="Georgia"/>
                <a:ea typeface="Georgia"/>
                <a:cs typeface="Georgia"/>
                <a:sym typeface="Georgia"/>
              </a:rPr>
              <a:t>seasonal</a:t>
            </a:r>
            <a:r>
              <a:rPr lang="en-US" sz="2800">
                <a:latin typeface="Georgia"/>
                <a:ea typeface="Georgia"/>
                <a:cs typeface="Georgia"/>
                <a:sym typeface="Georgia"/>
              </a:rPr>
              <a:t> component - it peaks every four years and on election years.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2" name="Shape 532"/>
        <p:cNvGrpSpPr/>
        <p:nvPr/>
      </p:nvGrpSpPr>
      <p:grpSpPr>
        <a:xfrm>
          <a:off x="0" y="0"/>
          <a:ext cx="0" cy="0"/>
          <a:chOff x="0" y="0"/>
          <a:chExt cx="0" cy="0"/>
        </a:xfrm>
      </p:grpSpPr>
      <p:sp>
        <p:nvSpPr>
          <p:cNvPr id="533" name="Shape 53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sp>
        <p:nvSpPr>
          <p:cNvPr id="534" name="Shape 534"/>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Similarly, searches for ‘gingerbread houses’ spike every year around the holiday season.</a:t>
            </a:r>
          </a:p>
          <a:p>
            <a:pPr lvl="0" marR="0" rtl="0" algn="l">
              <a:lnSpc>
                <a:spcPct val="100000"/>
              </a:lnSpc>
              <a:spcBef>
                <a:spcPts val="0"/>
              </a:spcBef>
              <a:spcAft>
                <a:spcPts val="0"/>
              </a:spcAft>
              <a:buNone/>
            </a:pPr>
            <a:r>
              <a:t/>
            </a:r>
            <a:endParaRPr sz="2800">
              <a:latin typeface="Georgia"/>
              <a:ea typeface="Georgia"/>
              <a:cs typeface="Georgia"/>
              <a:sym typeface="Georgia"/>
            </a:endParaRPr>
          </a:p>
          <a:p>
            <a:pPr lvl="0" marR="0" rtl="0" algn="l">
              <a:lnSpc>
                <a:spcPct val="100000"/>
              </a:lnSpc>
              <a:spcBef>
                <a:spcPts val="0"/>
              </a:spcBef>
              <a:spcAft>
                <a:spcPts val="0"/>
              </a:spcAft>
              <a:buNone/>
            </a:pPr>
            <a:r>
              <a:t/>
            </a:r>
            <a:endParaRPr sz="2800">
              <a:latin typeface="Georgia"/>
              <a:ea typeface="Georgia"/>
              <a:cs typeface="Georgia"/>
              <a:sym typeface="Georgia"/>
            </a:endParaRPr>
          </a:p>
          <a:p>
            <a:pPr lvl="0" marR="0" rtl="0" algn="l">
              <a:lnSpc>
                <a:spcPct val="100000"/>
              </a:lnSpc>
              <a:spcBef>
                <a:spcPts val="0"/>
              </a:spcBef>
              <a:spcAft>
                <a:spcPts val="0"/>
              </a:spcAft>
              <a:buNone/>
            </a:pPr>
            <a:r>
              <a:t/>
            </a:r>
            <a:endParaRPr sz="2800">
              <a:latin typeface="Georgia"/>
              <a:ea typeface="Georgia"/>
              <a:cs typeface="Georgia"/>
              <a:sym typeface="Georgia"/>
            </a:endParaRPr>
          </a:p>
          <a:p>
            <a:pPr lvl="0" marR="0" rtl="0" algn="l">
              <a:lnSpc>
                <a:spcPct val="100000"/>
              </a:lnSpc>
              <a:spcBef>
                <a:spcPts val="0"/>
              </a:spcBef>
              <a:spcAft>
                <a:spcPts val="0"/>
              </a:spcAft>
              <a:buNone/>
            </a:pPr>
            <a:r>
              <a:t/>
            </a:r>
            <a:endParaRPr sz="2800">
              <a:latin typeface="Georgia"/>
              <a:ea typeface="Georgia"/>
              <a:cs typeface="Georgia"/>
              <a:sym typeface="Georgia"/>
            </a:endParaRPr>
          </a:p>
          <a:p>
            <a:pPr lvl="0" marR="0" rtl="0" algn="l">
              <a:lnSpc>
                <a:spcPct val="100000"/>
              </a:lnSpc>
              <a:spcBef>
                <a:spcPts val="0"/>
              </a:spcBef>
              <a:spcAft>
                <a:spcPts val="0"/>
              </a:spcAft>
              <a:buNone/>
            </a:pPr>
            <a:r>
              <a:t/>
            </a:r>
            <a:endParaRPr sz="2800">
              <a:latin typeface="Georgia"/>
              <a:ea typeface="Georgia"/>
              <a:cs typeface="Georgia"/>
              <a:sym typeface="Georgia"/>
            </a:endParaRPr>
          </a:p>
          <a:p>
            <a:pPr lvl="0" marR="0" rtl="0" algn="l">
              <a:lnSpc>
                <a:spcPct val="100000"/>
              </a:lnSpc>
              <a:spcBef>
                <a:spcPts val="0"/>
              </a:spcBef>
              <a:spcAft>
                <a:spcPts val="0"/>
              </a:spcAft>
              <a:buNone/>
            </a:pPr>
            <a:r>
              <a:t/>
            </a:r>
            <a:endParaRPr sz="2800">
              <a:latin typeface="Georgia"/>
              <a:ea typeface="Georgia"/>
              <a:cs typeface="Georgia"/>
              <a:sym typeface="Georgia"/>
            </a:endParaRPr>
          </a:p>
          <a:p>
            <a:pPr lvl="0" marR="0" rtl="0" algn="l">
              <a:lnSpc>
                <a:spcPct val="100000"/>
              </a:lnSpc>
              <a:spcBef>
                <a:spcPts val="0"/>
              </a:spcBef>
              <a:spcAft>
                <a:spcPts val="0"/>
              </a:spcAft>
              <a:buNone/>
            </a:pPr>
            <a:r>
              <a:t/>
            </a:r>
            <a:endParaRPr sz="2800">
              <a:latin typeface="Georgia"/>
              <a:ea typeface="Georgia"/>
              <a:cs typeface="Georgia"/>
              <a:sym typeface="Georgia"/>
            </a:endParaRP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These spikes recur on a fixed time-scale, making them </a:t>
            </a:r>
            <a:r>
              <a:rPr i="1" lang="en-US" sz="2800">
                <a:solidFill>
                  <a:schemeClr val="dk1"/>
                </a:solidFill>
                <a:latin typeface="Georgia"/>
                <a:ea typeface="Georgia"/>
                <a:cs typeface="Georgia"/>
                <a:sym typeface="Georgia"/>
              </a:rPr>
              <a:t>seasonal</a:t>
            </a:r>
            <a:r>
              <a:rPr lang="en-US" sz="2800">
                <a:solidFill>
                  <a:schemeClr val="dk1"/>
                </a:solidFill>
                <a:latin typeface="Georgia"/>
                <a:ea typeface="Georgia"/>
                <a:cs typeface="Georgia"/>
                <a:sym typeface="Georgia"/>
              </a:rPr>
              <a:t> patterns.</a:t>
            </a:r>
          </a:p>
          <a:p>
            <a:pPr lvl="0" marR="0" rtl="0" algn="l">
              <a:lnSpc>
                <a:spcPct val="100000"/>
              </a:lnSpc>
              <a:spcBef>
                <a:spcPts val="0"/>
              </a:spcBef>
              <a:spcAft>
                <a:spcPts val="0"/>
              </a:spcAft>
              <a:buNone/>
            </a:pPr>
            <a:r>
              <a:t/>
            </a:r>
            <a:endParaRPr sz="2800">
              <a:latin typeface="Georgia"/>
              <a:ea typeface="Georgia"/>
              <a:cs typeface="Georgia"/>
              <a:sym typeface="Georgia"/>
            </a:endParaRPr>
          </a:p>
        </p:txBody>
      </p:sp>
      <p:pic>
        <p:nvPicPr>
          <p:cNvPr id="535" name="Shape 535"/>
          <p:cNvPicPr preferRelativeResize="0"/>
          <p:nvPr/>
        </p:nvPicPr>
        <p:blipFill>
          <a:blip r:embed="rId3">
            <a:alphaModFix/>
          </a:blip>
          <a:stretch>
            <a:fillRect/>
          </a:stretch>
        </p:blipFill>
        <p:spPr>
          <a:xfrm>
            <a:off x="635000" y="2721600"/>
            <a:ext cx="11734800" cy="322670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419" name="Shape 419"/>
        <p:cNvGrpSpPr/>
        <p:nvPr/>
      </p:nvGrpSpPr>
      <p:grpSpPr>
        <a:xfrm>
          <a:off x="0" y="0"/>
          <a:ext cx="0" cy="0"/>
          <a:chOff x="0" y="0"/>
          <a:chExt cx="0" cy="0"/>
        </a:xfrm>
      </p:grpSpPr>
      <p:sp>
        <p:nvSpPr>
          <p:cNvPr id="420" name="Shape 42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solidFill>
                  <a:srgbClr val="E52123"/>
                </a:solidFill>
                <a:latin typeface="Oswald"/>
                <a:ea typeface="Oswald"/>
                <a:cs typeface="Oswald"/>
                <a:sym typeface="Oswald"/>
              </a:rPr>
              <a:t>FOR INSTRUCTOR PURPOSES ONLY </a:t>
            </a:r>
          </a:p>
        </p:txBody>
      </p:sp>
      <p:sp>
        <p:nvSpPr>
          <p:cNvPr id="421" name="Shape 421"/>
          <p:cNvSpPr/>
          <p:nvPr/>
        </p:nvSpPr>
        <p:spPr>
          <a:xfrm>
            <a:off x="635000" y="1442225"/>
            <a:ext cx="77216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MATERIALS</a:t>
            </a:r>
            <a:r>
              <a:rPr b="1" lang="en-US" sz="3200">
                <a:solidFill>
                  <a:srgbClr val="E52123"/>
                </a:solidFill>
                <a:latin typeface="Oswald"/>
                <a:ea typeface="Oswald"/>
                <a:cs typeface="Oswald"/>
                <a:sym typeface="Oswald"/>
              </a:rPr>
              <a:t> </a:t>
            </a:r>
          </a:p>
        </p:txBody>
      </p:sp>
      <p:sp>
        <p:nvSpPr>
          <p:cNvPr id="422" name="Shape 422"/>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Insert Text Here</a:t>
            </a:r>
          </a:p>
          <a:p>
            <a:pPr lvl="0" marR="0" rtl="0" algn="l">
              <a:spcBef>
                <a:spcPts val="1000"/>
              </a:spcBef>
              <a:buNone/>
            </a:pPr>
            <a:r>
              <a:t/>
            </a:r>
            <a:endParaRPr sz="2800">
              <a:latin typeface="Georgia"/>
              <a:ea typeface="Georgia"/>
              <a:cs typeface="Georgia"/>
              <a:sym typeface="Georgia"/>
            </a:endParaRPr>
          </a:p>
          <a:p>
            <a:pPr lvl="0" marR="0" rtl="0" algn="l">
              <a:spcBef>
                <a:spcPts val="1000"/>
              </a:spcBef>
              <a:buNone/>
            </a:pPr>
            <a:r>
              <a:t/>
            </a:r>
            <a:endParaRPr sz="2800">
              <a:latin typeface="Georgia"/>
              <a:ea typeface="Georgia"/>
              <a:cs typeface="Georgia"/>
              <a:sym typeface="Georgia"/>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9" name="Shape 539"/>
        <p:cNvGrpSpPr/>
        <p:nvPr/>
      </p:nvGrpSpPr>
      <p:grpSpPr>
        <a:xfrm>
          <a:off x="0" y="0"/>
          <a:ext cx="0" cy="0"/>
          <a:chOff x="0" y="0"/>
          <a:chExt cx="0" cy="0"/>
        </a:xfrm>
      </p:grpSpPr>
      <p:sp>
        <p:nvSpPr>
          <p:cNvPr id="540" name="Shape 54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sp>
        <p:nvSpPr>
          <p:cNvPr id="541" name="Shape 541"/>
          <p:cNvSpPr txBox="1"/>
          <p:nvPr>
            <p:ph idx="1" type="body"/>
          </p:nvPr>
        </p:nvSpPr>
        <p:spPr>
          <a:xfrm>
            <a:off x="634999" y="1292775"/>
            <a:ext cx="4915799" cy="5764199"/>
          </a:xfrm>
          <a:prstGeom prst="rect">
            <a:avLst/>
          </a:prstGeom>
          <a:noFill/>
          <a:ln>
            <a:noFill/>
          </a:ln>
        </p:spPr>
        <p:txBody>
          <a:bodyPr anchorCtr="0" anchor="t" bIns="0" lIns="0" rIns="0" tIns="0">
            <a:noAutofit/>
          </a:bodyPr>
          <a:lstStyle/>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Many other types of regularly occurring up or down swings may occur without a fixed timescale or </a:t>
            </a:r>
            <a:r>
              <a:rPr i="1" lang="en-US" sz="2800">
                <a:latin typeface="Georgia"/>
                <a:ea typeface="Georgia"/>
                <a:cs typeface="Georgia"/>
                <a:sym typeface="Georgia"/>
              </a:rPr>
              <a:t>period</a:t>
            </a:r>
            <a:r>
              <a:rPr lang="en-US" sz="2800">
                <a:latin typeface="Georgia"/>
                <a:ea typeface="Georgia"/>
                <a:cs typeface="Georgia"/>
                <a:sym typeface="Georgia"/>
              </a:rPr>
              <a:t> (e.g. growth vs. recession for economic trends).</a:t>
            </a:r>
          </a:p>
          <a:p>
            <a:pPr lvl="0" marR="0" rtl="0" algn="l">
              <a:lnSpc>
                <a:spcPct val="100000"/>
              </a:lnSpc>
              <a:spcBef>
                <a:spcPts val="0"/>
              </a:spcBef>
              <a:spcAft>
                <a:spcPts val="0"/>
              </a:spcAft>
              <a:buNone/>
            </a:pPr>
            <a:r>
              <a:t/>
            </a:r>
            <a:endParaRPr sz="2800">
              <a:latin typeface="Georgia"/>
              <a:ea typeface="Georgia"/>
              <a:cs typeface="Georgia"/>
              <a:sym typeface="Georgia"/>
            </a:endParaRPr>
          </a:p>
        </p:txBody>
      </p:sp>
      <p:pic>
        <p:nvPicPr>
          <p:cNvPr id="542" name="Shape 542"/>
          <p:cNvPicPr preferRelativeResize="0"/>
          <p:nvPr/>
        </p:nvPicPr>
        <p:blipFill>
          <a:blip r:embed="rId3">
            <a:alphaModFix/>
          </a:blip>
          <a:stretch>
            <a:fillRect/>
          </a:stretch>
        </p:blipFill>
        <p:spPr>
          <a:xfrm>
            <a:off x="5550950" y="1603600"/>
            <a:ext cx="7371600" cy="5353499"/>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6" name="Shape 546"/>
        <p:cNvGrpSpPr/>
        <p:nvPr/>
      </p:nvGrpSpPr>
      <p:grpSpPr>
        <a:xfrm>
          <a:off x="0" y="0"/>
          <a:ext cx="0" cy="0"/>
          <a:chOff x="0" y="0"/>
          <a:chExt cx="0" cy="0"/>
        </a:xfrm>
      </p:grpSpPr>
      <p:sp>
        <p:nvSpPr>
          <p:cNvPr id="547" name="Shape 54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sp>
        <p:nvSpPr>
          <p:cNvPr id="548" name="Shape 548"/>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These aperiodic patterns are called </a:t>
            </a:r>
            <a:r>
              <a:rPr i="1" lang="en-US" sz="2800">
                <a:latin typeface="Georgia"/>
                <a:ea typeface="Georgia"/>
                <a:cs typeface="Georgia"/>
                <a:sym typeface="Georgia"/>
              </a:rPr>
              <a:t>cycles</a:t>
            </a:r>
            <a:r>
              <a:rPr lang="en-US" sz="2800">
                <a:latin typeface="Georgia"/>
                <a:ea typeface="Georgia"/>
                <a:cs typeface="Georgia"/>
                <a:sym typeface="Georgia"/>
              </a:rPr>
              <a:t>.</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While identifying aperiodic cycles is important, they are often treated differently than seasonal effects.  Seasonal effects are useful for their consistency, since prior data is useful as a predictor.</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2" name="Shape 552"/>
        <p:cNvGrpSpPr/>
        <p:nvPr/>
      </p:nvGrpSpPr>
      <p:grpSpPr>
        <a:xfrm>
          <a:off x="0" y="0"/>
          <a:ext cx="0" cy="0"/>
          <a:chOff x="0" y="0"/>
          <a:chExt cx="0" cy="0"/>
        </a:xfrm>
      </p:grpSpPr>
      <p:sp>
        <p:nvSpPr>
          <p:cNvPr id="553" name="Shape 55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pic>
        <p:nvPicPr>
          <p:cNvPr id="554" name="Shape 554"/>
          <p:cNvPicPr preferRelativeResize="0"/>
          <p:nvPr/>
        </p:nvPicPr>
        <p:blipFill>
          <a:blip r:embed="rId3">
            <a:alphaModFix/>
          </a:blip>
          <a:stretch>
            <a:fillRect/>
          </a:stretch>
        </p:blipFill>
        <p:spPr>
          <a:xfrm>
            <a:off x="670299" y="3127939"/>
            <a:ext cx="11664224" cy="4174559"/>
          </a:xfrm>
          <a:prstGeom prst="rect">
            <a:avLst/>
          </a:prstGeom>
          <a:noFill/>
          <a:ln>
            <a:noFill/>
          </a:ln>
        </p:spPr>
      </p:pic>
      <p:sp>
        <p:nvSpPr>
          <p:cNvPr id="555" name="Shape 555"/>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Searches for “iphone” have both a general trend upwards (indicating more popularity for the phone) as well as a seasonal spike in September (which is when Apple typically announces new versions).</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9" name="Shape 559"/>
        <p:cNvGrpSpPr/>
        <p:nvPr/>
      </p:nvGrpSpPr>
      <p:grpSpPr>
        <a:xfrm>
          <a:off x="0" y="0"/>
          <a:ext cx="0" cy="0"/>
          <a:chOff x="0" y="0"/>
          <a:chExt cx="0" cy="0"/>
        </a:xfrm>
      </p:grpSpPr>
      <p:sp>
        <p:nvSpPr>
          <p:cNvPr id="560" name="Shape 56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sp>
        <p:nvSpPr>
          <p:cNvPr id="561" name="Shape 561"/>
          <p:cNvSpPr txBox="1"/>
          <p:nvPr>
            <p:ph idx="1" type="body"/>
          </p:nvPr>
        </p:nvSpPr>
        <p:spPr>
          <a:xfrm>
            <a:off x="635000" y="1292775"/>
            <a:ext cx="5334900" cy="4425000"/>
          </a:xfrm>
          <a:prstGeom prst="rect">
            <a:avLst/>
          </a:prstGeom>
          <a:noFill/>
          <a:ln>
            <a:noFill/>
          </a:ln>
        </p:spPr>
        <p:txBody>
          <a:bodyPr anchorCtr="0" anchor="t" bIns="0" lIns="0" rIns="0" tIns="0">
            <a:noAutofit/>
          </a:bodyPr>
          <a:lstStyle/>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Most often, we’re interested in studying the </a:t>
            </a:r>
            <a:r>
              <a:rPr i="1" lang="en-US" sz="2800">
                <a:latin typeface="Georgia"/>
                <a:ea typeface="Georgia"/>
                <a:cs typeface="Georgia"/>
                <a:sym typeface="Georgia"/>
              </a:rPr>
              <a:t>trend</a:t>
            </a:r>
            <a:r>
              <a:rPr lang="en-US" sz="2800">
                <a:latin typeface="Georgia"/>
                <a:ea typeface="Georgia"/>
                <a:cs typeface="Georgia"/>
                <a:sym typeface="Georgia"/>
              </a:rPr>
              <a:t> and not the </a:t>
            </a:r>
            <a:r>
              <a:rPr i="1" lang="en-US" sz="2800">
                <a:latin typeface="Georgia"/>
                <a:ea typeface="Georgia"/>
                <a:cs typeface="Georgia"/>
                <a:sym typeface="Georgia"/>
              </a:rPr>
              <a:t>seasonal</a:t>
            </a:r>
            <a:r>
              <a:rPr lang="en-US" sz="2800">
                <a:latin typeface="Georgia"/>
                <a:ea typeface="Georgia"/>
                <a:cs typeface="Georgia"/>
                <a:sym typeface="Georgia"/>
              </a:rPr>
              <a:t> fluctuations.  </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Therefore it is important to identify whether we think a change is due to an ongoing trend or seasonal change.</a:t>
            </a:r>
          </a:p>
        </p:txBody>
      </p:sp>
      <p:pic>
        <p:nvPicPr>
          <p:cNvPr id="562" name="Shape 562"/>
          <p:cNvPicPr preferRelativeResize="0"/>
          <p:nvPr/>
        </p:nvPicPr>
        <p:blipFill>
          <a:blip r:embed="rId3">
            <a:alphaModFix/>
          </a:blip>
          <a:stretch>
            <a:fillRect/>
          </a:stretch>
        </p:blipFill>
        <p:spPr>
          <a:xfrm>
            <a:off x="6111350" y="1460737"/>
            <a:ext cx="6258449" cy="4089074"/>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6" name="Shape 566"/>
        <p:cNvGrpSpPr/>
        <p:nvPr/>
      </p:nvGrpSpPr>
      <p:grpSpPr>
        <a:xfrm>
          <a:off x="0" y="0"/>
          <a:ext cx="0" cy="0"/>
          <a:chOff x="0" y="0"/>
          <a:chExt cx="0" cy="0"/>
        </a:xfrm>
      </p:grpSpPr>
      <p:sp>
        <p:nvSpPr>
          <p:cNvPr id="567" name="Shape 567"/>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568" name="Shape 56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69" name="Shape 569"/>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570" name="Shape 570"/>
          <p:cNvSpPr/>
          <p:nvPr/>
        </p:nvSpPr>
        <p:spPr>
          <a:xfrm>
            <a:off x="2961475" y="2224349"/>
            <a:ext cx="9174599" cy="3010199"/>
          </a:xfrm>
          <a:prstGeom prst="rect">
            <a:avLst/>
          </a:prstGeom>
          <a:noFill/>
          <a:ln>
            <a:noFill/>
          </a:ln>
        </p:spPr>
        <p:txBody>
          <a:bodyPr anchorCtr="0" anchor="ctr" bIns="50800" lIns="50800" rIns="50800" tIns="50800">
            <a:noAutofit/>
          </a:bodyPr>
          <a:lstStyle/>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Discuss one or two more time series examples from Google Trends..  </a:t>
            </a:r>
          </a:p>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Identify relevant trends and seasonal patterns.</a:t>
            </a:r>
          </a:p>
        </p:txBody>
      </p:sp>
      <p:sp>
        <p:nvSpPr>
          <p:cNvPr id="571" name="Shape 571"/>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572" name="Shape 572"/>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573" name="Shape 573"/>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574" name="Shape 574"/>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8" name="Shape 578"/>
        <p:cNvGrpSpPr/>
        <p:nvPr/>
      </p:nvGrpSpPr>
      <p:grpSpPr>
        <a:xfrm>
          <a:off x="0" y="0"/>
          <a:ext cx="0" cy="0"/>
          <a:chOff x="0" y="0"/>
          <a:chExt cx="0" cy="0"/>
        </a:xfrm>
      </p:grpSpPr>
      <p:sp>
        <p:nvSpPr>
          <p:cNvPr id="579" name="Shape 57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INTRODUCTION</a:t>
            </a:r>
          </a:p>
        </p:txBody>
      </p:sp>
      <p:sp>
        <p:nvSpPr>
          <p:cNvPr id="580" name="Shape 580"/>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COMMON ANALYSIS FOR TIME SERIES DATA</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4" name="Shape 584"/>
        <p:cNvGrpSpPr/>
        <p:nvPr/>
      </p:nvGrpSpPr>
      <p:grpSpPr>
        <a:xfrm>
          <a:off x="0" y="0"/>
          <a:ext cx="0" cy="0"/>
          <a:chOff x="0" y="0"/>
          <a:chExt cx="0" cy="0"/>
        </a:xfrm>
      </p:grpSpPr>
      <p:sp>
        <p:nvSpPr>
          <p:cNvPr id="585" name="Shape 58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MOVING AVERAGES</a:t>
            </a:r>
          </a:p>
        </p:txBody>
      </p:sp>
      <p:sp>
        <p:nvSpPr>
          <p:cNvPr id="586" name="Shape 586"/>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 </a:t>
            </a:r>
            <a:r>
              <a:rPr i="1" lang="en-US" sz="2800">
                <a:latin typeface="Georgia"/>
                <a:ea typeface="Georgia"/>
                <a:cs typeface="Georgia"/>
                <a:sym typeface="Georgia"/>
              </a:rPr>
              <a:t>moving average</a:t>
            </a:r>
            <a:r>
              <a:rPr lang="en-US" sz="2800">
                <a:latin typeface="Georgia"/>
                <a:ea typeface="Georgia"/>
                <a:cs typeface="Georgia"/>
                <a:sym typeface="Georgia"/>
              </a:rPr>
              <a:t> replaces each data point with an average of </a:t>
            </a:r>
            <a:r>
              <a:rPr i="1" lang="en-US" sz="2800">
                <a:latin typeface="Georgia"/>
                <a:ea typeface="Georgia"/>
                <a:cs typeface="Georgia"/>
                <a:sym typeface="Georgia"/>
              </a:rPr>
              <a:t>k</a:t>
            </a:r>
            <a:r>
              <a:rPr lang="en-US" sz="2800">
                <a:latin typeface="Georgia"/>
                <a:ea typeface="Georgia"/>
                <a:cs typeface="Georgia"/>
                <a:sym typeface="Georgia"/>
              </a:rPr>
              <a:t> consecutive data points in time.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Typically, this is </a:t>
            </a:r>
            <a:r>
              <a:rPr i="1" lang="en-US" sz="2800">
                <a:latin typeface="Georgia"/>
                <a:ea typeface="Georgia"/>
                <a:cs typeface="Georgia"/>
                <a:sym typeface="Georgia"/>
              </a:rPr>
              <a:t>k/2</a:t>
            </a:r>
            <a:r>
              <a:rPr lang="en-US" sz="2800">
                <a:latin typeface="Georgia"/>
                <a:ea typeface="Georgia"/>
                <a:cs typeface="Georgia"/>
                <a:sym typeface="Georgia"/>
              </a:rPr>
              <a:t> data points prior to and following a given time point, but it could also be the </a:t>
            </a:r>
            <a:r>
              <a:rPr i="1" lang="en-US" sz="2800">
                <a:latin typeface="Georgia"/>
                <a:ea typeface="Georgia"/>
                <a:cs typeface="Georgia"/>
                <a:sym typeface="Georgia"/>
              </a:rPr>
              <a:t>k</a:t>
            </a:r>
            <a:r>
              <a:rPr lang="en-US" sz="2800">
                <a:latin typeface="Georgia"/>
                <a:ea typeface="Georgia"/>
                <a:cs typeface="Georgia"/>
                <a:sym typeface="Georgia"/>
              </a:rPr>
              <a:t> preceding points.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These are often referred to as the “rolling” average.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measure of average could be mean or median.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formula for the rolling </a:t>
            </a:r>
            <a:r>
              <a:rPr i="1" lang="en-US" sz="2800">
                <a:latin typeface="Georgia"/>
                <a:ea typeface="Georgia"/>
                <a:cs typeface="Georgia"/>
                <a:sym typeface="Georgia"/>
              </a:rPr>
              <a:t>mean</a:t>
            </a:r>
            <a:r>
              <a:rPr lang="en-US" sz="2800">
                <a:latin typeface="Georgia"/>
                <a:ea typeface="Georgia"/>
                <a:cs typeface="Georgia"/>
                <a:sym typeface="Georgia"/>
              </a:rPr>
              <a:t> is</a:t>
            </a:r>
          </a:p>
        </p:txBody>
      </p:sp>
      <p:pic>
        <p:nvPicPr>
          <p:cNvPr id="587" name="Shape 587"/>
          <p:cNvPicPr preferRelativeResize="0"/>
          <p:nvPr/>
        </p:nvPicPr>
        <p:blipFill>
          <a:blip r:embed="rId3">
            <a:alphaModFix/>
          </a:blip>
          <a:stretch>
            <a:fillRect/>
          </a:stretch>
        </p:blipFill>
        <p:spPr>
          <a:xfrm>
            <a:off x="6462100" y="5804625"/>
            <a:ext cx="2012524" cy="987625"/>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1" name="Shape 591"/>
        <p:cNvGrpSpPr/>
        <p:nvPr/>
      </p:nvGrpSpPr>
      <p:grpSpPr>
        <a:xfrm>
          <a:off x="0" y="0"/>
          <a:ext cx="0" cy="0"/>
          <a:chOff x="0" y="0"/>
          <a:chExt cx="0" cy="0"/>
        </a:xfrm>
      </p:grpSpPr>
      <p:sp>
        <p:nvSpPr>
          <p:cNvPr id="592" name="Shape 592"/>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593" name="Shape 59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94" name="Shape 594"/>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595" name="Shape 595"/>
          <p:cNvSpPr/>
          <p:nvPr/>
        </p:nvSpPr>
        <p:spPr>
          <a:xfrm>
            <a:off x="2961475" y="2224349"/>
            <a:ext cx="9174599" cy="3010199"/>
          </a:xfrm>
          <a:prstGeom prst="rect">
            <a:avLst/>
          </a:prstGeom>
          <a:noFill/>
          <a:ln>
            <a:noFill/>
          </a:ln>
        </p:spPr>
        <p:txBody>
          <a:bodyPr anchorCtr="0" anchor="ctr" bIns="50800" lIns="50800" rIns="50800" tIns="50800">
            <a:noAutofit/>
          </a:bodyPr>
          <a:lstStyle/>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What would a moving (rolling) mean indicate vs. a moving (rolling) median?</a:t>
            </a:r>
          </a:p>
        </p:txBody>
      </p:sp>
      <p:sp>
        <p:nvSpPr>
          <p:cNvPr id="596" name="Shape 596"/>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 to the above question</a:t>
            </a:r>
          </a:p>
        </p:txBody>
      </p:sp>
      <p:sp>
        <p:nvSpPr>
          <p:cNvPr id="597" name="Shape 597"/>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598" name="Shape 598"/>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599" name="Shape 599"/>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3" name="Shape 603"/>
        <p:cNvGrpSpPr/>
        <p:nvPr/>
      </p:nvGrpSpPr>
      <p:grpSpPr>
        <a:xfrm>
          <a:off x="0" y="0"/>
          <a:ext cx="0" cy="0"/>
          <a:chOff x="0" y="0"/>
          <a:chExt cx="0" cy="0"/>
        </a:xfrm>
      </p:grpSpPr>
      <p:sp>
        <p:nvSpPr>
          <p:cNvPr id="604" name="Shape 60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MOVING AVERAGES</a:t>
            </a:r>
          </a:p>
        </p:txBody>
      </p:sp>
      <p:sp>
        <p:nvSpPr>
          <p:cNvPr id="605" name="Shape 605"/>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 rolling mean would average all values in the window, but can be skewed by outliers (extremely small or large values).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may be useful if we are looking to identify atypical periods or we want to evaluate these odd periods.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example, this would be useful if we are trying to identify particularly successful or unsuccessful sales days.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rolling median would provide the 50 percentile value for the period and would possibly be more representative of a “typical” day.</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9" name="Shape 609"/>
        <p:cNvGrpSpPr/>
        <p:nvPr/>
      </p:nvGrpSpPr>
      <p:grpSpPr>
        <a:xfrm>
          <a:off x="0" y="0"/>
          <a:ext cx="0" cy="0"/>
          <a:chOff x="0" y="0"/>
          <a:chExt cx="0" cy="0"/>
        </a:xfrm>
      </p:grpSpPr>
      <p:sp>
        <p:nvSpPr>
          <p:cNvPr id="610" name="Shape 61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sp>
        <p:nvSpPr>
          <p:cNvPr id="611" name="Shape 611"/>
          <p:cNvSpPr txBox="1"/>
          <p:nvPr>
            <p:ph idx="1" type="body"/>
          </p:nvPr>
        </p:nvSpPr>
        <p:spPr>
          <a:xfrm>
            <a:off x="635000" y="1292775"/>
            <a:ext cx="5362800" cy="58824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This plot shows the 30-day moving average of the Economic Uncertainty Index.</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Plotting the moving average allows us to more easily visualize trends by smoothing out random fluctuations and removing outliers.</a:t>
            </a:r>
          </a:p>
        </p:txBody>
      </p:sp>
      <p:pic>
        <p:nvPicPr>
          <p:cNvPr id="612" name="Shape 612"/>
          <p:cNvPicPr preferRelativeResize="0"/>
          <p:nvPr/>
        </p:nvPicPr>
        <p:blipFill>
          <a:blip r:embed="rId3">
            <a:alphaModFix/>
          </a:blip>
          <a:stretch>
            <a:fillRect/>
          </a:stretch>
        </p:blipFill>
        <p:spPr>
          <a:xfrm>
            <a:off x="6162575" y="1582100"/>
            <a:ext cx="6207225" cy="4836224"/>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426" name="Shape 426"/>
        <p:cNvGrpSpPr/>
        <p:nvPr/>
      </p:nvGrpSpPr>
      <p:grpSpPr>
        <a:xfrm>
          <a:off x="0" y="0"/>
          <a:ext cx="0" cy="0"/>
          <a:chOff x="0" y="0"/>
          <a:chExt cx="0" cy="0"/>
        </a:xfrm>
      </p:grpSpPr>
      <p:sp>
        <p:nvSpPr>
          <p:cNvPr id="427" name="Shape 42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solidFill>
                  <a:srgbClr val="E52123"/>
                </a:solidFill>
                <a:latin typeface="Oswald"/>
                <a:ea typeface="Oswald"/>
                <a:cs typeface="Oswald"/>
                <a:sym typeface="Oswald"/>
              </a:rPr>
              <a:t>FOR INSTRUCTOR PURPOSES ONLY </a:t>
            </a:r>
          </a:p>
        </p:txBody>
      </p:sp>
      <p:sp>
        <p:nvSpPr>
          <p:cNvPr id="428" name="Shape 428"/>
          <p:cNvSpPr/>
          <p:nvPr/>
        </p:nvSpPr>
        <p:spPr>
          <a:xfrm>
            <a:off x="635000" y="1442225"/>
            <a:ext cx="77216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PRE-WORK</a:t>
            </a:r>
            <a:r>
              <a:rPr b="1" lang="en-US" sz="3200">
                <a:solidFill>
                  <a:srgbClr val="E52123"/>
                </a:solidFill>
                <a:latin typeface="Oswald"/>
                <a:ea typeface="Oswald"/>
                <a:cs typeface="Oswald"/>
                <a:sym typeface="Oswald"/>
              </a:rPr>
              <a:t> </a:t>
            </a:r>
          </a:p>
        </p:txBody>
      </p:sp>
      <p:sp>
        <p:nvSpPr>
          <p:cNvPr id="429" name="Shape 429"/>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Insert Text Here</a:t>
            </a:r>
          </a:p>
          <a:p>
            <a:pPr lvl="0" marR="0" rtl="0" algn="l">
              <a:spcBef>
                <a:spcPts val="1000"/>
              </a:spcBef>
              <a:buNone/>
            </a:pPr>
            <a:r>
              <a:t/>
            </a:r>
            <a:endParaRPr sz="2800">
              <a:latin typeface="Georgia"/>
              <a:ea typeface="Georgia"/>
              <a:cs typeface="Georgia"/>
              <a:sym typeface="Georgia"/>
            </a:endParaRPr>
          </a:p>
          <a:p>
            <a:pPr lvl="0" marR="0" rtl="0" algn="l">
              <a:spcBef>
                <a:spcPts val="1000"/>
              </a:spcBef>
              <a:buNone/>
            </a:pPr>
            <a:r>
              <a:t/>
            </a:r>
            <a:endParaRPr sz="2800">
              <a:latin typeface="Georgia"/>
              <a:ea typeface="Georgia"/>
              <a:cs typeface="Georgia"/>
              <a:sym typeface="Georgia"/>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6" name="Shape 616"/>
        <p:cNvGrpSpPr/>
        <p:nvPr/>
      </p:nvGrpSpPr>
      <p:grpSpPr>
        <a:xfrm>
          <a:off x="0" y="0"/>
          <a:ext cx="0" cy="0"/>
          <a:chOff x="0" y="0"/>
          <a:chExt cx="0" cy="0"/>
        </a:xfrm>
      </p:grpSpPr>
      <p:sp>
        <p:nvSpPr>
          <p:cNvPr id="617" name="Shape 61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MOVING AVERAGES</a:t>
            </a:r>
          </a:p>
        </p:txBody>
      </p:sp>
      <p:sp>
        <p:nvSpPr>
          <p:cNvPr id="618" name="Shape 618"/>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While this statistic weights all data evenly, it may make sense to weight data closer to our date of interest higher.</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do this by taking a </a:t>
            </a:r>
            <a:r>
              <a:rPr i="1" lang="en-US" sz="2800">
                <a:latin typeface="Georgia"/>
                <a:ea typeface="Georgia"/>
                <a:cs typeface="Georgia"/>
                <a:sym typeface="Georgia"/>
              </a:rPr>
              <a:t>weighted moving average</a:t>
            </a:r>
            <a:r>
              <a:rPr lang="en-US" sz="2800">
                <a:latin typeface="Georgia"/>
                <a:ea typeface="Georgia"/>
                <a:cs typeface="Georgia"/>
                <a:sym typeface="Georgia"/>
              </a:rPr>
              <a:t>, where we assign particular weights to certain time points.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Various formulas or schemes can be used to weight the data points.</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2" name="Shape 622"/>
        <p:cNvGrpSpPr/>
        <p:nvPr/>
      </p:nvGrpSpPr>
      <p:grpSpPr>
        <a:xfrm>
          <a:off x="0" y="0"/>
          <a:ext cx="0" cy="0"/>
          <a:chOff x="0" y="0"/>
          <a:chExt cx="0" cy="0"/>
        </a:xfrm>
      </p:grpSpPr>
      <p:sp>
        <p:nvSpPr>
          <p:cNvPr id="623" name="Shape 62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MOVING AVERAGES</a:t>
            </a:r>
          </a:p>
        </p:txBody>
      </p:sp>
      <p:sp>
        <p:nvSpPr>
          <p:cNvPr id="624" name="Shape 624"/>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 common weighting scheme is an </a:t>
            </a:r>
            <a:r>
              <a:rPr i="1" lang="en-US" sz="2800">
                <a:latin typeface="Georgia"/>
                <a:ea typeface="Georgia"/>
                <a:cs typeface="Georgia"/>
                <a:sym typeface="Georgia"/>
              </a:rPr>
              <a:t>exponential weighted moving average (EWMA)</a:t>
            </a:r>
            <a:r>
              <a:rPr lang="en-US" sz="2800">
                <a:latin typeface="Georgia"/>
                <a:ea typeface="Georgia"/>
                <a:cs typeface="Georgia"/>
                <a:sym typeface="Georgia"/>
              </a:rPr>
              <a:t> where we add a </a:t>
            </a:r>
            <a:r>
              <a:rPr i="1" lang="en-US" sz="2800">
                <a:latin typeface="Georgia"/>
                <a:ea typeface="Georgia"/>
                <a:cs typeface="Georgia"/>
                <a:sym typeface="Georgia"/>
              </a:rPr>
              <a:t>decay</a:t>
            </a:r>
            <a:r>
              <a:rPr lang="en-US" sz="2800">
                <a:latin typeface="Georgia"/>
                <a:ea typeface="Georgia"/>
                <a:cs typeface="Georgia"/>
                <a:sym typeface="Georgia"/>
              </a:rPr>
              <a:t> term to give less and less weight to older data points.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EWMA can be calculated recursively for a series Y.</a:t>
            </a: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rPr lang="en-US" sz="2800">
                <a:latin typeface="Georgia"/>
                <a:ea typeface="Georgia"/>
                <a:cs typeface="Georgia"/>
                <a:sym typeface="Georgia"/>
              </a:rPr>
              <a:t>For t = 1, EWMA</a:t>
            </a:r>
            <a:r>
              <a:rPr baseline="-25000" lang="en-US" sz="2800">
                <a:latin typeface="Georgia"/>
                <a:ea typeface="Georgia"/>
                <a:cs typeface="Georgia"/>
                <a:sym typeface="Georgia"/>
              </a:rPr>
              <a:t>1</a:t>
            </a:r>
            <a:r>
              <a:rPr lang="en-US" sz="2800">
                <a:latin typeface="Georgia"/>
                <a:ea typeface="Georgia"/>
                <a:cs typeface="Georgia"/>
                <a:sym typeface="Georgia"/>
              </a:rPr>
              <a:t> = Y</a:t>
            </a:r>
            <a:r>
              <a:rPr baseline="-25000" lang="en-US" sz="2800">
                <a:latin typeface="Georgia"/>
                <a:ea typeface="Georgia"/>
                <a:cs typeface="Georgia"/>
                <a:sym typeface="Georgia"/>
              </a:rPr>
              <a:t>1</a:t>
            </a: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rPr lang="en-US" sz="2800">
                <a:latin typeface="Georgia"/>
                <a:ea typeface="Georgia"/>
                <a:cs typeface="Georgia"/>
                <a:sym typeface="Georgia"/>
              </a:rPr>
              <a:t>For t &gt; 1, EWMA</a:t>
            </a:r>
            <a:r>
              <a:rPr baseline="-25000" lang="en-US" sz="2800">
                <a:latin typeface="Georgia"/>
                <a:ea typeface="Georgia"/>
                <a:cs typeface="Georgia"/>
                <a:sym typeface="Georgia"/>
              </a:rPr>
              <a:t>t</a:t>
            </a:r>
            <a:r>
              <a:rPr lang="en-US" sz="2800">
                <a:latin typeface="Georgia"/>
                <a:ea typeface="Georgia"/>
                <a:cs typeface="Georgia"/>
                <a:sym typeface="Georgia"/>
              </a:rPr>
              <a:t> = α • Y</a:t>
            </a:r>
            <a:r>
              <a:rPr baseline="-25000" lang="en-US" sz="2800">
                <a:latin typeface="Georgia"/>
                <a:ea typeface="Georgia"/>
                <a:cs typeface="Georgia"/>
                <a:sym typeface="Georgia"/>
              </a:rPr>
              <a:t>t</a:t>
            </a:r>
            <a:r>
              <a:rPr lang="en-US" sz="2800">
                <a:latin typeface="Georgia"/>
                <a:ea typeface="Georgia"/>
                <a:cs typeface="Georgia"/>
                <a:sym typeface="Georgia"/>
              </a:rPr>
              <a:t> + (1 - α) </a:t>
            </a:r>
            <a:r>
              <a:rPr lang="en-US" sz="2800">
                <a:solidFill>
                  <a:schemeClr val="dk1"/>
                </a:solidFill>
                <a:latin typeface="Georgia"/>
                <a:ea typeface="Georgia"/>
                <a:cs typeface="Georgia"/>
                <a:sym typeface="Georgia"/>
              </a:rPr>
              <a:t>•</a:t>
            </a:r>
            <a:r>
              <a:rPr lang="en-US" sz="2800">
                <a:latin typeface="Georgia"/>
                <a:ea typeface="Georgia"/>
                <a:cs typeface="Georgia"/>
                <a:sym typeface="Georgia"/>
              </a:rPr>
              <a:t> </a:t>
            </a:r>
            <a:r>
              <a:rPr lang="en-US" sz="2800">
                <a:solidFill>
                  <a:schemeClr val="dk1"/>
                </a:solidFill>
                <a:latin typeface="Georgia"/>
                <a:ea typeface="Georgia"/>
                <a:cs typeface="Georgia"/>
                <a:sym typeface="Georgia"/>
              </a:rPr>
              <a:t>EWMA</a:t>
            </a:r>
            <a:r>
              <a:rPr baseline="-25000" lang="en-US" sz="2800">
                <a:latin typeface="Georgia"/>
                <a:ea typeface="Georgia"/>
                <a:cs typeface="Georgia"/>
                <a:sym typeface="Georgia"/>
              </a:rPr>
              <a:t>t-1</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8" name="Shape 628"/>
        <p:cNvGrpSpPr/>
        <p:nvPr/>
      </p:nvGrpSpPr>
      <p:grpSpPr>
        <a:xfrm>
          <a:off x="0" y="0"/>
          <a:ext cx="0" cy="0"/>
          <a:chOff x="0" y="0"/>
          <a:chExt cx="0" cy="0"/>
        </a:xfrm>
      </p:grpSpPr>
      <p:sp>
        <p:nvSpPr>
          <p:cNvPr id="629" name="Shape 62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MOVING AVERAGES</a:t>
            </a:r>
          </a:p>
        </p:txBody>
      </p:sp>
      <p:sp>
        <p:nvSpPr>
          <p:cNvPr id="630" name="Shape 630"/>
          <p:cNvSpPr txBox="1"/>
          <p:nvPr>
            <p:ph idx="1" type="body"/>
          </p:nvPr>
        </p:nvSpPr>
        <p:spPr>
          <a:xfrm>
            <a:off x="635003" y="1292775"/>
            <a:ext cx="4327499" cy="57863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weights for an exponential weighted moving average with         k = 15.</a:t>
            </a:r>
          </a:p>
        </p:txBody>
      </p:sp>
      <p:pic>
        <p:nvPicPr>
          <p:cNvPr id="631" name="Shape 631"/>
          <p:cNvPicPr preferRelativeResize="0"/>
          <p:nvPr/>
        </p:nvPicPr>
        <p:blipFill>
          <a:blip r:embed="rId3">
            <a:alphaModFix/>
          </a:blip>
          <a:stretch>
            <a:fillRect/>
          </a:stretch>
        </p:blipFill>
        <p:spPr>
          <a:xfrm>
            <a:off x="4485775" y="1376775"/>
            <a:ext cx="7799349" cy="5849524"/>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5" name="Shape 635"/>
        <p:cNvGrpSpPr/>
        <p:nvPr/>
      </p:nvGrpSpPr>
      <p:grpSpPr>
        <a:xfrm>
          <a:off x="0" y="0"/>
          <a:ext cx="0" cy="0"/>
          <a:chOff x="0" y="0"/>
          <a:chExt cx="0" cy="0"/>
        </a:xfrm>
      </p:grpSpPr>
      <p:sp>
        <p:nvSpPr>
          <p:cNvPr id="636" name="Shape 63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AUTOCORRELATION</a:t>
            </a:r>
          </a:p>
        </p:txBody>
      </p:sp>
      <p:sp>
        <p:nvSpPr>
          <p:cNvPr id="637" name="Shape 637"/>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previous classes, we have been concerned with how two variables are correlated (e.g. height and weight, education and salary).</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i="1" lang="en-US" sz="2800">
                <a:latin typeface="Georgia"/>
                <a:ea typeface="Georgia"/>
                <a:cs typeface="Georgia"/>
                <a:sym typeface="Georgia"/>
              </a:rPr>
              <a:t>Autocorrelation</a:t>
            </a:r>
            <a:r>
              <a:rPr lang="en-US" sz="2800">
                <a:latin typeface="Georgia"/>
                <a:ea typeface="Georgia"/>
                <a:cs typeface="Georgia"/>
                <a:sym typeface="Georgia"/>
              </a:rPr>
              <a:t> is how correlated a variable is with itself.  Specifically, how related are variables earlier in time with variables later in time.</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1" name="Shape 641"/>
        <p:cNvGrpSpPr/>
        <p:nvPr/>
      </p:nvGrpSpPr>
      <p:grpSpPr>
        <a:xfrm>
          <a:off x="0" y="0"/>
          <a:ext cx="0" cy="0"/>
          <a:chOff x="0" y="0"/>
          <a:chExt cx="0" cy="0"/>
        </a:xfrm>
      </p:grpSpPr>
      <p:sp>
        <p:nvSpPr>
          <p:cNvPr id="642" name="Shape 64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AUTOCORRELATION</a:t>
            </a:r>
          </a:p>
        </p:txBody>
      </p:sp>
      <p:sp>
        <p:nvSpPr>
          <p:cNvPr id="643" name="Shape 643"/>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To compute autocorrelation, we fix a “lag” </a:t>
            </a:r>
            <a:r>
              <a:rPr i="1" lang="en-US" sz="2800">
                <a:latin typeface="Georgia"/>
                <a:ea typeface="Georgia"/>
                <a:cs typeface="Georgia"/>
                <a:sym typeface="Georgia"/>
              </a:rPr>
              <a:t>k</a:t>
            </a:r>
            <a:r>
              <a:rPr lang="en-US" sz="2800">
                <a:latin typeface="Georgia"/>
                <a:ea typeface="Georgia"/>
                <a:cs typeface="Georgia"/>
                <a:sym typeface="Georgia"/>
              </a:rPr>
              <a:t>.  This is how many time points earlier we should use to compute the correlation.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 lag of 1 computes how correlated a value is with the prior one.  A lag of 10 computes how correlated a value is with one 10 time points earlier.</a:t>
            </a:r>
          </a:p>
          <a:p>
            <a:pPr lvl="0" marR="0" rtl="0" algn="l">
              <a:spcBef>
                <a:spcPts val="0"/>
              </a:spcBef>
              <a:buNone/>
            </a:pPr>
            <a:r>
              <a:t/>
            </a:r>
            <a:endParaRPr sz="2800">
              <a:latin typeface="Georgia"/>
              <a:ea typeface="Georgia"/>
              <a:cs typeface="Georgia"/>
              <a:sym typeface="Georgia"/>
            </a:endParaRP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7" name="Shape 647"/>
        <p:cNvGrpSpPr/>
        <p:nvPr/>
      </p:nvGrpSpPr>
      <p:grpSpPr>
        <a:xfrm>
          <a:off x="0" y="0"/>
          <a:ext cx="0" cy="0"/>
          <a:chOff x="0" y="0"/>
          <a:chExt cx="0" cy="0"/>
        </a:xfrm>
      </p:grpSpPr>
      <p:sp>
        <p:nvSpPr>
          <p:cNvPr id="648" name="Shape 64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AUTOCORRELATION</a:t>
            </a:r>
          </a:p>
        </p:txBody>
      </p:sp>
      <p:sp>
        <p:nvSpPr>
          <p:cNvPr id="649" name="Shape 649"/>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following formula can be used to calculate autocorrelation.</a:t>
            </a:r>
          </a:p>
          <a:p>
            <a:pPr lvl="0" marR="0" rtl="0" algn="l">
              <a:spcBef>
                <a:spcPts val="0"/>
              </a:spcBef>
              <a:buNone/>
            </a:pPr>
            <a:r>
              <a:t/>
            </a:r>
            <a:endParaRPr sz="2800">
              <a:latin typeface="Georgia"/>
              <a:ea typeface="Georgia"/>
              <a:cs typeface="Georgia"/>
              <a:sym typeface="Georgia"/>
            </a:endParaRPr>
          </a:p>
        </p:txBody>
      </p:sp>
      <p:pic>
        <p:nvPicPr>
          <p:cNvPr id="650" name="Shape 650"/>
          <p:cNvPicPr preferRelativeResize="0"/>
          <p:nvPr/>
        </p:nvPicPr>
        <p:blipFill>
          <a:blip r:embed="rId3">
            <a:alphaModFix/>
          </a:blip>
          <a:stretch>
            <a:fillRect/>
          </a:stretch>
        </p:blipFill>
        <p:spPr>
          <a:xfrm>
            <a:off x="4689899" y="2664949"/>
            <a:ext cx="3625000" cy="1951225"/>
          </a:xfrm>
          <a:prstGeom prst="rect">
            <a:avLst/>
          </a:prstGeom>
          <a:noFill/>
          <a:ln>
            <a:noFill/>
          </a:ln>
        </p:spPr>
      </p:pic>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4" name="Shape 654"/>
        <p:cNvGrpSpPr/>
        <p:nvPr/>
      </p:nvGrpSpPr>
      <p:grpSpPr>
        <a:xfrm>
          <a:off x="0" y="0"/>
          <a:ext cx="0" cy="0"/>
          <a:chOff x="0" y="0"/>
          <a:chExt cx="0" cy="0"/>
        </a:xfrm>
      </p:grpSpPr>
      <p:sp>
        <p:nvSpPr>
          <p:cNvPr id="655" name="Shape 65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DEMO	</a:t>
            </a:r>
          </a:p>
        </p:txBody>
      </p:sp>
      <p:sp>
        <p:nvSpPr>
          <p:cNvPr id="656" name="Shape 656"/>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EXPLORING ROSSMANN DRUGSTORE SALES DATA</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0" name="Shape 660"/>
        <p:cNvGrpSpPr/>
        <p:nvPr/>
      </p:nvGrpSpPr>
      <p:grpSpPr>
        <a:xfrm>
          <a:off x="0" y="0"/>
          <a:ext cx="0" cy="0"/>
          <a:chOff x="0" y="0"/>
          <a:chExt cx="0" cy="0"/>
        </a:xfrm>
      </p:grpSpPr>
      <p:sp>
        <p:nvSpPr>
          <p:cNvPr id="661" name="Shape 661"/>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will be using data made available by a German drugstore, Rossmann.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data contains the daily sales made at the drugstore as well as whether there was a sale or holiday affecting the sales data.</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Follow along using the starter code available in the class repo.</a:t>
            </a:r>
          </a:p>
        </p:txBody>
      </p:sp>
      <p:sp>
        <p:nvSpPr>
          <p:cNvPr id="662" name="Shape 66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EXPLORING ROSSMANN DRUGSTORE SALES DATA</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6" name="Shape 666"/>
        <p:cNvGrpSpPr/>
        <p:nvPr/>
      </p:nvGrpSpPr>
      <p:grpSpPr>
        <a:xfrm>
          <a:off x="0" y="0"/>
          <a:ext cx="0" cy="0"/>
          <a:chOff x="0" y="0"/>
          <a:chExt cx="0" cy="0"/>
        </a:xfrm>
      </p:grpSpPr>
      <p:sp>
        <p:nvSpPr>
          <p:cNvPr id="667" name="Shape 667"/>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As always, use Pandas to load our data.</a:t>
            </a:r>
          </a:p>
          <a:p>
            <a:pPr lvl="0" marR="0" rtl="0" algn="l">
              <a:spcBef>
                <a:spcPts val="0"/>
              </a:spcBef>
              <a:buNone/>
            </a:pPr>
            <a:r>
              <a:t/>
            </a:r>
            <a:endParaRPr sz="2800">
              <a:latin typeface="Georgia"/>
              <a:ea typeface="Georgia"/>
              <a:cs typeface="Georgia"/>
              <a:sym typeface="Georgia"/>
            </a:endParaRPr>
          </a:p>
          <a:p>
            <a:pPr lvl="0" rtl="0">
              <a:lnSpc>
                <a:spcPct val="115000"/>
              </a:lnSpc>
              <a:spcBef>
                <a:spcPts val="0"/>
              </a:spcBef>
              <a:buClr>
                <a:schemeClr val="dk1"/>
              </a:buClr>
              <a:buSzPct val="45833"/>
              <a:buFont typeface="Arial"/>
              <a:buNone/>
            </a:pP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pandas </a:t>
            </a:r>
            <a:r>
              <a:rPr lang="en-US" sz="2400">
                <a:solidFill>
                  <a:srgbClr val="A71D5D"/>
                </a:solidFill>
                <a:highlight>
                  <a:srgbClr val="F7F7F7"/>
                </a:highlight>
                <a:latin typeface="Consolas"/>
                <a:ea typeface="Consolas"/>
                <a:cs typeface="Consolas"/>
                <a:sym typeface="Consolas"/>
              </a:rPr>
              <a:t>as</a:t>
            </a:r>
            <a:r>
              <a:rPr lang="en-US" sz="2400">
                <a:solidFill>
                  <a:srgbClr val="333333"/>
                </a:solidFill>
                <a:highlight>
                  <a:srgbClr val="F7F7F7"/>
                </a:highlight>
                <a:latin typeface="Consolas"/>
                <a:ea typeface="Consolas"/>
                <a:cs typeface="Consolas"/>
                <a:sym typeface="Consolas"/>
              </a:rPr>
              <a:t> pd</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pd.read_csv(</a:t>
            </a:r>
            <a:r>
              <a:rPr lang="en-US" sz="2400">
                <a:solidFill>
                  <a:srgbClr val="183691"/>
                </a:solidFill>
                <a:highlight>
                  <a:srgbClr val="F7F7F7"/>
                </a:highlight>
                <a:latin typeface="Consolas"/>
                <a:ea typeface="Consolas"/>
                <a:cs typeface="Consolas"/>
                <a:sym typeface="Consolas"/>
              </a:rPr>
              <a:t>'../../assets/dataset/rossmann.csv'</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skipinitialspace</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True, </a:t>
            </a:r>
            <a:r>
              <a:rPr lang="en-US" sz="2400">
                <a:solidFill>
                  <a:srgbClr val="ED6A43"/>
                </a:solidFill>
                <a:highlight>
                  <a:srgbClr val="F7F7F7"/>
                </a:highlight>
                <a:latin typeface="Consolas"/>
                <a:ea typeface="Consolas"/>
                <a:cs typeface="Consolas"/>
                <a:sym typeface="Consolas"/>
              </a:rPr>
              <a:t>low_memory</a:t>
            </a:r>
            <a:r>
              <a:rPr lang="en-US" sz="2400">
                <a:solidFill>
                  <a:srgbClr val="0086B3"/>
                </a:solidFill>
                <a:highlight>
                  <a:srgbClr val="F7F7F7"/>
                </a:highlight>
                <a:latin typeface="Consolas"/>
                <a:ea typeface="Consolas"/>
                <a:cs typeface="Consolas"/>
                <a:sym typeface="Consolas"/>
              </a:rPr>
              <a:t>=False</a:t>
            </a:r>
            <a:r>
              <a:rPr lang="en-US" sz="2400">
                <a:solidFill>
                  <a:srgbClr val="333333"/>
                </a:solidFill>
                <a:highlight>
                  <a:srgbClr val="F7F7F7"/>
                </a:highlight>
                <a:latin typeface="Consolas"/>
                <a:ea typeface="Consolas"/>
                <a:cs typeface="Consolas"/>
                <a:sym typeface="Consolas"/>
              </a:rPr>
              <a:t>)</a:t>
            </a:r>
          </a:p>
          <a:p>
            <a:pPr lvl="0" marR="0" rtl="0" algn="l">
              <a:spcBef>
                <a:spcPts val="0"/>
              </a:spcBef>
              <a:buNone/>
            </a:pPr>
            <a:r>
              <a:t/>
            </a:r>
            <a:endParaRPr sz="2800">
              <a:latin typeface="Georgia"/>
              <a:ea typeface="Georgia"/>
              <a:cs typeface="Georgia"/>
              <a:sym typeface="Georgia"/>
            </a:endParaRPr>
          </a:p>
        </p:txBody>
      </p:sp>
      <p:sp>
        <p:nvSpPr>
          <p:cNvPr id="668" name="Shape 66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LOADING THE DATA</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2" name="Shape 672"/>
        <p:cNvGrpSpPr/>
        <p:nvPr/>
      </p:nvGrpSpPr>
      <p:grpSpPr>
        <a:xfrm>
          <a:off x="0" y="0"/>
          <a:ext cx="0" cy="0"/>
          <a:chOff x="0" y="0"/>
          <a:chExt cx="0" cy="0"/>
        </a:xfrm>
      </p:grpSpPr>
      <p:sp>
        <p:nvSpPr>
          <p:cNvPr id="673" name="Shape 673"/>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Because we are most interested in the </a:t>
            </a:r>
            <a:r>
              <a:rPr lang="en-US" sz="2400">
                <a:latin typeface="Consolas"/>
                <a:ea typeface="Consolas"/>
                <a:cs typeface="Consolas"/>
                <a:sym typeface="Consolas"/>
              </a:rPr>
              <a:t>Date</a:t>
            </a:r>
            <a:r>
              <a:rPr lang="en-US" sz="2800">
                <a:latin typeface="Georgia"/>
                <a:ea typeface="Georgia"/>
                <a:cs typeface="Georgia"/>
                <a:sym typeface="Georgia"/>
              </a:rPr>
              <a:t> column, we can process it as a </a:t>
            </a:r>
            <a:r>
              <a:rPr lang="en-US" sz="2400">
                <a:latin typeface="Consolas"/>
                <a:ea typeface="Consolas"/>
                <a:cs typeface="Consolas"/>
                <a:sym typeface="Consolas"/>
              </a:rPr>
              <a:t>DateTime</a:t>
            </a:r>
            <a:r>
              <a:rPr lang="en-US" sz="2800">
                <a:latin typeface="Georgia"/>
                <a:ea typeface="Georgia"/>
                <a:cs typeface="Georgia"/>
                <a:sym typeface="Georgia"/>
              </a:rPr>
              <a:t> type and set it as the index of our dataframe.</a:t>
            </a:r>
          </a:p>
          <a:p>
            <a:pPr lvl="0" marR="0" rtl="0" algn="l">
              <a:spcBef>
                <a:spcPts val="0"/>
              </a:spcBef>
              <a:buNone/>
            </a:pPr>
            <a:r>
              <a:t/>
            </a:r>
            <a:endParaRPr sz="2800">
              <a:latin typeface="Georgia"/>
              <a:ea typeface="Georgia"/>
              <a:cs typeface="Georgia"/>
              <a:sym typeface="Georgia"/>
            </a:endParaRPr>
          </a:p>
          <a:p>
            <a:pPr lvl="0" rtl="0">
              <a:lnSpc>
                <a:spcPct val="115000"/>
              </a:lnSpc>
              <a:spcBef>
                <a:spcPts val="0"/>
              </a:spcBef>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'Date'</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pd.to_datetime(data[</a:t>
            </a:r>
            <a:r>
              <a:rPr lang="en-US" sz="2400">
                <a:solidFill>
                  <a:srgbClr val="183691"/>
                </a:solidFill>
                <a:highlight>
                  <a:srgbClr val="F7F7F7"/>
                </a:highlight>
                <a:latin typeface="Consolas"/>
                <a:ea typeface="Consolas"/>
                <a:cs typeface="Consolas"/>
                <a:sym typeface="Consolas"/>
              </a:rPr>
              <a:t>'Date'</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data.set_index(</a:t>
            </a:r>
            <a:r>
              <a:rPr lang="en-US" sz="2400">
                <a:solidFill>
                  <a:srgbClr val="183691"/>
                </a:solidFill>
                <a:highlight>
                  <a:srgbClr val="F7F7F7"/>
                </a:highlight>
                <a:latin typeface="Consolas"/>
                <a:ea typeface="Consolas"/>
                <a:cs typeface="Consolas"/>
                <a:sym typeface="Consolas"/>
              </a:rPr>
              <a:t>'Date'</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inplace</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True</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'Year'</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data.index.year</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'Month'</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data.index.month</a:t>
            </a:r>
          </a:p>
          <a:p>
            <a:pPr lvl="0" rtl="0">
              <a:lnSpc>
                <a:spcPct val="145000"/>
              </a:lnSpc>
              <a:spcBef>
                <a:spcPts val="0"/>
              </a:spcBef>
              <a:buNone/>
            </a:pPr>
            <a:r>
              <a:t/>
            </a:r>
            <a:endParaRPr sz="2400">
              <a:solidFill>
                <a:srgbClr val="A71D5D"/>
              </a:solidFill>
              <a:highlight>
                <a:srgbClr val="F7F7F7"/>
              </a:highlight>
              <a:latin typeface="Consolas"/>
              <a:ea typeface="Consolas"/>
              <a:cs typeface="Consolas"/>
              <a:sym typeface="Consolas"/>
            </a:endParaRPr>
          </a:p>
          <a:p>
            <a:pPr lvl="0" marR="0" rtl="0" algn="l">
              <a:spcBef>
                <a:spcPts val="0"/>
              </a:spcBef>
              <a:buNone/>
            </a:pPr>
            <a:r>
              <a:t/>
            </a:r>
            <a:endParaRPr sz="2800">
              <a:latin typeface="Georgia"/>
              <a:ea typeface="Georgia"/>
              <a:cs typeface="Georgia"/>
              <a:sym typeface="Georgia"/>
            </a:endParaRPr>
          </a:p>
        </p:txBody>
      </p:sp>
      <p:sp>
        <p:nvSpPr>
          <p:cNvPr id="674" name="Shape 67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LOADING THE DATA</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3" name="Shape 433"/>
        <p:cNvGrpSpPr/>
        <p:nvPr/>
      </p:nvGrpSpPr>
      <p:grpSpPr>
        <a:xfrm>
          <a:off x="0" y="0"/>
          <a:ext cx="0" cy="0"/>
          <a:chOff x="0" y="0"/>
          <a:chExt cx="0" cy="0"/>
        </a:xfrm>
      </p:grpSpPr>
      <p:sp>
        <p:nvSpPr>
          <p:cNvPr id="434" name="Shape 434"/>
          <p:cNvSpPr/>
          <p:nvPr/>
        </p:nvSpPr>
        <p:spPr>
          <a:xfrm>
            <a:off x="635000" y="5778500"/>
            <a:ext cx="11734800" cy="863700"/>
          </a:xfrm>
          <a:prstGeom prst="rect">
            <a:avLst/>
          </a:prstGeom>
          <a:noFill/>
          <a:ln>
            <a:noFill/>
          </a:ln>
        </p:spPr>
        <p:txBody>
          <a:bodyPr anchorCtr="0" anchor="t" bIns="0" lIns="0" rIns="0" tIns="0">
            <a:noAutofit/>
          </a:bodyPr>
          <a:lstStyle/>
          <a:p>
            <a:pPr indent="0" lvl="0" marL="0" marR="0" rtl="0" algn="l">
              <a:lnSpc>
                <a:spcPct val="121428"/>
              </a:lnSpc>
              <a:spcBef>
                <a:spcPts val="0"/>
              </a:spcBef>
              <a:buSzPct val="25000"/>
              <a:buNone/>
            </a:pPr>
            <a:r>
              <a:rPr b="0" i="1" lang="en-US" sz="2800" u="none" cap="none" strike="noStrike">
                <a:solidFill>
                  <a:srgbClr val="E52123"/>
                </a:solidFill>
                <a:latin typeface="Georgia"/>
                <a:ea typeface="Georgia"/>
                <a:cs typeface="Georgia"/>
                <a:sym typeface="Georgia"/>
              </a:rPr>
              <a:t>Insert Instructor Name</a:t>
            </a:r>
          </a:p>
          <a:p>
            <a:pPr indent="0" lvl="0" marL="0" marR="0" rtl="0" algn="l">
              <a:lnSpc>
                <a:spcPct val="121428"/>
              </a:lnSpc>
              <a:spcBef>
                <a:spcPts val="0"/>
              </a:spcBef>
              <a:buSzPct val="25000"/>
              <a:buNone/>
            </a:pPr>
            <a:r>
              <a:rPr b="0" i="1" lang="en-US" sz="2800" u="none" cap="none" strike="noStrike">
                <a:solidFill>
                  <a:srgbClr val="EAEAEA"/>
                </a:solidFill>
                <a:latin typeface="Georgia"/>
                <a:ea typeface="Georgia"/>
                <a:cs typeface="Georgia"/>
                <a:sym typeface="Georgia"/>
              </a:rPr>
              <a:t>Title, Company </a:t>
            </a:r>
          </a:p>
        </p:txBody>
      </p:sp>
      <p:sp>
        <p:nvSpPr>
          <p:cNvPr id="435" name="Shape 435"/>
          <p:cNvSpPr/>
          <p:nvPr/>
        </p:nvSpPr>
        <p:spPr>
          <a:xfrm>
            <a:off x="635000" y="1574800"/>
            <a:ext cx="11734800" cy="37211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lang="en-US" sz="9600">
                <a:solidFill>
                  <a:srgbClr val="FFFFFF"/>
                </a:solidFill>
                <a:latin typeface="Oswald"/>
                <a:ea typeface="Oswald"/>
                <a:cs typeface="Oswald"/>
                <a:sym typeface="Oswald"/>
              </a:rPr>
              <a:t>TIME SERIES ANALYSIS</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8" name="Shape 678"/>
        <p:cNvGrpSpPr/>
        <p:nvPr/>
      </p:nvGrpSpPr>
      <p:grpSpPr>
        <a:xfrm>
          <a:off x="0" y="0"/>
          <a:ext cx="0" cy="0"/>
          <a:chOff x="0" y="0"/>
          <a:chExt cx="0" cy="0"/>
        </a:xfrm>
      </p:grpSpPr>
      <p:sp>
        <p:nvSpPr>
          <p:cNvPr id="679" name="Shape 679"/>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lnSpc>
                <a:spcPct val="100000"/>
              </a:lnSpc>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buSzPct val="100000"/>
              <a:buFont typeface="Georgia"/>
              <a:buChar char="‣"/>
            </a:pPr>
            <a:r>
              <a:rPr lang="en-US" sz="2800">
                <a:latin typeface="Georgia"/>
                <a:ea typeface="Georgia"/>
                <a:cs typeface="Georgia"/>
                <a:sym typeface="Georgia"/>
              </a:rPr>
              <a:t>This allows us to easily filter by date.  For example, to a particular year:</a:t>
            </a:r>
          </a:p>
          <a:p>
            <a:pPr lvl="0" marR="0" rtl="0" algn="l">
              <a:lnSpc>
                <a:spcPct val="100000"/>
              </a:lnSpc>
              <a:spcBef>
                <a:spcPts val="0"/>
              </a:spcBef>
              <a:buNone/>
            </a:pPr>
            <a:r>
              <a:t/>
            </a:r>
            <a:endParaRPr sz="2800">
              <a:latin typeface="Georgia"/>
              <a:ea typeface="Georgia"/>
              <a:cs typeface="Georgia"/>
              <a:sym typeface="Georgia"/>
            </a:endParaRPr>
          </a:p>
          <a:p>
            <a:pPr lvl="0" rtl="0" algn="ctr">
              <a:lnSpc>
                <a:spcPct val="100000"/>
              </a:lnSpc>
              <a:spcBef>
                <a:spcPts val="0"/>
              </a:spcBef>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'2014'</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p>
          <a:p>
            <a:pPr indent="-256540" lvl="0" marL="203200" rtl="0">
              <a:lnSpc>
                <a:spcPct val="100000"/>
              </a:lnSpc>
              <a:spcBef>
                <a:spcPts val="0"/>
              </a:spcBef>
              <a:buClr>
                <a:schemeClr val="dk1"/>
              </a:buClr>
              <a:buSzPct val="100000"/>
              <a:buFont typeface="Georgia"/>
              <a:buChar char="‣"/>
            </a:pPr>
            <a:r>
              <a:rPr lang="en-US" sz="2800">
                <a:solidFill>
                  <a:schemeClr val="dk1"/>
                </a:solidFill>
                <a:latin typeface="Georgia"/>
                <a:ea typeface="Georgia"/>
                <a:cs typeface="Georgia"/>
                <a:sym typeface="Georgia"/>
              </a:rPr>
              <a:t>We can also filter to a particular month:</a:t>
            </a:r>
          </a:p>
          <a:p>
            <a:pPr lvl="0" rtl="0">
              <a:lnSpc>
                <a:spcPct val="100000"/>
              </a:lnSpc>
              <a:spcBef>
                <a:spcPts val="0"/>
              </a:spcBef>
              <a:buNone/>
            </a:pPr>
            <a:r>
              <a:t/>
            </a:r>
            <a:endParaRPr sz="2800">
              <a:solidFill>
                <a:schemeClr val="dk1"/>
              </a:solidFill>
              <a:latin typeface="Georgia"/>
              <a:ea typeface="Georgia"/>
              <a:cs typeface="Georgia"/>
              <a:sym typeface="Georgia"/>
            </a:endParaRPr>
          </a:p>
          <a:p>
            <a:pPr lvl="0" rtl="0" algn="ctr">
              <a:lnSpc>
                <a:spcPct val="100000"/>
              </a:lnSpc>
              <a:spcBef>
                <a:spcPts val="0"/>
              </a:spcBef>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'2015-05'</a:t>
            </a:r>
            <a:r>
              <a:rPr lang="en-US" sz="2400">
                <a:solidFill>
                  <a:srgbClr val="333333"/>
                </a:solidFill>
                <a:highlight>
                  <a:srgbClr val="F7F7F7"/>
                </a:highlight>
                <a:latin typeface="Consolas"/>
                <a:ea typeface="Consolas"/>
                <a:cs typeface="Consolas"/>
                <a:sym typeface="Consolas"/>
              </a:rPr>
              <a:t>]</a:t>
            </a:r>
          </a:p>
          <a:p>
            <a:pPr lvl="0" rtl="0" algn="l">
              <a:lnSpc>
                <a:spcPct val="100000"/>
              </a:lnSpc>
              <a:spcBef>
                <a:spcPts val="0"/>
              </a:spcBef>
              <a:buNone/>
            </a:pPr>
            <a:br>
              <a:rPr lang="en-US" sz="2400">
                <a:solidFill>
                  <a:srgbClr val="333333"/>
                </a:solidFill>
                <a:highlight>
                  <a:srgbClr val="F7F7F7"/>
                </a:highlight>
                <a:latin typeface="Consolas"/>
                <a:ea typeface="Consolas"/>
                <a:cs typeface="Consolas"/>
                <a:sym typeface="Consolas"/>
              </a:rPr>
            </a:br>
          </a:p>
        </p:txBody>
      </p:sp>
      <p:sp>
        <p:nvSpPr>
          <p:cNvPr id="680" name="Shape 68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LOADING THE DATA</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4" name="Shape 684"/>
        <p:cNvGrpSpPr/>
        <p:nvPr/>
      </p:nvGrpSpPr>
      <p:grpSpPr>
        <a:xfrm>
          <a:off x="0" y="0"/>
          <a:ext cx="0" cy="0"/>
          <a:chOff x="0" y="0"/>
          <a:chExt cx="0" cy="0"/>
        </a:xfrm>
      </p:grpSpPr>
      <p:sp>
        <p:nvSpPr>
          <p:cNvPr id="685" name="Shape 685"/>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lnSpc>
                <a:spcPct val="100000"/>
              </a:lnSpc>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buSzPct val="100000"/>
              <a:buFont typeface="Georgia"/>
              <a:buChar char="‣"/>
            </a:pPr>
            <a:r>
              <a:rPr lang="en-US" sz="2800">
                <a:latin typeface="Georgia"/>
                <a:ea typeface="Georgia"/>
                <a:cs typeface="Georgia"/>
                <a:sym typeface="Georgia"/>
              </a:rPr>
              <a:t>There are over a million sales data points in this dataset, so for some analysis we will focus on just one store.</a:t>
            </a:r>
          </a:p>
          <a:p>
            <a:pPr lvl="0" marR="0" rtl="0" algn="l">
              <a:lnSpc>
                <a:spcPct val="100000"/>
              </a:lnSpc>
              <a:spcBef>
                <a:spcPts val="0"/>
              </a:spcBef>
              <a:buNone/>
            </a:pPr>
            <a:r>
              <a:t/>
            </a:r>
            <a:endParaRPr sz="2800">
              <a:latin typeface="Georgia"/>
              <a:ea typeface="Georgia"/>
              <a:cs typeface="Georgia"/>
              <a:sym typeface="Georgia"/>
            </a:endParaRPr>
          </a:p>
          <a:p>
            <a:pPr lvl="0" rtl="0" algn="ctr">
              <a:lnSpc>
                <a:spcPct val="145000"/>
              </a:lnSpc>
              <a:spcBef>
                <a:spcPts val="0"/>
              </a:spcBef>
              <a:buNone/>
            </a:pPr>
            <a:r>
              <a:rPr lang="en-US" sz="2400">
                <a:solidFill>
                  <a:srgbClr val="333333"/>
                </a:solidFill>
                <a:highlight>
                  <a:srgbClr val="F7F7F7"/>
                </a:highlight>
                <a:latin typeface="Consolas"/>
                <a:ea typeface="Consolas"/>
                <a:cs typeface="Consolas"/>
                <a:sym typeface="Consolas"/>
              </a:rPr>
              <a:t>store1_data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data[data.Store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p>
          <a:p>
            <a:pPr lvl="0" rtl="0" algn="l">
              <a:lnSpc>
                <a:spcPct val="100000"/>
              </a:lnSpc>
              <a:spcBef>
                <a:spcPts val="0"/>
              </a:spcBef>
              <a:buNone/>
            </a:pPr>
            <a:r>
              <a:t/>
            </a:r>
            <a:endParaRPr sz="2400">
              <a:solidFill>
                <a:srgbClr val="333333"/>
              </a:solidFill>
              <a:highlight>
                <a:srgbClr val="F7F7F7"/>
              </a:highlight>
              <a:latin typeface="Consolas"/>
              <a:ea typeface="Consolas"/>
              <a:cs typeface="Consolas"/>
              <a:sym typeface="Consolas"/>
            </a:endParaRPr>
          </a:p>
        </p:txBody>
      </p:sp>
      <p:sp>
        <p:nvSpPr>
          <p:cNvPr id="686" name="Shape 68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LOADING THE DATA</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0" name="Shape 690"/>
        <p:cNvGrpSpPr/>
        <p:nvPr/>
      </p:nvGrpSpPr>
      <p:grpSpPr>
        <a:xfrm>
          <a:off x="0" y="0"/>
          <a:ext cx="0" cy="0"/>
          <a:chOff x="0" y="0"/>
          <a:chExt cx="0" cy="0"/>
        </a:xfrm>
      </p:grpSpPr>
      <p:sp>
        <p:nvSpPr>
          <p:cNvPr id="691" name="Shape 691"/>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As we begin to study the sales from this drug store, we will also want  to know both the time dependent elements of sales as wells as whether promotions or holidays affected sales.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To start, we can simply compare the average sales on those events.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To compare sales on holidays, we can compare the sales using box plots.  This allows us to compare the distribution of sales on holidays against all other days.</a:t>
            </a:r>
          </a:p>
        </p:txBody>
      </p:sp>
      <p:sp>
        <p:nvSpPr>
          <p:cNvPr id="692" name="Shape 69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PLOTTING THE SALES DATA</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6" name="Shape 696"/>
        <p:cNvGrpSpPr/>
        <p:nvPr/>
      </p:nvGrpSpPr>
      <p:grpSpPr>
        <a:xfrm>
          <a:off x="0" y="0"/>
          <a:ext cx="0" cy="0"/>
          <a:chOff x="0" y="0"/>
          <a:chExt cx="0" cy="0"/>
        </a:xfrm>
      </p:grpSpPr>
      <p:sp>
        <p:nvSpPr>
          <p:cNvPr id="697" name="Shape 697"/>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On state holidays the store is closed (so there should be 0 sales).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On school holidays, the sales are relatively similar.</a:t>
            </a:r>
          </a:p>
          <a:p>
            <a:pPr lvl="0" marR="0" rtl="0" algn="l">
              <a:spcBef>
                <a:spcPts val="0"/>
              </a:spcBef>
              <a:buNone/>
            </a:pPr>
            <a:r>
              <a:t/>
            </a:r>
            <a:endParaRPr sz="2800">
              <a:latin typeface="Georgia"/>
              <a:ea typeface="Georgia"/>
              <a:cs typeface="Georgia"/>
              <a:sym typeface="Georgia"/>
            </a:endParaRPr>
          </a:p>
          <a:p>
            <a:pPr lvl="0" rtl="0">
              <a:lnSpc>
                <a:spcPct val="115000"/>
              </a:lnSpc>
              <a:spcBef>
                <a:spcPts val="0"/>
              </a:spcBef>
              <a:buClr>
                <a:schemeClr val="dk1"/>
              </a:buClr>
              <a:buSzPct val="45833"/>
              <a:buFont typeface="Arial"/>
              <a:buNone/>
            </a:pPr>
            <a:r>
              <a:rPr lang="en-US" sz="2400">
                <a:solidFill>
                  <a:srgbClr val="333333"/>
                </a:solidFill>
                <a:highlight>
                  <a:srgbClr val="F7F7F7"/>
                </a:highlight>
                <a:latin typeface="Consolas"/>
                <a:ea typeface="Consolas"/>
                <a:cs typeface="Consolas"/>
                <a:sym typeface="Consolas"/>
              </a:rPr>
              <a:t>sb.factorplot(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col</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x</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'SchoolHoliday'</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y</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data</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store1_data,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'box'</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p>
          <a:p>
            <a:pPr lvl="0" marR="0" rtl="0" algn="l">
              <a:spcBef>
                <a:spcPts val="0"/>
              </a:spcBef>
              <a:buNone/>
            </a:pPr>
            <a:r>
              <a:t/>
            </a:r>
            <a:endParaRPr sz="2800">
              <a:latin typeface="Georgia"/>
              <a:ea typeface="Georgia"/>
              <a:cs typeface="Georgia"/>
              <a:sym typeface="Georgia"/>
            </a:endParaRPr>
          </a:p>
        </p:txBody>
      </p:sp>
      <p:sp>
        <p:nvSpPr>
          <p:cNvPr id="698" name="Shape 69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PLOTTING THE SALES DATA</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2" name="Shape 702"/>
        <p:cNvGrpSpPr/>
        <p:nvPr/>
      </p:nvGrpSpPr>
      <p:grpSpPr>
        <a:xfrm>
          <a:off x="0" y="0"/>
          <a:ext cx="0" cy="0"/>
          <a:chOff x="0" y="0"/>
          <a:chExt cx="0" cy="0"/>
        </a:xfrm>
      </p:grpSpPr>
      <p:sp>
        <p:nvSpPr>
          <p:cNvPr id="703" name="Shape 703"/>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704" name="Shape 70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05" name="Shape 705"/>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706" name="Shape 706"/>
          <p:cNvSpPr/>
          <p:nvPr/>
        </p:nvSpPr>
        <p:spPr>
          <a:xfrm>
            <a:off x="2961475" y="2224349"/>
            <a:ext cx="9174599" cy="3010199"/>
          </a:xfrm>
          <a:prstGeom prst="rect">
            <a:avLst/>
          </a:prstGeom>
          <a:noFill/>
          <a:ln>
            <a:noFill/>
          </a:ln>
        </p:spPr>
        <p:txBody>
          <a:bodyPr anchorCtr="0" anchor="ctr" bIns="50800" lIns="50800" rIns="50800" tIns="50800">
            <a:noAutofit/>
          </a:bodyPr>
          <a:lstStyle/>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Check if there is a difference affecting sales on promotion days.</a:t>
            </a:r>
          </a:p>
        </p:txBody>
      </p:sp>
      <p:sp>
        <p:nvSpPr>
          <p:cNvPr id="707" name="Shape 707"/>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Plot answering the question</a:t>
            </a:r>
          </a:p>
        </p:txBody>
      </p:sp>
      <p:sp>
        <p:nvSpPr>
          <p:cNvPr id="708" name="Shape 708"/>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709" name="Shape 709"/>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710" name="Shape 710"/>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4" name="Shape 714"/>
        <p:cNvGrpSpPr/>
        <p:nvPr/>
      </p:nvGrpSpPr>
      <p:grpSpPr>
        <a:xfrm>
          <a:off x="0" y="0"/>
          <a:ext cx="0" cy="0"/>
          <a:chOff x="0" y="0"/>
          <a:chExt cx="0" cy="0"/>
        </a:xfrm>
      </p:grpSpPr>
      <p:sp>
        <p:nvSpPr>
          <p:cNvPr id="715" name="Shape 715"/>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can see there </a:t>
            </a:r>
            <a:r>
              <a:rPr i="1" lang="en-US" sz="2800">
                <a:latin typeface="Georgia"/>
                <a:ea typeface="Georgia"/>
                <a:cs typeface="Georgia"/>
                <a:sym typeface="Georgia"/>
              </a:rPr>
              <a:t>is</a:t>
            </a:r>
            <a:r>
              <a:rPr lang="en-US" sz="2800">
                <a:latin typeface="Georgia"/>
                <a:ea typeface="Georgia"/>
                <a:cs typeface="Georgia"/>
                <a:sym typeface="Georgia"/>
              </a:rPr>
              <a:t> a difference in sales on promotion days.</a:t>
            </a:r>
          </a:p>
          <a:p>
            <a:pPr lvl="0" marR="0" rtl="0" algn="l">
              <a:spcBef>
                <a:spcPts val="0"/>
              </a:spcBef>
              <a:buNone/>
            </a:pPr>
            <a:r>
              <a:t/>
            </a:r>
            <a:endParaRPr sz="2800">
              <a:latin typeface="Georgia"/>
              <a:ea typeface="Georgia"/>
              <a:cs typeface="Georgia"/>
              <a:sym typeface="Georgia"/>
            </a:endParaRPr>
          </a:p>
          <a:p>
            <a:pPr lvl="0" rtl="0">
              <a:lnSpc>
                <a:spcPct val="115000"/>
              </a:lnSpc>
              <a:spcBef>
                <a:spcPts val="0"/>
              </a:spcBef>
              <a:buNone/>
            </a:pPr>
            <a:r>
              <a:rPr lang="en-US" sz="2400">
                <a:solidFill>
                  <a:srgbClr val="333333"/>
                </a:solidFill>
                <a:highlight>
                  <a:srgbClr val="F7F7F7"/>
                </a:highlight>
                <a:latin typeface="Consolas"/>
                <a:ea typeface="Consolas"/>
                <a:cs typeface="Consolas"/>
                <a:sym typeface="Consolas"/>
              </a:rPr>
              <a:t>sb.factorplot(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col</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x</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'Promo'</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y</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data</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store1_data,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'box'</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p>
          <a:p>
            <a:pPr lvl="0" rtl="0">
              <a:lnSpc>
                <a:spcPct val="115000"/>
              </a:lnSpc>
              <a:spcBef>
                <a:spcPts val="0"/>
              </a:spcBef>
              <a:buNone/>
            </a:pPr>
            <a:r>
              <a:t/>
            </a:r>
            <a:endParaRPr sz="2400">
              <a:solidFill>
                <a:srgbClr val="333333"/>
              </a:solidFill>
              <a:highlight>
                <a:srgbClr val="F7F7F7"/>
              </a:highlight>
              <a:latin typeface="Consolas"/>
              <a:ea typeface="Consolas"/>
              <a:cs typeface="Consolas"/>
              <a:sym typeface="Consolas"/>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Why is it important to separate out days where the store is closed?  </a:t>
            </a:r>
          </a:p>
        </p:txBody>
      </p:sp>
      <p:sp>
        <p:nvSpPr>
          <p:cNvPr id="716" name="Shape 71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PLOTTING THE SALES DATA</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0" name="Shape 720"/>
        <p:cNvGrpSpPr/>
        <p:nvPr/>
      </p:nvGrpSpPr>
      <p:grpSpPr>
        <a:xfrm>
          <a:off x="0" y="0"/>
          <a:ext cx="0" cy="0"/>
          <a:chOff x="0" y="0"/>
          <a:chExt cx="0" cy="0"/>
        </a:xfrm>
      </p:grpSpPr>
      <p:sp>
        <p:nvSpPr>
          <p:cNvPr id="721" name="Shape 721"/>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Because there aren’t any promotions on those days either, so including them will bias your sales data on days without promotions.</a:t>
            </a:r>
          </a:p>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Let’s compare sales across days of the week.  </a:t>
            </a:r>
          </a:p>
          <a:p>
            <a:pPr lvl="0" rtl="0">
              <a:spcBef>
                <a:spcPts val="0"/>
              </a:spcBef>
              <a:buNone/>
            </a:pPr>
            <a:r>
              <a:t/>
            </a:r>
            <a:endParaRPr sz="2800">
              <a:solidFill>
                <a:schemeClr val="dk1"/>
              </a:solidFill>
              <a:latin typeface="Georgia"/>
              <a:ea typeface="Georgia"/>
              <a:cs typeface="Georgia"/>
              <a:sym typeface="Georgia"/>
            </a:endParaRPr>
          </a:p>
          <a:p>
            <a:pPr lvl="0" rtl="0">
              <a:lnSpc>
                <a:spcPct val="115000"/>
              </a:lnSpc>
              <a:spcBef>
                <a:spcPts val="0"/>
              </a:spcBef>
              <a:buNone/>
            </a:pPr>
            <a:r>
              <a:rPr lang="en-US" sz="2400">
                <a:solidFill>
                  <a:srgbClr val="333333"/>
                </a:solidFill>
                <a:highlight>
                  <a:srgbClr val="F7F7F7"/>
                </a:highlight>
                <a:latin typeface="Consolas"/>
                <a:ea typeface="Consolas"/>
                <a:cs typeface="Consolas"/>
                <a:sym typeface="Consolas"/>
              </a:rPr>
              <a:t>sb.factorplot(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col</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x</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'DayOfWeek'</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y</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data</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store1_data,</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'box'</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p>
          <a:p>
            <a:pPr lvl="0" rtl="0">
              <a:spcBef>
                <a:spcPts val="0"/>
              </a:spcBef>
              <a:buNone/>
            </a:pPr>
            <a:r>
              <a:t/>
            </a:r>
            <a:endParaRPr sz="2800">
              <a:solidFill>
                <a:schemeClr val="dk1"/>
              </a:solidFill>
              <a:latin typeface="Georgia"/>
              <a:ea typeface="Georgia"/>
              <a:cs typeface="Georgia"/>
              <a:sym typeface="Georgia"/>
            </a:endParaRPr>
          </a:p>
        </p:txBody>
      </p:sp>
      <p:sp>
        <p:nvSpPr>
          <p:cNvPr id="722" name="Shape 72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PLOTTING THE SALES DATA</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6" name="Shape 726"/>
        <p:cNvGrpSpPr/>
        <p:nvPr/>
      </p:nvGrpSpPr>
      <p:grpSpPr>
        <a:xfrm>
          <a:off x="0" y="0"/>
          <a:ext cx="0" cy="0"/>
          <a:chOff x="0" y="0"/>
          <a:chExt cx="0" cy="0"/>
        </a:xfrm>
      </p:grpSpPr>
      <p:sp>
        <p:nvSpPr>
          <p:cNvPr id="727" name="Shape 727"/>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Lastly, we want to identify larger scale trends in our data.</a:t>
            </a:r>
          </a:p>
          <a:p>
            <a:pPr lvl="0" rtl="0">
              <a:spcBef>
                <a:spcPts val="0"/>
              </a:spcBef>
              <a:buNone/>
            </a:pPr>
            <a:r>
              <a:rPr lang="en-US" sz="2800">
                <a:solidFill>
                  <a:schemeClr val="dk1"/>
                </a:solidFill>
                <a:latin typeface="Georgia"/>
                <a:ea typeface="Georgia"/>
                <a:cs typeface="Georgia"/>
                <a:sym typeface="Georgia"/>
              </a:rPr>
              <a:t>  </a:t>
            </a: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How did sales change from 2014 to 2015?  Were any particularly interesting outliers in terms of sales or customer visits?</a:t>
            </a:r>
          </a:p>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To plot the sales over time:</a:t>
            </a:r>
          </a:p>
          <a:p>
            <a:pPr lvl="0" rtl="0">
              <a:spcBef>
                <a:spcPts val="0"/>
              </a:spcBef>
              <a:buNone/>
            </a:pPr>
            <a:r>
              <a:t/>
            </a:r>
            <a:endParaRPr sz="2800">
              <a:solidFill>
                <a:schemeClr val="dk1"/>
              </a:solidFill>
              <a:latin typeface="Georgia"/>
              <a:ea typeface="Georgia"/>
              <a:cs typeface="Georgia"/>
              <a:sym typeface="Georgia"/>
            </a:endParaRPr>
          </a:p>
          <a:p>
            <a:pPr lvl="0" rtl="0">
              <a:lnSpc>
                <a:spcPct val="115000"/>
              </a:lnSpc>
              <a:spcBef>
                <a:spcPts val="0"/>
              </a:spcBef>
              <a:buClr>
                <a:schemeClr val="dk1"/>
              </a:buClr>
              <a:buSzPct val="45833"/>
              <a:buFont typeface="Arial"/>
              <a:buNone/>
            </a:pPr>
            <a:r>
              <a:rPr lang="en-US" sz="2400">
                <a:solidFill>
                  <a:srgbClr val="969896"/>
                </a:solidFill>
                <a:highlight>
                  <a:srgbClr val="F7F7F7"/>
                </a:highlight>
                <a:latin typeface="Consolas"/>
                <a:ea typeface="Consolas"/>
                <a:cs typeface="Consolas"/>
                <a:sym typeface="Consolas"/>
              </a:rPr>
              <a:t># Filter to days store 1 was open</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store1_open_data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store1_data[store1_data.Open</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store1_open_data[[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]].plot()</a:t>
            </a:r>
          </a:p>
          <a:p>
            <a:pPr lvl="0" rtl="0">
              <a:spcBef>
                <a:spcPts val="0"/>
              </a:spcBef>
              <a:buNone/>
            </a:pPr>
            <a:r>
              <a:t/>
            </a:r>
            <a:endParaRPr sz="2800">
              <a:solidFill>
                <a:schemeClr val="dk1"/>
              </a:solidFill>
              <a:latin typeface="Georgia"/>
              <a:ea typeface="Georgia"/>
              <a:cs typeface="Georgia"/>
              <a:sym typeface="Georgia"/>
            </a:endParaRPr>
          </a:p>
        </p:txBody>
      </p:sp>
      <p:sp>
        <p:nvSpPr>
          <p:cNvPr id="728" name="Shape 72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PLOTTING THE SALES DATA</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2" name="Shape 732"/>
        <p:cNvGrpSpPr/>
        <p:nvPr/>
      </p:nvGrpSpPr>
      <p:grpSpPr>
        <a:xfrm>
          <a:off x="0" y="0"/>
          <a:ext cx="0" cy="0"/>
          <a:chOff x="0" y="0"/>
          <a:chExt cx="0" cy="0"/>
        </a:xfrm>
      </p:grpSpPr>
      <p:sp>
        <p:nvSpPr>
          <p:cNvPr id="733" name="Shape 733"/>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To plot customer visits over time over time:</a:t>
            </a:r>
          </a:p>
          <a:p>
            <a:pPr lvl="0" rtl="0">
              <a:spcBef>
                <a:spcPts val="0"/>
              </a:spcBef>
              <a:buNone/>
            </a:pPr>
            <a:r>
              <a:t/>
            </a:r>
            <a:endParaRPr sz="2800">
              <a:solidFill>
                <a:schemeClr val="dk1"/>
              </a:solidFill>
              <a:latin typeface="Georgia"/>
              <a:ea typeface="Georgia"/>
              <a:cs typeface="Georgia"/>
              <a:sym typeface="Georgia"/>
            </a:endParaRPr>
          </a:p>
          <a:p>
            <a:pPr lvl="0"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store1_open_data[[</a:t>
            </a:r>
            <a:r>
              <a:rPr lang="en-US" sz="2400">
                <a:solidFill>
                  <a:srgbClr val="183691"/>
                </a:solidFill>
                <a:highlight>
                  <a:srgbClr val="F7F7F7"/>
                </a:highlight>
                <a:latin typeface="Consolas"/>
                <a:ea typeface="Consolas"/>
                <a:cs typeface="Consolas"/>
                <a:sym typeface="Consolas"/>
              </a:rPr>
              <a:t>'Customers'</a:t>
            </a:r>
            <a:r>
              <a:rPr lang="en-US" sz="2400">
                <a:solidFill>
                  <a:srgbClr val="333333"/>
                </a:solidFill>
                <a:highlight>
                  <a:srgbClr val="F7F7F7"/>
                </a:highlight>
                <a:latin typeface="Consolas"/>
                <a:ea typeface="Consolas"/>
                <a:cs typeface="Consolas"/>
                <a:sym typeface="Consolas"/>
              </a:rPr>
              <a:t>]].plot()</a:t>
            </a:r>
          </a:p>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We can see that there are large spikes of sales and customers towards the end of 2013 and 2014 leading into the first quarter of 2014 and 2015.</a:t>
            </a:r>
          </a:p>
        </p:txBody>
      </p:sp>
      <p:sp>
        <p:nvSpPr>
          <p:cNvPr id="734" name="Shape 73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PLOTTING THE SALES DATA</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8" name="Shape 738"/>
        <p:cNvGrpSpPr/>
        <p:nvPr/>
      </p:nvGrpSpPr>
      <p:grpSpPr>
        <a:xfrm>
          <a:off x="0" y="0"/>
          <a:ext cx="0" cy="0"/>
          <a:chOff x="0" y="0"/>
          <a:chExt cx="0" cy="0"/>
        </a:xfrm>
      </p:grpSpPr>
      <p:sp>
        <p:nvSpPr>
          <p:cNvPr id="739" name="Shape 739"/>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740" name="Shape 74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41" name="Shape 741"/>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742" name="Shape 742"/>
          <p:cNvSpPr/>
          <p:nvPr/>
        </p:nvSpPr>
        <p:spPr>
          <a:xfrm>
            <a:off x="2961475" y="2224349"/>
            <a:ext cx="9174599" cy="3010199"/>
          </a:xfrm>
          <a:prstGeom prst="rect">
            <a:avLst/>
          </a:prstGeom>
          <a:noFill/>
          <a:ln>
            <a:noFill/>
          </a:ln>
        </p:spPr>
        <p:txBody>
          <a:bodyPr anchorCtr="0" anchor="ctr" bIns="50800" lIns="50800" rIns="50800" tIns="50800">
            <a:noAutofit/>
          </a:bodyPr>
          <a:lstStyle/>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Use the index filtering to filter to just 2015.  Zoom in on changes over time.</a:t>
            </a:r>
          </a:p>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Is it easier to identify the holiday sales bump?</a:t>
            </a:r>
          </a:p>
        </p:txBody>
      </p:sp>
      <p:sp>
        <p:nvSpPr>
          <p:cNvPr id="743" name="Shape 743"/>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Plot answering the question</a:t>
            </a:r>
          </a:p>
        </p:txBody>
      </p:sp>
      <p:sp>
        <p:nvSpPr>
          <p:cNvPr id="744" name="Shape 744"/>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745" name="Shape 745"/>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746" name="Shape 746"/>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9" name="Shape 439"/>
        <p:cNvGrpSpPr/>
        <p:nvPr/>
      </p:nvGrpSpPr>
      <p:grpSpPr>
        <a:xfrm>
          <a:off x="0" y="0"/>
          <a:ext cx="0" cy="0"/>
          <a:chOff x="0" y="0"/>
          <a:chExt cx="0" cy="0"/>
        </a:xfrm>
      </p:grpSpPr>
      <p:sp>
        <p:nvSpPr>
          <p:cNvPr id="440" name="Shape 44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TIME SERIES ANALYSIS</a:t>
            </a:r>
          </a:p>
        </p:txBody>
      </p:sp>
      <p:sp>
        <p:nvSpPr>
          <p:cNvPr id="441" name="Shape 441"/>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Understand what time series data is and what is unique about it</a:t>
            </a:r>
          </a:p>
          <a:p>
            <a:pPr indent="-256540" lvl="0" marL="203200" marR="0" rtl="0" algn="l">
              <a:spcBef>
                <a:spcPts val="1000"/>
              </a:spcBef>
              <a:buSzPct val="100000"/>
              <a:buFont typeface="Georgia"/>
              <a:buChar char="‣"/>
            </a:pPr>
            <a:r>
              <a:rPr lang="en-US" sz="2800">
                <a:latin typeface="Georgia"/>
                <a:ea typeface="Georgia"/>
                <a:cs typeface="Georgia"/>
                <a:sym typeface="Georgia"/>
              </a:rPr>
              <a:t>Perform time series analysis in Pandas including rolling mean/median and autocorrelation</a:t>
            </a:r>
          </a:p>
          <a:p>
            <a:pPr lvl="0" marR="0" rtl="0" algn="l">
              <a:spcBef>
                <a:spcPts val="1000"/>
              </a:spcBef>
              <a:buNone/>
            </a:pPr>
            <a:r>
              <a:t/>
            </a:r>
            <a:endParaRPr sz="2800">
              <a:latin typeface="Georgia"/>
              <a:ea typeface="Georgia"/>
              <a:cs typeface="Georgia"/>
              <a:sym typeface="Georgia"/>
            </a:endParaRPr>
          </a:p>
          <a:p>
            <a:pPr lvl="0" marR="0" rtl="0" algn="l">
              <a:spcBef>
                <a:spcPts val="1000"/>
              </a:spcBef>
              <a:buNone/>
            </a:pPr>
            <a:r>
              <a:t/>
            </a:r>
            <a:endParaRPr sz="2800">
              <a:latin typeface="Georgia"/>
              <a:ea typeface="Georgia"/>
              <a:cs typeface="Georgia"/>
              <a:sym typeface="Georgia"/>
            </a:endParaRPr>
          </a:p>
        </p:txBody>
      </p:sp>
      <p:sp>
        <p:nvSpPr>
          <p:cNvPr id="442" name="Shape 442"/>
          <p:cNvSpPr txBox="1"/>
          <p:nvPr>
            <p:ph type="title"/>
          </p:nvPr>
        </p:nvSpPr>
        <p:spPr>
          <a:xfrm>
            <a:off x="635000" y="1473200"/>
            <a:ext cx="11734800" cy="711300"/>
          </a:xfrm>
          <a:prstGeom prst="rect">
            <a:avLst/>
          </a:prstGeom>
          <a:noFill/>
          <a:ln>
            <a:noFill/>
          </a:ln>
        </p:spPr>
        <p:txBody>
          <a:bodyPr anchorCtr="0" anchor="t" bIns="0" lIns="0" rIns="0" tIns="0">
            <a:noAutofit/>
          </a:bodyPr>
          <a:lstStyle/>
          <a:p>
            <a:pPr indent="0" lvl="0" marL="0" marR="0" rtl="0" algn="l">
              <a:lnSpc>
                <a:spcPct val="92592"/>
              </a:lnSpc>
              <a:spcBef>
                <a:spcPts val="0"/>
              </a:spcBef>
              <a:buSzPct val="25000"/>
              <a:buNone/>
            </a:pPr>
            <a:r>
              <a:rPr b="1" lang="en-US" sz="5400">
                <a:latin typeface="Oswald"/>
                <a:ea typeface="Oswald"/>
                <a:cs typeface="Oswald"/>
                <a:sym typeface="Oswald"/>
              </a:rPr>
              <a:t>LEARNING OBJECTIVES</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0" name="Shape 750"/>
        <p:cNvGrpSpPr/>
        <p:nvPr/>
      </p:nvGrpSpPr>
      <p:grpSpPr>
        <a:xfrm>
          <a:off x="0" y="0"/>
          <a:ext cx="0" cy="0"/>
          <a:chOff x="0" y="0"/>
          <a:chExt cx="0" cy="0"/>
        </a:xfrm>
      </p:grpSpPr>
      <p:sp>
        <p:nvSpPr>
          <p:cNvPr id="751" name="Shape 751"/>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To filter to the 2015 data:</a:t>
            </a:r>
          </a:p>
          <a:p>
            <a:pPr lvl="0" rtl="0">
              <a:spcBef>
                <a:spcPts val="0"/>
              </a:spcBef>
              <a:buNone/>
            </a:pPr>
            <a:r>
              <a:t/>
            </a:r>
            <a:endParaRPr sz="2800">
              <a:solidFill>
                <a:schemeClr val="dk1"/>
              </a:solidFill>
              <a:latin typeface="Georgia"/>
              <a:ea typeface="Georgia"/>
              <a:cs typeface="Georgia"/>
              <a:sym typeface="Georgia"/>
            </a:endParaRPr>
          </a:p>
          <a:p>
            <a:pPr lvl="0" rtl="0">
              <a:lnSpc>
                <a:spcPct val="115000"/>
              </a:lnSpc>
              <a:spcBef>
                <a:spcPts val="0"/>
              </a:spcBef>
              <a:buNone/>
            </a:pPr>
            <a:r>
              <a:rPr lang="en-US" sz="2400">
                <a:solidFill>
                  <a:srgbClr val="333333"/>
                </a:solidFill>
                <a:highlight>
                  <a:srgbClr val="F7F7F7"/>
                </a:highlight>
                <a:latin typeface="Consolas"/>
                <a:ea typeface="Consolas"/>
                <a:cs typeface="Consolas"/>
                <a:sym typeface="Consolas"/>
              </a:rPr>
              <a:t>store1_data_2015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store1_data[</a:t>
            </a:r>
            <a:r>
              <a:rPr lang="en-US" sz="2400">
                <a:solidFill>
                  <a:srgbClr val="183691"/>
                </a:solidFill>
                <a:highlight>
                  <a:srgbClr val="F7F7F7"/>
                </a:highlight>
                <a:latin typeface="Consolas"/>
                <a:ea typeface="Consolas"/>
                <a:cs typeface="Consolas"/>
                <a:sym typeface="Consolas"/>
              </a:rPr>
              <a:t>'2015'</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store1_data_2015[store1_data_2015.Open</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]].plot()</a:t>
            </a:r>
          </a:p>
          <a:p>
            <a:pPr lvl="0" rtl="0">
              <a:lnSpc>
                <a:spcPct val="100000"/>
              </a:lnSpc>
              <a:spcBef>
                <a:spcPts val="0"/>
              </a:spcBef>
              <a:spcAft>
                <a:spcPts val="1200"/>
              </a:spcAft>
              <a:buNone/>
            </a:pPr>
            <a:r>
              <a:t/>
            </a:r>
            <a:endParaRPr sz="2400">
              <a:solidFill>
                <a:srgbClr val="333333"/>
              </a:solidFill>
              <a:highlight>
                <a:srgbClr val="F7F7F7"/>
              </a:highlight>
              <a:latin typeface="Consolas"/>
              <a:ea typeface="Consolas"/>
              <a:cs typeface="Consolas"/>
              <a:sym typeface="Consolas"/>
            </a:endParaRPr>
          </a:p>
          <a:p>
            <a:pPr lvl="0" rtl="0">
              <a:spcBef>
                <a:spcPts val="0"/>
              </a:spcBef>
              <a:buNone/>
            </a:pPr>
            <a:r>
              <a:t/>
            </a:r>
            <a:endParaRPr sz="2800">
              <a:solidFill>
                <a:schemeClr val="dk1"/>
              </a:solidFill>
              <a:latin typeface="Georgia"/>
              <a:ea typeface="Georgia"/>
              <a:cs typeface="Georgia"/>
              <a:sym typeface="Georgia"/>
            </a:endParaRPr>
          </a:p>
        </p:txBody>
      </p:sp>
      <p:sp>
        <p:nvSpPr>
          <p:cNvPr id="752" name="Shape 75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PLOTTING THE SALES DATA</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6" name="Shape 756"/>
        <p:cNvGrpSpPr/>
        <p:nvPr/>
      </p:nvGrpSpPr>
      <p:grpSpPr>
        <a:xfrm>
          <a:off x="0" y="0"/>
          <a:ext cx="0" cy="0"/>
          <a:chOff x="0" y="0"/>
          <a:chExt cx="0" cy="0"/>
        </a:xfrm>
      </p:grpSpPr>
      <p:sp>
        <p:nvSpPr>
          <p:cNvPr id="757" name="Shape 757"/>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To measure how much the sales are correlated with each other, we want to compute the </a:t>
            </a:r>
            <a:r>
              <a:rPr i="1" lang="en-US" sz="2800">
                <a:latin typeface="Georgia"/>
                <a:ea typeface="Georgia"/>
                <a:cs typeface="Georgia"/>
                <a:sym typeface="Georgia"/>
              </a:rPr>
              <a:t>autocorrelation</a:t>
            </a:r>
            <a:r>
              <a:rPr lang="en-US" sz="2800">
                <a:latin typeface="Georgia"/>
                <a:ea typeface="Georgia"/>
                <a:cs typeface="Georgia"/>
                <a:sym typeface="Georgia"/>
              </a:rPr>
              <a:t> of the “Sales” column.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Pandas, we do this with the </a:t>
            </a:r>
            <a:r>
              <a:rPr lang="en-US" sz="2400">
                <a:latin typeface="Consolas"/>
                <a:ea typeface="Consolas"/>
                <a:cs typeface="Consolas"/>
                <a:sym typeface="Consolas"/>
              </a:rPr>
              <a:t>autocorr</a:t>
            </a:r>
            <a:r>
              <a:rPr lang="en-US" sz="2800">
                <a:latin typeface="Georgia"/>
                <a:ea typeface="Georgia"/>
                <a:cs typeface="Georgia"/>
                <a:sym typeface="Georgia"/>
              </a:rPr>
              <a:t> function.  </a:t>
            </a:r>
            <a:r>
              <a:rPr lang="en-US" sz="2400">
                <a:latin typeface="Consolas"/>
                <a:ea typeface="Consolas"/>
                <a:cs typeface="Consolas"/>
                <a:sym typeface="Consolas"/>
              </a:rPr>
              <a:t>autocorr</a:t>
            </a:r>
            <a:r>
              <a:rPr lang="en-US" sz="2800">
                <a:latin typeface="Georgia"/>
                <a:ea typeface="Georgia"/>
                <a:cs typeface="Georgia"/>
                <a:sym typeface="Georgia"/>
              </a:rPr>
              <a:t> takes one argument, </a:t>
            </a:r>
            <a:r>
              <a:rPr lang="en-US" sz="2400">
                <a:latin typeface="Consolas"/>
                <a:ea typeface="Consolas"/>
                <a:cs typeface="Consolas"/>
                <a:sym typeface="Consolas"/>
              </a:rPr>
              <a:t>lag</a:t>
            </a:r>
            <a:r>
              <a:rPr lang="en-US" sz="2800">
                <a:latin typeface="Georgia"/>
                <a:ea typeface="Georgia"/>
                <a:cs typeface="Georgia"/>
                <a:sym typeface="Georgia"/>
              </a:rPr>
              <a:t>.  This is how many points prior should be used to compute the correlation.</a:t>
            </a:r>
          </a:p>
          <a:p>
            <a:pPr lvl="0" marR="0" rtl="0" algn="l">
              <a:spcBef>
                <a:spcPts val="0"/>
              </a:spcBef>
              <a:buNone/>
            </a:pPr>
            <a:r>
              <a:t/>
            </a:r>
            <a:endParaRPr sz="2800">
              <a:latin typeface="Georgia"/>
              <a:ea typeface="Georgia"/>
              <a:cs typeface="Georgia"/>
              <a:sym typeface="Georgia"/>
            </a:endParaRPr>
          </a:p>
          <a:p>
            <a:pPr lvl="0" rtl="0" algn="ctr">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).autocorr(</a:t>
            </a:r>
            <a:r>
              <a:rPr lang="en-US" sz="2400">
                <a:solidFill>
                  <a:srgbClr val="ED6A43"/>
                </a:solidFill>
                <a:highlight>
                  <a:srgbClr val="F7F7F7"/>
                </a:highlight>
                <a:latin typeface="Consolas"/>
                <a:ea typeface="Consolas"/>
                <a:cs typeface="Consolas"/>
                <a:sym typeface="Consolas"/>
              </a:rPr>
              <a:t>lag</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As with correlation between different variables, as this number moves closer to 1, the data is more correlated.</a:t>
            </a:r>
          </a:p>
        </p:txBody>
      </p:sp>
      <p:sp>
        <p:nvSpPr>
          <p:cNvPr id="758" name="Shape 75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COMPUTING AUTOCORRELATION</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2" name="Shape 762"/>
        <p:cNvGrpSpPr/>
        <p:nvPr/>
      </p:nvGrpSpPr>
      <p:grpSpPr>
        <a:xfrm>
          <a:off x="0" y="0"/>
          <a:ext cx="0" cy="0"/>
          <a:chOff x="0" y="0"/>
          <a:chExt cx="0" cy="0"/>
        </a:xfrm>
      </p:grpSpPr>
      <p:sp>
        <p:nvSpPr>
          <p:cNvPr id="763" name="Shape 763"/>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764" name="Shape 76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65" name="Shape 765"/>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766" name="Shape 766"/>
          <p:cNvSpPr/>
          <p:nvPr/>
        </p:nvSpPr>
        <p:spPr>
          <a:xfrm>
            <a:off x="2961475" y="2224349"/>
            <a:ext cx="9174599" cy="3010199"/>
          </a:xfrm>
          <a:prstGeom prst="rect">
            <a:avLst/>
          </a:prstGeom>
          <a:noFill/>
          <a:ln>
            <a:noFill/>
          </a:ln>
        </p:spPr>
        <p:txBody>
          <a:bodyPr anchorCtr="0" anchor="ctr" bIns="50800" lIns="50800" rIns="50800" tIns="50800">
            <a:noAutofit/>
          </a:bodyPr>
          <a:lstStyle/>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What do the autocorrelation values of “Sales” and “Customers” imply about our data?</a:t>
            </a:r>
          </a:p>
        </p:txBody>
      </p:sp>
      <p:sp>
        <p:nvSpPr>
          <p:cNvPr id="767" name="Shape 767"/>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 to the above question</a:t>
            </a:r>
          </a:p>
        </p:txBody>
      </p:sp>
      <p:sp>
        <p:nvSpPr>
          <p:cNvPr id="768" name="Shape 768"/>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769" name="Shape 769"/>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770" name="Shape 770"/>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4" name="Shape 774"/>
        <p:cNvGrpSpPr/>
        <p:nvPr/>
      </p:nvGrpSpPr>
      <p:grpSpPr>
        <a:xfrm>
          <a:off x="0" y="0"/>
          <a:ext cx="0" cy="0"/>
          <a:chOff x="0" y="0"/>
          <a:chExt cx="0" cy="0"/>
        </a:xfrm>
      </p:grpSpPr>
      <p:sp>
        <p:nvSpPr>
          <p:cNvPr id="775" name="Shape 775"/>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If we want to investigate trends over time in sales, we will start by computing simple aggregations. What were the mean and median sales in each year and each month?</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Pandas, this is performed using the </a:t>
            </a:r>
            <a:r>
              <a:rPr lang="en-US" sz="2400">
                <a:latin typeface="Consolas"/>
                <a:ea typeface="Consolas"/>
                <a:cs typeface="Consolas"/>
                <a:sym typeface="Consolas"/>
              </a:rPr>
              <a:t>resample</a:t>
            </a:r>
            <a:r>
              <a:rPr lang="en-US" sz="2800">
                <a:latin typeface="Georgia"/>
                <a:ea typeface="Georgia"/>
                <a:cs typeface="Georgia"/>
                <a:sym typeface="Georgia"/>
              </a:rPr>
              <a:t> function, which is very similar to the </a:t>
            </a:r>
            <a:r>
              <a:rPr lang="en-US" sz="2400">
                <a:latin typeface="Consolas"/>
                <a:ea typeface="Consolas"/>
                <a:cs typeface="Consolas"/>
                <a:sym typeface="Consolas"/>
              </a:rPr>
              <a:t>groupby</a:t>
            </a:r>
            <a:r>
              <a:rPr lang="en-US" sz="2800">
                <a:latin typeface="Georgia"/>
                <a:ea typeface="Georgia"/>
                <a:cs typeface="Georgia"/>
                <a:sym typeface="Georgia"/>
              </a:rPr>
              <a:t> function.  It allows us to group over different time periods.</a:t>
            </a:r>
          </a:p>
        </p:txBody>
      </p:sp>
      <p:sp>
        <p:nvSpPr>
          <p:cNvPr id="776" name="Shape 77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AGGREGATES OF SALES OVER TIME</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0" name="Shape 780"/>
        <p:cNvGrpSpPr/>
        <p:nvPr/>
      </p:nvGrpSpPr>
      <p:grpSpPr>
        <a:xfrm>
          <a:off x="0" y="0"/>
          <a:ext cx="0" cy="0"/>
          <a:chOff x="0" y="0"/>
          <a:chExt cx="0" cy="0"/>
        </a:xfrm>
      </p:grpSpPr>
      <p:sp>
        <p:nvSpPr>
          <p:cNvPr id="781" name="Shape 781"/>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can use </a:t>
            </a:r>
            <a:r>
              <a:rPr lang="en-US" sz="2400">
                <a:latin typeface="Consolas"/>
                <a:ea typeface="Consolas"/>
                <a:cs typeface="Consolas"/>
                <a:sym typeface="Consolas"/>
              </a:rPr>
              <a:t>data.resample</a:t>
            </a:r>
            <a:r>
              <a:rPr lang="en-US" sz="2800">
                <a:latin typeface="Georgia"/>
                <a:ea typeface="Georgia"/>
                <a:cs typeface="Georgia"/>
                <a:sym typeface="Georgia"/>
              </a:rPr>
              <a:t> and provide the following arguments.</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A level on which to roll up to:  ‘D’ for day, ‘W’ for week, ‘M’ for month, ‘A’ for year.</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The aggregation to perform:  ‘mean’, ‘median’, ‘sum’, etc.</a:t>
            </a:r>
          </a:p>
        </p:txBody>
      </p:sp>
      <p:sp>
        <p:nvSpPr>
          <p:cNvPr id="782" name="Shape 78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AGGREGATES OF SALES OVER TIME</a:t>
            </a: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6" name="Shape 786"/>
        <p:cNvGrpSpPr/>
        <p:nvPr/>
      </p:nvGrpSpPr>
      <p:grpSpPr>
        <a:xfrm>
          <a:off x="0" y="0"/>
          <a:ext cx="0" cy="0"/>
          <a:chOff x="0" y="0"/>
          <a:chExt cx="0" cy="0"/>
        </a:xfrm>
      </p:grpSpPr>
      <p:sp>
        <p:nvSpPr>
          <p:cNvPr id="787" name="Shape 787"/>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lvl="0" rtl="0" algn="ctr">
              <a:lnSpc>
                <a:spcPct val="100000"/>
              </a:lnSpc>
              <a:spcBef>
                <a:spcPts val="0"/>
              </a:spcBef>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'A'</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'median'</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'M'</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'median'</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t>
            </a:r>
          </a:p>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Here we see that December 2013 and 2014 were the highest average sales months.</a:t>
            </a:r>
          </a:p>
        </p:txBody>
      </p:sp>
      <p:sp>
        <p:nvSpPr>
          <p:cNvPr id="788" name="Shape 78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AGGREGATES OF SALES OVER TIME</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2" name="Shape 792"/>
        <p:cNvGrpSpPr/>
        <p:nvPr/>
      </p:nvGrpSpPr>
      <p:grpSpPr>
        <a:xfrm>
          <a:off x="0" y="0"/>
          <a:ext cx="0" cy="0"/>
          <a:chOff x="0" y="0"/>
          <a:chExt cx="0" cy="0"/>
        </a:xfrm>
      </p:grpSpPr>
      <p:sp>
        <p:nvSpPr>
          <p:cNvPr id="793" name="Shape 793"/>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While identifying the monthly averages are useful, we often want to compare the sales data of a date to a smaller window.</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To understand holidays’ sales, we want to compare the sales data of late December to a few days surrounding it.  </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We can do this using rolling averages.</a:t>
            </a:r>
          </a:p>
        </p:txBody>
      </p:sp>
      <p:sp>
        <p:nvSpPr>
          <p:cNvPr id="794" name="Shape 79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AGGREGATES OF SALES OVER TIME</a:t>
            </a: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8" name="Shape 798"/>
        <p:cNvGrpSpPr/>
        <p:nvPr/>
      </p:nvGrpSpPr>
      <p:grpSpPr>
        <a:xfrm>
          <a:off x="0" y="0"/>
          <a:ext cx="0" cy="0"/>
          <a:chOff x="0" y="0"/>
          <a:chExt cx="0" cy="0"/>
        </a:xfrm>
      </p:grpSpPr>
      <p:sp>
        <p:nvSpPr>
          <p:cNvPr id="799" name="Shape 799"/>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In Pandas, we can compute the rolling average using the </a:t>
            </a:r>
            <a:r>
              <a:rPr lang="en-US" sz="2400">
                <a:latin typeface="Consolas"/>
                <a:ea typeface="Consolas"/>
                <a:cs typeface="Consolas"/>
                <a:sym typeface="Consolas"/>
              </a:rPr>
              <a:t>pd.rolling_mean</a:t>
            </a:r>
            <a:r>
              <a:rPr lang="en-US" sz="2800">
                <a:latin typeface="Georgia"/>
                <a:ea typeface="Georgia"/>
                <a:cs typeface="Georgia"/>
                <a:sym typeface="Georgia"/>
              </a:rPr>
              <a:t> or </a:t>
            </a:r>
            <a:r>
              <a:rPr lang="en-US" sz="2400">
                <a:latin typeface="Consolas"/>
                <a:ea typeface="Consolas"/>
                <a:cs typeface="Consolas"/>
                <a:sym typeface="Consolas"/>
              </a:rPr>
              <a:t>pd.rolling_median</a:t>
            </a:r>
            <a:r>
              <a:rPr lang="en-US" sz="2800">
                <a:latin typeface="Georgia"/>
                <a:ea typeface="Georgia"/>
                <a:cs typeface="Georgia"/>
                <a:sym typeface="Georgia"/>
              </a:rPr>
              <a:t> functions.</a:t>
            </a:r>
          </a:p>
          <a:p>
            <a:pPr lvl="0" marR="0" rtl="0" algn="l">
              <a:lnSpc>
                <a:spcPct val="100000"/>
              </a:lnSpc>
              <a:spcBef>
                <a:spcPts val="0"/>
              </a:spcBef>
              <a:spcAft>
                <a:spcPts val="0"/>
              </a:spcAft>
              <a:buNone/>
            </a:pPr>
            <a:r>
              <a:t/>
            </a:r>
            <a:endParaRPr sz="2800">
              <a:latin typeface="Georgia"/>
              <a:ea typeface="Georgia"/>
              <a:cs typeface="Georgia"/>
              <a:sym typeface="Georgia"/>
            </a:endParaRPr>
          </a:p>
          <a:p>
            <a:pPr lvl="0" rtl="0" algn="ctr">
              <a:lnSpc>
                <a:spcPct val="100000"/>
              </a:lnSpc>
              <a:spcBef>
                <a:spcPts val="0"/>
              </a:spcBef>
              <a:buNone/>
            </a:pPr>
            <a:r>
              <a:rPr lang="en-US" sz="2400">
                <a:solidFill>
                  <a:srgbClr val="333333"/>
                </a:solidFill>
                <a:highlight>
                  <a:srgbClr val="F7F7F7"/>
                </a:highlight>
                <a:latin typeface="Consolas"/>
                <a:ea typeface="Consolas"/>
                <a:cs typeface="Consolas"/>
                <a:sym typeface="Consolas"/>
              </a:rPr>
              <a:t>pd.rolling_mean(data[[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window</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3</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center</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True</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This computes a rolling mean of sales using the sales on each day, the day preceding, and the day following (</a:t>
            </a:r>
            <a:r>
              <a:rPr lang="en-US" sz="2400">
                <a:latin typeface="Consolas"/>
                <a:ea typeface="Consolas"/>
                <a:cs typeface="Consolas"/>
                <a:sym typeface="Consolas"/>
              </a:rPr>
              <a:t>window=3</a:t>
            </a:r>
            <a:r>
              <a:rPr lang="en-US" sz="2800">
                <a:latin typeface="Georgia"/>
                <a:ea typeface="Georgia"/>
                <a:cs typeface="Georgia"/>
                <a:sym typeface="Georgia"/>
              </a:rPr>
              <a:t> and </a:t>
            </a:r>
            <a:r>
              <a:rPr lang="en-US" sz="2400">
                <a:latin typeface="Consolas"/>
                <a:ea typeface="Consolas"/>
                <a:cs typeface="Consolas"/>
                <a:sym typeface="Consolas"/>
              </a:rPr>
              <a:t>center=True</a:t>
            </a:r>
            <a:r>
              <a:rPr lang="en-US" sz="2800">
                <a:latin typeface="Georgia"/>
                <a:ea typeface="Georgia"/>
                <a:cs typeface="Georgia"/>
                <a:sym typeface="Georgia"/>
              </a:rPr>
              <a:t>).</a:t>
            </a:r>
          </a:p>
        </p:txBody>
      </p:sp>
      <p:sp>
        <p:nvSpPr>
          <p:cNvPr id="800" name="Shape 80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AGGREGATES OF SALES OVER TIME</a:t>
            </a: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4" name="Shape 804"/>
        <p:cNvGrpSpPr/>
        <p:nvPr/>
      </p:nvGrpSpPr>
      <p:grpSpPr>
        <a:xfrm>
          <a:off x="0" y="0"/>
          <a:ext cx="0" cy="0"/>
          <a:chOff x="0" y="0"/>
          <a:chExt cx="0" cy="0"/>
        </a:xfrm>
      </p:grpSpPr>
      <p:sp>
        <p:nvSpPr>
          <p:cNvPr id="805" name="Shape 805"/>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16666"/>
              <a:buFont typeface="Georgia"/>
              <a:buChar char="‣"/>
            </a:pPr>
            <a:r>
              <a:rPr lang="en-US" sz="2400">
                <a:latin typeface="Consolas"/>
                <a:ea typeface="Consolas"/>
                <a:cs typeface="Consolas"/>
                <a:sym typeface="Consolas"/>
              </a:rPr>
              <a:t>rolling_mean</a:t>
            </a:r>
            <a:r>
              <a:rPr lang="en-US" sz="2800">
                <a:latin typeface="Georgia"/>
                <a:ea typeface="Georgia"/>
                <a:cs typeface="Georgia"/>
                <a:sym typeface="Georgia"/>
              </a:rPr>
              <a:t> (as well as </a:t>
            </a:r>
            <a:r>
              <a:rPr lang="en-US" sz="2400">
                <a:latin typeface="Consolas"/>
                <a:ea typeface="Consolas"/>
                <a:cs typeface="Consolas"/>
                <a:sym typeface="Consolas"/>
              </a:rPr>
              <a:t>rolling_median</a:t>
            </a:r>
            <a:r>
              <a:rPr lang="en-US" sz="2800">
                <a:latin typeface="Georgia"/>
                <a:ea typeface="Georgia"/>
                <a:cs typeface="Georgia"/>
                <a:sym typeface="Georgia"/>
              </a:rPr>
              <a:t>) takes the series to aggregate and three important parameters:</a:t>
            </a:r>
          </a:p>
          <a:p>
            <a:pPr lvl="0" marR="0" rtl="0" algn="l">
              <a:lnSpc>
                <a:spcPct val="100000"/>
              </a:lnSpc>
              <a:spcBef>
                <a:spcPts val="0"/>
              </a:spcBef>
              <a:spcAft>
                <a:spcPts val="0"/>
              </a:spcAft>
              <a:buNone/>
            </a:pPr>
            <a:r>
              <a:t/>
            </a:r>
            <a:endParaRPr sz="2800">
              <a:latin typeface="Georgia"/>
              <a:ea typeface="Georgia"/>
              <a:cs typeface="Georgia"/>
              <a:sym typeface="Georgia"/>
            </a:endParaRPr>
          </a:p>
          <a:p>
            <a:pPr lvl="1" marR="0" rtl="0" algn="l">
              <a:lnSpc>
                <a:spcPct val="100000"/>
              </a:lnSpc>
              <a:spcBef>
                <a:spcPts val="0"/>
              </a:spcBef>
              <a:spcAft>
                <a:spcPts val="0"/>
              </a:spcAft>
              <a:buSzPct val="116666"/>
              <a:buFont typeface="Georgia"/>
            </a:pPr>
            <a:r>
              <a:rPr lang="en-US" sz="2400">
                <a:latin typeface="Consolas"/>
                <a:ea typeface="Consolas"/>
                <a:cs typeface="Consolas"/>
                <a:sym typeface="Consolas"/>
              </a:rPr>
              <a:t>window</a:t>
            </a:r>
            <a:r>
              <a:rPr lang="en-US" sz="2800">
                <a:latin typeface="Georgia"/>
                <a:ea typeface="Georgia"/>
                <a:cs typeface="Georgia"/>
                <a:sym typeface="Georgia"/>
              </a:rPr>
              <a:t> - the number of days to include in the average</a:t>
            </a:r>
          </a:p>
          <a:p>
            <a:pPr lvl="0" marR="0" rtl="0" algn="l">
              <a:lnSpc>
                <a:spcPct val="100000"/>
              </a:lnSpc>
              <a:spcBef>
                <a:spcPts val="0"/>
              </a:spcBef>
              <a:spcAft>
                <a:spcPts val="0"/>
              </a:spcAft>
              <a:buNone/>
            </a:pPr>
            <a:r>
              <a:t/>
            </a:r>
            <a:endParaRPr sz="2800">
              <a:latin typeface="Georgia"/>
              <a:ea typeface="Georgia"/>
              <a:cs typeface="Georgia"/>
              <a:sym typeface="Georgia"/>
            </a:endParaRPr>
          </a:p>
          <a:p>
            <a:pPr lvl="1" marR="0" rtl="0" algn="l">
              <a:lnSpc>
                <a:spcPct val="100000"/>
              </a:lnSpc>
              <a:spcBef>
                <a:spcPts val="0"/>
              </a:spcBef>
              <a:spcAft>
                <a:spcPts val="0"/>
              </a:spcAft>
              <a:buSzPct val="116666"/>
              <a:buFont typeface="Georgia"/>
            </a:pPr>
            <a:r>
              <a:rPr lang="en-US" sz="2400">
                <a:latin typeface="Consolas"/>
                <a:ea typeface="Consolas"/>
                <a:cs typeface="Consolas"/>
                <a:sym typeface="Consolas"/>
              </a:rPr>
              <a:t>center</a:t>
            </a:r>
            <a:r>
              <a:rPr lang="en-US" sz="2800">
                <a:latin typeface="Georgia"/>
                <a:ea typeface="Georgia"/>
                <a:cs typeface="Georgia"/>
                <a:sym typeface="Georgia"/>
              </a:rPr>
              <a:t> - whether the window should be centered on the date or use data prior to that date</a:t>
            </a:r>
          </a:p>
          <a:p>
            <a:pPr lvl="0" marR="0" rtl="0" algn="l">
              <a:lnSpc>
                <a:spcPct val="100000"/>
              </a:lnSpc>
              <a:spcBef>
                <a:spcPts val="0"/>
              </a:spcBef>
              <a:spcAft>
                <a:spcPts val="0"/>
              </a:spcAft>
              <a:buNone/>
            </a:pPr>
            <a:r>
              <a:t/>
            </a:r>
            <a:endParaRPr sz="2800">
              <a:latin typeface="Georgia"/>
              <a:ea typeface="Georgia"/>
              <a:cs typeface="Georgia"/>
              <a:sym typeface="Georgia"/>
            </a:endParaRPr>
          </a:p>
          <a:p>
            <a:pPr lvl="1" marR="0" rtl="0" algn="l">
              <a:lnSpc>
                <a:spcPct val="100000"/>
              </a:lnSpc>
              <a:spcBef>
                <a:spcPts val="0"/>
              </a:spcBef>
              <a:spcAft>
                <a:spcPts val="0"/>
              </a:spcAft>
              <a:buSzPct val="116666"/>
              <a:buFont typeface="Georgia"/>
            </a:pPr>
            <a:r>
              <a:rPr lang="en-US" sz="2400">
                <a:latin typeface="Consolas"/>
                <a:ea typeface="Consolas"/>
                <a:cs typeface="Consolas"/>
                <a:sym typeface="Consolas"/>
              </a:rPr>
              <a:t>freq</a:t>
            </a:r>
            <a:r>
              <a:rPr lang="en-US" sz="2800">
                <a:latin typeface="Georgia"/>
                <a:ea typeface="Georgia"/>
                <a:cs typeface="Georgia"/>
                <a:sym typeface="Georgia"/>
              </a:rPr>
              <a:t> - what level to roll up the averages to (as used in resample); </a:t>
            </a:r>
            <a:r>
              <a:rPr lang="en-US" sz="2400">
                <a:latin typeface="Consolas"/>
                <a:ea typeface="Consolas"/>
                <a:cs typeface="Consolas"/>
                <a:sym typeface="Consolas"/>
              </a:rPr>
              <a:t>‘D’</a:t>
            </a:r>
            <a:r>
              <a:rPr lang="en-US" sz="2800">
                <a:latin typeface="Georgia"/>
                <a:ea typeface="Georgia"/>
                <a:cs typeface="Georgia"/>
                <a:sym typeface="Georgia"/>
              </a:rPr>
              <a:t> for day, </a:t>
            </a:r>
            <a:r>
              <a:rPr lang="en-US" sz="2400">
                <a:latin typeface="Consolas"/>
                <a:ea typeface="Consolas"/>
                <a:cs typeface="Consolas"/>
                <a:sym typeface="Consolas"/>
              </a:rPr>
              <a:t>‘W’</a:t>
            </a:r>
            <a:r>
              <a:rPr lang="en-US" sz="2800">
                <a:latin typeface="Georgia"/>
                <a:ea typeface="Georgia"/>
                <a:cs typeface="Georgia"/>
                <a:sym typeface="Georgia"/>
              </a:rPr>
              <a:t> for week, </a:t>
            </a:r>
            <a:r>
              <a:rPr lang="en-US" sz="2400">
                <a:latin typeface="Consolas"/>
                <a:ea typeface="Consolas"/>
                <a:cs typeface="Consolas"/>
                <a:sym typeface="Consolas"/>
              </a:rPr>
              <a:t>‘M’</a:t>
            </a:r>
            <a:r>
              <a:rPr lang="en-US" sz="2800">
                <a:latin typeface="Georgia"/>
                <a:ea typeface="Georgia"/>
                <a:cs typeface="Georgia"/>
                <a:sym typeface="Georgia"/>
              </a:rPr>
              <a:t> for month, </a:t>
            </a:r>
            <a:r>
              <a:rPr lang="en-US" sz="2400">
                <a:latin typeface="Consolas"/>
                <a:ea typeface="Consolas"/>
                <a:cs typeface="Consolas"/>
                <a:sym typeface="Consolas"/>
              </a:rPr>
              <a:t>‘A’</a:t>
            </a:r>
            <a:r>
              <a:rPr lang="en-US" sz="2800">
                <a:latin typeface="Georgia"/>
                <a:ea typeface="Georgia"/>
                <a:cs typeface="Georgia"/>
                <a:sym typeface="Georgia"/>
              </a:rPr>
              <a:t> for year</a:t>
            </a:r>
          </a:p>
        </p:txBody>
      </p:sp>
      <p:sp>
        <p:nvSpPr>
          <p:cNvPr id="806" name="Shape 80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AGGREGATES OF SALES OVER TIME</a:t>
            </a:r>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0" name="Shape 810"/>
        <p:cNvGrpSpPr/>
        <p:nvPr/>
      </p:nvGrpSpPr>
      <p:grpSpPr>
        <a:xfrm>
          <a:off x="0" y="0"/>
          <a:ext cx="0" cy="0"/>
          <a:chOff x="0" y="0"/>
          <a:chExt cx="0" cy="0"/>
        </a:xfrm>
      </p:grpSpPr>
      <p:sp>
        <p:nvSpPr>
          <p:cNvPr id="811" name="Shape 811"/>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solidFill>
                  <a:schemeClr val="dk1"/>
                </a:solidFill>
                <a:latin typeface="Georgia"/>
                <a:ea typeface="Georgia"/>
                <a:cs typeface="Georgia"/>
                <a:sym typeface="Georgia"/>
              </a:rPr>
              <a:t>We can use our index filtering to just look at 2015:</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lvl="0" rtl="0" algn="ctr">
              <a:lnSpc>
                <a:spcPct val="100000"/>
              </a:lnSpc>
              <a:spcBef>
                <a:spcPts val="0"/>
              </a:spcBef>
              <a:spcAft>
                <a:spcPts val="1200"/>
              </a:spcAft>
              <a:buNone/>
            </a:pPr>
            <a:r>
              <a:rPr lang="en-US" sz="2200">
                <a:solidFill>
                  <a:srgbClr val="333333"/>
                </a:solidFill>
                <a:highlight>
                  <a:srgbClr val="F7F7F7"/>
                </a:highlight>
                <a:latin typeface="Consolas"/>
                <a:ea typeface="Consolas"/>
                <a:cs typeface="Consolas"/>
                <a:sym typeface="Consolas"/>
              </a:rPr>
              <a:t>pd.rolling_mean(data[[</a:t>
            </a:r>
            <a:r>
              <a:rPr lang="en-US" sz="2200">
                <a:solidFill>
                  <a:srgbClr val="183691"/>
                </a:solidFill>
                <a:highlight>
                  <a:srgbClr val="F7F7F7"/>
                </a:highlight>
                <a:latin typeface="Consolas"/>
                <a:ea typeface="Consolas"/>
                <a:cs typeface="Consolas"/>
                <a:sym typeface="Consolas"/>
              </a:rPr>
              <a:t>'Sales'</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window</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3</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center</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True</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freq</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'D'</a:t>
            </a:r>
            <a:r>
              <a:rPr lang="en-US" sz="2200">
                <a:solidFill>
                  <a:srgbClr val="333333"/>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'2015'</a:t>
            </a:r>
            <a:r>
              <a:rPr lang="en-US" sz="2200">
                <a:solidFill>
                  <a:srgbClr val="333333"/>
                </a:solidFill>
                <a:highlight>
                  <a:srgbClr val="F7F7F7"/>
                </a:highlight>
                <a:latin typeface="Consolas"/>
                <a:ea typeface="Consolas"/>
                <a:cs typeface="Consolas"/>
                <a:sym typeface="Consolas"/>
              </a:rPr>
              <a:t>]</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256540" lvl="0" marL="203200" marR="0" rtl="0" algn="l">
              <a:lnSpc>
                <a:spcPct val="100000"/>
              </a:lnSpc>
              <a:spcBef>
                <a:spcPts val="0"/>
              </a:spcBef>
              <a:spcAft>
                <a:spcPts val="0"/>
              </a:spcAft>
              <a:buClr>
                <a:schemeClr val="dk1"/>
              </a:buClr>
              <a:buSzPct val="100000"/>
              <a:buFont typeface="Georgia"/>
              <a:buChar char="‣"/>
            </a:pPr>
            <a:r>
              <a:rPr lang="en-US" sz="2800">
                <a:solidFill>
                  <a:schemeClr val="dk1"/>
                </a:solidFill>
                <a:latin typeface="Georgia"/>
                <a:ea typeface="Georgia"/>
                <a:cs typeface="Georgia"/>
                <a:sym typeface="Georgia"/>
              </a:rPr>
              <a:t>Instead of plotting the full time series, we can plot the rolling mean instead.  This smooths random changes in sales as well as removing outliers, helping us identify larger trends.</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lvl="0" rtl="0" algn="ctr">
              <a:lnSpc>
                <a:spcPct val="100000"/>
              </a:lnSpc>
              <a:spcBef>
                <a:spcPts val="0"/>
              </a:spcBef>
              <a:spcAft>
                <a:spcPts val="1200"/>
              </a:spcAft>
              <a:buNone/>
            </a:pPr>
            <a:r>
              <a:rPr lang="en-US" sz="2200">
                <a:solidFill>
                  <a:srgbClr val="333333"/>
                </a:solidFill>
                <a:highlight>
                  <a:srgbClr val="F7F7F7"/>
                </a:highlight>
                <a:latin typeface="Consolas"/>
                <a:ea typeface="Consolas"/>
                <a:cs typeface="Consolas"/>
                <a:sym typeface="Consolas"/>
              </a:rPr>
              <a:t>pd.rolling_mean(data[[</a:t>
            </a:r>
            <a:r>
              <a:rPr lang="en-US" sz="2200">
                <a:solidFill>
                  <a:srgbClr val="183691"/>
                </a:solidFill>
                <a:highlight>
                  <a:srgbClr val="F7F7F7"/>
                </a:highlight>
                <a:latin typeface="Consolas"/>
                <a:ea typeface="Consolas"/>
                <a:cs typeface="Consolas"/>
                <a:sym typeface="Consolas"/>
              </a:rPr>
              <a:t>'Sales'</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window</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10</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center</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True</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freq</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'D'</a:t>
            </a:r>
            <a:r>
              <a:rPr lang="en-US" sz="2200">
                <a:solidFill>
                  <a:srgbClr val="333333"/>
                </a:solidFill>
                <a:highlight>
                  <a:srgbClr val="F7F7F7"/>
                </a:highlight>
                <a:latin typeface="Consolas"/>
                <a:ea typeface="Consolas"/>
                <a:cs typeface="Consolas"/>
                <a:sym typeface="Consolas"/>
              </a:rPr>
              <a:t>).plot()</a:t>
            </a:r>
          </a:p>
        </p:txBody>
      </p:sp>
      <p:sp>
        <p:nvSpPr>
          <p:cNvPr id="812" name="Shape 81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AGGREGATES OF SALES OVER TIME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52123"/>
        </a:solidFill>
      </p:bgPr>
    </p:bg>
    <p:spTree>
      <p:nvGrpSpPr>
        <p:cNvPr id="446" name="Shape 446"/>
        <p:cNvGrpSpPr/>
        <p:nvPr/>
      </p:nvGrpSpPr>
      <p:grpSpPr>
        <a:xfrm>
          <a:off x="0" y="0"/>
          <a:ext cx="0" cy="0"/>
          <a:chOff x="0" y="0"/>
          <a:chExt cx="0" cy="0"/>
        </a:xfrm>
      </p:grpSpPr>
      <p:sp>
        <p:nvSpPr>
          <p:cNvPr id="447" name="Shape 44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COURSE</a:t>
            </a:r>
          </a:p>
        </p:txBody>
      </p:sp>
      <p:sp>
        <p:nvSpPr>
          <p:cNvPr id="448" name="Shape 448"/>
          <p:cNvSpPr/>
          <p:nvPr/>
        </p:nvSpPr>
        <p:spPr>
          <a:xfrm>
            <a:off x="635000" y="1473200"/>
            <a:ext cx="11734800" cy="28066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9600" u="none" cap="none" strike="noStrike">
                <a:solidFill>
                  <a:srgbClr val="FFFFFF"/>
                </a:solidFill>
                <a:latin typeface="Oswald"/>
                <a:ea typeface="Oswald"/>
                <a:cs typeface="Oswald"/>
                <a:sym typeface="Oswald"/>
              </a:rPr>
              <a:t>PRE-WORK </a:t>
            </a: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6" name="Shape 816"/>
        <p:cNvGrpSpPr/>
        <p:nvPr/>
      </p:nvGrpSpPr>
      <p:grpSpPr>
        <a:xfrm>
          <a:off x="0" y="0"/>
          <a:ext cx="0" cy="0"/>
          <a:chOff x="0" y="0"/>
          <a:chExt cx="0" cy="0"/>
        </a:xfrm>
      </p:grpSpPr>
      <p:sp>
        <p:nvSpPr>
          <p:cNvPr id="817" name="Shape 817"/>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solidFill>
                  <a:schemeClr val="dk1"/>
                </a:solidFill>
                <a:latin typeface="Georgia"/>
                <a:ea typeface="Georgia"/>
                <a:cs typeface="Georgia"/>
                <a:sym typeface="Georgia"/>
              </a:rPr>
              <a:t>As we discussed earlier, this averages all values in the window evenly.  However we may want to weight closer values more.</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256540" lvl="0" marL="203200" marR="0" rtl="0" algn="l">
              <a:lnSpc>
                <a:spcPct val="100000"/>
              </a:lnSpc>
              <a:spcBef>
                <a:spcPts val="0"/>
              </a:spcBef>
              <a:spcAft>
                <a:spcPts val="0"/>
              </a:spcAft>
              <a:buClr>
                <a:schemeClr val="dk1"/>
              </a:buClr>
              <a:buSzPct val="100000"/>
              <a:buFont typeface="Georgia"/>
              <a:buChar char="‣"/>
            </a:pPr>
            <a:r>
              <a:rPr lang="en-US" sz="2800">
                <a:solidFill>
                  <a:schemeClr val="dk1"/>
                </a:solidFill>
                <a:latin typeface="Georgia"/>
                <a:ea typeface="Georgia"/>
                <a:cs typeface="Georgia"/>
                <a:sym typeface="Georgia"/>
              </a:rPr>
              <a:t>For example, for a centered weighted average of 10 days, we want to put emphasis on +/- 1 day versus +/- 5 days.</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256540" lvl="0" marL="203200" marR="0" rtl="0" algn="l">
              <a:lnSpc>
                <a:spcPct val="100000"/>
              </a:lnSpc>
              <a:spcBef>
                <a:spcPts val="0"/>
              </a:spcBef>
              <a:spcAft>
                <a:spcPts val="0"/>
              </a:spcAft>
              <a:buClr>
                <a:schemeClr val="dk1"/>
              </a:buClr>
              <a:buSzPct val="100000"/>
              <a:buFont typeface="Georgia"/>
              <a:buChar char="‣"/>
            </a:pPr>
            <a:r>
              <a:rPr lang="en-US" sz="2800">
                <a:solidFill>
                  <a:schemeClr val="dk1"/>
                </a:solidFill>
                <a:latin typeface="Georgia"/>
                <a:ea typeface="Georgia"/>
                <a:cs typeface="Georgia"/>
                <a:sym typeface="Georgia"/>
              </a:rPr>
              <a:t>One option to do that is the </a:t>
            </a:r>
            <a:r>
              <a:rPr lang="en-US" sz="2400">
                <a:solidFill>
                  <a:schemeClr val="dk1"/>
                </a:solidFill>
                <a:latin typeface="Consolas"/>
                <a:ea typeface="Consolas"/>
                <a:cs typeface="Consolas"/>
                <a:sym typeface="Consolas"/>
              </a:rPr>
              <a:t>ewma</a:t>
            </a:r>
            <a:r>
              <a:rPr lang="en-US" sz="2800">
                <a:solidFill>
                  <a:schemeClr val="dk1"/>
                </a:solidFill>
                <a:latin typeface="Georgia"/>
                <a:ea typeface="Georgia"/>
                <a:cs typeface="Georgia"/>
                <a:sym typeface="Georgia"/>
              </a:rPr>
              <a:t> function or the </a:t>
            </a:r>
            <a:r>
              <a:rPr lang="en-US" sz="2400">
                <a:solidFill>
                  <a:schemeClr val="dk1"/>
                </a:solidFill>
                <a:latin typeface="Consolas"/>
                <a:ea typeface="Consolas"/>
                <a:cs typeface="Consolas"/>
                <a:sym typeface="Consolas"/>
              </a:rPr>
              <a:t>exponential weighted moving average</a:t>
            </a:r>
            <a:r>
              <a:rPr lang="en-US" sz="2800">
                <a:solidFill>
                  <a:schemeClr val="dk1"/>
                </a:solidFill>
                <a:latin typeface="Georgia"/>
                <a:ea typeface="Georgia"/>
                <a:cs typeface="Georgia"/>
                <a:sym typeface="Georgia"/>
              </a:rPr>
              <a:t> function.</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lvl="0" rtl="0" algn="ctr">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pd.ewma(data[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span</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10</a:t>
            </a:r>
            <a:r>
              <a:rPr lang="en-US" sz="2400">
                <a:solidFill>
                  <a:srgbClr val="333333"/>
                </a:solidFill>
                <a:highlight>
                  <a:srgbClr val="F7F7F7"/>
                </a:highlight>
                <a:latin typeface="Consolas"/>
                <a:ea typeface="Consolas"/>
                <a:cs typeface="Consolas"/>
                <a:sym typeface="Consolas"/>
              </a:rPr>
              <a:t>)</a:t>
            </a:r>
          </a:p>
          <a:p>
            <a:pPr lvl="0" rtl="0" algn="ctr">
              <a:lnSpc>
                <a:spcPct val="100000"/>
              </a:lnSpc>
              <a:spcBef>
                <a:spcPts val="0"/>
              </a:spcBef>
              <a:spcAft>
                <a:spcPts val="1200"/>
              </a:spcAft>
              <a:buNone/>
            </a:pPr>
            <a:r>
              <a:t/>
            </a:r>
            <a:endParaRPr sz="2200">
              <a:solidFill>
                <a:schemeClr val="dk1"/>
              </a:solidFill>
              <a:latin typeface="Georgia"/>
              <a:ea typeface="Georgia"/>
              <a:cs typeface="Georgia"/>
              <a:sym typeface="Georgia"/>
            </a:endParaRPr>
          </a:p>
        </p:txBody>
      </p:sp>
      <p:sp>
        <p:nvSpPr>
          <p:cNvPr id="818" name="Shape 81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AGGREGATES OF SALES OVER TIME</a:t>
            </a:r>
          </a:p>
        </p:txBody>
      </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2" name="Shape 822"/>
        <p:cNvGrpSpPr/>
        <p:nvPr/>
      </p:nvGrpSpPr>
      <p:grpSpPr>
        <a:xfrm>
          <a:off x="0" y="0"/>
          <a:ext cx="0" cy="0"/>
          <a:chOff x="0" y="0"/>
          <a:chExt cx="0" cy="0"/>
        </a:xfrm>
      </p:grpSpPr>
      <p:sp>
        <p:nvSpPr>
          <p:cNvPr id="823" name="Shape 823"/>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824" name="Shape 82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25" name="Shape 825"/>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826" name="Shape 826"/>
          <p:cNvSpPr/>
          <p:nvPr/>
        </p:nvSpPr>
        <p:spPr>
          <a:xfrm>
            <a:off x="2961475" y="2224349"/>
            <a:ext cx="9174599" cy="3010199"/>
          </a:xfrm>
          <a:prstGeom prst="rect">
            <a:avLst/>
          </a:prstGeom>
          <a:noFill/>
          <a:ln>
            <a:noFill/>
          </a:ln>
        </p:spPr>
        <p:txBody>
          <a:bodyPr anchorCtr="0" anchor="ctr" bIns="50800" lIns="50800" rIns="50800" tIns="50800">
            <a:noAutofit/>
          </a:bodyPr>
          <a:lstStyle/>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Discuss the differences between the plot of the 10-day moving average and the 10-day exponentially weighted moving average.</a:t>
            </a:r>
          </a:p>
        </p:txBody>
      </p:sp>
      <p:sp>
        <p:nvSpPr>
          <p:cNvPr id="827" name="Shape 827"/>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Discussion</a:t>
            </a:r>
          </a:p>
        </p:txBody>
      </p:sp>
      <p:sp>
        <p:nvSpPr>
          <p:cNvPr id="828" name="Shape 828"/>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829" name="Shape 829"/>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830" name="Shape 830"/>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4" name="Shape 834"/>
        <p:cNvGrpSpPr/>
        <p:nvPr/>
      </p:nvGrpSpPr>
      <p:grpSpPr>
        <a:xfrm>
          <a:off x="0" y="0"/>
          <a:ext cx="0" cy="0"/>
          <a:chOff x="0" y="0"/>
          <a:chExt cx="0" cy="0"/>
        </a:xfrm>
      </p:grpSpPr>
      <p:sp>
        <p:nvSpPr>
          <p:cNvPr id="835" name="Shape 835"/>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Pandas </a:t>
            </a:r>
            <a:r>
              <a:rPr lang="en-US" sz="2400">
                <a:latin typeface="Consolas"/>
                <a:ea typeface="Consolas"/>
                <a:cs typeface="Consolas"/>
                <a:sym typeface="Consolas"/>
              </a:rPr>
              <a:t>rolling_mean</a:t>
            </a:r>
            <a:r>
              <a:rPr lang="en-US" sz="2800">
                <a:latin typeface="Georgia"/>
                <a:ea typeface="Georgia"/>
                <a:cs typeface="Georgia"/>
                <a:sym typeface="Georgia"/>
              </a:rPr>
              <a:t> and </a:t>
            </a:r>
            <a:r>
              <a:rPr lang="en-US" sz="2400">
                <a:latin typeface="Consolas"/>
                <a:ea typeface="Consolas"/>
                <a:cs typeface="Consolas"/>
                <a:sym typeface="Consolas"/>
              </a:rPr>
              <a:t>rolling_median</a:t>
            </a:r>
            <a:r>
              <a:rPr lang="en-US" sz="2800">
                <a:latin typeface="Georgia"/>
                <a:ea typeface="Georgia"/>
                <a:cs typeface="Georgia"/>
                <a:sym typeface="Georgia"/>
              </a:rPr>
              <a:t> are only two examples of Pandas window function capabilities.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Window functions operate on a set of N consecutive rows (a window) and produce output.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addition, there are </a:t>
            </a:r>
            <a:r>
              <a:rPr lang="en-US" sz="2400">
                <a:latin typeface="Consolas"/>
                <a:ea typeface="Consolas"/>
                <a:cs typeface="Consolas"/>
                <a:sym typeface="Consolas"/>
              </a:rPr>
              <a:t>rolling_sum</a:t>
            </a:r>
            <a:r>
              <a:rPr lang="en-US" sz="2800">
                <a:latin typeface="Georgia"/>
                <a:ea typeface="Georgia"/>
                <a:cs typeface="Georgia"/>
                <a:sym typeface="Georgia"/>
              </a:rPr>
              <a:t>, </a:t>
            </a:r>
            <a:r>
              <a:rPr lang="en-US" sz="2400">
                <a:latin typeface="Consolas"/>
                <a:ea typeface="Consolas"/>
                <a:cs typeface="Consolas"/>
                <a:sym typeface="Consolas"/>
              </a:rPr>
              <a:t>rolling_min</a:t>
            </a:r>
            <a:r>
              <a:rPr lang="en-US" sz="2800">
                <a:latin typeface="Georgia"/>
                <a:ea typeface="Georgia"/>
                <a:cs typeface="Georgia"/>
                <a:sym typeface="Georgia"/>
              </a:rPr>
              <a:t>, </a:t>
            </a:r>
            <a:r>
              <a:rPr lang="en-US" sz="2400">
                <a:latin typeface="Consolas"/>
                <a:ea typeface="Consolas"/>
                <a:cs typeface="Consolas"/>
                <a:sym typeface="Consolas"/>
              </a:rPr>
              <a:t>rolling_max</a:t>
            </a:r>
            <a:r>
              <a:rPr lang="en-US" sz="2800">
                <a:latin typeface="Georgia"/>
                <a:ea typeface="Georgia"/>
                <a:cs typeface="Georgia"/>
                <a:sym typeface="Georgia"/>
              </a:rPr>
              <a:t>, and many more.</a:t>
            </a:r>
          </a:p>
        </p:txBody>
      </p:sp>
      <p:sp>
        <p:nvSpPr>
          <p:cNvPr id="836" name="Shape 83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PANDAS WINDOW FUNCTIONS</a:t>
            </a:r>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0" name="Shape 840"/>
        <p:cNvGrpSpPr/>
        <p:nvPr/>
      </p:nvGrpSpPr>
      <p:grpSpPr>
        <a:xfrm>
          <a:off x="0" y="0"/>
          <a:ext cx="0" cy="0"/>
          <a:chOff x="0" y="0"/>
          <a:chExt cx="0" cy="0"/>
        </a:xfrm>
      </p:grpSpPr>
      <p:sp>
        <p:nvSpPr>
          <p:cNvPr id="841" name="Shape 841"/>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Another common window function is </a:t>
            </a:r>
            <a:r>
              <a:rPr lang="en-US" sz="2400">
                <a:latin typeface="Consolas"/>
                <a:ea typeface="Consolas"/>
                <a:cs typeface="Consolas"/>
                <a:sym typeface="Consolas"/>
              </a:rPr>
              <a:t>diff</a:t>
            </a:r>
            <a:r>
              <a:rPr lang="en-US" sz="2800">
                <a:latin typeface="Georgia"/>
                <a:ea typeface="Georgia"/>
                <a:cs typeface="Georgia"/>
                <a:sym typeface="Georgia"/>
              </a:rPr>
              <a:t>, which takes the difference over time.  </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16666"/>
              <a:buFont typeface="Georgia"/>
              <a:buChar char="‣"/>
            </a:pPr>
            <a:r>
              <a:rPr lang="en-US" sz="2400">
                <a:latin typeface="Consolas"/>
                <a:ea typeface="Consolas"/>
                <a:cs typeface="Consolas"/>
                <a:sym typeface="Consolas"/>
              </a:rPr>
              <a:t>pd.diff</a:t>
            </a:r>
            <a:r>
              <a:rPr lang="en-US" sz="2800">
                <a:latin typeface="Georgia"/>
                <a:ea typeface="Georgia"/>
                <a:cs typeface="Georgia"/>
                <a:sym typeface="Georgia"/>
              </a:rPr>
              <a:t> takes one argument, </a:t>
            </a:r>
            <a:r>
              <a:rPr lang="en-US" sz="2400">
                <a:latin typeface="Consolas"/>
                <a:ea typeface="Consolas"/>
                <a:cs typeface="Consolas"/>
                <a:sym typeface="Consolas"/>
              </a:rPr>
              <a:t>periods</a:t>
            </a:r>
            <a:r>
              <a:rPr lang="en-US" sz="2800">
                <a:latin typeface="Georgia"/>
                <a:ea typeface="Georgia"/>
                <a:cs typeface="Georgia"/>
                <a:sym typeface="Georgia"/>
              </a:rPr>
              <a:t>, which is how many rows prior to use for the difference.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example, if we want to compute the difference in sales, day by day:</a:t>
            </a:r>
          </a:p>
          <a:p>
            <a:pPr lvl="0" marR="0" rtl="0" algn="l">
              <a:spcBef>
                <a:spcPts val="0"/>
              </a:spcBef>
              <a:buNone/>
            </a:pPr>
            <a:r>
              <a:t/>
            </a:r>
            <a:endParaRPr sz="2800">
              <a:latin typeface="Georgia"/>
              <a:ea typeface="Georgia"/>
              <a:cs typeface="Georgia"/>
              <a:sym typeface="Georgia"/>
            </a:endParaRPr>
          </a:p>
          <a:p>
            <a:pPr lvl="0" rtl="0" algn="ctr">
              <a:lnSpc>
                <a:spcPct val="100000"/>
              </a:lnSpc>
              <a:spcBef>
                <a:spcPts val="0"/>
              </a:spcBef>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].diff(</a:t>
            </a:r>
            <a:r>
              <a:rPr lang="en-US" sz="2400">
                <a:solidFill>
                  <a:srgbClr val="ED6A43"/>
                </a:solidFill>
                <a:highlight>
                  <a:srgbClr val="F7F7F7"/>
                </a:highlight>
                <a:latin typeface="Consolas"/>
                <a:ea typeface="Consolas"/>
                <a:cs typeface="Consolas"/>
                <a:sym typeface="Consolas"/>
              </a:rPr>
              <a:t>periods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p>
          <a:p>
            <a:pPr lvl="0" marR="0" rtl="0" algn="l">
              <a:spcBef>
                <a:spcPts val="0"/>
              </a:spcBef>
              <a:buNone/>
            </a:pPr>
            <a:r>
              <a:t/>
            </a:r>
            <a:endParaRPr sz="2800">
              <a:latin typeface="Georgia"/>
              <a:ea typeface="Georgia"/>
              <a:cs typeface="Georgia"/>
              <a:sym typeface="Georgia"/>
            </a:endParaRPr>
          </a:p>
        </p:txBody>
      </p:sp>
      <p:sp>
        <p:nvSpPr>
          <p:cNvPr id="842" name="Shape 84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PANDAS WINDOW FUNCTIONS</a:t>
            </a:r>
          </a:p>
        </p:txBody>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6" name="Shape 846"/>
        <p:cNvGrpSpPr/>
        <p:nvPr/>
      </p:nvGrpSpPr>
      <p:grpSpPr>
        <a:xfrm>
          <a:off x="0" y="0"/>
          <a:ext cx="0" cy="0"/>
          <a:chOff x="0" y="0"/>
          <a:chExt cx="0" cy="0"/>
        </a:xfrm>
      </p:grpSpPr>
      <p:sp>
        <p:nvSpPr>
          <p:cNvPr id="847" name="Shape 847"/>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However, if we wanted to compare the same day in the prior week, we could set </a:t>
            </a:r>
            <a:r>
              <a:rPr lang="en-US" sz="2400">
                <a:latin typeface="Consolas"/>
                <a:ea typeface="Consolas"/>
                <a:cs typeface="Consolas"/>
                <a:sym typeface="Consolas"/>
              </a:rPr>
              <a:t>periods=7</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a:p>
            <a:pPr lvl="0" rtl="0" algn="ctr">
              <a:lnSpc>
                <a:spcPct val="100000"/>
              </a:lnSpc>
              <a:spcBef>
                <a:spcPts val="0"/>
              </a:spcBef>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].diff(</a:t>
            </a:r>
            <a:r>
              <a:rPr lang="en-US" sz="2400">
                <a:solidFill>
                  <a:srgbClr val="ED6A43"/>
                </a:solidFill>
                <a:highlight>
                  <a:srgbClr val="F7F7F7"/>
                </a:highlight>
                <a:latin typeface="Consolas"/>
                <a:ea typeface="Consolas"/>
                <a:cs typeface="Consolas"/>
                <a:sym typeface="Consolas"/>
              </a:rPr>
              <a:t>periods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7</a:t>
            </a:r>
            <a:r>
              <a:rPr lang="en-US" sz="2400">
                <a:solidFill>
                  <a:srgbClr val="333333"/>
                </a:solidFill>
                <a:highlight>
                  <a:srgbClr val="F7F7F7"/>
                </a:highlight>
                <a:latin typeface="Consolas"/>
                <a:ea typeface="Consolas"/>
                <a:cs typeface="Consolas"/>
                <a:sym typeface="Consolas"/>
              </a:rPr>
              <a:t>)</a:t>
            </a:r>
          </a:p>
          <a:p>
            <a:pPr lvl="0" marR="0" rtl="0" algn="l">
              <a:spcBef>
                <a:spcPts val="0"/>
              </a:spcBef>
              <a:buNone/>
            </a:pPr>
            <a:r>
              <a:t/>
            </a:r>
            <a:endParaRPr sz="2800">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This would compute the difference in sales, from every day to the same day in the previous week.  </a:t>
            </a:r>
          </a:p>
        </p:txBody>
      </p:sp>
      <p:sp>
        <p:nvSpPr>
          <p:cNvPr id="848" name="Shape 84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PANDAS WINDOW FUNCTIONS</a:t>
            </a:r>
          </a:p>
        </p:txBody>
      </p:sp>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2" name="Shape 852"/>
        <p:cNvGrpSpPr/>
        <p:nvPr/>
      </p:nvGrpSpPr>
      <p:grpSpPr>
        <a:xfrm>
          <a:off x="0" y="0"/>
          <a:ext cx="0" cy="0"/>
          <a:chOff x="0" y="0"/>
          <a:chExt cx="0" cy="0"/>
        </a:xfrm>
      </p:grpSpPr>
      <p:pic>
        <p:nvPicPr>
          <p:cNvPr id="853" name="Shape 853"/>
          <p:cNvPicPr preferRelativeResize="0"/>
          <p:nvPr/>
        </p:nvPicPr>
        <p:blipFill>
          <a:blip r:embed="rId3">
            <a:alphaModFix/>
          </a:blip>
          <a:stretch>
            <a:fillRect/>
          </a:stretch>
        </p:blipFill>
        <p:spPr>
          <a:xfrm>
            <a:off x="5689700" y="1490125"/>
            <a:ext cx="6680099" cy="5204671"/>
          </a:xfrm>
          <a:prstGeom prst="rect">
            <a:avLst/>
          </a:prstGeom>
          <a:noFill/>
          <a:ln>
            <a:noFill/>
          </a:ln>
        </p:spPr>
      </p:pic>
      <p:sp>
        <p:nvSpPr>
          <p:cNvPr id="854" name="Shape 85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sp>
        <p:nvSpPr>
          <p:cNvPr id="855" name="Shape 855"/>
          <p:cNvSpPr txBox="1"/>
          <p:nvPr>
            <p:ph idx="1" type="body"/>
          </p:nvPr>
        </p:nvSpPr>
        <p:spPr>
          <a:xfrm>
            <a:off x="635000" y="1292775"/>
            <a:ext cx="4900499" cy="58263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solidFill>
                  <a:schemeClr val="dk1"/>
                </a:solidFill>
                <a:latin typeface="Georgia"/>
                <a:ea typeface="Georgia"/>
                <a:cs typeface="Georgia"/>
                <a:sym typeface="Georgia"/>
              </a:rPr>
              <a:t>Difference functions allow us to identify seasonal changes as we see repeated up or down swings.</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This plot of the month to month change (</a:t>
            </a:r>
            <a:r>
              <a:rPr lang="en-US" sz="2400">
                <a:latin typeface="Consolas"/>
                <a:ea typeface="Consolas"/>
                <a:cs typeface="Consolas"/>
                <a:sym typeface="Consolas"/>
              </a:rPr>
              <a:t>diff</a:t>
            </a:r>
            <a:r>
              <a:rPr lang="en-US" sz="2800">
                <a:latin typeface="Georgia"/>
                <a:ea typeface="Georgia"/>
                <a:cs typeface="Georgia"/>
                <a:sym typeface="Georgia"/>
              </a:rPr>
              <a:t>) in retail jobs helps identify the seasonal component of the number of retail jobs.</a:t>
            </a:r>
          </a:p>
        </p:txBody>
      </p:sp>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9" name="Shape 859"/>
        <p:cNvGrpSpPr/>
        <p:nvPr/>
      </p:nvGrpSpPr>
      <p:grpSpPr>
        <a:xfrm>
          <a:off x="0" y="0"/>
          <a:ext cx="0" cy="0"/>
          <a:chOff x="0" y="0"/>
          <a:chExt cx="0" cy="0"/>
        </a:xfrm>
      </p:grpSpPr>
      <p:sp>
        <p:nvSpPr>
          <p:cNvPr id="860" name="Shape 860"/>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addition to the set of “rolling” functions, Pandas also provides a similar set of “expanding” functions.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Instead of using a window of N values, “expanding” functions use all values up until that time. </a:t>
            </a:r>
          </a:p>
        </p:txBody>
      </p:sp>
      <p:sp>
        <p:nvSpPr>
          <p:cNvPr id="861" name="Shape 86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PANDAS EXPANDING FUNCTIONS</a:t>
            </a:r>
          </a:p>
        </p:txBody>
      </p:sp>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5" name="Shape 865"/>
        <p:cNvGrpSpPr/>
        <p:nvPr/>
      </p:nvGrpSpPr>
      <p:grpSpPr>
        <a:xfrm>
          <a:off x="0" y="0"/>
          <a:ext cx="0" cy="0"/>
          <a:chOff x="0" y="0"/>
          <a:chExt cx="0" cy="0"/>
        </a:xfrm>
      </p:grpSpPr>
      <p:sp>
        <p:nvSpPr>
          <p:cNvPr id="866" name="Shape 866"/>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can compute the average sales from the first date </a:t>
            </a:r>
            <a:r>
              <a:rPr i="1" lang="en-US" sz="2800">
                <a:latin typeface="Georgia"/>
                <a:ea typeface="Georgia"/>
                <a:cs typeface="Georgia"/>
                <a:sym typeface="Georgia"/>
              </a:rPr>
              <a:t>until</a:t>
            </a:r>
            <a:r>
              <a:rPr lang="en-US" sz="2800">
                <a:latin typeface="Georgia"/>
                <a:ea typeface="Georgia"/>
                <a:cs typeface="Georgia"/>
                <a:sym typeface="Georgia"/>
              </a:rPr>
              <a:t> the date specified.</a:t>
            </a:r>
          </a:p>
          <a:p>
            <a:pPr lvl="0" marR="0" rtl="0" algn="l">
              <a:spcBef>
                <a:spcPts val="0"/>
              </a:spcBef>
              <a:buNone/>
            </a:pPr>
            <a:r>
              <a:t/>
            </a:r>
            <a:endParaRPr sz="2800">
              <a:latin typeface="Georgia"/>
              <a:ea typeface="Georgia"/>
              <a:cs typeface="Georgia"/>
              <a:sym typeface="Georgia"/>
            </a:endParaRPr>
          </a:p>
          <a:p>
            <a:pPr lvl="0" rtl="0" algn="ctr">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pd.expanding_mean(data[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can also compute the sum of average sales per store up until that date.</a:t>
            </a:r>
          </a:p>
          <a:p>
            <a:pPr lvl="0" marR="0" rtl="0" algn="l">
              <a:spcBef>
                <a:spcPts val="0"/>
              </a:spcBef>
              <a:buNone/>
            </a:pPr>
            <a:r>
              <a:t/>
            </a:r>
            <a:endParaRPr sz="2800">
              <a:latin typeface="Georgia"/>
              <a:ea typeface="Georgia"/>
              <a:cs typeface="Georgia"/>
              <a:sym typeface="Georgia"/>
            </a:endParaRPr>
          </a:p>
          <a:p>
            <a:pPr lvl="0" rtl="0" algn="ctr">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pd.expanding_sum(data[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a:t>
            </a:r>
          </a:p>
          <a:p>
            <a:pPr lvl="0" marR="0" rtl="0" algn="l">
              <a:spcBef>
                <a:spcPts val="0"/>
              </a:spcBef>
              <a:buNone/>
            </a:pPr>
            <a:r>
              <a:rPr lang="en-US" sz="2800">
                <a:latin typeface="Georgia"/>
                <a:ea typeface="Georgia"/>
                <a:cs typeface="Georgia"/>
                <a:sym typeface="Georgia"/>
              </a:rPr>
              <a:t> </a:t>
            </a:r>
          </a:p>
        </p:txBody>
      </p:sp>
      <p:sp>
        <p:nvSpPr>
          <p:cNvPr id="867" name="Shape 86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PANDAS EXPANDING FUNCTIONS</a:t>
            </a:r>
          </a:p>
        </p:txBody>
      </p:sp>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1" name="Shape 871"/>
        <p:cNvGrpSpPr/>
        <p:nvPr/>
      </p:nvGrpSpPr>
      <p:grpSpPr>
        <a:xfrm>
          <a:off x="0" y="0"/>
          <a:ext cx="0" cy="0"/>
          <a:chOff x="0" y="0"/>
          <a:chExt cx="0" cy="0"/>
        </a:xfrm>
      </p:grpSpPr>
      <p:sp>
        <p:nvSpPr>
          <p:cNvPr id="872" name="Shape 87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INDEPENDENT PRACTICE</a:t>
            </a:r>
          </a:p>
        </p:txBody>
      </p:sp>
      <p:sp>
        <p:nvSpPr>
          <p:cNvPr id="873" name="Shape 873"/>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TIME SERIES EXERCISES</a:t>
            </a:r>
          </a:p>
        </p:txBody>
      </p:sp>
    </p:spTree>
  </p:cSld>
  <p:clrMapOvr>
    <a:masterClrMapping/>
  </p:clrMapOvr>
  <p:transition spd="slow">
    <p:cut/>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7" name="Shape 877"/>
        <p:cNvGrpSpPr/>
        <p:nvPr/>
      </p:nvGrpSpPr>
      <p:grpSpPr>
        <a:xfrm>
          <a:off x="0" y="0"/>
          <a:ext cx="0" cy="0"/>
          <a:chOff x="0" y="0"/>
          <a:chExt cx="0" cy="0"/>
        </a:xfrm>
      </p:grpSpPr>
      <p:pic>
        <p:nvPicPr>
          <p:cNvPr id="878" name="Shape 87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79" name="Shape 879"/>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880" name="Shape 880"/>
          <p:cNvSpPr/>
          <p:nvPr/>
        </p:nvSpPr>
        <p:spPr>
          <a:xfrm>
            <a:off x="2961475" y="2224347"/>
            <a:ext cx="7559399" cy="3039300"/>
          </a:xfrm>
          <a:prstGeom prst="rect">
            <a:avLst/>
          </a:prstGeom>
          <a:noFill/>
          <a:ln>
            <a:noFill/>
          </a:ln>
        </p:spPr>
        <p:txBody>
          <a:bodyPr anchorCtr="0" anchor="ctr" bIns="50800" lIns="50800" rIns="50800" tIns="50800">
            <a:noAutofit/>
          </a:bodyPr>
          <a:lstStyle/>
          <a:p>
            <a:pPr indent="-342900" lvl="0" marL="457200" rtl="0">
              <a:spcBef>
                <a:spcPts val="0"/>
              </a:spcBef>
              <a:buClr>
                <a:schemeClr val="dk1"/>
              </a:buClr>
              <a:buSzPct val="100000"/>
              <a:buFont typeface="Georgia"/>
              <a:buAutoNum type="arabicPeriod"/>
            </a:pPr>
            <a:r>
              <a:rPr lang="en-US" sz="1800">
                <a:latin typeface="Georgia"/>
                <a:ea typeface="Georgia"/>
                <a:cs typeface="Georgia"/>
                <a:sym typeface="Georgia"/>
              </a:rPr>
              <a:t>P</a:t>
            </a:r>
            <a:r>
              <a:rPr lang="en-US" sz="1800">
                <a:solidFill>
                  <a:srgbClr val="333333"/>
                </a:solidFill>
                <a:highlight>
                  <a:srgbClr val="FFFFFF"/>
                </a:highlight>
                <a:latin typeface="Georgia"/>
                <a:ea typeface="Georgia"/>
                <a:cs typeface="Georgia"/>
                <a:sym typeface="Georgia"/>
              </a:rPr>
              <a:t>lot the distribution of sales by month and compare the effect of promotion</a:t>
            </a:r>
            <a:r>
              <a:rPr lang="en-US" sz="1800">
                <a:latin typeface="Georgia"/>
                <a:ea typeface="Georgia"/>
                <a:cs typeface="Georgia"/>
                <a:sym typeface="Georgia"/>
              </a:rPr>
              <a:t>s.</a:t>
            </a:r>
          </a:p>
          <a:p>
            <a:pPr indent="-342900" lvl="0" marL="457200" rtl="0">
              <a:spcBef>
                <a:spcPts val="0"/>
              </a:spcBef>
              <a:buSzPct val="100000"/>
              <a:buFont typeface="Georgia"/>
              <a:buAutoNum type="arabicPeriod"/>
            </a:pPr>
            <a:r>
              <a:rPr lang="en-US" sz="1800">
                <a:latin typeface="Georgia"/>
                <a:ea typeface="Georgia"/>
                <a:cs typeface="Georgia"/>
                <a:sym typeface="Georgia"/>
              </a:rPr>
              <a:t>A</a:t>
            </a:r>
            <a:r>
              <a:rPr lang="en-US" sz="1800">
                <a:solidFill>
                  <a:srgbClr val="333333"/>
                </a:solidFill>
                <a:highlight>
                  <a:srgbClr val="FFFFFF"/>
                </a:highlight>
                <a:latin typeface="Georgia"/>
                <a:ea typeface="Georgia"/>
                <a:cs typeface="Georgia"/>
                <a:sym typeface="Georgia"/>
              </a:rPr>
              <a:t>re sales more correlated with the prior date, a similar date last year, or a similar date last month</a:t>
            </a:r>
            <a:r>
              <a:rPr lang="en-US" sz="1800">
                <a:latin typeface="Georgia"/>
                <a:ea typeface="Georgia"/>
                <a:cs typeface="Georgia"/>
                <a:sym typeface="Georgia"/>
              </a:rPr>
              <a:t>?</a:t>
            </a:r>
          </a:p>
          <a:p>
            <a:pPr indent="-342900" lvl="0" marL="457200" rtl="0">
              <a:spcBef>
                <a:spcPts val="0"/>
              </a:spcBef>
              <a:buSzPct val="100000"/>
              <a:buFont typeface="Georgia"/>
              <a:buAutoNum type="arabicPeriod"/>
            </a:pPr>
            <a:r>
              <a:rPr lang="en-US" sz="1800">
                <a:latin typeface="Georgia"/>
                <a:ea typeface="Georgia"/>
                <a:cs typeface="Georgia"/>
                <a:sym typeface="Georgia"/>
              </a:rPr>
              <a:t>P</a:t>
            </a:r>
            <a:r>
              <a:rPr lang="en-US" sz="1800">
                <a:solidFill>
                  <a:srgbClr val="333333"/>
                </a:solidFill>
                <a:highlight>
                  <a:srgbClr val="FFFFFF"/>
                </a:highlight>
                <a:latin typeface="Georgia"/>
                <a:ea typeface="Georgia"/>
                <a:cs typeface="Georgia"/>
                <a:sym typeface="Georgia"/>
              </a:rPr>
              <a:t>lot the 15 day rolling mean of customers in the store</a:t>
            </a:r>
            <a:r>
              <a:rPr lang="en-US" sz="1800">
                <a:latin typeface="Georgia"/>
                <a:ea typeface="Georgia"/>
                <a:cs typeface="Georgia"/>
                <a:sym typeface="Georgia"/>
              </a:rPr>
              <a:t>s.</a:t>
            </a:r>
          </a:p>
          <a:p>
            <a:pPr indent="-342900" lvl="0" marL="457200" rtl="0">
              <a:spcBef>
                <a:spcPts val="0"/>
              </a:spcBef>
              <a:buSzPct val="100000"/>
              <a:buFont typeface="Georgia"/>
              <a:buAutoNum type="arabicPeriod"/>
            </a:pPr>
            <a:r>
              <a:rPr lang="en-US" sz="1800">
                <a:latin typeface="Georgia"/>
                <a:ea typeface="Georgia"/>
                <a:cs typeface="Georgia"/>
                <a:sym typeface="Georgia"/>
              </a:rPr>
              <a:t>I</a:t>
            </a:r>
            <a:r>
              <a:rPr lang="en-US" sz="1800">
                <a:solidFill>
                  <a:srgbClr val="333333"/>
                </a:solidFill>
                <a:highlight>
                  <a:srgbClr val="FFFFFF"/>
                </a:highlight>
                <a:latin typeface="Georgia"/>
                <a:ea typeface="Georgia"/>
                <a:cs typeface="Georgia"/>
                <a:sym typeface="Georgia"/>
              </a:rPr>
              <a:t>dentify the date with largest drop in sales from the same date in the previous mont</a:t>
            </a:r>
            <a:r>
              <a:rPr lang="en-US" sz="1800">
                <a:latin typeface="Georgia"/>
                <a:ea typeface="Georgia"/>
                <a:cs typeface="Georgia"/>
                <a:sym typeface="Georgia"/>
              </a:rPr>
              <a:t>h.</a:t>
            </a:r>
          </a:p>
          <a:p>
            <a:pPr indent="-342900" lvl="0" marL="457200" rtl="0">
              <a:spcBef>
                <a:spcPts val="0"/>
              </a:spcBef>
              <a:buSzPct val="100000"/>
              <a:buFont typeface="Georgia"/>
              <a:buAutoNum type="arabicPeriod"/>
            </a:pPr>
            <a:r>
              <a:rPr lang="en-US" sz="1800">
                <a:latin typeface="Georgia"/>
                <a:ea typeface="Georgia"/>
                <a:cs typeface="Georgia"/>
                <a:sym typeface="Georgia"/>
              </a:rPr>
              <a:t>C</a:t>
            </a:r>
            <a:r>
              <a:rPr lang="en-US" sz="1800">
                <a:solidFill>
                  <a:srgbClr val="333333"/>
                </a:solidFill>
                <a:highlight>
                  <a:srgbClr val="FFFFFF"/>
                </a:highlight>
                <a:latin typeface="Georgia"/>
                <a:ea typeface="Georgia"/>
                <a:cs typeface="Georgia"/>
                <a:sym typeface="Georgia"/>
              </a:rPr>
              <a:t>ompute the total sales up until Dec. 201</a:t>
            </a:r>
            <a:r>
              <a:rPr lang="en-US" sz="1800">
                <a:latin typeface="Georgia"/>
                <a:ea typeface="Georgia"/>
                <a:cs typeface="Georgia"/>
                <a:sym typeface="Georgia"/>
              </a:rPr>
              <a:t>4.</a:t>
            </a:r>
          </a:p>
          <a:p>
            <a:pPr indent="-342900" lvl="0" marL="457200" rtl="0">
              <a:spcBef>
                <a:spcPts val="0"/>
              </a:spcBef>
              <a:buSzPct val="100000"/>
              <a:buFont typeface="Georgia"/>
              <a:buAutoNum type="arabicPeriod"/>
            </a:pPr>
            <a:r>
              <a:rPr lang="en-US" sz="1800">
                <a:latin typeface="Georgia"/>
                <a:ea typeface="Georgia"/>
                <a:cs typeface="Georgia"/>
                <a:sym typeface="Georgia"/>
              </a:rPr>
              <a:t>W</a:t>
            </a:r>
            <a:r>
              <a:rPr lang="en-US" sz="1800">
                <a:solidFill>
                  <a:srgbClr val="333333"/>
                </a:solidFill>
                <a:highlight>
                  <a:srgbClr val="FFFFFF"/>
                </a:highlight>
                <a:latin typeface="Georgia"/>
                <a:ea typeface="Georgia"/>
                <a:cs typeface="Georgia"/>
                <a:sym typeface="Georgia"/>
              </a:rPr>
              <a:t>hen were the largest differences between 15-day moving/rolling averages</a:t>
            </a:r>
            <a:r>
              <a:rPr lang="en-US" sz="1800">
                <a:latin typeface="Georgia"/>
                <a:ea typeface="Georgia"/>
                <a:cs typeface="Georgia"/>
                <a:sym typeface="Georgia"/>
              </a:rPr>
              <a:t>?  </a:t>
            </a:r>
            <a:r>
              <a:rPr b="1" lang="en-US" sz="1800">
                <a:latin typeface="Georgia"/>
                <a:ea typeface="Georgia"/>
                <a:cs typeface="Georgia"/>
                <a:sym typeface="Georgia"/>
              </a:rPr>
              <a:t>HINT</a:t>
            </a:r>
            <a:r>
              <a:rPr lang="en-US" sz="1800">
                <a:latin typeface="Georgia"/>
                <a:ea typeface="Georgia"/>
                <a:cs typeface="Georgia"/>
                <a:sym typeface="Georgia"/>
              </a:rPr>
              <a:t>:  Using </a:t>
            </a:r>
            <a:r>
              <a:rPr lang="en-US" sz="1800">
                <a:latin typeface="Consolas"/>
                <a:ea typeface="Consolas"/>
                <a:cs typeface="Consolas"/>
                <a:sym typeface="Consolas"/>
              </a:rPr>
              <a:t>rolling_mean</a:t>
            </a:r>
            <a:r>
              <a:rPr lang="en-US" sz="1800">
                <a:latin typeface="Georgia"/>
                <a:ea typeface="Georgia"/>
                <a:cs typeface="Georgia"/>
                <a:sym typeface="Georgia"/>
              </a:rPr>
              <a:t> and </a:t>
            </a:r>
            <a:r>
              <a:rPr lang="en-US" sz="1800">
                <a:latin typeface="Consolas"/>
                <a:ea typeface="Consolas"/>
                <a:cs typeface="Consolas"/>
                <a:sym typeface="Consolas"/>
              </a:rPr>
              <a:t>diff</a:t>
            </a:r>
          </a:p>
        </p:txBody>
      </p:sp>
      <p:sp>
        <p:nvSpPr>
          <p:cNvPr id="881" name="Shape 881"/>
          <p:cNvSpPr/>
          <p:nvPr/>
        </p:nvSpPr>
        <p:spPr>
          <a:xfrm>
            <a:off x="3052755" y="5792350"/>
            <a:ext cx="8212499"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Plots and answers to the above questions</a:t>
            </a:r>
          </a:p>
        </p:txBody>
      </p:sp>
      <p:sp>
        <p:nvSpPr>
          <p:cNvPr id="882" name="Shape 882"/>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883" name="Shape 883"/>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(35 minutes)</a:t>
            </a:r>
          </a:p>
        </p:txBody>
      </p:sp>
      <p:cxnSp>
        <p:nvCxnSpPr>
          <p:cNvPr id="884" name="Shape 884"/>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885" name="Shape 885"/>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TIME SERIES EXERCISES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2" name="Shape 452"/>
        <p:cNvGrpSpPr/>
        <p:nvPr/>
      </p:nvGrpSpPr>
      <p:grpSpPr>
        <a:xfrm>
          <a:off x="0" y="0"/>
          <a:ext cx="0" cy="0"/>
          <a:chOff x="0" y="0"/>
          <a:chExt cx="0" cy="0"/>
        </a:xfrm>
      </p:grpSpPr>
      <p:sp>
        <p:nvSpPr>
          <p:cNvPr id="453" name="Shape 45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PRE-WORK REVIEW</a:t>
            </a:r>
          </a:p>
        </p:txBody>
      </p:sp>
      <p:sp>
        <p:nvSpPr>
          <p:cNvPr id="454" name="Shape 454"/>
          <p:cNvSpPr txBox="1"/>
          <p:nvPr>
            <p:ph idx="1" type="body"/>
          </p:nvPr>
        </p:nvSpPr>
        <p:spPr>
          <a:xfrm>
            <a:off x="635006" y="95800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Load data with Pandas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Plotting data with Seaborn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Understand correlation</a:t>
            </a:r>
          </a:p>
          <a:p>
            <a:pPr lvl="0" marR="0" rtl="0" algn="l">
              <a:spcBef>
                <a:spcPts val="1000"/>
              </a:spcBef>
              <a:buNone/>
            </a:pPr>
            <a:r>
              <a:t/>
            </a:r>
            <a:endParaRPr sz="2800">
              <a:latin typeface="Georgia"/>
              <a:ea typeface="Georgia"/>
              <a:cs typeface="Georgia"/>
              <a:sym typeface="Georgia"/>
            </a:endParaRPr>
          </a:p>
        </p:txBody>
      </p:sp>
    </p:spTree>
  </p:cSld>
  <p:clrMapOvr>
    <a:masterClrMapping/>
  </p:clrMapOvr>
  <p:transition spd="slow">
    <p:cut/>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9" name="Shape 889"/>
        <p:cNvGrpSpPr/>
        <p:nvPr/>
      </p:nvGrpSpPr>
      <p:grpSpPr>
        <a:xfrm>
          <a:off x="0" y="0"/>
          <a:ext cx="0" cy="0"/>
          <a:chOff x="0" y="0"/>
          <a:chExt cx="0" cy="0"/>
        </a:xfrm>
      </p:grpSpPr>
      <p:sp>
        <p:nvSpPr>
          <p:cNvPr id="890" name="Shape 89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INDEPENDENT PRACTICE REVIEW</a:t>
            </a:r>
          </a:p>
        </p:txBody>
      </p:sp>
      <p:sp>
        <p:nvSpPr>
          <p:cNvPr id="891" name="Shape 891"/>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TIME SERIES EXERCISES</a:t>
            </a:r>
          </a:p>
        </p:txBody>
      </p:sp>
    </p:spTree>
  </p:cSld>
  <p:clrMapOvr>
    <a:masterClrMapping/>
  </p:clrMapOvr>
  <p:transition spd="slow">
    <p:cut/>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5" name="Shape 895"/>
        <p:cNvGrpSpPr/>
        <p:nvPr/>
      </p:nvGrpSpPr>
      <p:grpSpPr>
        <a:xfrm>
          <a:off x="0" y="0"/>
          <a:ext cx="0" cy="0"/>
          <a:chOff x="0" y="0"/>
          <a:chExt cx="0" cy="0"/>
        </a:xfrm>
      </p:grpSpPr>
      <p:sp>
        <p:nvSpPr>
          <p:cNvPr id="896" name="Shape 896"/>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P</a:t>
            </a:r>
            <a:r>
              <a:rPr lang="en-US" sz="2800">
                <a:solidFill>
                  <a:srgbClr val="333333"/>
                </a:solidFill>
                <a:highlight>
                  <a:srgbClr val="FFFFFF"/>
                </a:highlight>
                <a:latin typeface="Georgia"/>
                <a:ea typeface="Georgia"/>
                <a:cs typeface="Georgia"/>
                <a:sym typeface="Georgia"/>
              </a:rPr>
              <a:t>lot the distribution of sales by month and compare the effect of promotion</a:t>
            </a:r>
            <a:r>
              <a:rPr lang="en-US" sz="2800">
                <a:solidFill>
                  <a:schemeClr val="dk1"/>
                </a:solidFill>
                <a:latin typeface="Georgia"/>
                <a:ea typeface="Georgia"/>
                <a:cs typeface="Georgia"/>
                <a:sym typeface="Georgia"/>
              </a:rPr>
              <a:t>s.</a:t>
            </a:r>
          </a:p>
          <a:p>
            <a:pPr lvl="0" rtl="0">
              <a:spcBef>
                <a:spcPts val="0"/>
              </a:spcBef>
              <a:buNone/>
            </a:pPr>
            <a:r>
              <a:t/>
            </a:r>
            <a:endParaRPr sz="2800">
              <a:solidFill>
                <a:schemeClr val="dk1"/>
              </a:solidFill>
              <a:latin typeface="Georgia"/>
              <a:ea typeface="Georgia"/>
              <a:cs typeface="Georgia"/>
              <a:sym typeface="Georgia"/>
            </a:endParaRPr>
          </a:p>
          <a:p>
            <a:pPr lvl="0" rtl="0">
              <a:lnSpc>
                <a:spcPct val="115000"/>
              </a:lnSpc>
              <a:spcBef>
                <a:spcPts val="0"/>
              </a:spcBef>
              <a:buClr>
                <a:schemeClr val="dk1"/>
              </a:buClr>
              <a:buSzPct val="45833"/>
              <a:buFont typeface="Arial"/>
              <a:buNone/>
            </a:pPr>
            <a:r>
              <a:rPr lang="en-US" sz="2400">
                <a:solidFill>
                  <a:srgbClr val="333333"/>
                </a:solidFill>
                <a:highlight>
                  <a:srgbClr val="F7F7F7"/>
                </a:highlight>
                <a:latin typeface="Consolas"/>
                <a:ea typeface="Consolas"/>
                <a:cs typeface="Consolas"/>
                <a:sym typeface="Consolas"/>
              </a:rPr>
              <a:t>sb.factorplot(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col</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hue</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'Promo'</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x</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'Month'</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y</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data</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store1_data,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'box'</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p>
          <a:p>
            <a:pPr lvl="0" rtl="0">
              <a:spcBef>
                <a:spcPts val="0"/>
              </a:spcBef>
              <a:buNone/>
            </a:pPr>
            <a:r>
              <a:t/>
            </a:r>
            <a:endParaRPr sz="2800">
              <a:solidFill>
                <a:schemeClr val="dk1"/>
              </a:solidFill>
              <a:latin typeface="Georgia"/>
              <a:ea typeface="Georgia"/>
              <a:cs typeface="Georgia"/>
              <a:sym typeface="Georgia"/>
            </a:endParaRPr>
          </a:p>
          <a:p>
            <a:pPr lvl="0" rtl="0">
              <a:spcBef>
                <a:spcPts val="0"/>
              </a:spcBef>
              <a:buNone/>
            </a:pPr>
            <a:r>
              <a:t/>
            </a:r>
            <a:endParaRPr sz="2800">
              <a:solidFill>
                <a:schemeClr val="dk1"/>
              </a:solidFill>
              <a:latin typeface="Georgia"/>
              <a:ea typeface="Georgia"/>
              <a:cs typeface="Georgia"/>
              <a:sym typeface="Georgia"/>
            </a:endParaRPr>
          </a:p>
        </p:txBody>
      </p:sp>
      <p:sp>
        <p:nvSpPr>
          <p:cNvPr id="897" name="Shape 89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TIME SERIES EXERCISES REVIEW</a:t>
            </a:r>
          </a:p>
        </p:txBody>
      </p:sp>
    </p:spTree>
  </p:cSld>
  <p:clrMapOvr>
    <a:masterClrMapping/>
  </p:clrMapOvr>
  <p:transition spd="slow">
    <p:cut/>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1" name="Shape 901"/>
        <p:cNvGrpSpPr/>
        <p:nvPr/>
      </p:nvGrpSpPr>
      <p:grpSpPr>
        <a:xfrm>
          <a:off x="0" y="0"/>
          <a:ext cx="0" cy="0"/>
          <a:chOff x="0" y="0"/>
          <a:chExt cx="0" cy="0"/>
        </a:xfrm>
      </p:grpSpPr>
      <p:sp>
        <p:nvSpPr>
          <p:cNvPr id="902" name="Shape 902"/>
          <p:cNvSpPr txBox="1"/>
          <p:nvPr>
            <p:ph idx="1" type="body"/>
          </p:nvPr>
        </p:nvSpPr>
        <p:spPr>
          <a:xfrm>
            <a:off x="634999" y="1301275"/>
            <a:ext cx="12156000" cy="3809999"/>
          </a:xfrm>
          <a:prstGeom prst="rect">
            <a:avLst/>
          </a:prstGeom>
          <a:noFill/>
          <a:ln>
            <a:noFill/>
          </a:ln>
        </p:spPr>
        <p:txBody>
          <a:bodyPr anchorCtr="0" anchor="t" bIns="0" lIns="0" rIns="0" tIns="0">
            <a:noAutofit/>
          </a:bodyPr>
          <a:lstStyle/>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A</a:t>
            </a:r>
            <a:r>
              <a:rPr lang="en-US" sz="2800">
                <a:solidFill>
                  <a:srgbClr val="333333"/>
                </a:solidFill>
                <a:highlight>
                  <a:srgbClr val="FFFFFF"/>
                </a:highlight>
                <a:latin typeface="Georgia"/>
                <a:ea typeface="Georgia"/>
                <a:cs typeface="Georgia"/>
                <a:sym typeface="Georgia"/>
              </a:rPr>
              <a:t>re sales more correlated with the prior date, a similar date last year, or a similar date last month</a:t>
            </a:r>
            <a:r>
              <a:rPr lang="en-US" sz="2800">
                <a:solidFill>
                  <a:schemeClr val="dk1"/>
                </a:solidFill>
                <a:latin typeface="Georgia"/>
                <a:ea typeface="Georgia"/>
                <a:cs typeface="Georgia"/>
                <a:sym typeface="Georgia"/>
              </a:rPr>
              <a:t>?</a:t>
            </a:r>
          </a:p>
          <a:p>
            <a:pPr lvl="0" rtl="0">
              <a:spcBef>
                <a:spcPts val="0"/>
              </a:spcBef>
              <a:buNone/>
            </a:pPr>
            <a:r>
              <a:t/>
            </a:r>
            <a:endParaRPr sz="2800">
              <a:solidFill>
                <a:schemeClr val="dk1"/>
              </a:solidFill>
              <a:latin typeface="Georgia"/>
              <a:ea typeface="Georgia"/>
              <a:cs typeface="Georgia"/>
              <a:sym typeface="Georgia"/>
            </a:endParaRPr>
          </a:p>
          <a:p>
            <a:pPr lvl="0" rtl="0">
              <a:lnSpc>
                <a:spcPct val="100000"/>
              </a:lnSpc>
              <a:spcBef>
                <a:spcPts val="0"/>
              </a:spcBef>
              <a:buClr>
                <a:schemeClr val="dk1"/>
              </a:buClr>
              <a:buSzPct val="45833"/>
              <a:buFont typeface="Arial"/>
              <a:buNone/>
            </a:pPr>
            <a:r>
              <a:rPr lang="en-US" sz="2400">
                <a:solidFill>
                  <a:srgbClr val="969896"/>
                </a:solidFill>
                <a:highlight>
                  <a:srgbClr val="F7F7F7"/>
                </a:highlight>
                <a:latin typeface="Consolas"/>
                <a:ea typeface="Consolas"/>
                <a:cs typeface="Consolas"/>
                <a:sym typeface="Consolas"/>
              </a:rPr>
              <a:t># Compare the following:</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].autocorr(</a:t>
            </a:r>
            <a:r>
              <a:rPr lang="en-US" sz="2400">
                <a:solidFill>
                  <a:srgbClr val="ED6A43"/>
                </a:solidFill>
                <a:highlight>
                  <a:srgbClr val="F7F7F7"/>
                </a:highlight>
                <a:latin typeface="Consolas"/>
                <a:ea typeface="Consolas"/>
                <a:cs typeface="Consolas"/>
                <a:sym typeface="Consolas"/>
              </a:rPr>
              <a:t>lag</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].autocorr(</a:t>
            </a:r>
            <a:r>
              <a:rPr lang="en-US" sz="2400">
                <a:solidFill>
                  <a:srgbClr val="ED6A43"/>
                </a:solidFill>
                <a:highlight>
                  <a:srgbClr val="F7F7F7"/>
                </a:highlight>
                <a:latin typeface="Consolas"/>
                <a:ea typeface="Consolas"/>
                <a:cs typeface="Consolas"/>
                <a:sym typeface="Consolas"/>
              </a:rPr>
              <a:t>lag</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30</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].autocorr(</a:t>
            </a:r>
            <a:r>
              <a:rPr lang="en-US" sz="2400">
                <a:solidFill>
                  <a:srgbClr val="ED6A43"/>
                </a:solidFill>
                <a:highlight>
                  <a:srgbClr val="F7F7F7"/>
                </a:highlight>
                <a:latin typeface="Consolas"/>
                <a:ea typeface="Consolas"/>
                <a:cs typeface="Consolas"/>
                <a:sym typeface="Consolas"/>
              </a:rPr>
              <a:t>lag</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365</a:t>
            </a:r>
            <a:r>
              <a:rPr lang="en-US" sz="2400">
                <a:solidFill>
                  <a:srgbClr val="333333"/>
                </a:solidFill>
                <a:highlight>
                  <a:srgbClr val="F7F7F7"/>
                </a:highlight>
                <a:latin typeface="Consolas"/>
                <a:ea typeface="Consolas"/>
                <a:cs typeface="Consolas"/>
                <a:sym typeface="Consolas"/>
              </a:rPr>
              <a:t>)</a:t>
            </a:r>
          </a:p>
          <a:p>
            <a:pPr lvl="0" rtl="0">
              <a:spcBef>
                <a:spcPts val="0"/>
              </a:spcBef>
              <a:buNone/>
            </a:pPr>
            <a:r>
              <a:t/>
            </a:r>
            <a:endParaRPr sz="2800">
              <a:solidFill>
                <a:schemeClr val="dk1"/>
              </a:solidFill>
              <a:latin typeface="Georgia"/>
              <a:ea typeface="Georgia"/>
              <a:cs typeface="Georgia"/>
              <a:sym typeface="Georgia"/>
            </a:endParaRPr>
          </a:p>
          <a:p>
            <a:pPr lvl="0" rtl="0">
              <a:spcBef>
                <a:spcPts val="0"/>
              </a:spcBef>
              <a:buNone/>
            </a:pPr>
            <a:r>
              <a:t/>
            </a:r>
            <a:endParaRPr sz="2800">
              <a:solidFill>
                <a:schemeClr val="dk1"/>
              </a:solidFill>
              <a:latin typeface="Georgia"/>
              <a:ea typeface="Georgia"/>
              <a:cs typeface="Georgia"/>
              <a:sym typeface="Georgia"/>
            </a:endParaRPr>
          </a:p>
        </p:txBody>
      </p:sp>
      <p:sp>
        <p:nvSpPr>
          <p:cNvPr id="903" name="Shape 90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TIME SERIES EXERCISES REVIEW</a:t>
            </a:r>
          </a:p>
        </p:txBody>
      </p:sp>
    </p:spTree>
  </p:cSld>
  <p:clrMapOvr>
    <a:masterClrMapping/>
  </p:clrMapOvr>
  <p:transition spd="slow">
    <p:cut/>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7" name="Shape 907"/>
        <p:cNvGrpSpPr/>
        <p:nvPr/>
      </p:nvGrpSpPr>
      <p:grpSpPr>
        <a:xfrm>
          <a:off x="0" y="0"/>
          <a:ext cx="0" cy="0"/>
          <a:chOff x="0" y="0"/>
          <a:chExt cx="0" cy="0"/>
        </a:xfrm>
      </p:grpSpPr>
      <p:sp>
        <p:nvSpPr>
          <p:cNvPr id="908" name="Shape 908"/>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P</a:t>
            </a:r>
            <a:r>
              <a:rPr lang="en-US" sz="2800">
                <a:solidFill>
                  <a:srgbClr val="333333"/>
                </a:solidFill>
                <a:highlight>
                  <a:srgbClr val="FFFFFF"/>
                </a:highlight>
                <a:latin typeface="Georgia"/>
                <a:ea typeface="Georgia"/>
                <a:cs typeface="Georgia"/>
                <a:sym typeface="Georgia"/>
              </a:rPr>
              <a:t>lot the 15 day rolling mean of customers in the store</a:t>
            </a:r>
            <a:r>
              <a:rPr lang="en-US" sz="2800">
                <a:solidFill>
                  <a:schemeClr val="dk1"/>
                </a:solidFill>
                <a:latin typeface="Georgia"/>
                <a:ea typeface="Georgia"/>
                <a:cs typeface="Georgia"/>
                <a:sym typeface="Georgia"/>
              </a:rPr>
              <a:t>s.</a:t>
            </a:r>
          </a:p>
          <a:p>
            <a:pPr lvl="0" rtl="0">
              <a:spcBef>
                <a:spcPts val="0"/>
              </a:spcBef>
              <a:buNone/>
            </a:pPr>
            <a:r>
              <a:t/>
            </a:r>
            <a:endParaRPr sz="2800">
              <a:solidFill>
                <a:schemeClr val="dk1"/>
              </a:solidFill>
              <a:latin typeface="Georgia"/>
              <a:ea typeface="Georgia"/>
              <a:cs typeface="Georgia"/>
              <a:sym typeface="Georgia"/>
            </a:endParaRPr>
          </a:p>
          <a:p>
            <a:pPr lvl="0"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pd.rolling_mean(data[[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window</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15</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).plot()</a:t>
            </a:r>
          </a:p>
          <a:p>
            <a:pPr lvl="0" rtl="0">
              <a:spcBef>
                <a:spcPts val="0"/>
              </a:spcBef>
              <a:buNone/>
            </a:pPr>
            <a:r>
              <a:t/>
            </a:r>
            <a:endParaRPr sz="2800">
              <a:solidFill>
                <a:schemeClr val="dk1"/>
              </a:solidFill>
              <a:latin typeface="Georgia"/>
              <a:ea typeface="Georgia"/>
              <a:cs typeface="Georgia"/>
              <a:sym typeface="Georgia"/>
            </a:endParaRPr>
          </a:p>
        </p:txBody>
      </p:sp>
      <p:sp>
        <p:nvSpPr>
          <p:cNvPr id="909" name="Shape 90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TIME SERIES EXERCISES REVIEW</a:t>
            </a:r>
          </a:p>
        </p:txBody>
      </p:sp>
    </p:spTree>
  </p:cSld>
  <p:clrMapOvr>
    <a:masterClrMapping/>
  </p:clrMapOvr>
  <p:transition spd="slow">
    <p:cut/>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3" name="Shape 913"/>
        <p:cNvGrpSpPr/>
        <p:nvPr/>
      </p:nvGrpSpPr>
      <p:grpSpPr>
        <a:xfrm>
          <a:off x="0" y="0"/>
          <a:ext cx="0" cy="0"/>
          <a:chOff x="0" y="0"/>
          <a:chExt cx="0" cy="0"/>
        </a:xfrm>
      </p:grpSpPr>
      <p:sp>
        <p:nvSpPr>
          <p:cNvPr id="914" name="Shape 914"/>
          <p:cNvSpPr txBox="1"/>
          <p:nvPr>
            <p:ph idx="1" type="body"/>
          </p:nvPr>
        </p:nvSpPr>
        <p:spPr>
          <a:xfrm>
            <a:off x="634999" y="1301275"/>
            <a:ext cx="12072299" cy="3809999"/>
          </a:xfrm>
          <a:prstGeom prst="rect">
            <a:avLst/>
          </a:prstGeom>
          <a:noFill/>
          <a:ln>
            <a:noFill/>
          </a:ln>
        </p:spPr>
        <p:txBody>
          <a:bodyPr anchorCtr="0" anchor="t" bIns="0" lIns="0" rIns="0" tIns="0">
            <a:noAutofit/>
          </a:bodyPr>
          <a:lstStyle/>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I</a:t>
            </a:r>
            <a:r>
              <a:rPr lang="en-US" sz="2800">
                <a:solidFill>
                  <a:srgbClr val="333333"/>
                </a:solidFill>
                <a:highlight>
                  <a:srgbClr val="FFFFFF"/>
                </a:highlight>
                <a:latin typeface="Georgia"/>
                <a:ea typeface="Georgia"/>
                <a:cs typeface="Georgia"/>
                <a:sym typeface="Georgia"/>
              </a:rPr>
              <a:t>dentify the date with largest drop in sales from the same date in the previous mont</a:t>
            </a:r>
            <a:r>
              <a:rPr lang="en-US" sz="2800">
                <a:solidFill>
                  <a:schemeClr val="dk1"/>
                </a:solidFill>
                <a:latin typeface="Georgia"/>
                <a:ea typeface="Georgia"/>
                <a:cs typeface="Georgia"/>
                <a:sym typeface="Georgia"/>
              </a:rPr>
              <a:t>h.</a:t>
            </a:r>
          </a:p>
          <a:p>
            <a:pPr lvl="0" rtl="0">
              <a:spcBef>
                <a:spcPts val="0"/>
              </a:spcBef>
              <a:buNone/>
            </a:pPr>
            <a:r>
              <a:t/>
            </a:r>
            <a:endParaRPr sz="2800">
              <a:solidFill>
                <a:schemeClr val="dk1"/>
              </a:solidFill>
              <a:latin typeface="Georgia"/>
              <a:ea typeface="Georgia"/>
              <a:cs typeface="Georgia"/>
              <a:sym typeface="Georgia"/>
            </a:endParaRPr>
          </a:p>
          <a:p>
            <a:pPr lvl="0" rtl="0">
              <a:lnSpc>
                <a:spcPct val="100000"/>
              </a:lnSpc>
              <a:spcBef>
                <a:spcPts val="0"/>
              </a:spcBef>
              <a:buClr>
                <a:schemeClr val="dk1"/>
              </a:buClr>
              <a:buSzPct val="45833"/>
              <a:buFont typeface="Arial"/>
              <a:buNone/>
            </a:pPr>
            <a:r>
              <a:rPr lang="en-US" sz="2400">
                <a:solidFill>
                  <a:srgbClr val="333333"/>
                </a:solidFill>
                <a:highlight>
                  <a:srgbClr val="F7F7F7"/>
                </a:highlight>
                <a:latin typeface="Consolas"/>
                <a:ea typeface="Consolas"/>
                <a:cs typeface="Consolas"/>
                <a:sym typeface="Consolas"/>
              </a:rPr>
              <a:t>average_daily_sales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a:t>
            </a:r>
            <a:r>
              <a:rPr lang="en-US" sz="2400">
                <a:solidFill>
                  <a:srgbClr val="183691"/>
                </a:solidFill>
                <a:highlight>
                  <a:srgbClr val="F7F7F7"/>
                </a:highlight>
                <a:latin typeface="Consolas"/>
                <a:ea typeface="Consolas"/>
                <a:cs typeface="Consolas"/>
                <a:sym typeface="Consolas"/>
              </a:rPr>
              <a:t>'DiffVsLastWeek'</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average_daily_sales[[</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]].diff(</a:t>
            </a:r>
            <a:r>
              <a:rPr lang="en-US" sz="2400">
                <a:solidFill>
                  <a:srgbClr val="ED6A43"/>
                </a:solidFill>
                <a:highlight>
                  <a:srgbClr val="F7F7F7"/>
                </a:highlight>
                <a:latin typeface="Consolas"/>
                <a:ea typeface="Consolas"/>
                <a:cs typeface="Consolas"/>
                <a:sym typeface="Consolas"/>
              </a:rPr>
              <a:t>periods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7</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average_daily_sales.sort([</a:t>
            </a:r>
            <a:r>
              <a:rPr lang="en-US" sz="2400">
                <a:solidFill>
                  <a:srgbClr val="183691"/>
                </a:solidFill>
                <a:highlight>
                  <a:srgbClr val="F7F7F7"/>
                </a:highlight>
                <a:latin typeface="Consolas"/>
                <a:ea typeface="Consolas"/>
                <a:cs typeface="Consolas"/>
                <a:sym typeface="Consolas"/>
              </a:rPr>
              <a:t>'DiffVsLastWeek'</a:t>
            </a:r>
            <a:r>
              <a:rPr lang="en-US" sz="2400">
                <a:solidFill>
                  <a:srgbClr val="333333"/>
                </a:solidFill>
                <a:highlight>
                  <a:srgbClr val="F7F7F7"/>
                </a:highlight>
                <a:latin typeface="Consolas"/>
                <a:ea typeface="Consolas"/>
                <a:cs typeface="Consolas"/>
                <a:sym typeface="Consolas"/>
              </a:rPr>
              <a:t>]).head</a:t>
            </a:r>
          </a:p>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Unsurprisingly this day is December 25th and 26th in 2014 and 2015, when the store is closed and there were many sales in the preceding week.</a:t>
            </a:r>
          </a:p>
        </p:txBody>
      </p:sp>
      <p:sp>
        <p:nvSpPr>
          <p:cNvPr id="915" name="Shape 91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TIME SERIES EXERCISES REVIEW</a:t>
            </a:r>
          </a:p>
        </p:txBody>
      </p:sp>
    </p:spTree>
  </p:cSld>
  <p:clrMapOvr>
    <a:masterClrMapping/>
  </p:clrMapOvr>
  <p:transition spd="slow">
    <p:cut/>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9" name="Shape 919"/>
        <p:cNvGrpSpPr/>
        <p:nvPr/>
      </p:nvGrpSpPr>
      <p:grpSpPr>
        <a:xfrm>
          <a:off x="0" y="0"/>
          <a:ext cx="0" cy="0"/>
          <a:chOff x="0" y="0"/>
          <a:chExt cx="0" cy="0"/>
        </a:xfrm>
      </p:grpSpPr>
      <p:sp>
        <p:nvSpPr>
          <p:cNvPr id="920" name="Shape 920"/>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C</a:t>
            </a:r>
            <a:r>
              <a:rPr lang="en-US" sz="2800">
                <a:solidFill>
                  <a:srgbClr val="333333"/>
                </a:solidFill>
                <a:highlight>
                  <a:srgbClr val="FFFFFF"/>
                </a:highlight>
                <a:latin typeface="Georgia"/>
                <a:ea typeface="Georgia"/>
                <a:cs typeface="Georgia"/>
                <a:sym typeface="Georgia"/>
              </a:rPr>
              <a:t>ompute the total sales up until Dec. 201</a:t>
            </a:r>
            <a:r>
              <a:rPr lang="en-US" sz="2800">
                <a:solidFill>
                  <a:schemeClr val="dk1"/>
                </a:solidFill>
                <a:latin typeface="Georgia"/>
                <a:ea typeface="Georgia"/>
                <a:cs typeface="Georgia"/>
                <a:sym typeface="Georgia"/>
              </a:rPr>
              <a:t>4.</a:t>
            </a:r>
          </a:p>
          <a:p>
            <a:pPr lvl="0" rtl="0">
              <a:spcBef>
                <a:spcPts val="0"/>
              </a:spcBef>
              <a:buNone/>
            </a:pPr>
            <a:r>
              <a:t/>
            </a:r>
            <a:endParaRPr sz="2800">
              <a:solidFill>
                <a:schemeClr val="dk1"/>
              </a:solidFill>
              <a:latin typeface="Georgia"/>
              <a:ea typeface="Georgia"/>
              <a:cs typeface="Georgia"/>
              <a:sym typeface="Georgia"/>
            </a:endParaRPr>
          </a:p>
          <a:p>
            <a:pPr lvl="0" rtl="0">
              <a:lnSpc>
                <a:spcPct val="100000"/>
              </a:lnSpc>
              <a:spcBef>
                <a:spcPts val="0"/>
              </a:spcBef>
              <a:buNone/>
            </a:pPr>
            <a:r>
              <a:rPr lang="en-US" sz="2400">
                <a:solidFill>
                  <a:srgbClr val="333333"/>
                </a:solidFill>
                <a:highlight>
                  <a:srgbClr val="F7F7F7"/>
                </a:highlight>
                <a:latin typeface="Consolas"/>
                <a:ea typeface="Consolas"/>
                <a:cs typeface="Consolas"/>
                <a:sym typeface="Consolas"/>
              </a:rPr>
              <a:t>total_daily_sales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'sum'</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pd.expanding_sum(total_daily_sales)[</a:t>
            </a:r>
            <a:r>
              <a:rPr lang="en-US" sz="2400">
                <a:solidFill>
                  <a:srgbClr val="183691"/>
                </a:solidFill>
                <a:highlight>
                  <a:srgbClr val="F7F7F7"/>
                </a:highlight>
                <a:latin typeface="Consolas"/>
                <a:ea typeface="Consolas"/>
                <a:cs typeface="Consolas"/>
                <a:sym typeface="Consolas"/>
              </a:rPr>
              <a:t>'2014-12'</a:t>
            </a:r>
            <a:r>
              <a:rPr lang="en-US" sz="2400">
                <a:solidFill>
                  <a:srgbClr val="333333"/>
                </a:solidFill>
                <a:highlight>
                  <a:srgbClr val="F7F7F7"/>
                </a:highlight>
                <a:latin typeface="Consolas"/>
                <a:ea typeface="Consolas"/>
                <a:cs typeface="Consolas"/>
                <a:sym typeface="Consolas"/>
              </a:rPr>
              <a:t>]</a:t>
            </a:r>
          </a:p>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Note that this is </a:t>
            </a:r>
            <a:r>
              <a:rPr b="1" lang="en-US" sz="2800">
                <a:solidFill>
                  <a:schemeClr val="dk1"/>
                </a:solidFill>
                <a:latin typeface="Georgia"/>
                <a:ea typeface="Georgia"/>
                <a:cs typeface="Georgia"/>
                <a:sym typeface="Georgia"/>
              </a:rPr>
              <a:t>NOT</a:t>
            </a:r>
          </a:p>
          <a:p>
            <a:pPr lvl="0" rtl="0">
              <a:spcBef>
                <a:spcPts val="0"/>
              </a:spcBef>
              <a:buNone/>
            </a:pPr>
            <a:r>
              <a:t/>
            </a:r>
            <a:endParaRPr sz="2800">
              <a:solidFill>
                <a:schemeClr val="dk1"/>
              </a:solidFill>
              <a:latin typeface="Georgia"/>
              <a:ea typeface="Georgia"/>
              <a:cs typeface="Georgia"/>
              <a:sym typeface="Georgia"/>
            </a:endParaRPr>
          </a:p>
          <a:p>
            <a:pPr lvl="0"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pd.expanding_sum(data[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a:t>
            </a:r>
          </a:p>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We don’t want to average over stores first!</a:t>
            </a:r>
          </a:p>
        </p:txBody>
      </p:sp>
      <p:sp>
        <p:nvSpPr>
          <p:cNvPr id="921" name="Shape 92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TIME SERIES EXERCISES REVIEW</a:t>
            </a:r>
          </a:p>
        </p:txBody>
      </p:sp>
    </p:spTree>
  </p:cSld>
  <p:clrMapOvr>
    <a:masterClrMapping/>
  </p:clrMapOvr>
  <p:transition spd="slow">
    <p:cut/>
  </p:transition>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5" name="Shape 925"/>
        <p:cNvGrpSpPr/>
        <p:nvPr/>
      </p:nvGrpSpPr>
      <p:grpSpPr>
        <a:xfrm>
          <a:off x="0" y="0"/>
          <a:ext cx="0" cy="0"/>
          <a:chOff x="0" y="0"/>
          <a:chExt cx="0" cy="0"/>
        </a:xfrm>
      </p:grpSpPr>
      <p:sp>
        <p:nvSpPr>
          <p:cNvPr id="926" name="Shape 926"/>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hen were the largest differences between 15-day moving/rolling averages</a:t>
            </a:r>
            <a:r>
              <a:rPr lang="en-US" sz="2800">
                <a:solidFill>
                  <a:schemeClr val="dk1"/>
                </a:solidFill>
                <a:latin typeface="Georgia"/>
                <a:ea typeface="Georgia"/>
                <a:cs typeface="Georgia"/>
                <a:sym typeface="Georgia"/>
              </a:rPr>
              <a:t>?  </a:t>
            </a:r>
            <a:r>
              <a:rPr b="1" lang="en-US" sz="2800">
                <a:solidFill>
                  <a:schemeClr val="dk1"/>
                </a:solidFill>
                <a:latin typeface="Georgia"/>
                <a:ea typeface="Georgia"/>
                <a:cs typeface="Georgia"/>
                <a:sym typeface="Georgia"/>
              </a:rPr>
              <a:t>HINT</a:t>
            </a:r>
            <a:r>
              <a:rPr lang="en-US" sz="2800">
                <a:solidFill>
                  <a:schemeClr val="dk1"/>
                </a:solidFill>
                <a:latin typeface="Georgia"/>
                <a:ea typeface="Georgia"/>
                <a:cs typeface="Georgia"/>
                <a:sym typeface="Georgia"/>
              </a:rPr>
              <a:t>:  Using </a:t>
            </a:r>
            <a:r>
              <a:rPr lang="en-US" sz="2400">
                <a:solidFill>
                  <a:schemeClr val="dk1"/>
                </a:solidFill>
                <a:latin typeface="Consolas"/>
                <a:ea typeface="Consolas"/>
                <a:cs typeface="Consolas"/>
                <a:sym typeface="Consolas"/>
              </a:rPr>
              <a:t>rolling_mean</a:t>
            </a:r>
            <a:r>
              <a:rPr lang="en-US" sz="2800">
                <a:solidFill>
                  <a:schemeClr val="dk1"/>
                </a:solidFill>
                <a:latin typeface="Georgia"/>
                <a:ea typeface="Georgia"/>
                <a:cs typeface="Georgia"/>
                <a:sym typeface="Georgia"/>
              </a:rPr>
              <a:t> and </a:t>
            </a:r>
            <a:r>
              <a:rPr lang="en-US" sz="2400">
                <a:solidFill>
                  <a:schemeClr val="dk1"/>
                </a:solidFill>
                <a:latin typeface="Consolas"/>
                <a:ea typeface="Consolas"/>
                <a:cs typeface="Consolas"/>
                <a:sym typeface="Consolas"/>
              </a:rPr>
              <a:t>diff</a:t>
            </a:r>
          </a:p>
          <a:p>
            <a:pPr lvl="0" rtl="0">
              <a:spcBef>
                <a:spcPts val="0"/>
              </a:spcBef>
              <a:buNone/>
            </a:pPr>
            <a:r>
              <a:t/>
            </a:r>
            <a:endParaRPr sz="2800">
              <a:solidFill>
                <a:schemeClr val="dk1"/>
              </a:solidFill>
              <a:latin typeface="Georgia"/>
              <a:ea typeface="Georgia"/>
              <a:cs typeface="Georgia"/>
              <a:sym typeface="Georgia"/>
            </a:endParaRPr>
          </a:p>
          <a:p>
            <a:pPr lvl="0"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pd.rolling_mean(data[[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window</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15</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).diff(</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).sort(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p>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Unsurprisingly, they occur at the beginning of every year after the holiday season.</a:t>
            </a:r>
          </a:p>
        </p:txBody>
      </p:sp>
      <p:sp>
        <p:nvSpPr>
          <p:cNvPr id="927" name="Shape 92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TIME SERIES EXERCISES REVIEW</a:t>
            </a:r>
          </a:p>
        </p:txBody>
      </p:sp>
    </p:spTree>
  </p:cSld>
  <p:clrMapOvr>
    <a:masterClrMapping/>
  </p:clrMapOvr>
  <p:transition spd="slow">
    <p:cut/>
  </p:transition>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1" name="Shape 931"/>
        <p:cNvGrpSpPr/>
        <p:nvPr/>
      </p:nvGrpSpPr>
      <p:grpSpPr>
        <a:xfrm>
          <a:off x="0" y="0"/>
          <a:ext cx="0" cy="0"/>
          <a:chOff x="0" y="0"/>
          <a:chExt cx="0" cy="0"/>
        </a:xfrm>
      </p:grpSpPr>
      <p:sp>
        <p:nvSpPr>
          <p:cNvPr id="932" name="Shape 93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CONCLUSION</a:t>
            </a:r>
          </a:p>
        </p:txBody>
      </p:sp>
      <p:sp>
        <p:nvSpPr>
          <p:cNvPr id="933" name="Shape 933"/>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TOPIC REVIEW</a:t>
            </a:r>
          </a:p>
        </p:txBody>
      </p:sp>
    </p:spTree>
  </p:cSld>
  <p:clrMapOvr>
    <a:masterClrMapping/>
  </p:clrMapOvr>
  <p:transition spd="slow">
    <p:cut/>
  </p:transition>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7" name="Shape 937"/>
        <p:cNvGrpSpPr/>
        <p:nvPr/>
      </p:nvGrpSpPr>
      <p:grpSpPr>
        <a:xfrm>
          <a:off x="0" y="0"/>
          <a:ext cx="0" cy="0"/>
          <a:chOff x="0" y="0"/>
          <a:chExt cx="0" cy="0"/>
        </a:xfrm>
      </p:grpSpPr>
      <p:sp>
        <p:nvSpPr>
          <p:cNvPr id="938" name="Shape 938"/>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e use time series analysis to identify changes in values over tim</a:t>
            </a:r>
            <a:r>
              <a:rPr lang="en-US" sz="2800">
                <a:latin typeface="Georgia"/>
                <a:ea typeface="Georgia"/>
                <a:cs typeface="Georgia"/>
                <a:sym typeface="Georgia"/>
              </a:rPr>
              <a:t>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e want to identify whether changes are true trends or seasonal change</a:t>
            </a:r>
            <a:r>
              <a:rPr lang="en-US" sz="2800">
                <a:latin typeface="Georgia"/>
                <a:ea typeface="Georgia"/>
                <a:cs typeface="Georgia"/>
                <a:sym typeface="Georgia"/>
              </a:rPr>
              <a:t>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R</a:t>
            </a:r>
            <a:r>
              <a:rPr lang="en-US" sz="2800">
                <a:solidFill>
                  <a:srgbClr val="333333"/>
                </a:solidFill>
                <a:highlight>
                  <a:srgbClr val="FFFFFF"/>
                </a:highlight>
                <a:latin typeface="Georgia"/>
                <a:ea typeface="Georgia"/>
                <a:cs typeface="Georgia"/>
                <a:sym typeface="Georgia"/>
              </a:rPr>
              <a:t>olling means give us a local statistic of an average in time, smoothing out random fluctuations and removing outlier</a:t>
            </a:r>
            <a:r>
              <a:rPr lang="en-US" sz="2800">
                <a:latin typeface="Georgia"/>
                <a:ea typeface="Georgia"/>
                <a:cs typeface="Georgia"/>
                <a:sym typeface="Georgia"/>
              </a:rPr>
              <a:t>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a:t>
            </a:r>
            <a:r>
              <a:rPr lang="en-US" sz="2800">
                <a:solidFill>
                  <a:srgbClr val="333333"/>
                </a:solidFill>
                <a:highlight>
                  <a:srgbClr val="FFFFFF"/>
                </a:highlight>
                <a:latin typeface="Georgia"/>
                <a:ea typeface="Georgia"/>
                <a:cs typeface="Georgia"/>
                <a:sym typeface="Georgia"/>
              </a:rPr>
              <a:t>utocorrelations are a measure of how much a data point is dependent on previous data point</a:t>
            </a:r>
            <a:r>
              <a:rPr lang="en-US" sz="2800">
                <a:latin typeface="Georgia"/>
                <a:ea typeface="Georgia"/>
                <a:cs typeface="Georgia"/>
                <a:sym typeface="Georgia"/>
              </a:rPr>
              <a:t>s.</a:t>
            </a:r>
          </a:p>
          <a:p>
            <a:pPr lvl="0" marR="0" rtl="0" algn="l">
              <a:spcBef>
                <a:spcPts val="1000"/>
              </a:spcBef>
              <a:buNone/>
            </a:pPr>
            <a:r>
              <a:t/>
            </a:r>
            <a:endParaRPr sz="2800">
              <a:latin typeface="Georgia"/>
              <a:ea typeface="Georgia"/>
              <a:cs typeface="Georgia"/>
              <a:sym typeface="Georgia"/>
            </a:endParaRPr>
          </a:p>
        </p:txBody>
      </p:sp>
      <p:sp>
        <p:nvSpPr>
          <p:cNvPr id="939" name="Shape 93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CONCLUSION</a:t>
            </a:r>
          </a:p>
        </p:txBody>
      </p:sp>
    </p:spTree>
  </p:cSld>
  <p:clrMapOvr>
    <a:masterClrMapping/>
  </p:clrMapOvr>
  <p:transition spd="slow">
    <p:cut/>
  </p:transition>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52123"/>
        </a:solidFill>
      </p:bgPr>
    </p:bg>
    <p:spTree>
      <p:nvGrpSpPr>
        <p:cNvPr id="943" name="Shape 943"/>
        <p:cNvGrpSpPr/>
        <p:nvPr/>
      </p:nvGrpSpPr>
      <p:grpSpPr>
        <a:xfrm>
          <a:off x="0" y="0"/>
          <a:ext cx="0" cy="0"/>
          <a:chOff x="0" y="0"/>
          <a:chExt cx="0" cy="0"/>
        </a:xfrm>
      </p:grpSpPr>
      <p:sp>
        <p:nvSpPr>
          <p:cNvPr id="944" name="Shape 944"/>
          <p:cNvSpPr/>
          <p:nvPr/>
        </p:nvSpPr>
        <p:spPr>
          <a:xfrm>
            <a:off x="635000" y="736600"/>
            <a:ext cx="101600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COURSE</a:t>
            </a:r>
          </a:p>
        </p:txBody>
      </p:sp>
      <p:sp>
        <p:nvSpPr>
          <p:cNvPr id="945" name="Shape 945"/>
          <p:cNvSpPr/>
          <p:nvPr/>
        </p:nvSpPr>
        <p:spPr>
          <a:xfrm>
            <a:off x="635000" y="1473200"/>
            <a:ext cx="11734800" cy="28067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BEFORE NEXT CLASS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8" name="Shape 458"/>
        <p:cNvGrpSpPr/>
        <p:nvPr/>
      </p:nvGrpSpPr>
      <p:grpSpPr>
        <a:xfrm>
          <a:off x="0" y="0"/>
          <a:ext cx="0" cy="0"/>
          <a:chOff x="0" y="0"/>
          <a:chExt cx="0" cy="0"/>
        </a:xfrm>
      </p:grpSpPr>
      <p:sp>
        <p:nvSpPr>
          <p:cNvPr id="459" name="Shape 45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OPENING</a:t>
            </a:r>
          </a:p>
        </p:txBody>
      </p:sp>
      <p:sp>
        <p:nvSpPr>
          <p:cNvPr id="460" name="Shape 460"/>
          <p:cNvSpPr/>
          <p:nvPr/>
        </p:nvSpPr>
        <p:spPr>
          <a:xfrm>
            <a:off x="635000" y="1473200"/>
            <a:ext cx="11734800" cy="2806699"/>
          </a:xfrm>
          <a:prstGeom prst="rect">
            <a:avLst/>
          </a:prstGeom>
          <a:noFill/>
          <a:ln>
            <a:noFill/>
          </a:ln>
        </p:spPr>
        <p:txBody>
          <a:bodyPr anchorCtr="0" anchor="t" bIns="0" lIns="0" rIns="0" tIns="0">
            <a:noAutofit/>
          </a:bodyPr>
          <a:lstStyle/>
          <a:p>
            <a:pPr lvl="0" rtl="0">
              <a:lnSpc>
                <a:spcPct val="75000"/>
              </a:lnSpc>
              <a:spcBef>
                <a:spcPts val="0"/>
              </a:spcBef>
              <a:buClr>
                <a:schemeClr val="dk1"/>
              </a:buClr>
              <a:buSzPct val="25000"/>
              <a:buFont typeface="Arial"/>
              <a:buNone/>
            </a:pPr>
            <a:r>
              <a:rPr b="1" lang="en-US" sz="9600">
                <a:solidFill>
                  <a:schemeClr val="lt1"/>
                </a:solidFill>
                <a:latin typeface="Oswald"/>
                <a:ea typeface="Oswald"/>
                <a:cs typeface="Oswald"/>
                <a:sym typeface="Oswald"/>
              </a:rPr>
              <a:t>TIME SERIES ANALYSIS</a:t>
            </a:r>
          </a:p>
        </p:txBody>
      </p:sp>
    </p:spTree>
  </p:cSld>
  <p:clrMapOvr>
    <a:masterClrMapping/>
  </p:clrMapOvr>
  <p:transition spd="slow">
    <p:cut/>
  </p:transition>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9" name="Shape 949"/>
        <p:cNvGrpSpPr/>
        <p:nvPr/>
      </p:nvGrpSpPr>
      <p:grpSpPr>
        <a:xfrm>
          <a:off x="0" y="0"/>
          <a:ext cx="0" cy="0"/>
          <a:chOff x="0" y="0"/>
          <a:chExt cx="0" cy="0"/>
        </a:xfrm>
      </p:grpSpPr>
      <p:sp>
        <p:nvSpPr>
          <p:cNvPr id="950" name="Shape 95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BEFORE NEXT CLASS</a:t>
            </a:r>
          </a:p>
        </p:txBody>
      </p:sp>
      <p:sp>
        <p:nvSpPr>
          <p:cNvPr id="951" name="Shape 951"/>
          <p:cNvSpPr txBox="1"/>
          <p:nvPr>
            <p:ph type="title"/>
          </p:nvPr>
        </p:nvSpPr>
        <p:spPr>
          <a:xfrm>
            <a:off x="635000" y="1473200"/>
            <a:ext cx="11734800" cy="711300"/>
          </a:xfrm>
          <a:prstGeom prst="rect">
            <a:avLst/>
          </a:prstGeom>
          <a:noFill/>
          <a:ln>
            <a:noFill/>
          </a:ln>
        </p:spPr>
        <p:txBody>
          <a:bodyPr anchorCtr="0" anchor="t" bIns="0" lIns="0" rIns="0" tIns="0">
            <a:noAutofit/>
          </a:bodyPr>
          <a:lstStyle/>
          <a:p>
            <a:pPr indent="0" lvl="0" marL="0" marR="0" rtl="0" algn="l">
              <a:lnSpc>
                <a:spcPct val="92592"/>
              </a:lnSpc>
              <a:spcBef>
                <a:spcPts val="0"/>
              </a:spcBef>
              <a:buSzPct val="25000"/>
              <a:buNone/>
            </a:pPr>
            <a:r>
              <a:rPr b="1" lang="en-US" sz="5400">
                <a:latin typeface="Oswald"/>
                <a:ea typeface="Oswald"/>
                <a:cs typeface="Oswald"/>
                <a:sym typeface="Oswald"/>
              </a:rPr>
              <a:t>DUE DATE</a:t>
            </a:r>
          </a:p>
        </p:txBody>
      </p:sp>
      <p:sp>
        <p:nvSpPr>
          <p:cNvPr id="952" name="Shape 952"/>
          <p:cNvSpPr txBox="1"/>
          <p:nvPr>
            <p:ph idx="1" type="body"/>
          </p:nvPr>
        </p:nvSpPr>
        <p:spPr>
          <a:xfrm>
            <a:off x="632056" y="241300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Project:  Final Project, Part 3</a:t>
            </a:r>
          </a:p>
          <a:p>
            <a:pPr lvl="0" marR="0" rtl="0" algn="l">
              <a:spcBef>
                <a:spcPts val="1000"/>
              </a:spcBef>
              <a:buNone/>
            </a:pPr>
            <a:r>
              <a:t/>
            </a:r>
            <a:endParaRPr>
              <a:latin typeface="Georgia"/>
              <a:ea typeface="Georgia"/>
              <a:cs typeface="Georgia"/>
              <a:sym typeface="Georgia"/>
            </a:endParaRPr>
          </a:p>
        </p:txBody>
      </p:sp>
    </p:spTree>
  </p:cSld>
  <p:clrMapOvr>
    <a:masterClrMapping/>
  </p:clrMapOvr>
  <p:transition spd="slow">
    <p:cut/>
  </p:transition>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956" name="Shape 956"/>
        <p:cNvGrpSpPr/>
        <p:nvPr/>
      </p:nvGrpSpPr>
      <p:grpSpPr>
        <a:xfrm>
          <a:off x="0" y="0"/>
          <a:ext cx="0" cy="0"/>
          <a:chOff x="0" y="0"/>
          <a:chExt cx="0" cy="0"/>
        </a:xfrm>
      </p:grpSpPr>
      <p:sp>
        <p:nvSpPr>
          <p:cNvPr id="957" name="Shape 957"/>
          <p:cNvSpPr/>
          <p:nvPr/>
        </p:nvSpPr>
        <p:spPr>
          <a:xfrm>
            <a:off x="635000" y="736600"/>
            <a:ext cx="101600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LESSON</a:t>
            </a:r>
          </a:p>
        </p:txBody>
      </p:sp>
      <p:sp>
        <p:nvSpPr>
          <p:cNvPr id="958" name="Shape 958"/>
          <p:cNvSpPr/>
          <p:nvPr/>
        </p:nvSpPr>
        <p:spPr>
          <a:xfrm>
            <a:off x="635000" y="1473200"/>
            <a:ext cx="11734800" cy="28067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CREDITS</a:t>
            </a:r>
          </a:p>
        </p:txBody>
      </p:sp>
    </p:spTree>
  </p:cSld>
  <p:clrMapOvr>
    <a:masterClrMapping/>
  </p:clrMapOvr>
  <p:transition spd="slow">
    <p:cut/>
  </p:transition>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2" name="Shape 962"/>
        <p:cNvGrpSpPr/>
        <p:nvPr/>
      </p:nvGrpSpPr>
      <p:grpSpPr>
        <a:xfrm>
          <a:off x="0" y="0"/>
          <a:ext cx="0" cy="0"/>
          <a:chOff x="0" y="0"/>
          <a:chExt cx="0" cy="0"/>
        </a:xfrm>
      </p:grpSpPr>
      <p:sp>
        <p:nvSpPr>
          <p:cNvPr id="963" name="Shape 96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THANKS FOR THE FOLLOWING</a:t>
            </a:r>
          </a:p>
        </p:txBody>
      </p:sp>
      <p:sp>
        <p:nvSpPr>
          <p:cNvPr id="964" name="Shape 964"/>
          <p:cNvSpPr txBox="1"/>
          <p:nvPr>
            <p:ph type="title"/>
          </p:nvPr>
        </p:nvSpPr>
        <p:spPr>
          <a:xfrm>
            <a:off x="635000" y="1473200"/>
            <a:ext cx="11734800" cy="711300"/>
          </a:xfrm>
          <a:prstGeom prst="rect">
            <a:avLst/>
          </a:prstGeom>
          <a:noFill/>
          <a:ln>
            <a:noFill/>
          </a:ln>
        </p:spPr>
        <p:txBody>
          <a:bodyPr anchorCtr="0" anchor="t" bIns="0" lIns="0" rIns="0" tIns="0">
            <a:noAutofit/>
          </a:bodyPr>
          <a:lstStyle/>
          <a:p>
            <a:pPr indent="0" lvl="0" marL="0" marR="0" rtl="0" algn="l">
              <a:lnSpc>
                <a:spcPct val="92592"/>
              </a:lnSpc>
              <a:spcBef>
                <a:spcPts val="0"/>
              </a:spcBef>
              <a:buSzPct val="25000"/>
              <a:buNone/>
            </a:pPr>
            <a:r>
              <a:rPr b="1" lang="en-US" sz="5400">
                <a:latin typeface="Oswald"/>
                <a:ea typeface="Oswald"/>
                <a:cs typeface="Oswald"/>
                <a:sym typeface="Oswald"/>
              </a:rPr>
              <a:t>CITATIONS</a:t>
            </a:r>
          </a:p>
        </p:txBody>
      </p:sp>
      <p:sp>
        <p:nvSpPr>
          <p:cNvPr id="965" name="Shape 965"/>
          <p:cNvSpPr txBox="1"/>
          <p:nvPr>
            <p:ph idx="1" type="body"/>
          </p:nvPr>
        </p:nvSpPr>
        <p:spPr>
          <a:xfrm>
            <a:off x="632056" y="241300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Title, Author: link </a:t>
            </a:r>
          </a:p>
          <a:p>
            <a:pPr indent="-256540" lvl="0" marL="20320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indent="-256540" lvl="0" marL="20320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lvl="0" marR="0" rtl="0" algn="l">
              <a:spcBef>
                <a:spcPts val="1000"/>
              </a:spcBef>
              <a:buNone/>
            </a:pPr>
            <a:r>
              <a:t/>
            </a:r>
            <a:endParaRPr sz="2800">
              <a:latin typeface="Georgia"/>
              <a:ea typeface="Georgia"/>
              <a:cs typeface="Georgia"/>
              <a:sym typeface="Georgia"/>
            </a:endParaRPr>
          </a:p>
        </p:txBody>
      </p:sp>
    </p:spTree>
  </p:cSld>
  <p:clrMapOvr>
    <a:masterClrMapping/>
  </p:clrMapOvr>
  <p:transition spd="slow">
    <p:cut/>
  </p:transition>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800"/>
        </a:solidFill>
      </p:bgPr>
    </p:bg>
    <p:spTree>
      <p:nvGrpSpPr>
        <p:cNvPr id="969" name="Shape 969"/>
        <p:cNvGrpSpPr/>
        <p:nvPr/>
      </p:nvGrpSpPr>
      <p:grpSpPr>
        <a:xfrm>
          <a:off x="0" y="0"/>
          <a:ext cx="0" cy="0"/>
          <a:chOff x="0" y="0"/>
          <a:chExt cx="0" cy="0"/>
        </a:xfrm>
      </p:grpSpPr>
      <p:sp>
        <p:nvSpPr>
          <p:cNvPr id="970" name="Shape 970"/>
          <p:cNvSpPr/>
          <p:nvPr/>
        </p:nvSpPr>
        <p:spPr>
          <a:xfrm>
            <a:off x="635000" y="1473200"/>
            <a:ext cx="11734800" cy="16127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lang="en-US" sz="9000">
                <a:solidFill>
                  <a:srgbClr val="FFFFFF"/>
                </a:solidFill>
                <a:latin typeface="Oswald"/>
                <a:ea typeface="Oswald"/>
                <a:cs typeface="Oswald"/>
                <a:sym typeface="Oswald"/>
              </a:rPr>
              <a:t>Q &amp; A</a:t>
            </a:r>
          </a:p>
        </p:txBody>
      </p:sp>
      <p:cxnSp>
        <p:nvCxnSpPr>
          <p:cNvPr id="971" name="Shape 971"/>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972" name="Shape 972"/>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
        <p:nvSpPr>
          <p:cNvPr id="973" name="Shape 973"/>
          <p:cNvSpPr/>
          <p:nvPr/>
        </p:nvSpPr>
        <p:spPr>
          <a:xfrm>
            <a:off x="635000" y="736600"/>
            <a:ext cx="7721699" cy="431700"/>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lang="en-US" sz="2800">
                <a:latin typeface="Oswald"/>
                <a:ea typeface="Oswald"/>
                <a:cs typeface="Oswald"/>
                <a:sym typeface="Oswald"/>
              </a:rPr>
              <a:t>LESSON</a:t>
            </a:r>
          </a:p>
        </p:txBody>
      </p:sp>
    </p:spTree>
  </p:cSld>
  <p:clrMapOvr>
    <a:masterClrMapping/>
  </p:clrMapOvr>
  <p:transition spd="slow">
    <p:cut/>
  </p:transition>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AFC0"/>
        </a:solidFill>
      </p:bgPr>
    </p:bg>
    <p:spTree>
      <p:nvGrpSpPr>
        <p:cNvPr id="977" name="Shape 977"/>
        <p:cNvGrpSpPr/>
        <p:nvPr/>
      </p:nvGrpSpPr>
      <p:grpSpPr>
        <a:xfrm>
          <a:off x="0" y="0"/>
          <a:ext cx="0" cy="0"/>
          <a:chOff x="0" y="0"/>
          <a:chExt cx="0" cy="0"/>
        </a:xfrm>
      </p:grpSpPr>
      <p:sp>
        <p:nvSpPr>
          <p:cNvPr id="978" name="Shape 978"/>
          <p:cNvSpPr/>
          <p:nvPr/>
        </p:nvSpPr>
        <p:spPr>
          <a:xfrm>
            <a:off x="635000" y="1473200"/>
            <a:ext cx="11734800" cy="16127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lang="en-US" sz="9000">
                <a:solidFill>
                  <a:srgbClr val="FFFFFF"/>
                </a:solidFill>
                <a:latin typeface="Oswald"/>
                <a:ea typeface="Oswald"/>
                <a:cs typeface="Oswald"/>
                <a:sym typeface="Oswald"/>
              </a:rPr>
              <a:t>EXIT TICKET </a:t>
            </a:r>
          </a:p>
          <a:p>
            <a:pPr indent="0" lvl="0" marL="0" marR="0" rtl="0" algn="l">
              <a:lnSpc>
                <a:spcPct val="75000"/>
              </a:lnSpc>
              <a:spcBef>
                <a:spcPts val="0"/>
              </a:spcBef>
              <a:buNone/>
            </a:pPr>
            <a:r>
              <a:t/>
            </a:r>
            <a:endParaRPr b="1" sz="9000">
              <a:solidFill>
                <a:srgbClr val="FFFFFF"/>
              </a:solidFill>
              <a:latin typeface="Impact"/>
              <a:ea typeface="Impact"/>
              <a:cs typeface="Impact"/>
              <a:sym typeface="Impact"/>
            </a:endParaRPr>
          </a:p>
        </p:txBody>
      </p:sp>
      <p:cxnSp>
        <p:nvCxnSpPr>
          <p:cNvPr id="979" name="Shape 979"/>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980" name="Shape 980"/>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
        <p:nvSpPr>
          <p:cNvPr id="981" name="Shape 981"/>
          <p:cNvSpPr/>
          <p:nvPr/>
        </p:nvSpPr>
        <p:spPr>
          <a:xfrm>
            <a:off x="635000" y="736600"/>
            <a:ext cx="7721699" cy="431700"/>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lang="en-US" sz="2800">
                <a:latin typeface="Oswald"/>
                <a:ea typeface="Oswald"/>
                <a:cs typeface="Oswald"/>
                <a:sym typeface="Oswald"/>
              </a:rPr>
              <a:t>LESSON</a:t>
            </a:r>
          </a:p>
        </p:txBody>
      </p:sp>
      <p:sp>
        <p:nvSpPr>
          <p:cNvPr id="982" name="Shape 982"/>
          <p:cNvSpPr/>
          <p:nvPr/>
        </p:nvSpPr>
        <p:spPr>
          <a:xfrm>
            <a:off x="3113900" y="4078875"/>
            <a:ext cx="7721699" cy="431700"/>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lang="en-US" sz="2800">
                <a:latin typeface="Oswald"/>
                <a:ea typeface="Oswald"/>
                <a:cs typeface="Oswald"/>
                <a:sym typeface="Oswald"/>
              </a:rPr>
              <a:t>DON’T FORGET TO FILL OUT YOUR EXIT TICKET</a:t>
            </a:r>
          </a:p>
        </p:txBody>
      </p:sp>
    </p:spTree>
  </p:cSld>
  <p:clrMapOvr>
    <a:masterClrMapping/>
  </p:clrMapOvr>
  <p:transition spd="slow">
    <p:cut/>
  </p:transition>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6" name="Shape 986"/>
        <p:cNvGrpSpPr/>
        <p:nvPr/>
      </p:nvGrpSpPr>
      <p:grpSpPr>
        <a:xfrm>
          <a:off x="0" y="0"/>
          <a:ext cx="0" cy="0"/>
          <a:chOff x="0" y="0"/>
          <a:chExt cx="0" cy="0"/>
        </a:xfrm>
      </p:grpSpPr>
      <p:sp>
        <p:nvSpPr>
          <p:cNvPr id="987" name="Shape 987"/>
          <p:cNvSpPr/>
          <p:nvPr/>
        </p:nvSpPr>
        <p:spPr>
          <a:xfrm>
            <a:off x="635000" y="736600"/>
            <a:ext cx="7721599" cy="431799"/>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i="0" lang="en-US" sz="2800" u="none" cap="none" strike="noStrike">
                <a:solidFill>
                  <a:srgbClr val="FFFFFF"/>
                </a:solidFill>
                <a:latin typeface="Oswald"/>
                <a:ea typeface="Oswald"/>
                <a:cs typeface="Oswald"/>
                <a:sym typeface="Oswald"/>
              </a:rPr>
              <a:t>THANKS!</a:t>
            </a:r>
          </a:p>
        </p:txBody>
      </p:sp>
      <p:cxnSp>
        <p:nvCxnSpPr>
          <p:cNvPr id="988" name="Shape 988"/>
          <p:cNvCxnSpPr/>
          <p:nvPr/>
        </p:nvCxnSpPr>
        <p:spPr>
          <a:xfrm>
            <a:off x="635000" y="635000"/>
            <a:ext cx="11734800" cy="11"/>
          </a:xfrm>
          <a:prstGeom prst="straightConnector1">
            <a:avLst/>
          </a:prstGeom>
          <a:noFill/>
          <a:ln cap="flat" cmpd="sng" w="12700">
            <a:solidFill>
              <a:srgbClr val="FFFFFF"/>
            </a:solidFill>
            <a:prstDash val="solid"/>
            <a:miter/>
            <a:headEnd len="med" w="med" type="none"/>
            <a:tailEnd len="med" w="med" type="none"/>
          </a:ln>
        </p:spPr>
      </p:cxnSp>
      <p:cxnSp>
        <p:nvCxnSpPr>
          <p:cNvPr id="989" name="Shape 989"/>
          <p:cNvCxnSpPr/>
          <p:nvPr/>
        </p:nvCxnSpPr>
        <p:spPr>
          <a:xfrm>
            <a:off x="635000" y="1219200"/>
            <a:ext cx="11734800" cy="11"/>
          </a:xfrm>
          <a:prstGeom prst="straightConnector1">
            <a:avLst/>
          </a:prstGeom>
          <a:noFill/>
          <a:ln cap="flat" cmpd="sng" w="12700">
            <a:solidFill>
              <a:srgbClr val="FFFFFF"/>
            </a:solidFill>
            <a:prstDash val="solid"/>
            <a:miter/>
            <a:headEnd len="med" w="med" type="none"/>
            <a:tailEnd len="med" w="med" type="none"/>
          </a:ln>
        </p:spPr>
      </p:cxnSp>
      <p:sp>
        <p:nvSpPr>
          <p:cNvPr id="990" name="Shape 990"/>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991" name="Shape 991"/>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992" name="Shape 992"/>
          <p:cNvSpPr/>
          <p:nvPr/>
        </p:nvSpPr>
        <p:spPr>
          <a:xfrm>
            <a:off x="635000" y="1587500"/>
            <a:ext cx="11734800" cy="596900"/>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3600" u="none" cap="none" strike="noStrike">
                <a:solidFill>
                  <a:srgbClr val="FFFFFF"/>
                </a:solidFill>
                <a:latin typeface="Oswald"/>
                <a:ea typeface="Oswald"/>
                <a:cs typeface="Oswald"/>
                <a:sym typeface="Oswald"/>
              </a:rPr>
              <a:t>NAME</a:t>
            </a:r>
          </a:p>
        </p:txBody>
      </p:sp>
      <p:sp>
        <p:nvSpPr>
          <p:cNvPr id="993" name="Shape 993"/>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Optional Information:</a:t>
            </a:r>
          </a:p>
          <a:p>
            <a:pPr indent="-177800" lvl="1" marL="177800" marR="0" rtl="0" algn="l">
              <a:lnSpc>
                <a:spcPct val="110000"/>
              </a:lnSpc>
              <a:spcBef>
                <a:spcPts val="40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Email?</a:t>
            </a:r>
          </a:p>
          <a:p>
            <a:pPr indent="-177800" lvl="1" marL="177800" marR="0" rtl="0" algn="l">
              <a:lnSpc>
                <a:spcPct val="110000"/>
              </a:lnSpc>
              <a:spcBef>
                <a:spcPts val="40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Website?</a:t>
            </a:r>
          </a:p>
          <a:p>
            <a:pPr indent="-177800" lvl="1" marL="177800" marR="0" rtl="0" algn="l">
              <a:lnSpc>
                <a:spcPct val="110000"/>
              </a:lnSpc>
              <a:spcBef>
                <a:spcPts val="40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Twitter?</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4" name="Shape 464"/>
        <p:cNvGrpSpPr/>
        <p:nvPr/>
      </p:nvGrpSpPr>
      <p:grpSpPr>
        <a:xfrm>
          <a:off x="0" y="0"/>
          <a:ext cx="0" cy="0"/>
          <a:chOff x="0" y="0"/>
          <a:chExt cx="0" cy="0"/>
        </a:xfrm>
      </p:grpSpPr>
      <p:sp>
        <p:nvSpPr>
          <p:cNvPr id="465" name="Shape 46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TIME SERIES ANALYSIS</a:t>
            </a:r>
          </a:p>
        </p:txBody>
      </p:sp>
      <p:sp>
        <p:nvSpPr>
          <p:cNvPr id="466" name="Shape 466"/>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this class, we’ll discuss analyzing data that is changing over time.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most of our previous examples, we didn’t care which data points were collected earlier or later than others.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made assumptions that the data was </a:t>
            </a:r>
            <a:r>
              <a:rPr i="1" lang="en-US" sz="2800">
                <a:latin typeface="Georgia"/>
                <a:ea typeface="Georgia"/>
                <a:cs typeface="Georgia"/>
                <a:sym typeface="Georgia"/>
              </a:rPr>
              <a:t>not</a:t>
            </a:r>
            <a:r>
              <a:rPr lang="en-US" sz="2800">
                <a:latin typeface="Georgia"/>
                <a:ea typeface="Georgia"/>
                <a:cs typeface="Georgia"/>
                <a:sym typeface="Georgia"/>
              </a:rPr>
              <a:t> changing over time.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class will focus on statistics around data that is changing over time and how to measure that change.</a:t>
            </a:r>
          </a:p>
          <a:p>
            <a:pPr lvl="0" marR="0" rtl="0" algn="l">
              <a:spcBef>
                <a:spcPts val="1000"/>
              </a:spcBef>
              <a:buNone/>
            </a:pPr>
            <a:r>
              <a:t/>
            </a:r>
            <a:endParaRPr sz="2800">
              <a:latin typeface="Georgia"/>
              <a:ea typeface="Georgia"/>
              <a:cs typeface="Georgia"/>
              <a:sym typeface="Georgia"/>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