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7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1" d="100"/>
          <a:sy n="91" d="100"/>
        </p:scale>
        <p:origin x="-96" y="-168"/>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tableStyles" Target="tableStyles.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notesMaster" Target="notesMasters/notesMaster1.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330519609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1" name="Shape 4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6" name="Shape 47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2" name="Shape 48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9" name="Shape 4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5" name="Shape 49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1" name="Shape 50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7" name="Shape 50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3" name="Shape 51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0" name="Shape 52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7" name="Shape 5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8" name="Shape 4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4" name="Shape 53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0" name="Shape 54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6" name="Shape 5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2" name="Shape 5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8" name="Shape 5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5" name="Shape 56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1" name="Shape 57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7" name="Shape 5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3" name="Shape 5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9" name="Shape 58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5" name="Shape 4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6" name="Shape 5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3" name="Shape 60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9" name="Shape 6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5" name="Shape 6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2" name="Shape 6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8" name="Shape 62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40" name="Shape 6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6" name="Shape 6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2" name="Shape 6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8" name="Shape 6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4" name="Shape 6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0" name="Shape 6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6" name="Shape 67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2" name="Shape 68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Shape 6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8" name="Shape 6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Shape 6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00" name="Shape 7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Shape 7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6" name="Shape 7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2" name="Shape 7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8" name="Shape 7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Shape 7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4" name="Shape 7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0" name="Shape 7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Shape 7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6" name="Shape 7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Shape 7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2" name="Shape 7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9" name="Shape 74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Shape 76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61" name="Shape 7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Shape 7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7" name="Shape 76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3" name="Shape 77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9" name="Shape 77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85" name="Shape 7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1" name="Shape 7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Shape 80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3" name="Shape 80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Shape 8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3" name="Shape 81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Shape 8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3" name="Shape 8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Shape 8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3" name="Shape 83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45" name="Shape 8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1" name="Shape 8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Shape 8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Shape 8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63" name="Shape 8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70" name="Shape 8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Shape 8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6" name="Shape 87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Shape 88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83" name="Shape 8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91" name="Shape 8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0.xml"/><Relationship Id="rId20" Type="http://schemas.openxmlformats.org/officeDocument/2006/relationships/slideLayout" Target="../slideLayouts/slideLayout51.xml"/><Relationship Id="rId21" Type="http://schemas.openxmlformats.org/officeDocument/2006/relationships/slideLayout" Target="../slideLayouts/slideLayout52.xml"/><Relationship Id="rId22" Type="http://schemas.openxmlformats.org/officeDocument/2006/relationships/slideLayout" Target="../slideLayouts/slideLayout53.xml"/><Relationship Id="rId23" Type="http://schemas.openxmlformats.org/officeDocument/2006/relationships/slideLayout" Target="../slideLayouts/slideLayout54.xml"/><Relationship Id="rId24" Type="http://schemas.openxmlformats.org/officeDocument/2006/relationships/slideLayout" Target="../slideLayouts/slideLayout55.xml"/><Relationship Id="rId25" Type="http://schemas.openxmlformats.org/officeDocument/2006/relationships/slideLayout" Target="../slideLayouts/slideLayout56.xml"/><Relationship Id="rId26" Type="http://schemas.openxmlformats.org/officeDocument/2006/relationships/slideLayout" Target="../slideLayouts/slideLayout57.xml"/><Relationship Id="rId27" Type="http://schemas.openxmlformats.org/officeDocument/2006/relationships/slideLayout" Target="../slideLayouts/slideLayout58.xml"/><Relationship Id="rId28" Type="http://schemas.openxmlformats.org/officeDocument/2006/relationships/slideLayout" Target="../slideLayouts/slideLayout59.xml"/><Relationship Id="rId29" Type="http://schemas.openxmlformats.org/officeDocument/2006/relationships/slideLayout" Target="../slideLayouts/slideLayout60.xml"/><Relationship Id="rId30" Type="http://schemas.openxmlformats.org/officeDocument/2006/relationships/slideLayout" Target="../slideLayouts/slideLayout61.xml"/><Relationship Id="rId31" Type="http://schemas.openxmlformats.org/officeDocument/2006/relationships/slideLayout" Target="../slideLayouts/slideLayout62.xml"/><Relationship Id="rId32" Type="http://schemas.openxmlformats.org/officeDocument/2006/relationships/theme" Target="../theme/theme2.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Relationship Id="rId18" Type="http://schemas.openxmlformats.org/officeDocument/2006/relationships/slideLayout" Target="../slideLayouts/slideLayout49.xml"/><Relationship Id="rId19" Type="http://schemas.openxmlformats.org/officeDocument/2006/relationships/slideLayout" Target="../slideLayouts/slideLayout50.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open.blogs.nytimes.com/2015/08/11/building-the-next-new-york-times-recommendation-engine/?_r=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developers.lyst.com/2014/11/11/word-embeddings-for-fashion/" TargetMode="External"/><Relationship Id="rId4"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radimrehurek.com/gensim/index.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https://code.google.com/p/word2vec/" TargetMode="External"/><Relationship Id="rId4" Type="http://schemas.openxmlformats.org/officeDocument/2006/relationships/hyperlink" Target="http://nlp.stanford.edu/projects/glove/" TargetMode="External"/><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3.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INSTRUCTOR NOTES</a:t>
            </a:r>
            <a:r>
              <a:rPr lang="en-US" sz="3200" b="1">
                <a:solidFill>
                  <a:srgbClr val="E52123"/>
                </a:solidFill>
                <a:latin typeface="Oswald"/>
                <a:ea typeface="Oswald"/>
                <a:cs typeface="Oswald"/>
                <a:sym typeface="Oswald"/>
              </a:rPr>
              <a:t> </a:t>
            </a:r>
          </a:p>
        </p:txBody>
      </p:sp>
      <p:sp>
        <p:nvSpPr>
          <p:cNvPr id="415" name="Shape 415"/>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72" name="Shape 4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Many advances in NLP are based on using data to learn rules of grammar and language.  We saw these tools in our last class.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Tokenization, ex. </a:t>
            </a:r>
            <a:r>
              <a:rPr lang="en-US" sz="2800">
                <a:solidFill>
                  <a:schemeClr val="dk1"/>
                </a:solidFill>
                <a:latin typeface="Georgia"/>
                <a:ea typeface="Georgia"/>
                <a:cs typeface="Georgia"/>
                <a:sym typeface="Georgia"/>
              </a:rPr>
              <a:t>John hit the ball → [John, hit, the, ball]</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Stemming or lemmatization, ex. shouted → shout or better → good</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Parsing and tagging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of these are based on a classical or theoretical                        understanding of language.</a:t>
            </a:r>
          </a:p>
          <a:p>
            <a:pPr marR="0" lvl="0" algn="l" rtl="0">
              <a:spcBef>
                <a:spcPts val="1000"/>
              </a:spcBef>
              <a:buNone/>
            </a:pPr>
            <a:endParaRPr sz="2800">
              <a:latin typeface="Georgia"/>
              <a:ea typeface="Georgia"/>
              <a:cs typeface="Georgia"/>
              <a:sym typeface="Georgia"/>
            </a:endParaRPr>
          </a:p>
        </p:txBody>
      </p:sp>
      <p:pic>
        <p:nvPicPr>
          <p:cNvPr id="473" name="Shape 473"/>
          <p:cNvPicPr preferRelativeResize="0"/>
          <p:nvPr/>
        </p:nvPicPr>
        <p:blipFill>
          <a:blip r:embed="rId3">
            <a:alphaModFix/>
          </a:blip>
          <a:stretch>
            <a:fillRect/>
          </a:stretch>
        </p:blipFill>
        <p:spPr>
          <a:xfrm>
            <a:off x="9752550" y="4496800"/>
            <a:ext cx="2617250" cy="2617250"/>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79" name="Shape 47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Latent variable models</a:t>
            </a:r>
            <a:r>
              <a:rPr lang="en-US" sz="2800">
                <a:latin typeface="Georgia"/>
                <a:ea typeface="Georgia"/>
                <a:cs typeface="Georgia"/>
                <a:sym typeface="Georgia"/>
              </a:rPr>
              <a:t> are different in that they try to understand language based on </a:t>
            </a:r>
            <a:r>
              <a:rPr lang="en-US" sz="2800" b="1">
                <a:latin typeface="Georgia"/>
                <a:ea typeface="Georgia"/>
                <a:cs typeface="Georgia"/>
                <a:sym typeface="Georgia"/>
              </a:rPr>
              <a:t>how</a:t>
            </a:r>
            <a:r>
              <a:rPr lang="en-US" sz="2800">
                <a:latin typeface="Georgia"/>
                <a:ea typeface="Georgia"/>
                <a:cs typeface="Georgia"/>
                <a:sym typeface="Georgia"/>
              </a:rPr>
              <a:t> the words are used.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instead of learning that ‘bad’ and ‘badly’ are related because they share the same root, we’ll determine that they are related because they are often used in the same way often or near the same words.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use </a:t>
            </a:r>
            <a:r>
              <a:rPr lang="en-US" sz="2800" i="1">
                <a:latin typeface="Georgia"/>
                <a:ea typeface="Georgia"/>
                <a:cs typeface="Georgia"/>
                <a:sym typeface="Georgia"/>
              </a:rPr>
              <a:t>unsupervised</a:t>
            </a:r>
            <a:r>
              <a:rPr lang="en-US" sz="2800">
                <a:latin typeface="Georgia"/>
                <a:ea typeface="Georgia"/>
                <a:cs typeface="Georgia"/>
                <a:sym typeface="Georgia"/>
              </a:rPr>
              <a:t> techniques (discovering patterns or structure) to extract the information.</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635002"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b="1">
                <a:latin typeface="Georgia"/>
                <a:ea typeface="Georgia"/>
                <a:cs typeface="Georgia"/>
                <a:sym typeface="Georgia"/>
              </a:rPr>
              <a:t>Traditional NLP Models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‘bad’ and ‘badly’ are related because they share a common root.</a:t>
            </a:r>
          </a:p>
          <a:p>
            <a:pPr marR="0" lvl="0" algn="ctr" rtl="0">
              <a:spcBef>
                <a:spcPts val="0"/>
              </a:spcBef>
              <a:buNone/>
            </a:pPr>
            <a:endParaRPr sz="2800">
              <a:latin typeface="Georgia"/>
              <a:ea typeface="Georgia"/>
              <a:cs typeface="Georgia"/>
              <a:sym typeface="Georgia"/>
            </a:endParaRP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‘Python’ and ‘C++’ are both programming languages because they are often a noun preceded by the verb ‘program’ or ‘code’.</a:t>
            </a:r>
          </a:p>
        </p:txBody>
      </p:sp>
      <p:sp>
        <p:nvSpPr>
          <p:cNvPr id="485" name="Shape 48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86" name="Shape 486"/>
          <p:cNvSpPr txBox="1">
            <a:spLocks noGrp="1"/>
          </p:cNvSpPr>
          <p:nvPr>
            <p:ph type="body" idx="1"/>
          </p:nvPr>
        </p:nvSpPr>
        <p:spPr>
          <a:xfrm>
            <a:off x="6578603"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b="1">
                <a:latin typeface="Georgia"/>
                <a:ea typeface="Georgia"/>
                <a:cs typeface="Georgia"/>
                <a:sym typeface="Georgia"/>
              </a:rPr>
              <a:t>Latent Variable Models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‘bad’ and ‘badly’ are related because they are used the same way or near the same words.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‘Python’ and ‘C++’ are both programming languages because they are often used in the same context.</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92" name="Shape 49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LATENT VARIABLE MODELS</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98" name="Shape 49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Latent variable models</a:t>
            </a:r>
            <a:r>
              <a:rPr lang="en-US" sz="2800">
                <a:latin typeface="Georgia"/>
                <a:ea typeface="Georgia"/>
                <a:cs typeface="Georgia"/>
                <a:sym typeface="Georgia"/>
              </a:rPr>
              <a:t> are models in which we assume the data we are observing has some hidden, underlying structure that we can’t see, and which we’d like to learn.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hidden, underlying structures are the </a:t>
            </a:r>
            <a:r>
              <a:rPr lang="en-US" sz="2800" i="1">
                <a:latin typeface="Georgia"/>
                <a:ea typeface="Georgia"/>
                <a:cs typeface="Georgia"/>
                <a:sym typeface="Georgia"/>
              </a:rPr>
              <a:t>latent</a:t>
            </a:r>
            <a:r>
              <a:rPr lang="en-US" sz="2800">
                <a:latin typeface="Georgia"/>
                <a:ea typeface="Georgia"/>
                <a:cs typeface="Georgia"/>
                <a:sym typeface="Georgia"/>
              </a:rPr>
              <a:t> (i.e. hidden) variables we want our model to understand.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Text processing is a common application of latent variables.</a:t>
            </a:r>
          </a:p>
          <a:p>
            <a:pPr marR="0" lvl="0" algn="l" rtl="0">
              <a:spcBef>
                <a:spcPts val="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04" name="Shape 50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While language (in the classical sense) is defined by a set of pre-structured grammar rules and vocab, we often break those rules and create new words (e.g. selfie).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Instead of attempting to learn the rules of grammar, we uncover hidden structure and ignore pre existing rules.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Sometimes, the hidden structures are the basic rules of language, but often times they may also unveil something new.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10" name="Shape 51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 techniques are often used for recommending news articles or mining large troves of data to find commonalities.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Topic modeling, a topic we’ll cover today, is used in </a:t>
            </a:r>
            <a:r>
              <a:rPr lang="en-US" sz="2800" u="sng" dirty="0">
                <a:solidFill>
                  <a:schemeClr val="hlink"/>
                </a:solidFill>
                <a:latin typeface="Georgia"/>
                <a:ea typeface="Georgia"/>
                <a:cs typeface="Georgia"/>
                <a:sym typeface="Georgia"/>
                <a:hlinkClick r:id="rId3"/>
              </a:rPr>
              <a:t>the NY times recommendation engine</a:t>
            </a:r>
            <a:r>
              <a:rPr lang="en-US" sz="2800" dirty="0">
                <a:latin typeface="Georgia"/>
                <a:ea typeface="Georgia"/>
                <a:cs typeface="Georgia"/>
                <a:sym typeface="Georgia"/>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16" name="Shape 51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New York Times attempts to map their articles to a latent space of topics using the content of the article.</a:t>
            </a:r>
          </a:p>
        </p:txBody>
      </p:sp>
      <p:pic>
        <p:nvPicPr>
          <p:cNvPr id="517" name="Shape 517"/>
          <p:cNvPicPr preferRelativeResize="0"/>
          <p:nvPr/>
        </p:nvPicPr>
        <p:blipFill>
          <a:blip r:embed="rId3">
            <a:alphaModFix/>
          </a:blip>
          <a:stretch>
            <a:fillRect/>
          </a:stretch>
        </p:blipFill>
        <p:spPr>
          <a:xfrm>
            <a:off x="3154362" y="2655887"/>
            <a:ext cx="6696075" cy="458152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23" name="Shape 52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u="sng">
                <a:solidFill>
                  <a:schemeClr val="hlink"/>
                </a:solidFill>
                <a:latin typeface="Georgia"/>
                <a:ea typeface="Georgia"/>
                <a:cs typeface="Georgia"/>
                <a:sym typeface="Georgia"/>
                <a:hlinkClick r:id="rId3"/>
              </a:rPr>
              <a:t>Lyst</a:t>
            </a:r>
            <a:r>
              <a:rPr lang="en-US" sz="2800">
                <a:latin typeface="Georgia"/>
                <a:ea typeface="Georgia"/>
                <a:cs typeface="Georgia"/>
                <a:sym typeface="Georgia"/>
              </a:rPr>
              <a:t>, an online fashion retailer, uses latent representations of clothing descriptions to find similar clothing.</a:t>
            </a:r>
          </a:p>
        </p:txBody>
      </p:sp>
      <p:pic>
        <p:nvPicPr>
          <p:cNvPr id="524" name="Shape 524"/>
          <p:cNvPicPr preferRelativeResize="0"/>
          <p:nvPr/>
        </p:nvPicPr>
        <p:blipFill>
          <a:blip r:embed="rId4">
            <a:alphaModFix/>
          </a:blip>
          <a:stretch>
            <a:fillRect/>
          </a:stretch>
        </p:blipFill>
        <p:spPr>
          <a:xfrm>
            <a:off x="4017387" y="2675600"/>
            <a:ext cx="4970024" cy="4557049"/>
          </a:xfrm>
          <a:prstGeom prst="rect">
            <a:avLst/>
          </a:prstGeom>
          <a:noFill/>
          <a:ln>
            <a:noFill/>
          </a:ln>
        </p:spPr>
      </p:pic>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30" name="Shape 53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Our previous ‘representation’ of a set of text documents (articles) for classification was a matrix with one row per document and one column per word (or n-gram).</a:t>
            </a:r>
          </a:p>
        </p:txBody>
      </p:sp>
      <p:pic>
        <p:nvPicPr>
          <p:cNvPr id="531" name="Shape 531"/>
          <p:cNvPicPr preferRelativeResize="0"/>
          <p:nvPr/>
        </p:nvPicPr>
        <p:blipFill>
          <a:blip r:embed="rId3">
            <a:alphaModFix/>
          </a:blip>
          <a:stretch>
            <a:fillRect/>
          </a:stretch>
        </p:blipFill>
        <p:spPr>
          <a:xfrm>
            <a:off x="3544887" y="3536950"/>
            <a:ext cx="5915025" cy="2819400"/>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MATERIALS</a:t>
            </a:r>
            <a:r>
              <a:rPr lang="en-US" sz="3200" b="1">
                <a:solidFill>
                  <a:srgbClr val="E52123"/>
                </a:solidFill>
                <a:latin typeface="Oswald"/>
                <a:ea typeface="Oswald"/>
                <a:cs typeface="Oswald"/>
                <a:sym typeface="Oswald"/>
              </a:rPr>
              <a:t> </a:t>
            </a:r>
          </a:p>
        </p:txBody>
      </p:sp>
      <p:sp>
        <p:nvSpPr>
          <p:cNvPr id="422" name="Shape 422"/>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37" name="Shape 53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While this sums up most of the information, it does drop a few things, mostly structure and order.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Additionally, many of the columns may be correlated.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an article that contains the word ‘IPO’ is likely to contain the word ‘stock’ or ‘NASDAQ’.</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Therefore, those columns are repetitive and likely to represent the same concept or idea.</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classification, we may only care that there are finance-related words.</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43" name="Shape 54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One way to deal with this is through regularization - L1/Lasso regularization tends to remove repetitive features by bring their learned coefficients to 0.</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Another is to perform </a:t>
            </a:r>
            <a:r>
              <a:rPr lang="en-US" sz="2800" i="1">
                <a:latin typeface="Georgia"/>
                <a:ea typeface="Georgia"/>
                <a:cs typeface="Georgia"/>
                <a:sym typeface="Georgia"/>
              </a:rPr>
              <a:t>dimensionality reduction</a:t>
            </a:r>
            <a:r>
              <a:rPr lang="en-US" sz="2800">
                <a:latin typeface="Georgia"/>
                <a:ea typeface="Georgia"/>
                <a:cs typeface="Georgia"/>
                <a:sym typeface="Georgia"/>
              </a:rPr>
              <a:t> ,where we first identify the correlated columns and the replace them with a column that represents the concept they have in common.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instance, we could replace ‘IPO’, ‘stocks’, and ‘NASDAQ’ with a single column - ‘HasFinancialWords’ column.</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49" name="Shape 54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techniques to do this automatically and most follow a very similar approach.</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Identify correlated columns.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Replace them with a new column that encapsulates the others.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techniques vary in how they define correlation and how much of the relationship between the original and new columns you need to save.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Dimensionality techniques can vary between </a:t>
            </a:r>
            <a:r>
              <a:rPr lang="en-US" sz="2800" i="1">
                <a:latin typeface="Georgia"/>
                <a:ea typeface="Georgia"/>
                <a:cs typeface="Georgia"/>
                <a:sym typeface="Georgia"/>
              </a:rPr>
              <a:t>linear</a:t>
            </a:r>
            <a:r>
              <a:rPr lang="en-US" sz="2800">
                <a:latin typeface="Georgia"/>
                <a:ea typeface="Georgia"/>
                <a:cs typeface="Georgia"/>
                <a:sym typeface="Georgia"/>
              </a:rPr>
              <a:t> and </a:t>
            </a:r>
            <a:r>
              <a:rPr lang="en-US" sz="2800" i="1">
                <a:latin typeface="Georgia"/>
                <a:ea typeface="Georgia"/>
                <a:cs typeface="Georgia"/>
                <a:sym typeface="Georgia"/>
              </a:rPr>
              <a:t>non-linear</a:t>
            </a:r>
            <a:r>
              <a:rPr lang="en-US" sz="2800">
                <a:latin typeface="Georgia"/>
                <a:ea typeface="Georgia"/>
                <a:cs typeface="Georgia"/>
                <a:sym typeface="Georgia"/>
              </a:rPr>
              <a:t>.</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55" name="Shape 55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techniques build into scikit-learn.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One of the most common is </a:t>
            </a:r>
            <a:r>
              <a:rPr lang="en-US" sz="2800" b="1">
                <a:latin typeface="Georgia"/>
                <a:ea typeface="Georgia"/>
                <a:cs typeface="Georgia"/>
                <a:sym typeface="Georgia"/>
              </a:rPr>
              <a:t>Principal Component Analysis</a:t>
            </a:r>
            <a:r>
              <a:rPr lang="en-US" sz="2800">
                <a:latin typeface="Georgia"/>
                <a:ea typeface="Georgia"/>
                <a:cs typeface="Georgia"/>
                <a:sym typeface="Georgia"/>
              </a:rPr>
              <a:t> (</a:t>
            </a:r>
            <a:r>
              <a:rPr lang="en-US" sz="2800" b="1">
                <a:latin typeface="Georgia"/>
                <a:ea typeface="Georgia"/>
                <a:cs typeface="Georgia"/>
                <a:sym typeface="Georgia"/>
              </a:rPr>
              <a:t>PCA</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PCA when applied to text data is sometimes known as </a:t>
            </a:r>
            <a:r>
              <a:rPr lang="en-US" sz="2800" b="1">
                <a:latin typeface="Georgia"/>
                <a:ea typeface="Georgia"/>
                <a:cs typeface="Georgia"/>
                <a:sym typeface="Georgia"/>
              </a:rPr>
              <a:t>Latent Semantic Indexing</a:t>
            </a:r>
            <a:r>
              <a:rPr lang="en-US" sz="2800">
                <a:latin typeface="Georgia"/>
                <a:ea typeface="Georgia"/>
                <a:cs typeface="Georgia"/>
                <a:sym typeface="Georgia"/>
              </a:rPr>
              <a:t> (</a:t>
            </a:r>
            <a:r>
              <a:rPr lang="en-US" sz="2800" b="1">
                <a:latin typeface="Georgia"/>
                <a:ea typeface="Georgia"/>
                <a:cs typeface="Georgia"/>
                <a:sym typeface="Georgia"/>
              </a:rPr>
              <a:t>LSI</a:t>
            </a:r>
            <a:r>
              <a:rPr lang="en-US" sz="2800">
                <a:latin typeface="Georgia"/>
                <a:ea typeface="Georgia"/>
                <a:cs typeface="Georgia"/>
                <a:sym typeface="Georgia"/>
              </a:rPr>
              <a:t>).</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61" name="Shape 56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PCA helps reduce the feature space into fewer dimensions.</a:t>
            </a:r>
          </a:p>
        </p:txBody>
      </p:sp>
      <p:pic>
        <p:nvPicPr>
          <p:cNvPr id="562" name="Shape 562"/>
          <p:cNvPicPr preferRelativeResize="0"/>
          <p:nvPr/>
        </p:nvPicPr>
        <p:blipFill>
          <a:blip r:embed="rId3">
            <a:alphaModFix/>
          </a:blip>
          <a:stretch>
            <a:fillRect/>
          </a:stretch>
        </p:blipFill>
        <p:spPr>
          <a:xfrm>
            <a:off x="1363662" y="2603500"/>
            <a:ext cx="10277475" cy="4076700"/>
          </a:xfrm>
          <a:prstGeom prst="rect">
            <a:avLst/>
          </a:prstGeom>
          <a:noFill/>
          <a:ln>
            <a:noFill/>
          </a:ln>
        </p:spPr>
      </p:pic>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568" name="Shape 56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Mixture models (specifically </a:t>
            </a:r>
            <a:r>
              <a:rPr lang="en-US" sz="2800" b="1">
                <a:latin typeface="Georgia"/>
                <a:ea typeface="Georgia"/>
                <a:cs typeface="Georgia"/>
                <a:sym typeface="Georgia"/>
              </a:rPr>
              <a:t>LDA</a:t>
            </a:r>
            <a:r>
              <a:rPr lang="en-US" sz="2800">
                <a:latin typeface="Georgia"/>
                <a:ea typeface="Georgia"/>
                <a:cs typeface="Georgia"/>
                <a:sym typeface="Georgia"/>
              </a:rPr>
              <a:t> or </a:t>
            </a:r>
            <a:r>
              <a:rPr lang="en-US" sz="2800" b="1">
                <a:latin typeface="Georgia"/>
                <a:ea typeface="Georgia"/>
                <a:cs typeface="Georgia"/>
                <a:sym typeface="Georgia"/>
              </a:rPr>
              <a:t>Latent Dirichlet Allocation</a:t>
            </a:r>
            <a:r>
              <a:rPr lang="en-US" sz="2800">
                <a:latin typeface="Georgia"/>
                <a:ea typeface="Georgia"/>
                <a:cs typeface="Georgia"/>
                <a:sym typeface="Georgia"/>
              </a:rPr>
              <a:t>) take this concept further and generate more structure around the documents.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Instead of just replacing correlated columns, we create clusters of common words and generate probability distributions to explicitly state how related words are.</a:t>
            </a: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574" name="Shape 57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To understand this better, let’s imagine a new way to generate text:</a:t>
            </a:r>
          </a:p>
          <a:p>
            <a:pPr marR="0" lvl="0" algn="l" rtl="0">
              <a:spcBef>
                <a:spcPts val="0"/>
              </a:spcBef>
              <a:buNone/>
            </a:pPr>
            <a:endParaRPr sz="2800" dirty="0">
              <a:latin typeface="Georgia"/>
              <a:ea typeface="Georgia"/>
              <a:cs typeface="Georgia"/>
              <a:sym typeface="Georgia"/>
            </a:endParaRPr>
          </a:p>
          <a:p>
            <a:pPr marR="0" lvl="1" algn="l" rtl="0">
              <a:lnSpc>
                <a:spcPct val="150000"/>
              </a:lnSpc>
              <a:spcBef>
                <a:spcPts val="0"/>
              </a:spcBef>
              <a:buSzPct val="100000"/>
              <a:buFont typeface="Georgia"/>
              <a:buAutoNum type="alphaLcPeriod"/>
            </a:pPr>
            <a:r>
              <a:rPr lang="en-US" sz="2800" dirty="0">
                <a:latin typeface="Georgia"/>
                <a:ea typeface="Georgia"/>
                <a:cs typeface="Georgia"/>
                <a:sym typeface="Georgia"/>
              </a:rPr>
              <a:t>Start writing a document</a:t>
            </a:r>
          </a:p>
          <a:p>
            <a:pPr marR="0" lvl="2" algn="l" rtl="0">
              <a:lnSpc>
                <a:spcPct val="150000"/>
              </a:lnSpc>
              <a:spcBef>
                <a:spcPts val="0"/>
              </a:spcBef>
              <a:buSzPct val="100000"/>
              <a:buFont typeface="Georgia"/>
              <a:buAutoNum type="romanLcPeriod"/>
            </a:pPr>
            <a:r>
              <a:rPr lang="en-US" sz="2800" dirty="0">
                <a:latin typeface="Georgia"/>
                <a:ea typeface="Georgia"/>
                <a:cs typeface="Georgia"/>
                <a:sym typeface="Georgia"/>
              </a:rPr>
              <a:t>Choose a topic (sports, news, science).</a:t>
            </a:r>
          </a:p>
          <a:p>
            <a:pPr marR="0" lvl="2" algn="l" rtl="0">
              <a:lnSpc>
                <a:spcPct val="150000"/>
              </a:lnSpc>
              <a:spcBef>
                <a:spcPts val="0"/>
              </a:spcBef>
              <a:buSzPct val="100000"/>
              <a:buFont typeface="Georgia"/>
              <a:buAutoNum type="romanLcPeriod"/>
            </a:pPr>
            <a:r>
              <a:rPr lang="en-US" sz="2800" dirty="0">
                <a:latin typeface="Georgia"/>
                <a:ea typeface="Georgia"/>
                <a:cs typeface="Georgia"/>
                <a:sym typeface="Georgia"/>
              </a:rPr>
              <a:t>Choose a random word from that topic.</a:t>
            </a:r>
          </a:p>
          <a:p>
            <a:pPr marR="0" lvl="2" algn="l" rtl="0">
              <a:lnSpc>
                <a:spcPct val="150000"/>
              </a:lnSpc>
              <a:spcBef>
                <a:spcPts val="0"/>
              </a:spcBef>
              <a:buSzPct val="100000"/>
              <a:buFont typeface="Georgia"/>
              <a:buAutoNum type="romanLcPeriod"/>
            </a:pPr>
            <a:r>
              <a:rPr lang="en-US" sz="2800" dirty="0">
                <a:latin typeface="Georgia"/>
                <a:ea typeface="Georgia"/>
                <a:cs typeface="Georgia"/>
                <a:sym typeface="Georgia"/>
              </a:rPr>
              <a:t>Repeat</a:t>
            </a:r>
            <a:r>
              <a:rPr lang="en-US" sz="2800" dirty="0" smtClean="0">
                <a:latin typeface="Georgia"/>
                <a:ea typeface="Georgia"/>
                <a:cs typeface="Georgia"/>
                <a:sym typeface="Georgia"/>
              </a:rPr>
              <a:t>.</a:t>
            </a:r>
            <a:endParaRPr lang="en-US" sz="2800" dirty="0">
              <a:latin typeface="Georgia"/>
              <a:ea typeface="Georgia"/>
              <a:cs typeface="Georgia"/>
              <a:sym typeface="Georgia"/>
            </a:endParaRPr>
          </a:p>
          <a:p>
            <a:pPr marR="0" lvl="1" algn="l" rtl="0">
              <a:lnSpc>
                <a:spcPct val="150000"/>
              </a:lnSpc>
              <a:spcBef>
                <a:spcPts val="0"/>
              </a:spcBef>
              <a:buSzPct val="100000"/>
              <a:buFont typeface="Georgia"/>
              <a:buAutoNum type="alphaLcPeriod"/>
            </a:pPr>
            <a:r>
              <a:rPr lang="en-US" sz="2800" dirty="0">
                <a:latin typeface="Georgia"/>
                <a:ea typeface="Georgia"/>
                <a:cs typeface="Georgia"/>
                <a:sym typeface="Georgia"/>
              </a:rPr>
              <a:t>Repeat for the next document.</a:t>
            </a:r>
          </a:p>
          <a:p>
            <a:pPr marR="0" lvl="0" algn="l" rtl="0">
              <a:spcBef>
                <a:spcPts val="0"/>
              </a:spcBef>
              <a:buNone/>
            </a:pPr>
            <a:endParaRPr sz="2800" dirty="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580" name="Shape 58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‘model’ of text is assuming that each document is some </a:t>
            </a:r>
            <a:r>
              <a:rPr lang="en-US" sz="2800" i="1">
                <a:latin typeface="Georgia"/>
                <a:ea typeface="Georgia"/>
                <a:cs typeface="Georgia"/>
                <a:sym typeface="Georgia"/>
              </a:rPr>
              <a:t>mixture</a:t>
            </a:r>
            <a:r>
              <a:rPr lang="en-US" sz="2800">
                <a:latin typeface="Georgia"/>
                <a:ea typeface="Georgia"/>
                <a:cs typeface="Georgia"/>
                <a:sym typeface="Georgia"/>
              </a:rPr>
              <a:t> of topics.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may be mostly science but may contain some business information.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latent</a:t>
            </a:r>
            <a:r>
              <a:rPr lang="en-US" sz="2800">
                <a:latin typeface="Georgia"/>
                <a:ea typeface="Georgia"/>
                <a:cs typeface="Georgia"/>
                <a:sym typeface="Georgia"/>
              </a:rPr>
              <a:t> structure we want to uncover are the topics (or concepts) that generate that text.</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Latent Dirichlet Allocation</a:t>
            </a:r>
            <a:r>
              <a:rPr lang="en-US" sz="2800">
                <a:latin typeface="Georgia"/>
                <a:ea typeface="Georgia"/>
                <a:cs typeface="Georgia"/>
                <a:sym typeface="Georgia"/>
              </a:rPr>
              <a:t> is a model that assumes this is the way text is generated and then attempts to learn two things: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The word distribution of each topic</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The topic distribution of each document.</a:t>
            </a:r>
          </a:p>
        </p:txBody>
      </p:sp>
      <p:sp>
        <p:nvSpPr>
          <p:cNvPr id="586" name="Shape 58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p:txBody>
      </p:sp>
      <p:sp>
        <p:nvSpPr>
          <p:cNvPr id="592" name="Shape 5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593" name="Shape 593"/>
          <p:cNvPicPr preferRelativeResize="0"/>
          <p:nvPr/>
        </p:nvPicPr>
        <p:blipFill>
          <a:blip r:embed="rId3">
            <a:alphaModFix/>
          </a:blip>
          <a:stretch>
            <a:fillRect/>
          </a:stretch>
        </p:blipFill>
        <p:spPr>
          <a:xfrm>
            <a:off x="1094987" y="1258549"/>
            <a:ext cx="10814824" cy="5997924"/>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a:t>
            </a:r>
            <a:r>
              <a:rPr lang="en-US" sz="3200" b="1">
                <a:solidFill>
                  <a:srgbClr val="E52123"/>
                </a:solidFill>
                <a:latin typeface="Oswald"/>
                <a:ea typeface="Oswald"/>
                <a:cs typeface="Oswald"/>
                <a:sym typeface="Oswald"/>
              </a:rPr>
              <a:t> </a:t>
            </a:r>
          </a:p>
        </p:txBody>
      </p:sp>
      <p:sp>
        <p:nvSpPr>
          <p:cNvPr id="429" name="Shape 429"/>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word distribution</a:t>
            </a:r>
            <a:r>
              <a:rPr lang="en-US" sz="2800">
                <a:latin typeface="Georgia"/>
                <a:ea typeface="Georgia"/>
                <a:cs typeface="Georgia"/>
                <a:sym typeface="Georgia"/>
              </a:rPr>
              <a:t> is a multinomial distribution of each topic representing what words are most likely from that topic.</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599" name="Shape 5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600" name="Shape 600"/>
          <p:cNvPicPr preferRelativeResize="0"/>
          <p:nvPr/>
        </p:nvPicPr>
        <p:blipFill>
          <a:blip r:embed="rId3">
            <a:alphaModFix/>
          </a:blip>
          <a:stretch>
            <a:fillRect/>
          </a:stretch>
        </p:blipFill>
        <p:spPr>
          <a:xfrm>
            <a:off x="3448887" y="2622897"/>
            <a:ext cx="6107023" cy="4557375"/>
          </a:xfrm>
          <a:prstGeom prst="rect">
            <a:avLst/>
          </a:prstGeom>
          <a:noFill/>
          <a:ln>
            <a:noFill/>
          </a:ln>
        </p:spPr>
      </p:pic>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Shape 60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example, let’s say we have three topics:  sports, business, and science.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each topic, we uncover the most likely words to come from them:</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sports: [football: 0.3, basketball: 0.2, baseball: 0.2, touchdown: 0.02 ... genetics: 0.0001]</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science: [genetics: 0.2, drug: 0.2, ... baseball: 0.0001]</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business: [stocks: 0.1, ipo: 0.08,  ... baseball: 0.0001]</a:t>
            </a:r>
          </a:p>
          <a:p>
            <a:pPr lvl="0" algn="ctr" rtl="0">
              <a:lnSpc>
                <a:spcPct val="100000"/>
              </a:lnSpc>
              <a:spcBef>
                <a:spcPts val="0"/>
              </a:spcBef>
              <a:spcAft>
                <a:spcPts val="1200"/>
              </a:spcAft>
              <a:buNone/>
            </a:pPr>
            <a:endParaRPr sz="600">
              <a:solidFill>
                <a:srgbClr val="333333"/>
              </a:solidFill>
              <a:highlight>
                <a:srgbClr val="F7F7F7"/>
              </a:highlight>
              <a:latin typeface="Consolas"/>
              <a:ea typeface="Consolas"/>
              <a:cs typeface="Consolas"/>
              <a:sym typeface="Consolas"/>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each word and topic pair, we learn some probability, </a:t>
            </a:r>
            <a:r>
              <a:rPr lang="en-US" sz="2800">
                <a:solidFill>
                  <a:schemeClr val="dk1"/>
                </a:solidFill>
                <a:latin typeface="Consolas"/>
                <a:ea typeface="Consolas"/>
                <a:cs typeface="Consolas"/>
                <a:sym typeface="Consolas"/>
              </a:rPr>
              <a:t>P(word|topic)</a:t>
            </a:r>
            <a:r>
              <a:rPr lang="en-US" sz="2800">
                <a:solidFill>
                  <a:schemeClr val="dk1"/>
                </a:solidFill>
                <a:latin typeface="Georgia"/>
                <a:ea typeface="Georgia"/>
                <a:cs typeface="Georgia"/>
                <a:sym typeface="Georgia"/>
              </a:rPr>
              <a:t>.</a:t>
            </a:r>
          </a:p>
        </p:txBody>
      </p:sp>
      <p:sp>
        <p:nvSpPr>
          <p:cNvPr id="606" name="Shape 60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topic distribution</a:t>
            </a:r>
            <a:r>
              <a:rPr lang="en-US" sz="2800">
                <a:latin typeface="Georgia"/>
                <a:ea typeface="Georgia"/>
                <a:cs typeface="Georgia"/>
                <a:sym typeface="Georgia"/>
              </a:rPr>
              <a:t> is a multinomial distribution for each document representing what topics are most likely to appear in that document.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all our of sample documents, we have a distribution over {sports, science, business}.</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5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ESPN article: [sports: 0.8, business: 0.2, science: 0.0]</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Bloomberg article: [business: 0.7, science: 0.2, sports: 0.1]</a:t>
            </a:r>
          </a:p>
          <a:p>
            <a:pPr lvl="0" algn="ctr" rtl="0">
              <a:lnSpc>
                <a:spcPct val="100000"/>
              </a:lnSpc>
              <a:spcBef>
                <a:spcPts val="0"/>
              </a:spcBef>
              <a:spcAft>
                <a:spcPts val="1200"/>
              </a:spcAft>
              <a:buNone/>
            </a:pPr>
            <a:endParaRPr sz="600">
              <a:solidFill>
                <a:srgbClr val="333333"/>
              </a:solidFill>
              <a:highlight>
                <a:srgbClr val="F7F7F7"/>
              </a:highlight>
              <a:latin typeface="Consolas"/>
              <a:ea typeface="Consolas"/>
              <a:cs typeface="Consolas"/>
              <a:sym typeface="Consolas"/>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each topic and document pair, we learn some probability, </a:t>
            </a:r>
            <a:r>
              <a:rPr lang="en-US" sz="2800">
                <a:latin typeface="Consolas"/>
                <a:ea typeface="Consolas"/>
                <a:cs typeface="Consolas"/>
                <a:sym typeface="Consolas"/>
              </a:rPr>
              <a:t>P(topic|document)</a:t>
            </a:r>
            <a:r>
              <a:rPr lang="en-US" sz="2800">
                <a:latin typeface="Georgia"/>
                <a:ea typeface="Georgia"/>
                <a:cs typeface="Georgia"/>
                <a:sym typeface="Georgia"/>
              </a:rPr>
              <a:t>.</a:t>
            </a:r>
          </a:p>
        </p:txBody>
      </p:sp>
      <p:sp>
        <p:nvSpPr>
          <p:cNvPr id="612" name="Shape 6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618" name="Shape 6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619" name="Shape 619"/>
          <p:cNvPicPr preferRelativeResize="0"/>
          <p:nvPr/>
        </p:nvPicPr>
        <p:blipFill>
          <a:blip r:embed="rId3">
            <a:alphaModFix/>
          </a:blip>
          <a:stretch>
            <a:fillRect/>
          </a:stretch>
        </p:blipFill>
        <p:spPr>
          <a:xfrm>
            <a:off x="958850" y="1546225"/>
            <a:ext cx="11087100" cy="5276850"/>
          </a:xfrm>
          <a:prstGeom prst="rect">
            <a:avLst/>
          </a:prstGeom>
          <a:noFill/>
          <a:ln>
            <a:noFill/>
          </a:ln>
        </p:spPr>
      </p:pic>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Topic models are useful for organization a collection of documents and uncovering the main underlying concepts.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There are many variants that incorporate the attempt to add more structure to the ‘model’.</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Supervised topic models guide the process with pre-decided topics.</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Position-dependent topic models use not what words occur in which documents but where they occur.</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Variable number of topics test different number of topics and find the best model.</a:t>
            </a:r>
          </a:p>
        </p:txBody>
      </p:sp>
      <p:sp>
        <p:nvSpPr>
          <p:cNvPr id="625" name="Shape 6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Shape 63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31" name="Shape 63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32" name="Shape 63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33" name="Shape 633"/>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Take any recent news article and brainstorm which three topics this story is most likely to be made up of.</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Next, brainstorm which words are most likely derived from which of those three topics.</a:t>
            </a:r>
          </a:p>
        </p:txBody>
      </p:sp>
      <p:sp>
        <p:nvSpPr>
          <p:cNvPr id="634" name="Shape 63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Topics and word-topic pairs</a:t>
            </a:r>
          </a:p>
        </p:txBody>
      </p:sp>
      <p:sp>
        <p:nvSpPr>
          <p:cNvPr id="635" name="Shape 63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36" name="Shape 63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37" name="Shape 63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43" name="Shape 64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LDA IN GENSIM </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is a library of language processing tools focused on latent variable models of text.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was originally developed by grad student dissatisfied with current implementations of latent models.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is documentation and tutorials available on the </a:t>
            </a:r>
            <a:r>
              <a:rPr lang="en-US" sz="2800" u="sng">
                <a:solidFill>
                  <a:schemeClr val="hlink"/>
                </a:solidFill>
                <a:latin typeface="Georgia"/>
                <a:ea typeface="Georgia"/>
                <a:cs typeface="Georgia"/>
                <a:sym typeface="Georgia"/>
                <a:hlinkClick r:id="rId3"/>
              </a:rPr>
              <a:t>package’s website</a:t>
            </a:r>
            <a:r>
              <a:rPr lang="en-US" sz="2800">
                <a:latin typeface="Georgia"/>
                <a:ea typeface="Georgia"/>
                <a:cs typeface="Georgia"/>
                <a:sym typeface="Georgia"/>
              </a:rPr>
              <a:t>.</a:t>
            </a:r>
          </a:p>
        </p:txBody>
      </p:sp>
      <p:sp>
        <p:nvSpPr>
          <p:cNvPr id="649" name="Shape 6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first translate a set of documents (articles) into a matrix representation with a row per document and a column per feature (word or n-gram).</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None/>
            </a:pPr>
            <a:r>
              <a:rPr lang="en-US" sz="1800">
                <a:solidFill>
                  <a:srgbClr val="A71D5D"/>
                </a:solidFill>
                <a:highlight>
                  <a:srgbClr val="F7F7F7"/>
                </a:highlight>
                <a:latin typeface="Consolas"/>
                <a:ea typeface="Consolas"/>
                <a:cs typeface="Consolas"/>
                <a:sym typeface="Consolas"/>
              </a:rPr>
              <a:t>from</a:t>
            </a:r>
            <a:r>
              <a:rPr lang="en-US" sz="1800">
                <a:solidFill>
                  <a:srgbClr val="333333"/>
                </a:solidFill>
                <a:highlight>
                  <a:srgbClr val="F7F7F7"/>
                </a:highlight>
                <a:latin typeface="Consolas"/>
                <a:ea typeface="Consolas"/>
                <a:cs typeface="Consolas"/>
                <a:sym typeface="Consolas"/>
              </a:rPr>
              <a:t> sklearn.feature_extraction.text </a:t>
            </a:r>
            <a:r>
              <a:rPr lang="en-US" sz="1800">
                <a:solidFill>
                  <a:srgbClr val="A71D5D"/>
                </a:solidFill>
                <a:highlight>
                  <a:srgbClr val="F7F7F7"/>
                </a:highlight>
                <a:latin typeface="Consolas"/>
                <a:ea typeface="Consolas"/>
                <a:cs typeface="Consolas"/>
                <a:sym typeface="Consolas"/>
              </a:rPr>
              <a:t>import</a:t>
            </a:r>
            <a:r>
              <a:rPr lang="en-US" sz="1800">
                <a:solidFill>
                  <a:srgbClr val="333333"/>
                </a:solidFill>
                <a:highlight>
                  <a:srgbClr val="F7F7F7"/>
                </a:highlight>
                <a:latin typeface="Consolas"/>
                <a:ea typeface="Consolas"/>
                <a:cs typeface="Consolas"/>
                <a:sym typeface="Consolas"/>
              </a:rPr>
              <a:t> CountVectorizer</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cv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CountVectorizer(</a:t>
            </a:r>
            <a:r>
              <a:rPr lang="en-US" sz="1800">
                <a:solidFill>
                  <a:srgbClr val="ED6A43"/>
                </a:solidFill>
                <a:highlight>
                  <a:srgbClr val="F7F7F7"/>
                </a:highlight>
                <a:latin typeface="Consolas"/>
                <a:ea typeface="Consolas"/>
                <a:cs typeface="Consolas"/>
                <a:sym typeface="Consolas"/>
              </a:rPr>
              <a:t>binary</a:t>
            </a:r>
            <a:r>
              <a:rPr lang="en-US" sz="1800">
                <a:solidFill>
                  <a:srgbClr val="A71D5D"/>
                </a:solidFill>
                <a:highlight>
                  <a:srgbClr val="F7F7F7"/>
                </a:highlight>
                <a:latin typeface="Consolas"/>
                <a:ea typeface="Consolas"/>
                <a:cs typeface="Consolas"/>
                <a:sym typeface="Consolas"/>
              </a:rPr>
              <a:t>=</a:t>
            </a:r>
            <a:r>
              <a:rPr lang="en-US" sz="1800">
                <a:solidFill>
                  <a:srgbClr val="0086B3"/>
                </a:solidFill>
                <a:highlight>
                  <a:srgbClr val="F7F7F7"/>
                </a:highlight>
                <a:latin typeface="Consolas"/>
                <a:ea typeface="Consolas"/>
                <a:cs typeface="Consolas"/>
                <a:sym typeface="Consolas"/>
              </a:rPr>
              <a:t>False</a:t>
            </a:r>
            <a:r>
              <a:rPr lang="en-US" sz="1800">
                <a:solidFill>
                  <a:srgbClr val="333333"/>
                </a:solidFill>
                <a:highlight>
                  <a:srgbClr val="F7F7F7"/>
                </a:highlight>
                <a:latin typeface="Consolas"/>
                <a:ea typeface="Consolas"/>
                <a:cs typeface="Consolas"/>
                <a:sym typeface="Consolas"/>
              </a:rPr>
              <a:t>,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t>
            </a:r>
            <a:r>
              <a:rPr lang="en-US" sz="1800">
                <a:solidFill>
                  <a:srgbClr val="ED6A43"/>
                </a:solidFill>
                <a:highlight>
                  <a:srgbClr val="F7F7F7"/>
                </a:highlight>
                <a:latin typeface="Consolas"/>
                <a:ea typeface="Consolas"/>
                <a:cs typeface="Consolas"/>
                <a:sym typeface="Consolas"/>
              </a:rPr>
              <a:t>stop_words</a:t>
            </a:r>
            <a:r>
              <a:rPr lang="en-US" sz="1800">
                <a:solidFill>
                  <a:srgbClr val="A71D5D"/>
                </a:solidFill>
                <a:highlight>
                  <a:srgbClr val="F7F7F7"/>
                </a:highlight>
                <a:latin typeface="Consolas"/>
                <a:ea typeface="Consolas"/>
                <a:cs typeface="Consolas"/>
                <a:sym typeface="Consolas"/>
              </a:rPr>
              <a:t>=</a:t>
            </a:r>
            <a:r>
              <a:rPr lang="en-US" sz="1800">
                <a:solidFill>
                  <a:srgbClr val="183691"/>
                </a:solidFill>
                <a:highlight>
                  <a:srgbClr val="F7F7F7"/>
                </a:highlight>
                <a:latin typeface="Consolas"/>
                <a:ea typeface="Consolas"/>
                <a:cs typeface="Consolas"/>
                <a:sym typeface="Consolas"/>
              </a:rPr>
              <a:t>'english'</a:t>
            </a:r>
            <a:r>
              <a:rPr lang="en-US" sz="1800">
                <a:solidFill>
                  <a:srgbClr val="333333"/>
                </a:solidFill>
                <a:highlight>
                  <a:srgbClr val="F7F7F7"/>
                </a:highlight>
                <a:latin typeface="Consolas"/>
                <a:ea typeface="Consolas"/>
                <a:cs typeface="Consolas"/>
                <a:sym typeface="Consolas"/>
              </a:rPr>
              <a:t>,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t>
            </a:r>
            <a:r>
              <a:rPr lang="en-US" sz="1800">
                <a:solidFill>
                  <a:srgbClr val="ED6A43"/>
                </a:solidFill>
                <a:highlight>
                  <a:srgbClr val="F7F7F7"/>
                </a:highlight>
                <a:latin typeface="Consolas"/>
                <a:ea typeface="Consolas"/>
                <a:cs typeface="Consolas"/>
                <a:sym typeface="Consolas"/>
              </a:rPr>
              <a:t>min_df</a:t>
            </a:r>
            <a:r>
              <a:rPr lang="en-US" sz="1800">
                <a:solidFill>
                  <a:srgbClr val="A71D5D"/>
                </a:solidFill>
                <a:highlight>
                  <a:srgbClr val="F7F7F7"/>
                </a:highlight>
                <a:latin typeface="Consolas"/>
                <a:ea typeface="Consolas"/>
                <a:cs typeface="Consolas"/>
                <a:sym typeface="Consolas"/>
              </a:rPr>
              <a:t>=</a:t>
            </a:r>
            <a:r>
              <a:rPr lang="en-US" sz="1800">
                <a:solidFill>
                  <a:srgbClr val="0086B3"/>
                </a:solidFill>
                <a:highlight>
                  <a:srgbClr val="F7F7F7"/>
                </a:highlight>
                <a:latin typeface="Consolas"/>
                <a:ea typeface="Consolas"/>
                <a:cs typeface="Consolas"/>
                <a:sym typeface="Consolas"/>
              </a:rPr>
              <a:t>3</a:t>
            </a:r>
            <a:r>
              <a:rPr lang="en-US" sz="1800">
                <a:solidFill>
                  <a:srgbClr val="333333"/>
                </a:solidFill>
                <a:highlight>
                  <a:srgbClr val="F7F7F7"/>
                </a:highlight>
                <a:latin typeface="Consolas"/>
                <a:ea typeface="Consolas"/>
                <a:cs typeface="Consolas"/>
                <a:sym typeface="Consolas"/>
              </a:rPr>
              <a:t>)</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docs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cv.fit_transform(data.body.dropna())</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969896"/>
                </a:solidFill>
                <a:highlight>
                  <a:srgbClr val="F7F7F7"/>
                </a:highlight>
                <a:latin typeface="Consolas"/>
                <a:ea typeface="Consolas"/>
                <a:cs typeface="Consolas"/>
                <a:sym typeface="Consolas"/>
              </a:rPr>
              <a:t># Build a mapping of numerical ID to word</a:t>
            </a: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id2word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a:t>
            </a:r>
            <a:r>
              <a:rPr lang="en-US" sz="1800">
                <a:solidFill>
                  <a:srgbClr val="0086B3"/>
                </a:solidFill>
                <a:highlight>
                  <a:srgbClr val="F7F7F7"/>
                </a:highlight>
                <a:latin typeface="Consolas"/>
                <a:ea typeface="Consolas"/>
                <a:cs typeface="Consolas"/>
                <a:sym typeface="Consolas"/>
              </a:rPr>
              <a:t>dict</a:t>
            </a:r>
            <a:r>
              <a:rPr lang="en-US" sz="1800">
                <a:solidFill>
                  <a:srgbClr val="333333"/>
                </a:solidFill>
                <a:highlight>
                  <a:srgbClr val="F7F7F7"/>
                </a:highlight>
                <a:latin typeface="Consolas"/>
                <a:ea typeface="Consolas"/>
                <a:cs typeface="Consolas"/>
                <a:sym typeface="Consolas"/>
              </a:rPr>
              <a:t>(</a:t>
            </a:r>
            <a:r>
              <a:rPr lang="en-US" sz="1800">
                <a:solidFill>
                  <a:srgbClr val="0086B3"/>
                </a:solidFill>
                <a:highlight>
                  <a:srgbClr val="F7F7F7"/>
                </a:highlight>
                <a:latin typeface="Consolas"/>
                <a:ea typeface="Consolas"/>
                <a:cs typeface="Consolas"/>
                <a:sym typeface="Consolas"/>
              </a:rPr>
              <a:t>enumerate</a:t>
            </a:r>
            <a:r>
              <a:rPr lang="en-US" sz="1800">
                <a:solidFill>
                  <a:srgbClr val="333333"/>
                </a:solidFill>
                <a:highlight>
                  <a:srgbClr val="F7F7F7"/>
                </a:highlight>
                <a:latin typeface="Consolas"/>
                <a:ea typeface="Consolas"/>
                <a:cs typeface="Consolas"/>
                <a:sym typeface="Consolas"/>
              </a:rPr>
              <a:t>(cv.get_feature_names()))</a:t>
            </a:r>
          </a:p>
          <a:p>
            <a:pPr marR="0" lvl="0" algn="l" rtl="0">
              <a:spcBef>
                <a:spcPts val="0"/>
              </a:spcBef>
              <a:buNone/>
            </a:pPr>
            <a:endParaRPr sz="2800">
              <a:latin typeface="Georgia"/>
              <a:ea typeface="Georgia"/>
              <a:cs typeface="Georgia"/>
              <a:sym typeface="Georgia"/>
            </a:endParaRPr>
          </a:p>
        </p:txBody>
      </p:sp>
      <p:sp>
        <p:nvSpPr>
          <p:cNvPr id="655" name="Shape 6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to learn which columns are correlated (i.e. likely to come from the same topic.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the </a:t>
            </a:r>
            <a:r>
              <a:rPr lang="en-US" sz="2800" i="1">
                <a:latin typeface="Georgia"/>
                <a:ea typeface="Georgia"/>
                <a:cs typeface="Georgia"/>
                <a:sym typeface="Georgia"/>
              </a:rPr>
              <a:t>word distribution</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also determine what topics are in each document, the </a:t>
            </a:r>
            <a:r>
              <a:rPr lang="en-US" sz="2800" i="1">
                <a:latin typeface="Georgia"/>
                <a:ea typeface="Georgia"/>
                <a:cs typeface="Georgia"/>
                <a:sym typeface="Georgia"/>
              </a:rPr>
              <a:t>topic distribution</a:t>
            </a:r>
            <a:r>
              <a:rPr lang="en-US" sz="2800">
                <a:latin typeface="Georgia"/>
                <a:ea typeface="Georgia"/>
                <a:cs typeface="Georgia"/>
                <a:sym typeface="Georgia"/>
              </a:rPr>
              <a:t>.</a:t>
            </a:r>
          </a:p>
        </p:txBody>
      </p:sp>
      <p:sp>
        <p:nvSpPr>
          <p:cNvPr id="661" name="Shape 6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8800" b="1" dirty="0">
                <a:solidFill>
                  <a:srgbClr val="FFFFFF"/>
                </a:solidFill>
                <a:latin typeface="Oswald"/>
                <a:ea typeface="Oswald"/>
                <a:cs typeface="Oswald"/>
                <a:sym typeface="Oswald"/>
              </a:rPr>
              <a:t>LATENT VARIABLES AND NATURAL LANGUAGE PROCESSING</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lnSpc>
                <a:spcPct val="115000"/>
              </a:lnSpc>
              <a:spcBef>
                <a:spcPts val="0"/>
              </a:spcBef>
              <a:buNone/>
            </a:pPr>
            <a:endParaRPr sz="18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1800">
                <a:solidFill>
                  <a:srgbClr val="A71D5D"/>
                </a:solidFill>
                <a:highlight>
                  <a:srgbClr val="F7F7F7"/>
                </a:highlight>
                <a:latin typeface="Consolas"/>
                <a:ea typeface="Consolas"/>
                <a:cs typeface="Consolas"/>
                <a:sym typeface="Consolas"/>
              </a:rPr>
              <a:t>from</a:t>
            </a:r>
            <a:r>
              <a:rPr lang="en-US" sz="1800">
                <a:solidFill>
                  <a:srgbClr val="333333"/>
                </a:solidFill>
                <a:highlight>
                  <a:srgbClr val="F7F7F7"/>
                </a:highlight>
                <a:latin typeface="Consolas"/>
                <a:ea typeface="Consolas"/>
                <a:cs typeface="Consolas"/>
                <a:sym typeface="Consolas"/>
              </a:rPr>
              <a:t> gensim.models.ldamodel </a:t>
            </a:r>
            <a:r>
              <a:rPr lang="en-US" sz="1800">
                <a:solidFill>
                  <a:srgbClr val="A71D5D"/>
                </a:solidFill>
                <a:highlight>
                  <a:srgbClr val="F7F7F7"/>
                </a:highlight>
                <a:latin typeface="Consolas"/>
                <a:ea typeface="Consolas"/>
                <a:cs typeface="Consolas"/>
                <a:sym typeface="Consolas"/>
              </a:rPr>
              <a:t>import</a:t>
            </a:r>
            <a:r>
              <a:rPr lang="en-US" sz="1800">
                <a:solidFill>
                  <a:srgbClr val="333333"/>
                </a:solidFill>
                <a:highlight>
                  <a:srgbClr val="F7F7F7"/>
                </a:highlight>
                <a:latin typeface="Consolas"/>
                <a:ea typeface="Consolas"/>
                <a:cs typeface="Consolas"/>
                <a:sym typeface="Consolas"/>
              </a:rPr>
              <a:t> LdaModel</a:t>
            </a:r>
            <a:br>
              <a:rPr lang="en-US" sz="1800">
                <a:solidFill>
                  <a:srgbClr val="333333"/>
                </a:solidFill>
                <a:highlight>
                  <a:srgbClr val="F7F7F7"/>
                </a:highlight>
                <a:latin typeface="Consolas"/>
                <a:ea typeface="Consolas"/>
                <a:cs typeface="Consolas"/>
                <a:sym typeface="Consolas"/>
              </a:rPr>
            </a:br>
            <a:r>
              <a:rPr lang="en-US" sz="1800">
                <a:solidFill>
                  <a:srgbClr val="A71D5D"/>
                </a:solidFill>
                <a:highlight>
                  <a:srgbClr val="F7F7F7"/>
                </a:highlight>
                <a:latin typeface="Consolas"/>
                <a:ea typeface="Consolas"/>
                <a:cs typeface="Consolas"/>
                <a:sym typeface="Consolas"/>
              </a:rPr>
              <a:t>from</a:t>
            </a:r>
            <a:r>
              <a:rPr lang="en-US" sz="1800">
                <a:solidFill>
                  <a:srgbClr val="333333"/>
                </a:solidFill>
                <a:highlight>
                  <a:srgbClr val="F7F7F7"/>
                </a:highlight>
                <a:latin typeface="Consolas"/>
                <a:ea typeface="Consolas"/>
                <a:cs typeface="Consolas"/>
                <a:sym typeface="Consolas"/>
              </a:rPr>
              <a:t> gensim.matutils </a:t>
            </a:r>
            <a:r>
              <a:rPr lang="en-US" sz="1800">
                <a:solidFill>
                  <a:srgbClr val="A71D5D"/>
                </a:solidFill>
                <a:highlight>
                  <a:srgbClr val="F7F7F7"/>
                </a:highlight>
                <a:latin typeface="Consolas"/>
                <a:ea typeface="Consolas"/>
                <a:cs typeface="Consolas"/>
                <a:sym typeface="Consolas"/>
              </a:rPr>
              <a:t>import</a:t>
            </a:r>
            <a:r>
              <a:rPr lang="en-US" sz="1800">
                <a:solidFill>
                  <a:srgbClr val="333333"/>
                </a:solidFill>
                <a:highlight>
                  <a:srgbClr val="F7F7F7"/>
                </a:highlight>
                <a:latin typeface="Consolas"/>
                <a:ea typeface="Consolas"/>
                <a:cs typeface="Consolas"/>
                <a:sym typeface="Consolas"/>
              </a:rPr>
              <a:t> Sparse2Corpus</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969896"/>
                </a:solidFill>
                <a:highlight>
                  <a:srgbClr val="F7F7F7"/>
                </a:highlight>
                <a:latin typeface="Consolas"/>
                <a:ea typeface="Consolas"/>
                <a:cs typeface="Consolas"/>
                <a:sym typeface="Consolas"/>
              </a:rPr>
              <a:t># First we convert our word-matrix into gensim's format</a:t>
            </a: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corpus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Sparse2Corpus(docs, </a:t>
            </a:r>
            <a:r>
              <a:rPr lang="en-US" sz="1800">
                <a:solidFill>
                  <a:srgbClr val="ED6A43"/>
                </a:solidFill>
                <a:highlight>
                  <a:srgbClr val="F7F7F7"/>
                </a:highlight>
                <a:latin typeface="Consolas"/>
                <a:ea typeface="Consolas"/>
                <a:cs typeface="Consolas"/>
                <a:sym typeface="Consolas"/>
              </a:rPr>
              <a:t>documents_columns</a:t>
            </a:r>
            <a:r>
              <a:rPr lang="en-US" sz="1800">
                <a:solidFill>
                  <a:srgbClr val="333333"/>
                </a:solidFill>
                <a:highlight>
                  <a:srgbClr val="F7F7F7"/>
                </a:highlight>
                <a:latin typeface="Consolas"/>
                <a:ea typeface="Consolas"/>
                <a:cs typeface="Consolas"/>
                <a:sym typeface="Consolas"/>
              </a:rPr>
              <a:t>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a:t>
            </a:r>
            <a:r>
              <a:rPr lang="en-US" sz="1800">
                <a:solidFill>
                  <a:srgbClr val="0086B3"/>
                </a:solidFill>
                <a:highlight>
                  <a:srgbClr val="F7F7F7"/>
                </a:highlight>
                <a:latin typeface="Consolas"/>
                <a:ea typeface="Consolas"/>
                <a:cs typeface="Consolas"/>
                <a:sym typeface="Consolas"/>
              </a:rPr>
              <a:t>False</a:t>
            </a:r>
            <a:r>
              <a:rPr lang="en-US" sz="1800">
                <a:solidFill>
                  <a:srgbClr val="333333"/>
                </a:solidFill>
                <a:highlight>
                  <a:srgbClr val="F7F7F7"/>
                </a:highlight>
                <a:latin typeface="Consolas"/>
                <a:ea typeface="Consolas"/>
                <a:cs typeface="Consolas"/>
                <a:sym typeface="Consolas"/>
              </a:rPr>
              <a:t>)</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969896"/>
                </a:solidFill>
                <a:highlight>
                  <a:srgbClr val="F7F7F7"/>
                </a:highlight>
                <a:latin typeface="Consolas"/>
                <a:ea typeface="Consolas"/>
                <a:cs typeface="Consolas"/>
                <a:sym typeface="Consolas"/>
              </a:rPr>
              <a:t># Then we fit an LDA model</a:t>
            </a: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lda_model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LdaModel(</a:t>
            </a:r>
            <a:r>
              <a:rPr lang="en-US" sz="1800">
                <a:solidFill>
                  <a:srgbClr val="ED6A43"/>
                </a:solidFill>
                <a:highlight>
                  <a:srgbClr val="F7F7F7"/>
                </a:highlight>
                <a:latin typeface="Consolas"/>
                <a:ea typeface="Consolas"/>
                <a:cs typeface="Consolas"/>
                <a:sym typeface="Consolas"/>
              </a:rPr>
              <a:t>corpus</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corpus, </a:t>
            </a:r>
            <a:r>
              <a:rPr lang="en-US" sz="1800">
                <a:solidFill>
                  <a:srgbClr val="ED6A43"/>
                </a:solidFill>
                <a:highlight>
                  <a:srgbClr val="F7F7F7"/>
                </a:highlight>
                <a:latin typeface="Consolas"/>
                <a:ea typeface="Consolas"/>
                <a:cs typeface="Consolas"/>
                <a:sym typeface="Consolas"/>
              </a:rPr>
              <a:t>id2word</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id2word, </a:t>
            </a:r>
            <a:r>
              <a:rPr lang="en-US" sz="1800">
                <a:solidFill>
                  <a:srgbClr val="ED6A43"/>
                </a:solidFill>
                <a:highlight>
                  <a:srgbClr val="F7F7F7"/>
                </a:highlight>
                <a:latin typeface="Consolas"/>
                <a:ea typeface="Consolas"/>
                <a:cs typeface="Consolas"/>
                <a:sym typeface="Consolas"/>
              </a:rPr>
              <a:t>num_topics</a:t>
            </a:r>
            <a:r>
              <a:rPr lang="en-US" sz="1800">
                <a:solidFill>
                  <a:srgbClr val="A71D5D"/>
                </a:solidFill>
                <a:highlight>
                  <a:srgbClr val="F7F7F7"/>
                </a:highlight>
                <a:latin typeface="Consolas"/>
                <a:ea typeface="Consolas"/>
                <a:cs typeface="Consolas"/>
                <a:sym typeface="Consolas"/>
              </a:rPr>
              <a:t>=</a:t>
            </a:r>
            <a:r>
              <a:rPr lang="en-US" sz="1800">
                <a:solidFill>
                  <a:srgbClr val="0086B3"/>
                </a:solidFill>
                <a:highlight>
                  <a:srgbClr val="F7F7F7"/>
                </a:highlight>
                <a:latin typeface="Consolas"/>
                <a:ea typeface="Consolas"/>
                <a:cs typeface="Consolas"/>
                <a:sym typeface="Consolas"/>
              </a:rPr>
              <a:t>15</a:t>
            </a:r>
            <a:r>
              <a:rPr lang="en-US" sz="1800">
                <a:solidFill>
                  <a:srgbClr val="333333"/>
                </a:solidFill>
                <a:highlight>
                  <a:srgbClr val="F7F7F7"/>
                </a:highlight>
                <a:latin typeface="Consolas"/>
                <a:ea typeface="Consolas"/>
                <a:cs typeface="Consolas"/>
                <a:sym typeface="Consolas"/>
              </a:rPr>
              <a:t>)</a:t>
            </a:r>
          </a:p>
          <a:p>
            <a:pPr marR="0" lvl="0" algn="l" rtl="0">
              <a:spcBef>
                <a:spcPts val="0"/>
              </a:spcBef>
              <a:buNone/>
            </a:pPr>
            <a:endParaRPr sz="1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 this model, we need to explicitly specify the number of topic we want the model to uncover.</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is a critical parameter, but there isn’t much guidance on how to choose it.  Try to use domain expertise where possible.</a:t>
            </a:r>
          </a:p>
        </p:txBody>
      </p:sp>
      <p:sp>
        <p:nvSpPr>
          <p:cNvPr id="667" name="Shape 6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With our fit model, we can assess goodness of fit.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Like other unsupervised learning techniques, most of our validation techniques are mostly about interpretation.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Use the following questions to guide you.</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Did we learn reasonable topics?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Do the words that make up a topic make sense?</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Is this topic helpful towards our goal?</a:t>
            </a:r>
          </a:p>
        </p:txBody>
      </p:sp>
      <p:sp>
        <p:nvSpPr>
          <p:cNvPr id="673" name="Shape 67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We can evaluate this by viewing the top words in each topic.</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has a </a:t>
            </a:r>
            <a:r>
              <a:rPr lang="en-US" sz="2800">
                <a:latin typeface="Consolas"/>
                <a:ea typeface="Consolas"/>
                <a:cs typeface="Consolas"/>
                <a:sym typeface="Consolas"/>
              </a:rPr>
              <a:t>show_topics</a:t>
            </a:r>
            <a:r>
              <a:rPr lang="en-US" sz="2800">
                <a:latin typeface="Georgia"/>
                <a:ea typeface="Georgia"/>
                <a:cs typeface="Georgia"/>
                <a:sym typeface="Georgia"/>
              </a:rPr>
              <a:t> function for this.</a:t>
            </a:r>
          </a:p>
          <a:p>
            <a:pPr marR="0" lvl="0" algn="l" rtl="0">
              <a:lnSpc>
                <a:spcPct val="100000"/>
              </a:lnSpc>
              <a:spcBef>
                <a:spcPts val="0"/>
              </a:spcBef>
              <a:spcAft>
                <a:spcPts val="0"/>
              </a:spcAft>
              <a:buNone/>
            </a:pPr>
            <a:endParaRPr sz="2800">
              <a:latin typeface="Georgia"/>
              <a:ea typeface="Georgia"/>
              <a:cs typeface="Georgia"/>
              <a:sym typeface="Georgia"/>
            </a:endParaRPr>
          </a:p>
          <a:p>
            <a:pPr lvl="0" rtl="0">
              <a:lnSpc>
                <a:spcPct val="145000"/>
              </a:lnSpc>
              <a:spcBef>
                <a:spcPts val="0"/>
              </a:spcBef>
              <a:buNone/>
            </a:pPr>
            <a:r>
              <a:rPr lang="en-US" sz="1800">
                <a:solidFill>
                  <a:srgbClr val="333333"/>
                </a:solidFill>
                <a:highlight>
                  <a:srgbClr val="F7F7F7"/>
                </a:highlight>
                <a:latin typeface="Consolas"/>
                <a:ea typeface="Consolas"/>
                <a:cs typeface="Consolas"/>
                <a:sym typeface="Consolas"/>
              </a:rPr>
              <a:t>num_topics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a:t>
            </a:r>
            <a:r>
              <a:rPr lang="en-US" sz="1800">
                <a:solidFill>
                  <a:srgbClr val="0086B3"/>
                </a:solidFill>
                <a:highlight>
                  <a:srgbClr val="F7F7F7"/>
                </a:highlight>
                <a:latin typeface="Consolas"/>
                <a:ea typeface="Consolas"/>
                <a:cs typeface="Consolas"/>
                <a:sym typeface="Consolas"/>
              </a:rPr>
              <a:t>25</a:t>
            </a: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num_words_per_topic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a:t>
            </a:r>
            <a:r>
              <a:rPr lang="en-US" sz="1800">
                <a:solidFill>
                  <a:srgbClr val="0086B3"/>
                </a:solidFill>
                <a:highlight>
                  <a:srgbClr val="F7F7F7"/>
                </a:highlight>
                <a:latin typeface="Consolas"/>
                <a:ea typeface="Consolas"/>
                <a:cs typeface="Consolas"/>
                <a:sym typeface="Consolas"/>
              </a:rPr>
              <a:t>5</a:t>
            </a: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A71D5D"/>
                </a:solidFill>
                <a:highlight>
                  <a:srgbClr val="F7F7F7"/>
                </a:highlight>
                <a:latin typeface="Consolas"/>
                <a:ea typeface="Consolas"/>
                <a:cs typeface="Consolas"/>
                <a:sym typeface="Consolas"/>
              </a:rPr>
              <a:t>for</a:t>
            </a:r>
            <a:r>
              <a:rPr lang="en-US" sz="1800">
                <a:solidFill>
                  <a:srgbClr val="333333"/>
                </a:solidFill>
                <a:highlight>
                  <a:srgbClr val="F7F7F7"/>
                </a:highlight>
                <a:latin typeface="Consolas"/>
                <a:ea typeface="Consolas"/>
                <a:cs typeface="Consolas"/>
                <a:sym typeface="Consolas"/>
              </a:rPr>
              <a:t> ti, topic </a:t>
            </a:r>
            <a:r>
              <a:rPr lang="en-US" sz="1800">
                <a:solidFill>
                  <a:srgbClr val="A71D5D"/>
                </a:solidFill>
                <a:highlight>
                  <a:srgbClr val="F7F7F7"/>
                </a:highlight>
                <a:latin typeface="Consolas"/>
                <a:ea typeface="Consolas"/>
                <a:cs typeface="Consolas"/>
                <a:sym typeface="Consolas"/>
              </a:rPr>
              <a:t>in</a:t>
            </a:r>
            <a:r>
              <a:rPr lang="en-US" sz="1800">
                <a:solidFill>
                  <a:srgbClr val="333333"/>
                </a:solidFill>
                <a:highlight>
                  <a:srgbClr val="F7F7F7"/>
                </a:highlight>
                <a:latin typeface="Consolas"/>
                <a:ea typeface="Consolas"/>
                <a:cs typeface="Consolas"/>
                <a:sym typeface="Consolas"/>
              </a:rPr>
              <a:t> </a:t>
            </a:r>
            <a:r>
              <a:rPr lang="en-US" sz="1800">
                <a:solidFill>
                  <a:srgbClr val="0086B3"/>
                </a:solidFill>
                <a:highlight>
                  <a:srgbClr val="F7F7F7"/>
                </a:highlight>
                <a:latin typeface="Consolas"/>
                <a:ea typeface="Consolas"/>
                <a:cs typeface="Consolas"/>
                <a:sym typeface="Consolas"/>
              </a:rPr>
              <a:t>enumerate</a:t>
            </a:r>
            <a:r>
              <a:rPr lang="en-US" sz="1800">
                <a:solidFill>
                  <a:srgbClr val="333333"/>
                </a:solidFill>
                <a:highlight>
                  <a:srgbClr val="F7F7F7"/>
                </a:highlight>
                <a:latin typeface="Consolas"/>
                <a:ea typeface="Consolas"/>
                <a:cs typeface="Consolas"/>
                <a:sym typeface="Consolas"/>
              </a:rPr>
              <a:t>(lda.show_topics(</a:t>
            </a:r>
            <a:r>
              <a:rPr lang="en-US" sz="1800">
                <a:solidFill>
                  <a:srgbClr val="ED6A43"/>
                </a:solidFill>
                <a:highlight>
                  <a:srgbClr val="F7F7F7"/>
                </a:highlight>
                <a:latin typeface="Consolas"/>
                <a:ea typeface="Consolas"/>
                <a:cs typeface="Consolas"/>
                <a:sym typeface="Consolas"/>
              </a:rPr>
              <a:t>num_topics</a:t>
            </a:r>
            <a:r>
              <a:rPr lang="en-US" sz="1800">
                <a:solidFill>
                  <a:srgbClr val="333333"/>
                </a:solidFill>
                <a:highlight>
                  <a:srgbClr val="F7F7F7"/>
                </a:highlight>
                <a:latin typeface="Consolas"/>
                <a:ea typeface="Consolas"/>
                <a:cs typeface="Consolas"/>
                <a:sym typeface="Consolas"/>
              </a:rPr>
              <a:t>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num_topics, </a:t>
            </a:r>
            <a:r>
              <a:rPr lang="en-US" sz="1800">
                <a:solidFill>
                  <a:srgbClr val="ED6A43"/>
                </a:solidFill>
                <a:highlight>
                  <a:srgbClr val="F7F7F7"/>
                </a:highlight>
                <a:latin typeface="Consolas"/>
                <a:ea typeface="Consolas"/>
                <a:cs typeface="Consolas"/>
                <a:sym typeface="Consolas"/>
              </a:rPr>
              <a:t>num_words_per_topic</a:t>
            </a:r>
            <a:r>
              <a:rPr lang="en-US" sz="1800">
                <a:solidFill>
                  <a:srgbClr val="333333"/>
                </a:solidFill>
                <a:highlight>
                  <a:srgbClr val="F7F7F7"/>
                </a:highlight>
                <a:latin typeface="Consolas"/>
                <a:ea typeface="Consolas"/>
                <a:cs typeface="Consolas"/>
                <a:sym typeface="Consolas"/>
              </a:rPr>
              <a:t>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n_words_per_topic)):</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t>
            </a:r>
            <a:r>
              <a:rPr lang="en-US" sz="1800">
                <a:solidFill>
                  <a:srgbClr val="0086B3"/>
                </a:solidFill>
                <a:highlight>
                  <a:srgbClr val="F7F7F7"/>
                </a:highlight>
                <a:latin typeface="Consolas"/>
                <a:ea typeface="Consolas"/>
                <a:cs typeface="Consolas"/>
                <a:sym typeface="Consolas"/>
              </a:rPr>
              <a:t>print</a:t>
            </a:r>
            <a:r>
              <a:rPr lang="en-US" sz="1800">
                <a:solidFill>
                  <a:srgbClr val="333333"/>
                </a:solidFill>
                <a:highlight>
                  <a:srgbClr val="F7F7F7"/>
                </a:highlight>
                <a:latin typeface="Consolas"/>
                <a:ea typeface="Consolas"/>
                <a:cs typeface="Consolas"/>
                <a:sym typeface="Consolas"/>
              </a:rPr>
              <a:t>(</a:t>
            </a:r>
            <a:r>
              <a:rPr lang="en-US" sz="1800">
                <a:solidFill>
                  <a:srgbClr val="183691"/>
                </a:solidFill>
                <a:highlight>
                  <a:srgbClr val="F7F7F7"/>
                </a:highlight>
                <a:latin typeface="Consolas"/>
                <a:ea typeface="Consolas"/>
                <a:cs typeface="Consolas"/>
                <a:sym typeface="Consolas"/>
              </a:rPr>
              <a:t>"Topic: </a:t>
            </a:r>
            <a:r>
              <a:rPr lang="en-US" sz="1800">
                <a:solidFill>
                  <a:srgbClr val="0086B3"/>
                </a:solidFill>
                <a:highlight>
                  <a:srgbClr val="F7F7F7"/>
                </a:highlight>
                <a:latin typeface="Consolas"/>
                <a:ea typeface="Consolas"/>
                <a:cs typeface="Consolas"/>
                <a:sym typeface="Consolas"/>
              </a:rPr>
              <a:t>%d</a:t>
            </a:r>
            <a:r>
              <a:rPr lang="en-US" sz="1800">
                <a:solidFill>
                  <a:srgbClr val="183691"/>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(ti))</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t>
            </a:r>
            <a:r>
              <a:rPr lang="en-US" sz="1800">
                <a:solidFill>
                  <a:srgbClr val="0086B3"/>
                </a:solidFill>
                <a:highlight>
                  <a:srgbClr val="F7F7F7"/>
                </a:highlight>
                <a:latin typeface="Consolas"/>
                <a:ea typeface="Consolas"/>
                <a:cs typeface="Consolas"/>
                <a:sym typeface="Consolas"/>
              </a:rPr>
              <a:t>print</a:t>
            </a:r>
            <a:r>
              <a:rPr lang="en-US" sz="1800">
                <a:solidFill>
                  <a:srgbClr val="333333"/>
                </a:solidFill>
                <a:highlight>
                  <a:srgbClr val="F7F7F7"/>
                </a:highlight>
                <a:latin typeface="Consolas"/>
                <a:ea typeface="Consolas"/>
                <a:cs typeface="Consolas"/>
                <a:sym typeface="Consolas"/>
              </a:rPr>
              <a:t> (topic)</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t>
            </a:r>
            <a:r>
              <a:rPr lang="en-US" sz="1800">
                <a:solidFill>
                  <a:srgbClr val="0086B3"/>
                </a:solidFill>
                <a:highlight>
                  <a:srgbClr val="F7F7F7"/>
                </a:highlight>
                <a:latin typeface="Consolas"/>
                <a:ea typeface="Consolas"/>
                <a:cs typeface="Consolas"/>
                <a:sym typeface="Consolas"/>
              </a:rPr>
              <a:t>print</a:t>
            </a:r>
            <a:r>
              <a:rPr lang="en-US" sz="18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679" name="Shape 6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Some topics will be clearer than others.  The following topics represent clear concepts:</a:t>
            </a:r>
          </a:p>
          <a:p>
            <a:pPr marR="0" lvl="0" algn="l" rtl="0">
              <a:lnSpc>
                <a:spcPct val="100000"/>
              </a:lnSpc>
              <a:spcBef>
                <a:spcPts val="0"/>
              </a:spcBef>
              <a:spcAft>
                <a:spcPts val="0"/>
              </a:spcAft>
              <a:buNone/>
            </a:pPr>
            <a:endParaRPr sz="2800">
              <a:latin typeface="Georgia"/>
              <a:ea typeface="Georgia"/>
              <a:cs typeface="Georgia"/>
              <a:sym typeface="Georgia"/>
            </a:endParaRPr>
          </a:p>
          <a:p>
            <a:pPr marL="457200" lvl="0" indent="0" algn="ctr" rtl="0">
              <a:lnSpc>
                <a:spcPct val="2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0.009*cup + 0.009*recipe + 0.007*make + 0.007*food + 0.006*sugar → Cooking and Recipes</a:t>
            </a:r>
          </a:p>
          <a:p>
            <a:pPr marL="457200" lvl="0" indent="0" algn="ctr" rtl="0">
              <a:lnSpc>
                <a:spcPct val="2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0.013*butter + 0.010*baking + 0.010*dough + 0.009*cup + 0.009*sugar → Cooking and recipes</a:t>
            </a:r>
          </a:p>
          <a:p>
            <a:pPr marL="457200" lvl="0" indent="0" algn="ctr" rtl="0">
              <a:lnSpc>
                <a:spcPct val="2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0.013*fashion + 0.006*like + 0.006*dress + 0.005*style → Fashion and Style</a:t>
            </a:r>
          </a:p>
        </p:txBody>
      </p:sp>
      <p:sp>
        <p:nvSpPr>
          <p:cNvPr id="685" name="Shape 68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Shape 69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91" name="Shape 69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92" name="Shape 69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93" name="Shape 693"/>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Demonstrate the code you used to generate the topics above.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Hypothesize other topic interpretations.</a:t>
            </a:r>
          </a:p>
        </p:txBody>
      </p:sp>
      <p:sp>
        <p:nvSpPr>
          <p:cNvPr id="694" name="Shape 69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and topics</a:t>
            </a:r>
          </a:p>
        </p:txBody>
      </p:sp>
      <p:sp>
        <p:nvSpPr>
          <p:cNvPr id="695" name="Shape 69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96" name="Shape 69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97" name="Shape 69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Shape 7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703" name="Shape 70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WORD2VEC</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Shape 7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09" name="Shape 70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Word2Vec</a:t>
            </a:r>
            <a:r>
              <a:rPr lang="en-US" sz="2800">
                <a:latin typeface="Georgia"/>
                <a:ea typeface="Georgia"/>
                <a:cs typeface="Georgia"/>
                <a:sym typeface="Georgia"/>
              </a:rPr>
              <a:t> is another unsupervised model for latent variable NLP.</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was </a:t>
            </a:r>
            <a:r>
              <a:rPr lang="en-US" sz="2800" u="sng">
                <a:solidFill>
                  <a:schemeClr val="hlink"/>
                </a:solidFill>
                <a:latin typeface="Georgia"/>
                <a:ea typeface="Georgia"/>
                <a:cs typeface="Georgia"/>
                <a:sym typeface="Georgia"/>
                <a:hlinkClick r:id="rId3"/>
              </a:rPr>
              <a:t>originally released by Google</a:t>
            </a:r>
            <a:r>
              <a:rPr lang="en-US" sz="2800">
                <a:latin typeface="Georgia"/>
                <a:ea typeface="Georgia"/>
                <a:cs typeface="Georgia"/>
                <a:sym typeface="Georgia"/>
              </a:rPr>
              <a:t> and further </a:t>
            </a:r>
            <a:r>
              <a:rPr lang="en-US" sz="2800" u="sng">
                <a:solidFill>
                  <a:schemeClr val="hlink"/>
                </a:solidFill>
                <a:latin typeface="Georgia"/>
                <a:ea typeface="Georgia"/>
                <a:cs typeface="Georgia"/>
                <a:sym typeface="Georgia"/>
                <a:hlinkClick r:id="rId4"/>
              </a:rPr>
              <a:t>refined at Stanford</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model creates </a:t>
            </a:r>
            <a:r>
              <a:rPr lang="en-US" sz="2800" i="1">
                <a:latin typeface="Georgia"/>
                <a:ea typeface="Georgia"/>
                <a:cs typeface="Georgia"/>
                <a:sym typeface="Georgia"/>
              </a:rPr>
              <a:t>word vectors</a:t>
            </a:r>
            <a:r>
              <a:rPr lang="en-US" sz="2800">
                <a:latin typeface="Georgia"/>
                <a:ea typeface="Georgia"/>
                <a:cs typeface="Georgia"/>
                <a:sym typeface="Georgia"/>
              </a:rPr>
              <a:t>, multidimensional representations of words.  </a:t>
            </a:r>
          </a:p>
          <a:p>
            <a:pPr marR="0" lvl="0" algn="l" rtl="0">
              <a:spcBef>
                <a:spcPts val="0"/>
              </a:spcBef>
              <a:buNone/>
            </a:pPr>
            <a:endParaRPr sz="2800">
              <a:latin typeface="Georgia"/>
              <a:ea typeface="Georgia"/>
              <a:cs typeface="Georgia"/>
              <a:sym typeface="Georgia"/>
            </a:endParaRPr>
          </a:p>
          <a:p>
            <a:pPr marR="0" lvl="0" algn="ctr" rtl="0">
              <a:spcBef>
                <a:spcPts val="0"/>
              </a:spcBef>
              <a:buNone/>
            </a:pPr>
            <a:r>
              <a:rPr lang="en-US" sz="2400">
                <a:latin typeface="Consolas"/>
                <a:ea typeface="Consolas"/>
                <a:cs typeface="Consolas"/>
                <a:sym typeface="Consolas"/>
              </a:rPr>
              <a:t>assembly → [0.12315, 0.23425, 0.89745324, 0.235234, 0.234234,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similar to having a distribution of concepts or topics that the word may come from.</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Shape 71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15" name="Shape 71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we take our usual document-word matrix and take its transpose, instead of talking about words as being features of a document, we can talk about documents as features of a specific word.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put it more abstractly, how do we define or characterize a single word?</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We can do so by defining its dictionary definition.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Or we can enumerate all of the ways we might use it.</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21" name="Shape 72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Given the word ‘Paris’, we have many contexts or uses we may find it in:</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['_ is the capital of', '_, France', 'the capital city _', 'the restaurant in _',]</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There are also a bunch of contexts we </a:t>
            </a:r>
            <a:r>
              <a:rPr lang="en-US" sz="2800" i="1">
                <a:latin typeface="Georgia"/>
                <a:ea typeface="Georgia"/>
                <a:cs typeface="Georgia"/>
                <a:sym typeface="Georgia"/>
              </a:rPr>
              <a:t>don’t</a:t>
            </a:r>
            <a:r>
              <a:rPr lang="en-US" sz="2800">
                <a:latin typeface="Georgia"/>
                <a:ea typeface="Georgia"/>
                <a:cs typeface="Georgia"/>
                <a:sym typeface="Georgia"/>
              </a:rPr>
              <a:t> expect to find it in:</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['can I have a _', 'there's too much _ on this' ... and millions more]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could make a feature or column for each of these contexts.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could represent ‘Paris’ in a sparse feature with all possible contexts.</a:t>
            </a: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Shape 7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27" name="Shape 72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Additionally, the first few examples represent the </a:t>
            </a:r>
            <a:r>
              <a:rPr lang="en-US" sz="2800" i="1">
                <a:latin typeface="Georgia"/>
                <a:ea typeface="Georgia"/>
                <a:cs typeface="Georgia"/>
                <a:sym typeface="Georgia"/>
              </a:rPr>
              <a:t>same</a:t>
            </a:r>
            <a:r>
              <a:rPr lang="en-US" sz="2800">
                <a:latin typeface="Georgia"/>
                <a:ea typeface="Georgia"/>
                <a:cs typeface="Georgia"/>
                <a:sym typeface="Georgia"/>
              </a:rPr>
              <a:t> concept:</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Paris is a city like thing, so it contains shops and restaurants.</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Paris is a capital city.</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want to use </a:t>
            </a:r>
            <a:r>
              <a:rPr lang="en-US" sz="2800" b="1">
                <a:latin typeface="Georgia"/>
                <a:ea typeface="Georgia"/>
                <a:cs typeface="Georgia"/>
                <a:sym typeface="Georgia"/>
              </a:rPr>
              <a:t>dimensionality reduction</a:t>
            </a:r>
            <a:r>
              <a:rPr lang="en-US" sz="2800">
                <a:latin typeface="Georgia"/>
                <a:ea typeface="Georgia"/>
                <a:cs typeface="Georgia"/>
                <a:sym typeface="Georgia"/>
              </a:rPr>
              <a:t> to find a </a:t>
            </a:r>
            <a:r>
              <a:rPr lang="en-US" sz="2800" i="1">
                <a:latin typeface="Georgia"/>
                <a:ea typeface="Georgia"/>
                <a:cs typeface="Georgia"/>
                <a:sym typeface="Georgia"/>
              </a:rPr>
              <a:t>few</a:t>
            </a:r>
            <a:r>
              <a:rPr lang="en-US" sz="2800">
                <a:latin typeface="Georgia"/>
                <a:ea typeface="Georgia"/>
                <a:cs typeface="Georgia"/>
                <a:sym typeface="Georgia"/>
              </a:rPr>
              <a:t> concepts per word instead of </a:t>
            </a:r>
            <a:r>
              <a:rPr lang="en-US" sz="2800" i="1">
                <a:latin typeface="Georgia"/>
                <a:ea typeface="Georgia"/>
                <a:cs typeface="Georgia"/>
                <a:sym typeface="Georgia"/>
              </a:rPr>
              <a:t>all</a:t>
            </a:r>
            <a:r>
              <a:rPr lang="en-US" sz="2800">
                <a:latin typeface="Georgia"/>
                <a:ea typeface="Georgia"/>
                <a:cs typeface="Georgia"/>
                <a:sym typeface="Georgia"/>
              </a:rPr>
              <a:t> possible contexts.</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2369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2800" b="1" dirty="0">
                <a:latin typeface="Oswald"/>
                <a:ea typeface="Oswald"/>
                <a:cs typeface="Oswald"/>
                <a:sym typeface="Oswald"/>
              </a:rPr>
              <a:t>LATENT VARIABLES AND NATURAL LANGUAGE PROCESSING</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1000"/>
              </a:spcBef>
              <a:buSzPct val="100000"/>
              <a:buFont typeface="Georgia"/>
              <a:buChar char="‣"/>
            </a:pPr>
            <a:r>
              <a:rPr lang="en-US" sz="2800">
                <a:latin typeface="Georgia"/>
                <a:ea typeface="Georgia"/>
                <a:cs typeface="Georgia"/>
                <a:sym typeface="Georgia"/>
              </a:rPr>
              <a:t>Understand what </a:t>
            </a:r>
            <a:r>
              <a:rPr lang="en-US" sz="2800" i="1">
                <a:latin typeface="Georgia"/>
                <a:ea typeface="Georgia"/>
                <a:cs typeface="Georgia"/>
                <a:sym typeface="Georgia"/>
              </a:rPr>
              <a:t>latent</a:t>
            </a:r>
            <a:r>
              <a:rPr lang="en-US" sz="2800">
                <a:latin typeface="Georgia"/>
                <a:ea typeface="Georgia"/>
                <a:cs typeface="Georgia"/>
                <a:sym typeface="Georgia"/>
              </a:rPr>
              <a:t> variables are</a:t>
            </a:r>
          </a:p>
          <a:p>
            <a:pPr marL="203200" marR="0" lvl="0" indent="-256540" algn="l" rtl="0">
              <a:spcBef>
                <a:spcPts val="1000"/>
              </a:spcBef>
              <a:buSzPct val="100000"/>
              <a:buFont typeface="Georgia"/>
              <a:buChar char="‣"/>
            </a:pPr>
            <a:r>
              <a:rPr lang="en-US" sz="2800">
                <a:latin typeface="Georgia"/>
                <a:ea typeface="Georgia"/>
                <a:cs typeface="Georgia"/>
                <a:sym typeface="Georgia"/>
              </a:rPr>
              <a:t>Understand the uses of </a:t>
            </a:r>
            <a:r>
              <a:rPr lang="en-US" sz="2800" i="1">
                <a:latin typeface="Georgia"/>
                <a:ea typeface="Georgia"/>
                <a:cs typeface="Georgia"/>
                <a:sym typeface="Georgia"/>
              </a:rPr>
              <a:t>latent variables</a:t>
            </a:r>
            <a:r>
              <a:rPr lang="en-US" sz="2800">
                <a:latin typeface="Georgia"/>
                <a:ea typeface="Georgia"/>
                <a:cs typeface="Georgia"/>
                <a:sym typeface="Georgia"/>
              </a:rPr>
              <a:t> in language processing</a:t>
            </a:r>
          </a:p>
          <a:p>
            <a:pPr marL="203200" marR="0" lvl="0" indent="-256540" algn="l" rtl="0">
              <a:spcBef>
                <a:spcPts val="1000"/>
              </a:spcBef>
              <a:buSzPct val="100000"/>
              <a:buFont typeface="Georgia"/>
              <a:buChar char="‣"/>
            </a:pPr>
            <a:r>
              <a:rPr lang="en-US" sz="2800">
                <a:latin typeface="Georgia"/>
                <a:ea typeface="Georgia"/>
                <a:cs typeface="Georgia"/>
                <a:sym typeface="Georgia"/>
              </a:rPr>
              <a:t>Use the </a:t>
            </a:r>
            <a:r>
              <a:rPr lang="en-US" sz="2800" i="1">
                <a:latin typeface="Georgia"/>
                <a:ea typeface="Georgia"/>
                <a:cs typeface="Georgia"/>
                <a:sym typeface="Georgia"/>
              </a:rPr>
              <a:t>word2vec</a:t>
            </a:r>
            <a:r>
              <a:rPr lang="en-US" sz="2800">
                <a:latin typeface="Georgia"/>
                <a:ea typeface="Georgia"/>
                <a:cs typeface="Georgia"/>
                <a:sym typeface="Georgia"/>
              </a:rPr>
              <a:t> and </a:t>
            </a:r>
            <a:r>
              <a:rPr lang="en-US" sz="2800" i="1">
                <a:latin typeface="Georgia"/>
                <a:ea typeface="Georgia"/>
                <a:cs typeface="Georgia"/>
                <a:sym typeface="Georgia"/>
              </a:rPr>
              <a:t>LDA</a:t>
            </a:r>
            <a:r>
              <a:rPr lang="en-US" sz="2800">
                <a:latin typeface="Georgia"/>
                <a:ea typeface="Georgia"/>
                <a:cs typeface="Georgia"/>
                <a:sym typeface="Georgia"/>
              </a:rPr>
              <a:t> algorithms of </a:t>
            </a:r>
            <a:r>
              <a:rPr lang="en-US" sz="2800">
                <a:latin typeface="Consolas"/>
                <a:ea typeface="Consolas"/>
                <a:cs typeface="Consolas"/>
                <a:sym typeface="Consolas"/>
              </a:rPr>
              <a:t>genism</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33" name="Shape 7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t>
            </a:r>
            <a:r>
              <a:rPr lang="en-US" sz="2800" b="1">
                <a:latin typeface="Georgia"/>
                <a:ea typeface="Georgia"/>
                <a:cs typeface="Georgia"/>
                <a:sym typeface="Georgia"/>
              </a:rPr>
              <a:t>LDA</a:t>
            </a:r>
            <a:r>
              <a:rPr lang="en-US" sz="2800">
                <a:latin typeface="Georgia"/>
                <a:ea typeface="Georgia"/>
                <a:cs typeface="Georgia"/>
                <a:sym typeface="Georgia"/>
              </a:rPr>
              <a:t>, we could do this by identifying the topics a word was most likely to come from.</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t>
            </a:r>
            <a:r>
              <a:rPr lang="en-US" sz="2800" b="1">
                <a:latin typeface="Georgia"/>
                <a:ea typeface="Georgia"/>
                <a:cs typeface="Georgia"/>
                <a:sym typeface="Georgia"/>
              </a:rPr>
              <a:t>Word2Vec</a:t>
            </a:r>
            <a:r>
              <a:rPr lang="en-US" sz="2800">
                <a:latin typeface="Georgia"/>
                <a:ea typeface="Georgia"/>
                <a:cs typeface="Georgia"/>
                <a:sym typeface="Georgia"/>
              </a:rPr>
              <a:t>, we will replace the overlapping contexts by some concept that represents them.</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Like other techniques, our goal is to identify correlated columns and replace them with a new column that represents those replaced columns.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can replace the [‘_ is a city’, ‘_ is a capital’, ‘I flew into _ today’]  columns by a single column, ‘IsACity’.</a:t>
            </a:r>
          </a:p>
        </p:txBody>
      </p: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Shape 73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 trained model, Word2Vec can be used for many tasks.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 commonly used feature of Word2Vec is being able to ask what words are similar to each other.</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example, if you ask for words similar to ‘france’, you would get:</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15000"/>
              </a:lnSpc>
              <a:spcBef>
                <a:spcPts val="800"/>
              </a:spcBef>
              <a:spcAft>
                <a:spcPts val="800"/>
              </a:spcAft>
              <a:buNone/>
            </a:pPr>
            <a:r>
              <a:rPr lang="en-US" sz="1800">
                <a:solidFill>
                  <a:srgbClr val="006600"/>
                </a:solidFill>
                <a:highlight>
                  <a:srgbClr val="FFFFFF"/>
                </a:highlight>
                <a:latin typeface="Consolas"/>
                <a:ea typeface="Consolas"/>
                <a:cs typeface="Consolas"/>
                <a:sym typeface="Consolas"/>
              </a:rPr>
              <a:t>           spain              0.678515</a:t>
            </a:r>
            <a:br>
              <a:rPr lang="en-US" sz="1800">
                <a:solidFill>
                  <a:srgbClr val="006600"/>
                </a:solidFill>
                <a:highlight>
                  <a:srgbClr val="FFFFFF"/>
                </a:highlight>
                <a:latin typeface="Consolas"/>
                <a:ea typeface="Consolas"/>
                <a:cs typeface="Consolas"/>
                <a:sym typeface="Consolas"/>
              </a:rPr>
            </a:br>
            <a:r>
              <a:rPr lang="en-US" sz="1800">
                <a:solidFill>
                  <a:srgbClr val="006600"/>
                </a:solidFill>
                <a:highlight>
                  <a:srgbClr val="FFFFFF"/>
                </a:highlight>
                <a:latin typeface="Consolas"/>
                <a:ea typeface="Consolas"/>
                <a:cs typeface="Consolas"/>
                <a:sym typeface="Consolas"/>
              </a:rPr>
              <a:t>          belgium              0.665923</a:t>
            </a:r>
            <a:br>
              <a:rPr lang="en-US" sz="1800">
                <a:solidFill>
                  <a:srgbClr val="006600"/>
                </a:solidFill>
                <a:highlight>
                  <a:srgbClr val="FFFFFF"/>
                </a:highlight>
                <a:latin typeface="Consolas"/>
                <a:ea typeface="Consolas"/>
                <a:cs typeface="Consolas"/>
                <a:sym typeface="Consolas"/>
              </a:rPr>
            </a:br>
            <a:r>
              <a:rPr lang="en-US" sz="1800">
                <a:solidFill>
                  <a:srgbClr val="006600"/>
                </a:solidFill>
                <a:highlight>
                  <a:srgbClr val="FFFFFF"/>
                </a:highlight>
                <a:latin typeface="Consolas"/>
                <a:ea typeface="Consolas"/>
                <a:cs typeface="Consolas"/>
                <a:sym typeface="Consolas"/>
              </a:rPr>
              <a:t>      netherlands              0.652428</a:t>
            </a:r>
            <a:br>
              <a:rPr lang="en-US" sz="1800">
                <a:solidFill>
                  <a:srgbClr val="006600"/>
                </a:solidFill>
                <a:highlight>
                  <a:srgbClr val="FFFFFF"/>
                </a:highlight>
                <a:latin typeface="Consolas"/>
                <a:ea typeface="Consolas"/>
                <a:cs typeface="Consolas"/>
                <a:sym typeface="Consolas"/>
              </a:rPr>
            </a:br>
            <a:r>
              <a:rPr lang="en-US" sz="1800">
                <a:solidFill>
                  <a:srgbClr val="006600"/>
                </a:solidFill>
                <a:highlight>
                  <a:srgbClr val="FFFFFF"/>
                </a:highlight>
                <a:latin typeface="Consolas"/>
                <a:ea typeface="Consolas"/>
                <a:cs typeface="Consolas"/>
                <a:sym typeface="Consolas"/>
              </a:rPr>
              <a:t>            italy              0.633130</a:t>
            </a:r>
            <a:br>
              <a:rPr lang="en-US" sz="1800">
                <a:solidFill>
                  <a:srgbClr val="006600"/>
                </a:solidFill>
                <a:highlight>
                  <a:srgbClr val="FFFFFF"/>
                </a:highlight>
                <a:latin typeface="Consolas"/>
                <a:ea typeface="Consolas"/>
                <a:cs typeface="Consolas"/>
                <a:sym typeface="Consolas"/>
              </a:rPr>
            </a:br>
            <a:r>
              <a:rPr lang="en-US" sz="1800">
                <a:solidFill>
                  <a:srgbClr val="006600"/>
                </a:solidFill>
                <a:highlight>
                  <a:srgbClr val="FFFFFF"/>
                </a:highlight>
                <a:latin typeface="Consolas"/>
                <a:ea typeface="Consolas"/>
                <a:cs typeface="Consolas"/>
                <a:sym typeface="Consolas"/>
              </a:rPr>
              <a:t>      switzerland              0.622323</a:t>
            </a:r>
            <a:br>
              <a:rPr lang="en-US" sz="1800">
                <a:solidFill>
                  <a:srgbClr val="006600"/>
                </a:solidFill>
                <a:highlight>
                  <a:srgbClr val="FFFFFF"/>
                </a:highlight>
                <a:latin typeface="Consolas"/>
                <a:ea typeface="Consolas"/>
                <a:cs typeface="Consolas"/>
                <a:sym typeface="Consolas"/>
              </a:rPr>
            </a:br>
            <a:r>
              <a:rPr lang="en-US" sz="1800">
                <a:solidFill>
                  <a:srgbClr val="006600"/>
                </a:solidFill>
                <a:highlight>
                  <a:srgbClr val="FFFFFF"/>
                </a:highlight>
                <a:latin typeface="Consolas"/>
                <a:ea typeface="Consolas"/>
                <a:cs typeface="Consolas"/>
                <a:sym typeface="Consolas"/>
              </a:rPr>
              <a:t>       luxembourg              0.610033</a:t>
            </a:r>
            <a:br>
              <a:rPr lang="en-US" sz="1800">
                <a:solidFill>
                  <a:srgbClr val="006600"/>
                </a:solidFill>
                <a:highlight>
                  <a:srgbClr val="FFFFFF"/>
                </a:highlight>
                <a:latin typeface="Consolas"/>
                <a:ea typeface="Consolas"/>
                <a:cs typeface="Consolas"/>
                <a:sym typeface="Consolas"/>
              </a:rPr>
            </a:br>
            <a:r>
              <a:rPr lang="en-US" sz="1800">
                <a:solidFill>
                  <a:srgbClr val="006600"/>
                </a:solidFill>
                <a:highlight>
                  <a:srgbClr val="FFFFFF"/>
                </a:highlight>
                <a:latin typeface="Consolas"/>
                <a:ea typeface="Consolas"/>
                <a:cs typeface="Consolas"/>
                <a:sym typeface="Consolas"/>
              </a:rPr>
              <a:t>         portugal              0.577154</a:t>
            </a:r>
            <a:br>
              <a:rPr lang="en-US" sz="1800">
                <a:solidFill>
                  <a:srgbClr val="006600"/>
                </a:solidFill>
                <a:highlight>
                  <a:srgbClr val="FFFFFF"/>
                </a:highlight>
                <a:latin typeface="Consolas"/>
                <a:ea typeface="Consolas"/>
                <a:cs typeface="Consolas"/>
                <a:sym typeface="Consolas"/>
              </a:rPr>
            </a:br>
            <a:endParaRPr lang="en-US" sz="1800">
              <a:solidFill>
                <a:srgbClr val="006600"/>
              </a:solidFill>
              <a:highlight>
                <a:srgbClr val="FFFFFF"/>
              </a:highlight>
              <a:latin typeface="Consolas"/>
              <a:ea typeface="Consolas"/>
              <a:cs typeface="Consolas"/>
              <a:sym typeface="Consolas"/>
            </a:endParaRPr>
          </a:p>
        </p:txBody>
      </p:sp>
      <p:sp>
        <p:nvSpPr>
          <p:cNvPr id="739" name="Shape 7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Shape 7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45" name="Shape 74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If we have data for other languages, Word2Vec could also be used for translation.</a:t>
            </a:r>
          </a:p>
        </p:txBody>
      </p:sp>
      <p:pic>
        <p:nvPicPr>
          <p:cNvPr id="746" name="Shape 746"/>
          <p:cNvPicPr preferRelativeResize="0"/>
          <p:nvPr/>
        </p:nvPicPr>
        <p:blipFill>
          <a:blip r:embed="rId3">
            <a:alphaModFix/>
          </a:blip>
          <a:stretch>
            <a:fillRect/>
          </a:stretch>
        </p:blipFill>
        <p:spPr>
          <a:xfrm>
            <a:off x="1744662" y="3165475"/>
            <a:ext cx="9515475" cy="3409950"/>
          </a:xfrm>
          <a:prstGeom prst="rect">
            <a:avLst/>
          </a:prstGeom>
          <a:noFill/>
          <a:ln>
            <a:noFill/>
          </a:ln>
        </p:spPr>
      </p:pic>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52" name="Shape 7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53" name="Shape 75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54" name="Shape 75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55" name="Shape 755"/>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After reviewing the analogies, brainstorm some word vector math.  For example, what do you think would happen if you subtracted the vector for ‘Man’ from ‘King’.  Do you think you would get ‘Queen’?</a:t>
            </a:r>
          </a:p>
        </p:txBody>
      </p:sp>
      <p:sp>
        <p:nvSpPr>
          <p:cNvPr id="756" name="Shape 75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57" name="Shape 75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58" name="Shape 75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Shape 7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764" name="Shape 76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Shape 76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will build a Word2Vec model using the body text of the articles available in the StumbleUpon dataset.</a:t>
            </a:r>
          </a:p>
          <a:p>
            <a:pPr marR="0" lvl="0" algn="l" rtl="0">
              <a:spcBef>
                <a:spcPts val="0"/>
              </a:spcBef>
              <a:buNone/>
            </a:pPr>
            <a:endParaRPr sz="2800">
              <a:latin typeface="Georgia"/>
              <a:ea typeface="Georgia"/>
              <a:cs typeface="Georgia"/>
              <a:sym typeface="Georgia"/>
            </a:endParaRPr>
          </a:p>
          <a:p>
            <a:pPr lvl="0" rtl="0">
              <a:lnSpc>
                <a:spcPct val="145000"/>
              </a:lnSpc>
              <a:spcBef>
                <a:spcPts val="0"/>
              </a:spcBef>
              <a:buNone/>
            </a:pPr>
            <a:r>
              <a:rPr lang="en-US" sz="1800">
                <a:highlight>
                  <a:srgbClr val="F7F7F7"/>
                </a:highlight>
                <a:latin typeface="Consolas"/>
                <a:ea typeface="Consolas"/>
                <a:cs typeface="Consolas"/>
                <a:sym typeface="Consolas"/>
              </a:rPr>
              <a:t>from gensim.models.word2vec import Word2Vec</a:t>
            </a:r>
          </a:p>
          <a:p>
            <a:pPr lvl="0" rtl="0">
              <a:lnSpc>
                <a:spcPct val="145000"/>
              </a:lnSpc>
              <a:spcBef>
                <a:spcPts val="0"/>
              </a:spcBef>
              <a:buNone/>
            </a:pPr>
            <a:endParaRPr sz="1800">
              <a:solidFill>
                <a:srgbClr val="969896"/>
              </a:solidFill>
              <a:highlight>
                <a:srgbClr val="F7F7F7"/>
              </a:highlight>
              <a:latin typeface="Consolas"/>
              <a:ea typeface="Consolas"/>
              <a:cs typeface="Consolas"/>
              <a:sym typeface="Consolas"/>
            </a:endParaRPr>
          </a:p>
          <a:p>
            <a:pPr lvl="0" rtl="0">
              <a:lnSpc>
                <a:spcPct val="145000"/>
              </a:lnSpc>
              <a:spcBef>
                <a:spcPts val="0"/>
              </a:spcBef>
              <a:buClr>
                <a:schemeClr val="dk1"/>
              </a:buClr>
              <a:buSzPct val="61111"/>
              <a:buFont typeface="Arial"/>
              <a:buNone/>
            </a:pPr>
            <a:r>
              <a:rPr lang="en-US" sz="1800">
                <a:solidFill>
                  <a:srgbClr val="969896"/>
                </a:solidFill>
                <a:highlight>
                  <a:srgbClr val="F7F7F7"/>
                </a:highlight>
                <a:latin typeface="Consolas"/>
                <a:ea typeface="Consolas"/>
                <a:cs typeface="Consolas"/>
                <a:sym typeface="Consolas"/>
              </a:rPr>
              <a:t># Setup the body text</a:t>
            </a: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text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data.body.dropna().map(</a:t>
            </a:r>
            <a:r>
              <a:rPr lang="en-US" sz="1800">
                <a:solidFill>
                  <a:srgbClr val="A71D5D"/>
                </a:solidFill>
                <a:highlight>
                  <a:srgbClr val="F7F7F7"/>
                </a:highlight>
                <a:latin typeface="Consolas"/>
                <a:ea typeface="Consolas"/>
                <a:cs typeface="Consolas"/>
                <a:sym typeface="Consolas"/>
              </a:rPr>
              <a:t>lambda</a:t>
            </a:r>
            <a:r>
              <a:rPr lang="en-US" sz="1800">
                <a:solidFill>
                  <a:srgbClr val="333333"/>
                </a:solidFill>
                <a:highlight>
                  <a:srgbClr val="F7F7F7"/>
                </a:highlight>
                <a:latin typeface="Consolas"/>
                <a:ea typeface="Consolas"/>
                <a:cs typeface="Consolas"/>
                <a:sym typeface="Consolas"/>
              </a:rPr>
              <a:t> x: x.split())</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A71D5D"/>
                </a:solidFill>
                <a:highlight>
                  <a:srgbClr val="F7F7F7"/>
                </a:highlight>
                <a:latin typeface="Consolas"/>
                <a:ea typeface="Consolas"/>
                <a:cs typeface="Consolas"/>
                <a:sym typeface="Consolas"/>
              </a:rPr>
              <a:t>from</a:t>
            </a:r>
            <a:r>
              <a:rPr lang="en-US" sz="1800">
                <a:solidFill>
                  <a:srgbClr val="333333"/>
                </a:solidFill>
                <a:highlight>
                  <a:srgbClr val="F7F7F7"/>
                </a:highlight>
                <a:latin typeface="Consolas"/>
                <a:ea typeface="Consolas"/>
                <a:cs typeface="Consolas"/>
                <a:sym typeface="Consolas"/>
              </a:rPr>
              <a:t> gensim.models </a:t>
            </a:r>
            <a:r>
              <a:rPr lang="en-US" sz="1800">
                <a:solidFill>
                  <a:srgbClr val="A71D5D"/>
                </a:solidFill>
                <a:highlight>
                  <a:srgbClr val="F7F7F7"/>
                </a:highlight>
                <a:latin typeface="Consolas"/>
                <a:ea typeface="Consolas"/>
                <a:cs typeface="Consolas"/>
                <a:sym typeface="Consolas"/>
              </a:rPr>
              <a:t>import</a:t>
            </a:r>
            <a:r>
              <a:rPr lang="en-US" sz="1800">
                <a:solidFill>
                  <a:srgbClr val="333333"/>
                </a:solidFill>
                <a:highlight>
                  <a:srgbClr val="F7F7F7"/>
                </a:highlight>
                <a:latin typeface="Consolas"/>
                <a:ea typeface="Consolas"/>
                <a:cs typeface="Consolas"/>
                <a:sym typeface="Consolas"/>
              </a:rPr>
              <a:t> Word2Vec</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model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Word2Vec(text, </a:t>
            </a:r>
            <a:r>
              <a:rPr lang="en-US" sz="1800">
                <a:solidFill>
                  <a:srgbClr val="ED6A43"/>
                </a:solidFill>
                <a:highlight>
                  <a:srgbClr val="F7F7F7"/>
                </a:highlight>
                <a:latin typeface="Consolas"/>
                <a:ea typeface="Consolas"/>
                <a:cs typeface="Consolas"/>
                <a:sym typeface="Consolas"/>
              </a:rPr>
              <a:t>size</a:t>
            </a:r>
            <a:r>
              <a:rPr lang="en-US" sz="1800">
                <a:solidFill>
                  <a:srgbClr val="A71D5D"/>
                </a:solidFill>
                <a:highlight>
                  <a:srgbClr val="F7F7F7"/>
                </a:highlight>
                <a:latin typeface="Consolas"/>
                <a:ea typeface="Consolas"/>
                <a:cs typeface="Consolas"/>
                <a:sym typeface="Consolas"/>
              </a:rPr>
              <a:t>=</a:t>
            </a:r>
            <a:r>
              <a:rPr lang="en-US" sz="1800">
                <a:solidFill>
                  <a:srgbClr val="0086B3"/>
                </a:solidFill>
                <a:highlight>
                  <a:srgbClr val="F7F7F7"/>
                </a:highlight>
                <a:latin typeface="Consolas"/>
                <a:ea typeface="Consolas"/>
                <a:cs typeface="Consolas"/>
                <a:sym typeface="Consolas"/>
              </a:rPr>
              <a:t>100</a:t>
            </a:r>
            <a:r>
              <a:rPr lang="en-US" sz="1800">
                <a:solidFill>
                  <a:srgbClr val="333333"/>
                </a:solidFill>
                <a:highlight>
                  <a:srgbClr val="F7F7F7"/>
                </a:highlight>
                <a:latin typeface="Consolas"/>
                <a:ea typeface="Consolas"/>
                <a:cs typeface="Consolas"/>
                <a:sym typeface="Consolas"/>
              </a:rPr>
              <a:t>, </a:t>
            </a:r>
            <a:r>
              <a:rPr lang="en-US" sz="1800">
                <a:solidFill>
                  <a:srgbClr val="ED6A43"/>
                </a:solidFill>
                <a:highlight>
                  <a:srgbClr val="F7F7F7"/>
                </a:highlight>
                <a:latin typeface="Consolas"/>
                <a:ea typeface="Consolas"/>
                <a:cs typeface="Consolas"/>
                <a:sym typeface="Consolas"/>
              </a:rPr>
              <a:t>window</a:t>
            </a:r>
            <a:r>
              <a:rPr lang="en-US" sz="1800">
                <a:solidFill>
                  <a:srgbClr val="A71D5D"/>
                </a:solidFill>
                <a:highlight>
                  <a:srgbClr val="F7F7F7"/>
                </a:highlight>
                <a:latin typeface="Consolas"/>
                <a:ea typeface="Consolas"/>
                <a:cs typeface="Consolas"/>
                <a:sym typeface="Consolas"/>
              </a:rPr>
              <a:t>=</a:t>
            </a:r>
            <a:r>
              <a:rPr lang="en-US" sz="1800">
                <a:solidFill>
                  <a:srgbClr val="0086B3"/>
                </a:solidFill>
                <a:highlight>
                  <a:srgbClr val="F7F7F7"/>
                </a:highlight>
                <a:latin typeface="Consolas"/>
                <a:ea typeface="Consolas"/>
                <a:cs typeface="Consolas"/>
                <a:sym typeface="Consolas"/>
              </a:rPr>
              <a:t>5</a:t>
            </a:r>
            <a:r>
              <a:rPr lang="en-US" sz="1800">
                <a:solidFill>
                  <a:srgbClr val="333333"/>
                </a:solidFill>
                <a:highlight>
                  <a:srgbClr val="F7F7F7"/>
                </a:highlight>
                <a:latin typeface="Consolas"/>
                <a:ea typeface="Consolas"/>
                <a:cs typeface="Consolas"/>
                <a:sym typeface="Consolas"/>
              </a:rPr>
              <a:t>, </a:t>
            </a:r>
            <a:r>
              <a:rPr lang="en-US" sz="1800">
                <a:solidFill>
                  <a:srgbClr val="ED6A43"/>
                </a:solidFill>
                <a:highlight>
                  <a:srgbClr val="F7F7F7"/>
                </a:highlight>
                <a:latin typeface="Consolas"/>
                <a:ea typeface="Consolas"/>
                <a:cs typeface="Consolas"/>
                <a:sym typeface="Consolas"/>
              </a:rPr>
              <a:t>min_count</a:t>
            </a:r>
            <a:r>
              <a:rPr lang="en-US" sz="1800">
                <a:solidFill>
                  <a:srgbClr val="A71D5D"/>
                </a:solidFill>
                <a:highlight>
                  <a:srgbClr val="F7F7F7"/>
                </a:highlight>
                <a:latin typeface="Consolas"/>
                <a:ea typeface="Consolas"/>
                <a:cs typeface="Consolas"/>
                <a:sym typeface="Consolas"/>
              </a:rPr>
              <a:t>=</a:t>
            </a:r>
            <a:r>
              <a:rPr lang="en-US" sz="1800">
                <a:solidFill>
                  <a:srgbClr val="0086B3"/>
                </a:solidFill>
                <a:highlight>
                  <a:srgbClr val="F7F7F7"/>
                </a:highlight>
                <a:latin typeface="Consolas"/>
                <a:ea typeface="Consolas"/>
                <a:cs typeface="Consolas"/>
                <a:sym typeface="Consolas"/>
              </a:rPr>
              <a:t>5</a:t>
            </a:r>
            <a:r>
              <a:rPr lang="en-US" sz="1800">
                <a:solidFill>
                  <a:srgbClr val="333333"/>
                </a:solidFill>
                <a:highlight>
                  <a:srgbClr val="F7F7F7"/>
                </a:highlight>
                <a:latin typeface="Consolas"/>
                <a:ea typeface="Consolas"/>
                <a:cs typeface="Consolas"/>
                <a:sym typeface="Consolas"/>
              </a:rPr>
              <a:t>, </a:t>
            </a:r>
            <a:r>
              <a:rPr lang="en-US" sz="1800">
                <a:solidFill>
                  <a:srgbClr val="ED6A43"/>
                </a:solidFill>
                <a:highlight>
                  <a:srgbClr val="F7F7F7"/>
                </a:highlight>
                <a:latin typeface="Consolas"/>
                <a:ea typeface="Consolas"/>
                <a:cs typeface="Consolas"/>
                <a:sym typeface="Consolas"/>
              </a:rPr>
              <a:t>workers</a:t>
            </a:r>
            <a:r>
              <a:rPr lang="en-US" sz="1800">
                <a:solidFill>
                  <a:srgbClr val="A71D5D"/>
                </a:solidFill>
                <a:highlight>
                  <a:srgbClr val="F7F7F7"/>
                </a:highlight>
                <a:latin typeface="Consolas"/>
                <a:ea typeface="Consolas"/>
                <a:cs typeface="Consolas"/>
                <a:sym typeface="Consolas"/>
              </a:rPr>
              <a:t>=</a:t>
            </a:r>
            <a:r>
              <a:rPr lang="en-US" sz="1800">
                <a:solidFill>
                  <a:srgbClr val="0086B3"/>
                </a:solidFill>
                <a:highlight>
                  <a:srgbClr val="F7F7F7"/>
                </a:highlight>
                <a:latin typeface="Consolas"/>
                <a:ea typeface="Consolas"/>
                <a:cs typeface="Consolas"/>
                <a:sym typeface="Consolas"/>
              </a:rPr>
              <a:t>4</a:t>
            </a:r>
            <a:r>
              <a:rPr lang="en-US" sz="18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770" name="Shape 7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a:t>
            </a:r>
            <a:r>
              <a:rPr lang="en-US" sz="2800">
                <a:latin typeface="Consolas"/>
                <a:ea typeface="Consolas"/>
                <a:cs typeface="Consolas"/>
                <a:sym typeface="Consolas"/>
              </a:rPr>
              <a:t>Word2Vec</a:t>
            </a:r>
            <a:r>
              <a:rPr lang="en-US" sz="2800">
                <a:latin typeface="Georgia"/>
                <a:ea typeface="Georgia"/>
                <a:cs typeface="Georgia"/>
                <a:sym typeface="Georgia"/>
              </a:rPr>
              <a:t> class has many arguments.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Consolas"/>
                <a:ea typeface="Consolas"/>
                <a:cs typeface="Consolas"/>
                <a:sym typeface="Consolas"/>
              </a:rPr>
              <a:t>size</a:t>
            </a:r>
            <a:r>
              <a:rPr lang="en-US" sz="2800">
                <a:latin typeface="Georgia"/>
                <a:ea typeface="Georgia"/>
                <a:cs typeface="Georgia"/>
                <a:sym typeface="Georgia"/>
              </a:rPr>
              <a:t> represents how many concepts or topics we should use.</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window</a:t>
            </a:r>
            <a:r>
              <a:rPr lang="en-US" sz="2800">
                <a:latin typeface="Georgia"/>
                <a:ea typeface="Georgia"/>
                <a:cs typeface="Georgia"/>
                <a:sym typeface="Georgia"/>
              </a:rPr>
              <a:t> represents how many words surrounding a sentence we should use as our original feature.</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min_count</a:t>
            </a:r>
            <a:r>
              <a:rPr lang="en-US" sz="2800">
                <a:latin typeface="Georgia"/>
                <a:ea typeface="Georgia"/>
                <a:cs typeface="Georgia"/>
                <a:sym typeface="Georgia"/>
              </a:rPr>
              <a:t> is the number of times that context or word must appear.</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workers</a:t>
            </a:r>
            <a:r>
              <a:rPr lang="en-US" sz="2800">
                <a:latin typeface="Georgia"/>
                <a:ea typeface="Georgia"/>
                <a:cs typeface="Georgia"/>
                <a:sym typeface="Georgia"/>
              </a:rPr>
              <a:t> is the number of CPU cores to use to speed up model training.</a:t>
            </a:r>
          </a:p>
          <a:p>
            <a:pPr marL="0" marR="0" lvl="0" indent="0" algn="l" rtl="0">
              <a:spcBef>
                <a:spcPts val="0"/>
              </a:spcBef>
              <a:buNone/>
            </a:pPr>
            <a:endParaRPr sz="2800">
              <a:latin typeface="Georgia"/>
              <a:ea typeface="Georgia"/>
              <a:cs typeface="Georgia"/>
              <a:sym typeface="Georgia"/>
            </a:endParaRPr>
          </a:p>
        </p:txBody>
      </p:sp>
      <p:sp>
        <p:nvSpPr>
          <p:cNvPr id="776" name="Shape 77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Shape 78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model has a most_similar function that helps find the words most similar to the one you queried.</a:t>
            </a:r>
          </a:p>
          <a:p>
            <a:pPr marR="0" lvl="0" algn="l" rtl="0">
              <a:spcBef>
                <a:spcPts val="0"/>
              </a:spcBef>
              <a:buNone/>
            </a:pPr>
            <a:r>
              <a:rPr lang="en-US" sz="2800">
                <a:latin typeface="Georgia"/>
                <a:ea typeface="Georgia"/>
                <a:cs typeface="Georgia"/>
                <a:sym typeface="Georgia"/>
              </a:rPr>
              <a:t>  </a:t>
            </a:r>
          </a:p>
          <a:p>
            <a:pPr marL="203200" marR="0" lvl="0" indent="-256540" algn="l" rtl="0">
              <a:spcBef>
                <a:spcPts val="0"/>
              </a:spcBef>
              <a:buSzPct val="100000"/>
              <a:buFont typeface="Georgia"/>
              <a:buChar char="‣"/>
            </a:pPr>
            <a:r>
              <a:rPr lang="en-US" sz="2800">
                <a:latin typeface="Georgia"/>
                <a:ea typeface="Georgia"/>
                <a:cs typeface="Georgia"/>
                <a:sym typeface="Georgia"/>
              </a:rPr>
              <a:t>This will return words that are most often used in the same context.</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model.most_similar(</a:t>
            </a:r>
            <a:r>
              <a:rPr lang="en-US" sz="2400">
                <a:solidFill>
                  <a:srgbClr val="ED6A43"/>
                </a:solidFill>
                <a:highlight>
                  <a:srgbClr val="F7F7F7"/>
                </a:highlight>
                <a:latin typeface="Consolas"/>
                <a:ea typeface="Consolas"/>
                <a:cs typeface="Consolas"/>
                <a:sym typeface="Consolas"/>
              </a:rPr>
              <a:t>positive</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'cookie'</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'brownie'</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can easily identify words related to those from this dataset.</a:t>
            </a:r>
          </a:p>
        </p:txBody>
      </p:sp>
      <p:sp>
        <p:nvSpPr>
          <p:cNvPr id="782" name="Shape 78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Shape 78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788" name="Shape 78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TWITTER LAB</a:t>
            </a:r>
          </a:p>
        </p:txBody>
      </p:sp>
    </p:spTree>
  </p:cSld>
  <p:clrMapOvr>
    <a:masterClrMapping/>
  </p:clrMapOvr>
  <p:transition xmlns:p14="http://schemas.microsoft.com/office/powerpoint/2010/mai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pic>
        <p:nvPicPr>
          <p:cNvPr id="793" name="Shape 7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94" name="Shape 79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95" name="Shape 795"/>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In this exercise, we will compare some of the classical NLP tools from the last class with these more modern latent variable techniques.  We will do this by comparing information extraction on Twitter using two different methods.</a:t>
            </a:r>
          </a:p>
          <a:p>
            <a:pPr lvl="0" rtl="0">
              <a:spcBef>
                <a:spcPts val="0"/>
              </a:spcBef>
              <a:buNone/>
            </a:pPr>
            <a:endParaRPr sz="1800">
              <a:latin typeface="Georgia"/>
              <a:ea typeface="Georgia"/>
              <a:cs typeface="Georgia"/>
              <a:sym typeface="Georgia"/>
            </a:endParaRPr>
          </a:p>
          <a:p>
            <a:pPr lvl="0" rtl="0">
              <a:spcBef>
                <a:spcPts val="0"/>
              </a:spcBef>
              <a:buNone/>
            </a:pPr>
            <a:r>
              <a:rPr lang="en-US" sz="1800" b="1">
                <a:latin typeface="Georgia"/>
                <a:ea typeface="Georgia"/>
                <a:cs typeface="Georgia"/>
                <a:sym typeface="Georgia"/>
              </a:rPr>
              <a:t>NOTE</a:t>
            </a:r>
            <a:r>
              <a:rPr lang="en-US" sz="1800">
                <a:latin typeface="Georgia"/>
                <a:ea typeface="Georgia"/>
                <a:cs typeface="Georgia"/>
                <a:sym typeface="Georgia"/>
              </a:rPr>
              <a:t>:  There is a pre-existing file of captured tweets you can use.  It is located in the class repo for lesson-14.  However, you can also collect your own tweets following the instructions in twitter-instructions.md.</a:t>
            </a:r>
          </a:p>
        </p:txBody>
      </p:sp>
      <p:sp>
        <p:nvSpPr>
          <p:cNvPr id="796" name="Shape 796"/>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(45 minutes)</a:t>
            </a:r>
          </a:p>
        </p:txBody>
      </p:sp>
      <p:cxnSp>
        <p:nvCxnSpPr>
          <p:cNvPr id="797" name="Shape 79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98" name="Shape 798"/>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
        <p:nvSpPr>
          <p:cNvPr id="799" name="Shape 799"/>
          <p:cNvSpPr/>
          <p:nvPr/>
        </p:nvSpPr>
        <p:spPr>
          <a:xfrm>
            <a:off x="3052755" y="5792350"/>
            <a:ext cx="8157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Working code and answers to the questions</a:t>
            </a:r>
          </a:p>
        </p:txBody>
      </p:sp>
      <p:sp>
        <p:nvSpPr>
          <p:cNvPr id="800" name="Shape 80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ransition xmlns:p14="http://schemas.microsoft.com/office/powerpoint/2010/mai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Shape 80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6" name="Shape 80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07" name="Shape 807"/>
          <p:cNvSpPr/>
          <p:nvPr/>
        </p:nvSpPr>
        <p:spPr>
          <a:xfrm>
            <a:off x="2961475" y="2238306"/>
            <a:ext cx="9460199" cy="3748837"/>
          </a:xfrm>
          <a:prstGeom prst="rect">
            <a:avLst/>
          </a:prstGeom>
          <a:noFill/>
          <a:ln>
            <a:noFill/>
          </a:ln>
        </p:spPr>
        <p:txBody>
          <a:bodyPr lIns="50800" tIns="50800" rIns="50800" bIns="50800" anchor="ctr" anchorCtr="0">
            <a:noAutofit/>
          </a:bodyPr>
          <a:lstStyle/>
          <a:p>
            <a:pPr lvl="0" rtl="0">
              <a:spcBef>
                <a:spcPts val="0"/>
              </a:spcBef>
              <a:buNone/>
            </a:pPr>
            <a:r>
              <a:rPr lang="en-US" sz="1800" dirty="0">
                <a:latin typeface="Georgia"/>
                <a:ea typeface="Georgia"/>
                <a:cs typeface="Georgia"/>
                <a:sym typeface="Georgia"/>
              </a:rPr>
              <a:t>Refer to the starter code provided in the class repository for lesson-14.</a:t>
            </a:r>
          </a:p>
          <a:p>
            <a:pPr lvl="0" rtl="0">
              <a:spcBef>
                <a:spcPts val="0"/>
              </a:spcBef>
              <a:buNone/>
            </a:pPr>
            <a:endParaRPr sz="1800" dirty="0">
              <a:latin typeface="Georgia"/>
              <a:ea typeface="Georgia"/>
              <a:cs typeface="Georgia"/>
              <a:sym typeface="Georgia"/>
            </a:endParaRPr>
          </a:p>
          <a:p>
            <a:pPr lvl="0" rtl="0">
              <a:spcBef>
                <a:spcPts val="0"/>
              </a:spcBef>
              <a:buNone/>
            </a:pPr>
            <a:r>
              <a:rPr lang="en-US" sz="1800" b="1" dirty="0">
                <a:latin typeface="Georgia"/>
                <a:ea typeface="Georgia"/>
                <a:cs typeface="Georgia"/>
                <a:sym typeface="Georgia"/>
              </a:rPr>
              <a:t>LOADING THE DATA</a:t>
            </a:r>
          </a:p>
          <a:p>
            <a:pPr lvl="0" rtl="0">
              <a:spcBef>
                <a:spcPts val="0"/>
              </a:spcBef>
              <a:buNone/>
            </a:pPr>
            <a:endParaRPr sz="1800" dirty="0">
              <a:latin typeface="Georgia"/>
              <a:ea typeface="Georgia"/>
              <a:cs typeface="Georgia"/>
              <a:sym typeface="Georgia"/>
            </a:endParaRPr>
          </a:p>
          <a:p>
            <a:pPr lvl="0" rtl="0">
              <a:lnSpc>
                <a:spcPct val="100000"/>
              </a:lnSpc>
              <a:spcBef>
                <a:spcPts val="0"/>
              </a:spcBef>
              <a:spcAft>
                <a:spcPts val="1200"/>
              </a:spcAft>
              <a:buNone/>
            </a:pPr>
            <a:r>
              <a:rPr lang="en-US" sz="1800" dirty="0">
                <a:solidFill>
                  <a:srgbClr val="333333"/>
                </a:solidFill>
                <a:highlight>
                  <a:srgbClr val="F7F7F7"/>
                </a:highlight>
                <a:latin typeface="Consolas"/>
                <a:ea typeface="Consolas"/>
                <a:cs typeface="Consolas"/>
                <a:sym typeface="Consolas"/>
              </a:rPr>
              <a:t>tweets </a:t>
            </a:r>
            <a:r>
              <a:rPr lang="en-US" sz="1800" dirty="0">
                <a:solidFill>
                  <a:srgbClr val="A71D5D"/>
                </a:solidFill>
                <a:highlight>
                  <a:srgbClr val="F7F7F7"/>
                </a:highlight>
                <a:latin typeface="Consolas"/>
                <a:ea typeface="Consolas"/>
                <a:cs typeface="Consolas"/>
                <a:sym typeface="Consolas"/>
              </a:rPr>
              <a:t>=</a:t>
            </a:r>
            <a:r>
              <a:rPr lang="en-US" sz="1800" dirty="0">
                <a:solidFill>
                  <a:srgbClr val="333333"/>
                </a:solidFill>
                <a:highlight>
                  <a:srgbClr val="F7F7F7"/>
                </a:highlight>
                <a:latin typeface="Consolas"/>
                <a:ea typeface="Consolas"/>
                <a:cs typeface="Consolas"/>
                <a:sym typeface="Consolas"/>
              </a:rPr>
              <a:t> [tweet </a:t>
            </a:r>
            <a:r>
              <a:rPr lang="en-US" sz="1800" dirty="0">
                <a:solidFill>
                  <a:srgbClr val="A71D5D"/>
                </a:solidFill>
                <a:highlight>
                  <a:srgbClr val="F7F7F7"/>
                </a:highlight>
                <a:latin typeface="Consolas"/>
                <a:ea typeface="Consolas"/>
                <a:cs typeface="Consolas"/>
                <a:sym typeface="Consolas"/>
              </a:rPr>
              <a:t>for</a:t>
            </a:r>
            <a:r>
              <a:rPr lang="en-US" sz="1800" dirty="0">
                <a:solidFill>
                  <a:srgbClr val="333333"/>
                </a:solidFill>
                <a:highlight>
                  <a:srgbClr val="F7F7F7"/>
                </a:highlight>
                <a:latin typeface="Consolas"/>
                <a:ea typeface="Consolas"/>
                <a:cs typeface="Consolas"/>
                <a:sym typeface="Consolas"/>
              </a:rPr>
              <a:t> tweet </a:t>
            </a:r>
            <a:r>
              <a:rPr lang="en-US" sz="1800" dirty="0">
                <a:solidFill>
                  <a:srgbClr val="A71D5D"/>
                </a:solidFill>
                <a:highlight>
                  <a:srgbClr val="F7F7F7"/>
                </a:highlight>
                <a:latin typeface="Consolas"/>
                <a:ea typeface="Consolas"/>
                <a:cs typeface="Consolas"/>
                <a:sym typeface="Consolas"/>
              </a:rPr>
              <a:t>in</a:t>
            </a:r>
            <a:r>
              <a:rPr lang="en-US" sz="1800" dirty="0">
                <a:solidFill>
                  <a:srgbClr val="333333"/>
                </a:solidFill>
                <a:highlight>
                  <a:srgbClr val="F7F7F7"/>
                </a:highlight>
                <a:latin typeface="Consolas"/>
                <a:ea typeface="Consolas"/>
                <a:cs typeface="Consolas"/>
                <a:sym typeface="Consolas"/>
              </a:rPr>
              <a:t> </a:t>
            </a:r>
            <a:r>
              <a:rPr lang="en-US" sz="1800" dirty="0">
                <a:solidFill>
                  <a:srgbClr val="0086B3"/>
                </a:solidFill>
                <a:highlight>
                  <a:srgbClr val="F7F7F7"/>
                </a:highlight>
                <a:latin typeface="Consolas"/>
                <a:ea typeface="Consolas"/>
                <a:cs typeface="Consolas"/>
                <a:sym typeface="Consolas"/>
              </a:rPr>
              <a:t>open</a:t>
            </a:r>
            <a:r>
              <a:rPr lang="en-US" sz="1800" dirty="0">
                <a:solidFill>
                  <a:srgbClr val="333333"/>
                </a:solidFill>
                <a:highlight>
                  <a:srgbClr val="F7F7F7"/>
                </a:highlight>
                <a:latin typeface="Consolas"/>
                <a:ea typeface="Consolas"/>
                <a:cs typeface="Consolas"/>
                <a:sym typeface="Consolas"/>
              </a:rPr>
              <a:t>(</a:t>
            </a:r>
            <a:r>
              <a:rPr lang="en-US" sz="1800" dirty="0">
                <a:solidFill>
                  <a:srgbClr val="183691"/>
                </a:solidFill>
                <a:highlight>
                  <a:srgbClr val="F7F7F7"/>
                </a:highlight>
                <a:latin typeface="Consolas"/>
                <a:ea typeface="Consolas"/>
                <a:cs typeface="Consolas"/>
                <a:sym typeface="Consolas"/>
              </a:rPr>
              <a:t>'../../assets/dataset/captured-</a:t>
            </a:r>
            <a:r>
              <a:rPr lang="en-US" sz="1800" dirty="0" err="1">
                <a:solidFill>
                  <a:srgbClr val="183691"/>
                </a:solidFill>
                <a:highlight>
                  <a:srgbClr val="F7F7F7"/>
                </a:highlight>
                <a:latin typeface="Consolas"/>
                <a:ea typeface="Consolas"/>
                <a:cs typeface="Consolas"/>
                <a:sym typeface="Consolas"/>
              </a:rPr>
              <a:t>tweets.txt</a:t>
            </a:r>
            <a:r>
              <a:rPr lang="en-US" sz="1800" dirty="0">
                <a:solidFill>
                  <a:srgbClr val="183691"/>
                </a:solidFill>
                <a:highlight>
                  <a:srgbClr val="F7F7F7"/>
                </a:highlight>
                <a:latin typeface="Consolas"/>
                <a:ea typeface="Consolas"/>
                <a:cs typeface="Consolas"/>
                <a:sym typeface="Consolas"/>
              </a:rPr>
              <a:t>'</a:t>
            </a:r>
            <a:r>
              <a:rPr lang="en-US" sz="1800" dirty="0">
                <a:solidFill>
                  <a:srgbClr val="333333"/>
                </a:solidFill>
                <a:highlight>
                  <a:srgbClr val="F7F7F7"/>
                </a:highlight>
                <a:latin typeface="Consolas"/>
                <a:ea typeface="Consolas"/>
                <a:cs typeface="Consolas"/>
                <a:sym typeface="Consolas"/>
              </a:rPr>
              <a:t>, </a:t>
            </a:r>
            <a:r>
              <a:rPr lang="en-US" sz="1800" dirty="0">
                <a:solidFill>
                  <a:srgbClr val="183691"/>
                </a:solidFill>
                <a:highlight>
                  <a:srgbClr val="F7F7F7"/>
                </a:highlight>
                <a:latin typeface="Consolas"/>
                <a:ea typeface="Consolas"/>
                <a:cs typeface="Consolas"/>
                <a:sym typeface="Consolas"/>
              </a:rPr>
              <a:t>'r'</a:t>
            </a:r>
            <a:r>
              <a:rPr lang="en-US" sz="1800" dirty="0">
                <a:solidFill>
                  <a:srgbClr val="333333"/>
                </a:solidFill>
                <a:highlight>
                  <a:srgbClr val="F7F7F7"/>
                </a:highlight>
                <a:latin typeface="Consolas"/>
                <a:ea typeface="Consolas"/>
                <a:cs typeface="Consolas"/>
                <a:sym typeface="Consolas"/>
              </a:rPr>
              <a:t>)]</a:t>
            </a:r>
          </a:p>
          <a:p>
            <a:pPr lvl="0" rtl="0">
              <a:spcBef>
                <a:spcPts val="0"/>
              </a:spcBef>
              <a:buNone/>
            </a:pPr>
            <a:endParaRPr sz="1800" dirty="0">
              <a:latin typeface="Georgia"/>
              <a:ea typeface="Georgia"/>
              <a:cs typeface="Georgia"/>
              <a:sym typeface="Georgia"/>
            </a:endParaRPr>
          </a:p>
          <a:p>
            <a:pPr lvl="0" rtl="0">
              <a:spcBef>
                <a:spcPts val="0"/>
              </a:spcBef>
              <a:buNone/>
            </a:pPr>
            <a:r>
              <a:rPr lang="en-US" sz="1800" b="1" dirty="0">
                <a:latin typeface="Georgia"/>
                <a:ea typeface="Georgia"/>
                <a:cs typeface="Georgia"/>
                <a:sym typeface="Georgia"/>
              </a:rPr>
              <a:t>SETTING UP SPACY</a:t>
            </a:r>
          </a:p>
          <a:p>
            <a:pPr lvl="0" rtl="0">
              <a:spcBef>
                <a:spcPts val="0"/>
              </a:spcBef>
              <a:buNone/>
            </a:pPr>
            <a:endParaRPr sz="1800" dirty="0">
              <a:latin typeface="Georgia"/>
              <a:ea typeface="Georgia"/>
              <a:cs typeface="Georgia"/>
              <a:sym typeface="Georgia"/>
            </a:endParaRPr>
          </a:p>
          <a:p>
            <a:pPr lvl="0" rtl="0">
              <a:lnSpc>
                <a:spcPct val="145000"/>
              </a:lnSpc>
              <a:spcBef>
                <a:spcPts val="0"/>
              </a:spcBef>
              <a:buNone/>
            </a:pPr>
            <a:r>
              <a:rPr lang="en-US" sz="1800" dirty="0">
                <a:solidFill>
                  <a:srgbClr val="A71D5D"/>
                </a:solidFill>
                <a:highlight>
                  <a:srgbClr val="F7F7F7"/>
                </a:highlight>
                <a:latin typeface="Consolas"/>
                <a:ea typeface="Consolas"/>
                <a:cs typeface="Consolas"/>
                <a:sym typeface="Consolas"/>
              </a:rPr>
              <a:t>from</a:t>
            </a:r>
            <a:r>
              <a:rPr lang="en-US" sz="1800" dirty="0">
                <a:solidFill>
                  <a:srgbClr val="333333"/>
                </a:solidFill>
                <a:highlight>
                  <a:srgbClr val="F7F7F7"/>
                </a:highlight>
                <a:latin typeface="Consolas"/>
                <a:ea typeface="Consolas"/>
                <a:cs typeface="Consolas"/>
                <a:sym typeface="Consolas"/>
              </a:rPr>
              <a:t> </a:t>
            </a:r>
            <a:r>
              <a:rPr lang="en-US" sz="1800" dirty="0" err="1">
                <a:solidFill>
                  <a:srgbClr val="333333"/>
                </a:solidFill>
                <a:highlight>
                  <a:srgbClr val="F7F7F7"/>
                </a:highlight>
                <a:latin typeface="Consolas"/>
                <a:ea typeface="Consolas"/>
                <a:cs typeface="Consolas"/>
                <a:sym typeface="Consolas"/>
              </a:rPr>
              <a:t>spacy.en</a:t>
            </a:r>
            <a:r>
              <a:rPr lang="en-US" sz="1800" dirty="0">
                <a:solidFill>
                  <a:srgbClr val="333333"/>
                </a:solidFill>
                <a:highlight>
                  <a:srgbClr val="F7F7F7"/>
                </a:highlight>
                <a:latin typeface="Consolas"/>
                <a:ea typeface="Consolas"/>
                <a:cs typeface="Consolas"/>
                <a:sym typeface="Consolas"/>
              </a:rPr>
              <a:t> </a:t>
            </a:r>
            <a:r>
              <a:rPr lang="en-US" sz="1800" dirty="0">
                <a:solidFill>
                  <a:srgbClr val="A71D5D"/>
                </a:solidFill>
                <a:highlight>
                  <a:srgbClr val="F7F7F7"/>
                </a:highlight>
                <a:latin typeface="Consolas"/>
                <a:ea typeface="Consolas"/>
                <a:cs typeface="Consolas"/>
                <a:sym typeface="Consolas"/>
              </a:rPr>
              <a:t>import</a:t>
            </a:r>
            <a:r>
              <a:rPr lang="en-US" sz="1800" dirty="0">
                <a:solidFill>
                  <a:srgbClr val="333333"/>
                </a:solidFill>
                <a:highlight>
                  <a:srgbClr val="F7F7F7"/>
                </a:highlight>
                <a:latin typeface="Consolas"/>
                <a:ea typeface="Consolas"/>
                <a:cs typeface="Consolas"/>
                <a:sym typeface="Consolas"/>
              </a:rPr>
              <a:t> English</a:t>
            </a:r>
            <a:br>
              <a:rPr lang="en-US" sz="1800" dirty="0">
                <a:solidFill>
                  <a:srgbClr val="333333"/>
                </a:solidFill>
                <a:highlight>
                  <a:srgbClr val="F7F7F7"/>
                </a:highlight>
                <a:latin typeface="Consolas"/>
                <a:ea typeface="Consolas"/>
                <a:cs typeface="Consolas"/>
                <a:sym typeface="Consolas"/>
              </a:rPr>
            </a:br>
            <a:r>
              <a:rPr lang="en-US" sz="1800" dirty="0" err="1">
                <a:solidFill>
                  <a:srgbClr val="333333"/>
                </a:solidFill>
                <a:highlight>
                  <a:srgbClr val="F7F7F7"/>
                </a:highlight>
                <a:latin typeface="Consolas"/>
                <a:ea typeface="Consolas"/>
                <a:cs typeface="Consolas"/>
                <a:sym typeface="Consolas"/>
              </a:rPr>
              <a:t>nlp_toolkit</a:t>
            </a:r>
            <a:r>
              <a:rPr lang="en-US" sz="1800" dirty="0">
                <a:solidFill>
                  <a:srgbClr val="333333"/>
                </a:solidFill>
                <a:highlight>
                  <a:srgbClr val="F7F7F7"/>
                </a:highlight>
                <a:latin typeface="Consolas"/>
                <a:ea typeface="Consolas"/>
                <a:cs typeface="Consolas"/>
                <a:sym typeface="Consolas"/>
              </a:rPr>
              <a:t> </a:t>
            </a:r>
            <a:r>
              <a:rPr lang="en-US" sz="1800" dirty="0">
                <a:solidFill>
                  <a:srgbClr val="A71D5D"/>
                </a:solidFill>
                <a:highlight>
                  <a:srgbClr val="F7F7F7"/>
                </a:highlight>
                <a:latin typeface="Consolas"/>
                <a:ea typeface="Consolas"/>
                <a:cs typeface="Consolas"/>
                <a:sym typeface="Consolas"/>
              </a:rPr>
              <a:t>=</a:t>
            </a:r>
            <a:r>
              <a:rPr lang="en-US" sz="1800" dirty="0">
                <a:solidFill>
                  <a:srgbClr val="333333"/>
                </a:solidFill>
                <a:highlight>
                  <a:srgbClr val="F7F7F7"/>
                </a:highlight>
                <a:latin typeface="Consolas"/>
                <a:ea typeface="Consolas"/>
                <a:cs typeface="Consolas"/>
                <a:sym typeface="Consolas"/>
              </a:rPr>
              <a:t> English()</a:t>
            </a:r>
          </a:p>
        </p:txBody>
      </p:sp>
      <p:sp>
        <p:nvSpPr>
          <p:cNvPr id="808" name="Shape 808"/>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809" name="Shape 809"/>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10" name="Shape 810"/>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pic>
        <p:nvPicPr>
          <p:cNvPr id="815" name="Shape 81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16" name="Shape 81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17" name="Shape 817"/>
          <p:cNvSpPr/>
          <p:nvPr/>
        </p:nvSpPr>
        <p:spPr>
          <a:xfrm>
            <a:off x="2961475" y="2224340"/>
            <a:ext cx="7559399" cy="4962899"/>
          </a:xfrm>
          <a:prstGeom prst="rect">
            <a:avLst/>
          </a:prstGeom>
          <a:noFill/>
          <a:ln>
            <a:noFill/>
          </a:ln>
        </p:spPr>
        <p:txBody>
          <a:bodyPr lIns="50800" tIns="50800" rIns="50800" bIns="50800" anchor="ctr" anchorCtr="0">
            <a:noAutofit/>
          </a:bodyPr>
          <a:lstStyle/>
          <a:p>
            <a:pPr marL="457200" lvl="0" indent="-342900" rtl="0">
              <a:spcBef>
                <a:spcPts val="0"/>
              </a:spcBef>
              <a:buSzPct val="1000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se </a:t>
            </a:r>
            <a:r>
              <a:rPr lang="en-US" sz="1800">
                <a:solidFill>
                  <a:srgbClr val="333333"/>
                </a:solidFill>
                <a:latin typeface="Consolas"/>
                <a:ea typeface="Consolas"/>
                <a:cs typeface="Consolas"/>
                <a:sym typeface="Consolas"/>
              </a:rPr>
              <a:t>spacy</a:t>
            </a:r>
            <a:r>
              <a:rPr lang="en-US" sz="1800">
                <a:solidFill>
                  <a:srgbClr val="333333"/>
                </a:solidFill>
                <a:highlight>
                  <a:srgbClr val="FFFFFF"/>
                </a:highlight>
                <a:latin typeface="Georgia"/>
                <a:ea typeface="Georgia"/>
                <a:cs typeface="Georgia"/>
                <a:sym typeface="Georgia"/>
              </a:rPr>
              <a:t> to write a function to filter tweets down to those where Google is announcing a product. How might we do this? One way might be to identify verbs, where 'Google' is the noun and there is some action like 'announcing'</a:t>
            </a:r>
          </a:p>
          <a:p>
            <a:pPr marL="914400" lvl="1" indent="-342900" rtl="0">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identify if it mentions a company named 'Google'. Remember,</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can find entities and code them as </a:t>
            </a:r>
            <a:r>
              <a:rPr lang="en-US" sz="1800">
                <a:solidFill>
                  <a:srgbClr val="333333"/>
                </a:solidFill>
                <a:latin typeface="Georgia"/>
                <a:ea typeface="Georgia"/>
                <a:cs typeface="Georgia"/>
                <a:sym typeface="Georgia"/>
              </a:rPr>
              <a:t>ORG</a:t>
            </a:r>
            <a:r>
              <a:rPr lang="en-US" sz="1800">
                <a:solidFill>
                  <a:srgbClr val="333333"/>
                </a:solidFill>
                <a:highlight>
                  <a:srgbClr val="FFFFFF"/>
                </a:highlight>
                <a:latin typeface="Georgia"/>
                <a:ea typeface="Georgia"/>
                <a:cs typeface="Georgia"/>
                <a:sym typeface="Georgia"/>
              </a:rPr>
              <a:t> if they are a company. </a:t>
            </a:r>
          </a:p>
          <a:p>
            <a:pPr marL="914400" lvl="1" indent="-342900" rtl="0">
              <a:spcBef>
                <a:spcPts val="0"/>
              </a:spcBef>
              <a:buSzPct val="100000"/>
              <a:buFont typeface="Georgia"/>
              <a:buAutoNum type="alphaLcPeriod"/>
            </a:pPr>
            <a:r>
              <a:rPr lang="en-US" sz="1800" b="1">
                <a:solidFill>
                  <a:srgbClr val="333333"/>
                </a:solidFill>
                <a:highlight>
                  <a:srgbClr val="FFFFFF"/>
                </a:highlight>
                <a:latin typeface="Georgia"/>
                <a:ea typeface="Georgia"/>
                <a:cs typeface="Georgia"/>
                <a:sym typeface="Georgia"/>
              </a:rPr>
              <a:t>BONUS</a:t>
            </a:r>
            <a:r>
              <a:rPr lang="en-US" sz="1800">
                <a:solidFill>
                  <a:srgbClr val="333333"/>
                </a:solidFill>
                <a:highlight>
                  <a:srgbClr val="FFFFFF"/>
                </a:highlight>
                <a:latin typeface="Georgia"/>
                <a:ea typeface="Georgia"/>
                <a:cs typeface="Georgia"/>
                <a:sym typeface="Georgia"/>
              </a:rPr>
              <a:t>: Make this function work for any company.</a:t>
            </a:r>
          </a:p>
          <a:p>
            <a:pPr marL="914400" lvl="1" indent="-342900" rtl="0">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return the verbs of the sentence (preferably lemmatized).</a:t>
            </a:r>
          </a:p>
          <a:p>
            <a:pPr marL="914400" lvl="1" indent="-342900" rtl="0">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For each tweet, parse it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print it out if the tweet has 'release' or 'announce' as a verb.</a:t>
            </a:r>
          </a:p>
          <a:p>
            <a:pPr marL="914400" lvl="1" indent="-342900" rtl="0">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identifies countries.  </a:t>
            </a:r>
            <a:r>
              <a:rPr lang="en-US" sz="1800" b="1">
                <a:solidFill>
                  <a:srgbClr val="333333"/>
                </a:solidFill>
                <a:highlight>
                  <a:srgbClr val="FFFFFF"/>
                </a:highlight>
                <a:latin typeface="Georgia"/>
                <a:ea typeface="Georgia"/>
                <a:cs typeface="Georgia"/>
                <a:sym typeface="Georgia"/>
              </a:rPr>
              <a:t>HINT</a:t>
            </a:r>
            <a:r>
              <a:rPr lang="en-US" sz="1800">
                <a:solidFill>
                  <a:srgbClr val="333333"/>
                </a:solidFill>
                <a:highlight>
                  <a:srgbClr val="FFFFFF"/>
                </a:highlight>
                <a:latin typeface="Georgia"/>
                <a:ea typeface="Georgia"/>
                <a:cs typeface="Georgia"/>
                <a:sym typeface="Georgia"/>
              </a:rPr>
              <a:t>: the entity label for countries is GPE (or "GeoPolitical Entity").</a:t>
            </a:r>
          </a:p>
          <a:p>
            <a:pPr marL="914400" lvl="1" indent="-342900" rtl="0">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Re-run (d) to find country tweets that discuss 'Iran' announcing or releasing.</a:t>
            </a:r>
          </a:p>
        </p:txBody>
      </p:sp>
      <p:sp>
        <p:nvSpPr>
          <p:cNvPr id="818" name="Shape 818"/>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TASKS AND QUESTIONS</a:t>
            </a:r>
          </a:p>
        </p:txBody>
      </p:sp>
      <p:cxnSp>
        <p:nvCxnSpPr>
          <p:cNvPr id="819" name="Shape 819"/>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20" name="Shape 820"/>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Shape 825"/>
          <p:cNvSpPr/>
          <p:nvPr/>
        </p:nvSpPr>
        <p:spPr>
          <a:xfrm>
            <a:off x="2961475" y="2224350"/>
            <a:ext cx="7676700" cy="4661099"/>
          </a:xfrm>
          <a:prstGeom prst="rect">
            <a:avLst/>
          </a:prstGeom>
          <a:noFill/>
          <a:ln>
            <a:noFill/>
          </a:ln>
        </p:spPr>
        <p:txBody>
          <a:bodyPr lIns="50800" tIns="50800" rIns="50800" bIns="50800" anchor="ctr" anchorCtr="0">
            <a:noAutofit/>
          </a:bodyPr>
          <a:lstStyle/>
          <a:p>
            <a:pPr marL="457200" lvl="0" indent="-342900" rtl="0">
              <a:spcBef>
                <a:spcPts val="0"/>
              </a:spcBef>
              <a:buClr>
                <a:srgbClr val="333333"/>
              </a:buClr>
              <a:buSzPct val="100000"/>
              <a:buFont typeface="Helvetica Neue"/>
              <a:buAutoNum type="arabi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 of the tweets we have collected using </a:t>
            </a:r>
            <a:r>
              <a:rPr lang="en-US" sz="1800">
                <a:solidFill>
                  <a:srgbClr val="333333"/>
                </a:solidFill>
                <a:latin typeface="Georgia"/>
                <a:ea typeface="Georgia"/>
                <a:cs typeface="Georgia"/>
                <a:sym typeface="Georgia"/>
              </a:rPr>
              <a:t>gensim</a:t>
            </a:r>
            <a:r>
              <a:rPr lang="en-US" sz="1800">
                <a:solidFill>
                  <a:srgbClr val="333333"/>
                </a:solidFill>
                <a:highlight>
                  <a:srgbClr val="FFFFFF"/>
                </a:highlight>
                <a:latin typeface="Georgia"/>
                <a:ea typeface="Georgia"/>
                <a:cs typeface="Georgia"/>
                <a:sym typeface="Georgia"/>
              </a:rPr>
              <a:t>.</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First take the collection of tweets and tokenize them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Think about how this should be done.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Should you only use upper-case or lower-case?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Should you remove punctuations or symbols? </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Test the window size as well - this is how many surrounding words need to be used to model a word. What do you think is appropriate for Twitter? </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Test your word2vec model with a few similarity functions.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'Syria'.</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'war'.</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"Iran".</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'Verizon'. </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Adjust the choices in (b) and (c) as necessary.</a:t>
            </a:r>
          </a:p>
        </p:txBody>
      </p:sp>
      <p:pic>
        <p:nvPicPr>
          <p:cNvPr id="826" name="Shape 82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27" name="Shape 82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28" name="Shape 828"/>
          <p:cNvSpPr/>
          <p:nvPr/>
        </p:nvSpPr>
        <p:spPr>
          <a:xfrm>
            <a:off x="2989800" y="1776150"/>
            <a:ext cx="8099699" cy="254100"/>
          </a:xfrm>
          <a:prstGeom prst="rect">
            <a:avLst/>
          </a:prstGeom>
          <a:noFill/>
          <a:ln>
            <a:noFill/>
          </a:ln>
        </p:spPr>
        <p:txBody>
          <a:bodyPr lIns="0" tIns="0" rIns="0" bIns="0" anchor="t" anchorCtr="0">
            <a:noAutofit/>
          </a:bodyPr>
          <a:lstStyle/>
          <a:p>
            <a:pPr lvl="0" rtl="0">
              <a:spcBef>
                <a:spcPts val="0"/>
              </a:spcBef>
              <a:buSzPct val="25000"/>
              <a:buNone/>
            </a:pPr>
            <a:r>
              <a:rPr lang="en-US" sz="2000" b="1">
                <a:solidFill>
                  <a:schemeClr val="dk1"/>
                </a:solidFill>
                <a:latin typeface="Oswald"/>
                <a:ea typeface="Oswald"/>
                <a:cs typeface="Oswald"/>
                <a:sym typeface="Oswald"/>
              </a:rPr>
              <a:t>TASKS AND QUESTIONS</a:t>
            </a:r>
          </a:p>
        </p:txBody>
      </p:sp>
      <p:cxnSp>
        <p:nvCxnSpPr>
          <p:cNvPr id="829" name="Shape 829"/>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30" name="Shape 830"/>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pic>
        <p:nvPicPr>
          <p:cNvPr id="835" name="Shape 83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36" name="Shape 83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37" name="Shape 837"/>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rgbClr val="333333"/>
              </a:buClr>
              <a:buSzPct val="100000"/>
              <a:buFont typeface="Helvetica Neue"/>
              <a:buAutoNum type="arabicPeriod"/>
            </a:pPr>
            <a:r>
              <a:rPr lang="en-US" sz="1800">
                <a:solidFill>
                  <a:srgbClr val="333333"/>
                </a:solidFill>
                <a:highlight>
                  <a:srgbClr val="FFFFFF"/>
                </a:highlight>
                <a:latin typeface="Georgia"/>
                <a:ea typeface="Georgia"/>
                <a:cs typeface="Georgia"/>
                <a:sym typeface="Georgia"/>
              </a:rPr>
              <a:t>Filter tweets to those that mention 'Iran' or similar entities and 'war' or similar entities.</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Do this using just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Do this using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similarity scores.</a:t>
            </a:r>
          </a:p>
        </p:txBody>
      </p:sp>
      <p:sp>
        <p:nvSpPr>
          <p:cNvPr id="838" name="Shape 838"/>
          <p:cNvSpPr/>
          <p:nvPr/>
        </p:nvSpPr>
        <p:spPr>
          <a:xfrm>
            <a:off x="3052755" y="5792350"/>
            <a:ext cx="8157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Working code and answers to the questions</a:t>
            </a:r>
          </a:p>
        </p:txBody>
      </p:sp>
      <p:sp>
        <p:nvSpPr>
          <p:cNvPr id="839" name="Shape 83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40" name="Shape 840"/>
          <p:cNvSpPr/>
          <p:nvPr/>
        </p:nvSpPr>
        <p:spPr>
          <a:xfrm>
            <a:off x="2989800" y="1776150"/>
            <a:ext cx="8099699" cy="254100"/>
          </a:xfrm>
          <a:prstGeom prst="rect">
            <a:avLst/>
          </a:prstGeom>
          <a:noFill/>
          <a:ln>
            <a:noFill/>
          </a:ln>
        </p:spPr>
        <p:txBody>
          <a:bodyPr lIns="0" tIns="0" rIns="0" bIns="0" anchor="t" anchorCtr="0">
            <a:noAutofit/>
          </a:bodyPr>
          <a:lstStyle/>
          <a:p>
            <a:pPr lvl="0" rtl="0">
              <a:spcBef>
                <a:spcPts val="0"/>
              </a:spcBef>
              <a:buSzPct val="25000"/>
              <a:buNone/>
            </a:pPr>
            <a:r>
              <a:rPr lang="en-US" sz="2000" b="1">
                <a:solidFill>
                  <a:schemeClr val="dk1"/>
                </a:solidFill>
                <a:latin typeface="Oswald"/>
                <a:ea typeface="Oswald"/>
                <a:cs typeface="Oswald"/>
                <a:sym typeface="Oswald"/>
              </a:rPr>
              <a:t>TASKS AND QUESTIONS</a:t>
            </a:r>
          </a:p>
        </p:txBody>
      </p:sp>
      <p:cxnSp>
        <p:nvCxnSpPr>
          <p:cNvPr id="841" name="Shape 841"/>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42" name="Shape 842"/>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48" name="Shape 84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ransition xmlns:p14="http://schemas.microsoft.com/office/powerpoint/2010/mai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a:t>
            </a:r>
            <a:r>
              <a:rPr lang="en-US" sz="2800">
                <a:solidFill>
                  <a:srgbClr val="333333"/>
                </a:solidFill>
                <a:highlight>
                  <a:srgbClr val="FFFFFF"/>
                </a:highlight>
                <a:latin typeface="Georgia"/>
                <a:ea typeface="Georgia"/>
                <a:cs typeface="Georgia"/>
                <a:sym typeface="Georgia"/>
              </a:rPr>
              <a:t>atent variable models attempt to uncover structure from text</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imensionality reduction is focused on replacing correlated columns</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a:t>
            </a:r>
            <a:r>
              <a:rPr lang="en-US" sz="2800">
                <a:solidFill>
                  <a:srgbClr val="333333"/>
                </a:solidFill>
                <a:highlight>
                  <a:srgbClr val="FFFFFF"/>
                </a:highlight>
                <a:latin typeface="Georgia"/>
                <a:ea typeface="Georgia"/>
                <a:cs typeface="Georgia"/>
                <a:sym typeface="Georgia"/>
              </a:rPr>
              <a:t>opic modeling (or LDA) uncovers the topics that are most common to each document and then the words most common to those topics</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ord2Vec builds a representation of a word from the way it was used originally</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a:t>
            </a:r>
            <a:r>
              <a:rPr lang="en-US" sz="2800">
                <a:solidFill>
                  <a:srgbClr val="333333"/>
                </a:solidFill>
                <a:highlight>
                  <a:srgbClr val="FFFFFF"/>
                </a:highlight>
                <a:latin typeface="Georgia"/>
                <a:ea typeface="Georgia"/>
                <a:cs typeface="Georgia"/>
                <a:sym typeface="Georgia"/>
              </a:rPr>
              <a:t>oth techniques avoid learning grammar rules and instead rely on large datasets. They learn based on how the words are used, making them very flexible</a:t>
            </a:r>
            <a:r>
              <a:rPr lang="en-US" sz="2800">
                <a:latin typeface="Georgia"/>
                <a:ea typeface="Georgia"/>
                <a:cs typeface="Georgia"/>
                <a:sym typeface="Georgia"/>
              </a:rPr>
              <a:t>.</a:t>
            </a:r>
          </a:p>
          <a:p>
            <a:pPr marR="0" lvl="0" algn="l" rtl="0">
              <a:spcBef>
                <a:spcPts val="1000"/>
              </a:spcBef>
              <a:buNone/>
            </a:pPr>
            <a:endParaRPr sz="2800">
              <a:latin typeface="Georgia"/>
              <a:ea typeface="Georgia"/>
              <a:cs typeface="Georgia"/>
              <a:sym typeface="Georgia"/>
            </a:endParaRPr>
          </a:p>
        </p:txBody>
      </p:sp>
      <p:sp>
        <p:nvSpPr>
          <p:cNvPr id="854" name="Shape 85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CONCEPT REVIEW</a:t>
            </a:r>
          </a:p>
        </p:txBody>
      </p:sp>
    </p:spTree>
  </p:cSld>
  <p:clrMapOvr>
    <a:masterClrMapping/>
  </p:clrMapOvr>
  <p:transition xmlns:p14="http://schemas.microsoft.com/office/powerpoint/2010/main" spd="slow">
    <p:cut/>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58"/>
        <p:cNvGrpSpPr/>
        <p:nvPr/>
      </p:nvGrpSpPr>
      <p:grpSpPr>
        <a:xfrm>
          <a:off x="0" y="0"/>
          <a:ext cx="0" cy="0"/>
          <a:chOff x="0" y="0"/>
          <a:chExt cx="0" cy="0"/>
        </a:xfrm>
      </p:grpSpPr>
      <p:sp>
        <p:nvSpPr>
          <p:cNvPr id="859" name="Shape 859"/>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860" name="Shape 860"/>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ransition xmlns:p14="http://schemas.microsoft.com/office/powerpoint/2010/mai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Shape 8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866" name="Shape 866"/>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867" name="Shape 867"/>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Homework:</a:t>
            </a: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Deliverable 3</a:t>
            </a:r>
          </a:p>
          <a:p>
            <a:pPr marR="0" lvl="0" algn="l" rtl="0">
              <a:spcBef>
                <a:spcPts val="1000"/>
              </a:spcBef>
              <a:buNone/>
            </a:pPr>
            <a:endParaRPr>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71"/>
        <p:cNvGrpSpPr/>
        <p:nvPr/>
      </p:nvGrpSpPr>
      <p:grpSpPr>
        <a:xfrm>
          <a:off x="0" y="0"/>
          <a:ext cx="0" cy="0"/>
          <a:chOff x="0" y="0"/>
          <a:chExt cx="0" cy="0"/>
        </a:xfrm>
      </p:grpSpPr>
      <p:sp>
        <p:nvSpPr>
          <p:cNvPr id="872" name="Shape 872"/>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873" name="Shape 873"/>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ransition xmlns:p14="http://schemas.microsoft.com/office/powerpoint/2010/mai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Shape 87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879" name="Shape 879"/>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880" name="Shape 880"/>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Install </a:t>
            </a:r>
            <a:r>
              <a:rPr lang="en-US" sz="2800">
                <a:latin typeface="Consolas"/>
                <a:ea typeface="Consolas"/>
                <a:cs typeface="Consolas"/>
                <a:sym typeface="Consolas"/>
              </a:rPr>
              <a:t>gensim</a:t>
            </a:r>
            <a:r>
              <a:rPr lang="en-US" sz="2800">
                <a:latin typeface="Georgia"/>
                <a:ea typeface="Georgia"/>
                <a:cs typeface="Georgia"/>
                <a:sym typeface="Georgia"/>
              </a:rPr>
              <a:t> with </a:t>
            </a:r>
            <a:r>
              <a:rPr lang="en-US" sz="2800">
                <a:latin typeface="Consolas"/>
                <a:ea typeface="Consolas"/>
                <a:cs typeface="Consolas"/>
                <a:sym typeface="Consolas"/>
              </a:rPr>
              <a:t>pip install gensim</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and apply </a:t>
            </a:r>
            <a:r>
              <a:rPr lang="en-US" sz="2800" i="1">
                <a:latin typeface="Georgia"/>
                <a:ea typeface="Georgia"/>
                <a:cs typeface="Georgia"/>
                <a:sym typeface="Georgia"/>
              </a:rPr>
              <a:t>unsupervised learning</a:t>
            </a:r>
            <a:r>
              <a:rPr lang="en-US" sz="2800">
                <a:latin typeface="Georgia"/>
                <a:ea typeface="Georgia"/>
                <a:cs typeface="Georgia"/>
                <a:sym typeface="Georgia"/>
              </a:rPr>
              <a:t> techniques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probability distributions, specifically discrete multinomial distributions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NLP essentials, including experience with </a:t>
            </a:r>
            <a:r>
              <a:rPr lang="en-US" sz="2800">
                <a:latin typeface="Consolas"/>
                <a:ea typeface="Consolas"/>
                <a:cs typeface="Consolas"/>
                <a:sym typeface="Consolas"/>
              </a:rPr>
              <a:t>spacy</a:t>
            </a:r>
          </a:p>
          <a:p>
            <a:pPr marR="0" lvl="0" algn="l" rtl="0">
              <a:spcBef>
                <a:spcPts val="0"/>
              </a:spcBef>
              <a:buNone/>
            </a:pPr>
            <a:endParaRPr sz="2800" b="1">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BONUS</a:t>
            </a:r>
            <a:r>
              <a:rPr lang="en-US" sz="2800">
                <a:latin typeface="Georgia"/>
                <a:ea typeface="Georgia"/>
                <a:cs typeface="Georgia"/>
                <a:sym typeface="Georgia"/>
              </a:rPr>
              <a:t>:  Set up Twitter API credentials using the provided instructions</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884"/>
        <p:cNvGrpSpPr/>
        <p:nvPr/>
      </p:nvGrpSpPr>
      <p:grpSpPr>
        <a:xfrm>
          <a:off x="0" y="0"/>
          <a:ext cx="0" cy="0"/>
          <a:chOff x="0" y="0"/>
          <a:chExt cx="0" cy="0"/>
        </a:xfrm>
      </p:grpSpPr>
      <p:sp>
        <p:nvSpPr>
          <p:cNvPr id="885" name="Shape 885"/>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886" name="Shape 886"/>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87" name="Shape 887"/>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88" name="Shape 888"/>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transition xmlns:p14="http://schemas.microsoft.com/office/powerpoint/2010/main" spd="slow">
    <p:cut/>
  </p:transition>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892"/>
        <p:cNvGrpSpPr/>
        <p:nvPr/>
      </p:nvGrpSpPr>
      <p:grpSpPr>
        <a:xfrm>
          <a:off x="0" y="0"/>
          <a:ext cx="0" cy="0"/>
          <a:chOff x="0" y="0"/>
          <a:chExt cx="0" cy="0"/>
        </a:xfrm>
      </p:grpSpPr>
      <p:sp>
        <p:nvSpPr>
          <p:cNvPr id="893" name="Shape 893"/>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894" name="Shape 894"/>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95" name="Shape 895"/>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96" name="Shape 896"/>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897" name="Shape 897"/>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transition xmlns:p14="http://schemas.microsoft.com/office/powerpoint/2010/mai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Shape 902"/>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903" name="Shape 9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904" name="Shape 9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905" name="Shape 9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06" name="Shape 9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07" name="Shape 907"/>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908" name="Shape 9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LATENT VARIABLE MODELS</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lesson will continue on natural language processing with an emphasis on </a:t>
            </a:r>
            <a:r>
              <a:rPr lang="en-US" sz="2800" i="1">
                <a:latin typeface="Georgia"/>
                <a:ea typeface="Georgia"/>
                <a:cs typeface="Georgia"/>
                <a:sym typeface="Georgia"/>
              </a:rPr>
              <a:t>latent variables models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Mining and Refining data is a key part of the data science workflow.</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our last class, we saw many techniques for mining the data, including preprocessing, building linguistic rules to uncover patterns, and creating classifiers from unstructured data.</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this class, we’ll continue with methods to Refine our understanding of the text by attempting to uncover structure or organization in the text.</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4290</Words>
  <Application>Microsoft Macintosh PowerPoint</Application>
  <PresentationFormat>Custom</PresentationFormat>
  <Paragraphs>533</Paragraphs>
  <Slides>72</Slides>
  <Notes>72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72</vt:i4>
      </vt:variant>
    </vt:vector>
  </HeadingPairs>
  <TitlesOfParts>
    <vt:vector size="76" baseType="lpstr">
      <vt:lpstr>Merriweather Sans</vt:lpstr>
      <vt:lpstr>Oswald</vt:lpstr>
      <vt:lpstr>White</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Brandon Burroughs</cp:lastModifiedBy>
  <cp:revision>1</cp:revision>
  <dcterms:modified xsi:type="dcterms:W3CDTF">2016-01-31T22:26:18Z</dcterms:modified>
</cp:coreProperties>
</file>