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7302500" cx="13004800"/>
  <p:notesSz cx="6858000" cy="9144000"/>
  <p:embeddedFontLst>
    <p:embeddedFont>
      <p:font typeface="Oswald"/>
      <p:regular r:id="rId41"/>
      <p:bold r:id="rId4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7434D26-8F64-4A3B-A5FA-1ACB94D40939}">
  <a:tblStyle styleId="{57434D26-8F64-4A3B-A5FA-1ACB94D40939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228600" marL="0" marR="0" rtl="0" algn="l">
              <a:spcBef>
                <a:spcPts val="0"/>
              </a:spcBef>
              <a:defRPr/>
            </a:lvl2pPr>
            <a:lvl3pPr indent="457200" marL="0" marR="0" rtl="0" algn="l">
              <a:spcBef>
                <a:spcPts val="0"/>
              </a:spcBef>
              <a:defRPr/>
            </a:lvl3pPr>
            <a:lvl4pPr indent="685800" marL="0" marR="0" rtl="0" algn="l">
              <a:spcBef>
                <a:spcPts val="0"/>
              </a:spcBef>
              <a:defRPr/>
            </a:lvl4pPr>
            <a:lvl5pPr indent="914400" marL="0" marR="0" rtl="0" algn="l">
              <a:spcBef>
                <a:spcPts val="0"/>
              </a:spcBef>
              <a:defRPr/>
            </a:lvl5pPr>
            <a:lvl6pPr indent="1143000" marL="0" marR="0" rtl="0" algn="l">
              <a:spcBef>
                <a:spcPts val="0"/>
              </a:spcBef>
              <a:defRPr/>
            </a:lvl6pPr>
            <a:lvl7pPr indent="1371600" marL="0" marR="0" rtl="0" algn="l">
              <a:spcBef>
                <a:spcPts val="0"/>
              </a:spcBef>
              <a:defRPr/>
            </a:lvl7pPr>
            <a:lvl8pPr indent="1600200" marL="0" marR="0" rtl="0" algn="l">
              <a:spcBef>
                <a:spcPts val="0"/>
              </a:spcBef>
              <a:defRPr/>
            </a:lvl8pPr>
            <a:lvl9pPr indent="182880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07.jpg"/><Relationship Id="rId4" Type="http://schemas.openxmlformats.org/officeDocument/2006/relationships/image" Target="../media/image0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5.png"/><Relationship Id="rId4" Type="http://schemas.openxmlformats.org/officeDocument/2006/relationships/image" Target="../media/image12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06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0.jpg"/><Relationship Id="rId4" Type="http://schemas.openxmlformats.org/officeDocument/2006/relationships/image" Target="../media/image1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0" name="Shape 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1" name="Shape 61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2" name="Shape 62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6" name="Shape 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7" name="Shape 67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2" name="Shape 7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3" name="Shape 73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4" name="Shape 7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Shape 75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baseline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baseline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6" name="Shape 76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7" name="Shape 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Shape 78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9" name="Shape 79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0" name="Shape 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Shape 81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3" name="Shape 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Shape 84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6" name="Shape 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Shape 87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89" name="Shape 8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Shape 90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1" name="Shape 91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3" name="Shape 9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7" name="Shape 9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5" name="Shape 10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8" name="Shape 108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1" name="Shape 11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2" name="Shape 112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5" name="Shape 115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6" name="Shape 116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7" name="Shape 117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0" name="Shape 120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1" name="Shape 121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hape 12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" name="Shape 125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" name="Shape 129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3" name="Shape 13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4" name="Shape 134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5" name="Shape 1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7" name="Shape 137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hape 13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0" name="Shape 14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3" name="Shape 143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4" name="Shape 144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2592"/>
              </a:lnSpc>
              <a:spcBef>
                <a:spcPts val="0"/>
              </a:spcBef>
              <a:defRPr/>
            </a:lvl1pPr>
            <a:lvl2pPr indent="228600" rtl="0">
              <a:lnSpc>
                <a:spcPct val="92592"/>
              </a:lnSpc>
              <a:spcBef>
                <a:spcPts val="0"/>
              </a:spcBef>
              <a:defRPr/>
            </a:lvl2pPr>
            <a:lvl3pPr indent="457200" rtl="0">
              <a:lnSpc>
                <a:spcPct val="92592"/>
              </a:lnSpc>
              <a:spcBef>
                <a:spcPts val="0"/>
              </a:spcBef>
              <a:defRPr/>
            </a:lvl3pPr>
            <a:lvl4pPr indent="685800" rtl="0">
              <a:lnSpc>
                <a:spcPct val="92592"/>
              </a:lnSpc>
              <a:spcBef>
                <a:spcPts val="0"/>
              </a:spcBef>
              <a:defRPr/>
            </a:lvl4pPr>
            <a:lvl5pPr indent="914400" rtl="0">
              <a:lnSpc>
                <a:spcPct val="92592"/>
              </a:lnSpc>
              <a:spcBef>
                <a:spcPts val="0"/>
              </a:spcBef>
              <a:defRPr/>
            </a:lvl5pPr>
            <a:lvl6pPr indent="1143000" rtl="0">
              <a:lnSpc>
                <a:spcPct val="92592"/>
              </a:lnSpc>
              <a:spcBef>
                <a:spcPts val="0"/>
              </a:spcBef>
              <a:defRPr/>
            </a:lvl6pPr>
            <a:lvl7pPr indent="1371600" rtl="0">
              <a:lnSpc>
                <a:spcPct val="92592"/>
              </a:lnSpc>
              <a:spcBef>
                <a:spcPts val="0"/>
              </a:spcBef>
              <a:defRPr/>
            </a:lvl7pPr>
            <a:lvl8pPr indent="1600200" rtl="0">
              <a:lnSpc>
                <a:spcPct val="92592"/>
              </a:lnSpc>
              <a:spcBef>
                <a:spcPts val="0"/>
              </a:spcBef>
              <a:defRPr/>
            </a:lvl8pPr>
            <a:lvl9pPr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3" name="Shape 15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4" name="Shape 154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9" name="Shape 15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0" name="Shape 16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5" name="Shape 16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6" name="Shape 166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Shape 1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3" name="Shape 1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4" name="Shape 174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5" name="Shape 175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hape 17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1" name="Shape 181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5" name="Shape 18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hape 18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8" name="Shape 18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hape 19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1" name="Shape 19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hape 19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4" name="Shape 19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hape 19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7" name="Shape 19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2592"/>
              </a:lnSpc>
              <a:spcBef>
                <a:spcPts val="0"/>
              </a:spcBef>
              <a:defRPr/>
            </a:lvl1pPr>
            <a:lvl2pPr indent="228600" rtl="0">
              <a:lnSpc>
                <a:spcPct val="92592"/>
              </a:lnSpc>
              <a:spcBef>
                <a:spcPts val="0"/>
              </a:spcBef>
              <a:defRPr/>
            </a:lvl2pPr>
            <a:lvl3pPr indent="457200" rtl="0">
              <a:lnSpc>
                <a:spcPct val="92592"/>
              </a:lnSpc>
              <a:spcBef>
                <a:spcPts val="0"/>
              </a:spcBef>
              <a:defRPr/>
            </a:lvl3pPr>
            <a:lvl4pPr indent="685800" rtl="0">
              <a:lnSpc>
                <a:spcPct val="92592"/>
              </a:lnSpc>
              <a:spcBef>
                <a:spcPts val="0"/>
              </a:spcBef>
              <a:defRPr/>
            </a:lvl4pPr>
            <a:lvl5pPr indent="914400" rtl="0">
              <a:lnSpc>
                <a:spcPct val="92592"/>
              </a:lnSpc>
              <a:spcBef>
                <a:spcPts val="0"/>
              </a:spcBef>
              <a:defRPr/>
            </a:lvl5pPr>
            <a:lvl6pPr indent="1143000" rtl="0">
              <a:lnSpc>
                <a:spcPct val="92592"/>
              </a:lnSpc>
              <a:spcBef>
                <a:spcPts val="0"/>
              </a:spcBef>
              <a:defRPr/>
            </a:lvl6pPr>
            <a:lvl7pPr indent="1371600" rtl="0">
              <a:lnSpc>
                <a:spcPct val="92592"/>
              </a:lnSpc>
              <a:spcBef>
                <a:spcPts val="0"/>
              </a:spcBef>
              <a:defRPr/>
            </a:lvl7pPr>
            <a:lvl8pPr indent="1600200" rtl="0">
              <a:lnSpc>
                <a:spcPct val="92592"/>
              </a:lnSpc>
              <a:spcBef>
                <a:spcPts val="0"/>
              </a:spcBef>
              <a:defRPr/>
            </a:lvl8pPr>
            <a:lvl9pPr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Merriweather Sans"/>
              <a:buChar char="‣"/>
              <a:defRPr/>
            </a:lvl2pPr>
            <a:lvl3pPr rtl="0">
              <a:spcBef>
                <a:spcPts val="0"/>
              </a:spcBef>
              <a:buFont typeface="Merriweather Sans"/>
              <a:buChar char="‣"/>
              <a:defRPr/>
            </a:lvl3pPr>
            <a:lvl4pPr rtl="0">
              <a:spcBef>
                <a:spcPts val="0"/>
              </a:spcBef>
              <a:buFont typeface="Merriweather Sans"/>
              <a:buChar char="‣"/>
              <a:defRPr/>
            </a:lvl4pPr>
            <a:lvl5pPr rtl="0">
              <a:spcBef>
                <a:spcPts val="0"/>
              </a:spcBef>
              <a:buFont typeface="Merriweather Sans"/>
              <a:buChar char="‣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hape 19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0" name="Shape 20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Shape 20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3" name="Shape 20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4" name="Shape 20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baseline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2592"/>
              </a:lnSpc>
              <a:spcBef>
                <a:spcPts val="0"/>
              </a:spcBef>
              <a:defRPr/>
            </a:lvl1pPr>
            <a:lvl2pPr indent="228600" rtl="0">
              <a:lnSpc>
                <a:spcPct val="92592"/>
              </a:lnSpc>
              <a:spcBef>
                <a:spcPts val="0"/>
              </a:spcBef>
              <a:defRPr/>
            </a:lvl2pPr>
            <a:lvl3pPr indent="457200" rtl="0">
              <a:lnSpc>
                <a:spcPct val="92592"/>
              </a:lnSpc>
              <a:spcBef>
                <a:spcPts val="0"/>
              </a:spcBef>
              <a:defRPr/>
            </a:lvl3pPr>
            <a:lvl4pPr indent="685800" rtl="0">
              <a:lnSpc>
                <a:spcPct val="92592"/>
              </a:lnSpc>
              <a:spcBef>
                <a:spcPts val="0"/>
              </a:spcBef>
              <a:defRPr/>
            </a:lvl4pPr>
            <a:lvl5pPr indent="914400" rtl="0">
              <a:lnSpc>
                <a:spcPct val="92592"/>
              </a:lnSpc>
              <a:spcBef>
                <a:spcPts val="0"/>
              </a:spcBef>
              <a:defRPr/>
            </a:lvl5pPr>
            <a:lvl6pPr indent="1143000" rtl="0">
              <a:lnSpc>
                <a:spcPct val="92592"/>
              </a:lnSpc>
              <a:spcBef>
                <a:spcPts val="0"/>
              </a:spcBef>
              <a:defRPr/>
            </a:lvl6pPr>
            <a:lvl7pPr indent="1371600" rtl="0">
              <a:lnSpc>
                <a:spcPct val="92592"/>
              </a:lnSpc>
              <a:spcBef>
                <a:spcPts val="0"/>
              </a:spcBef>
              <a:defRPr/>
            </a:lvl7pPr>
            <a:lvl8pPr indent="1600200" rtl="0">
              <a:lnSpc>
                <a:spcPct val="92592"/>
              </a:lnSpc>
              <a:spcBef>
                <a:spcPts val="0"/>
              </a:spcBef>
              <a:defRPr/>
            </a:lvl8pPr>
            <a:lvl9pPr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" name="Shape 2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9" name="Shape 2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0" name="Shape 30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2" name="Shape 32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" name="Shape 3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8" name="Shape 38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9" name="Shape 39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hape 4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3" name="Shape 4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4" name="Shape 44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hape 4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8" name="Shape 4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9" name="Shape 49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3" name="Shape 5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4" name="Shape 54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indent="228600" rtl="0">
              <a:lnSpc>
                <a:spcPct val="100000"/>
              </a:lnSpc>
              <a:spcBef>
                <a:spcPts val="0"/>
              </a:spcBef>
              <a:defRPr/>
            </a:lvl2pPr>
            <a:lvl3pPr indent="457200" rtl="0">
              <a:lnSpc>
                <a:spcPct val="100000"/>
              </a:lnSpc>
              <a:spcBef>
                <a:spcPts val="0"/>
              </a:spcBef>
              <a:defRPr/>
            </a:lvl3pPr>
            <a:lvl4pPr indent="685800" rtl="0">
              <a:lnSpc>
                <a:spcPct val="100000"/>
              </a:lnSpc>
              <a:spcBef>
                <a:spcPts val="0"/>
              </a:spcBef>
              <a:defRPr/>
            </a:lvl4pPr>
            <a:lvl5pPr indent="914400" rtl="0">
              <a:lnSpc>
                <a:spcPct val="100000"/>
              </a:lnSpc>
              <a:spcBef>
                <a:spcPts val="0"/>
              </a:spcBef>
              <a:defRPr/>
            </a:lvl5pPr>
            <a:lvl6pPr indent="1143000" rtl="0">
              <a:lnSpc>
                <a:spcPct val="100000"/>
              </a:lnSpc>
              <a:spcBef>
                <a:spcPts val="0"/>
              </a:spcBef>
              <a:defRPr/>
            </a:lvl6pPr>
            <a:lvl7pPr indent="1371600" rtl="0">
              <a:lnSpc>
                <a:spcPct val="100000"/>
              </a:lnSpc>
              <a:spcBef>
                <a:spcPts val="0"/>
              </a:spcBef>
              <a:defRPr/>
            </a:lvl7pPr>
            <a:lvl8pPr indent="1600200" rtl="0">
              <a:lnSpc>
                <a:spcPct val="100000"/>
              </a:lnSpc>
              <a:spcBef>
                <a:spcPts val="0"/>
              </a:spcBef>
              <a:defRPr/>
            </a:lvl8pPr>
            <a:lvl9pPr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" name="Shape 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1000"/>
              </a:spcBef>
              <a:defRPr/>
            </a:lvl1pPr>
            <a:lvl2pPr indent="-78740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11" name="Shape 211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involves a variety of roles, not just one.</a:t>
            </a:r>
          </a:p>
        </p:txBody>
      </p:sp>
      <p:sp>
        <p:nvSpPr>
          <p:cNvPr id="272" name="Shape 27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THE ROLES IN DATA SCIENCE?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24" y="2650900"/>
            <a:ext cx="10448574" cy="351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involves a variety of skill sets, not just one.</a:t>
            </a:r>
          </a:p>
        </p:txBody>
      </p:sp>
      <p:sp>
        <p:nvSpPr>
          <p:cNvPr id="279" name="Shape 27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THE ROLES IN DATA SCIENCE?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900" y="2511937"/>
            <a:ext cx="64770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35003" y="1292775"/>
            <a:ext cx="52419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roles prioritize different                                                                                    skill sets.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all roles involve some                                                                         part of each skillset.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 are your strengths and weaknesses?</a:t>
            </a:r>
          </a:p>
        </p:txBody>
      </p:sp>
      <p:sp>
        <p:nvSpPr>
          <p:cNvPr id="286" name="Shape 28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THE ROLES IN DATA SCIENCE?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187" y="1236662"/>
            <a:ext cx="6448425" cy="62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QUIZ</a:t>
            </a:r>
          </a:p>
        </p:txBody>
      </p:sp>
      <p:sp>
        <p:nvSpPr>
          <p:cNvPr id="293" name="Shape 2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 BASELINE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961475" y="2224348"/>
            <a:ext cx="7559399" cy="3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Form groups of three.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questions. 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True or False:  Gender (coded male=0, female=1) is a continuous variable.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According to this table, BMI is the _____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roman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Outcome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roman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Predictor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roman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Covariate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Draw a normal distribution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True or False:  Linear regression is an unsupervised learning algorithm.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hypothesis test?</a:t>
            </a:r>
          </a:p>
        </p:txBody>
      </p:sp>
      <p:sp>
        <p:nvSpPr>
          <p:cNvPr id="301" name="Shape 30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 (10 minutes)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3" name="Shape 30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DATA SCIENCE BASELINE QUIZ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</a:t>
            </a:r>
          </a:p>
        </p:txBody>
      </p:sp>
      <p:sp>
        <p:nvSpPr>
          <p:cNvPr id="309" name="Shape 3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INTRODUCTION: THE DATA SCIENCE WORKFLOW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methodology to follow for doing Data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Science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Similar to the scientific method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Helps produce reliable and reproducible results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Reliable:  Accurate findings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Reproducible:  Others can follow your steps and get the same results</a:t>
            </a:r>
          </a:p>
        </p:txBody>
      </p:sp>
      <p:sp>
        <p:nvSpPr>
          <p:cNvPr id="315" name="Shape 31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OVERVIEW OF THE DATA SCIENCE WORKFLOW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steps: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problem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Acquire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Refine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data model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Present the results</a:t>
            </a:r>
          </a:p>
        </p:txBody>
      </p:sp>
      <p:sp>
        <p:nvSpPr>
          <p:cNvPr id="321" name="Shape 32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OVERVIEW OF THE DATA SCIENCE WORKFLOW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00" y="1272925"/>
            <a:ext cx="4264698" cy="5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34999" y="1292775"/>
            <a:ext cx="88773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Problem Statement:  “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Planet Express customer data from January 3001-3005, determine how likely previous customers are to request a repeat delivery using demographic information (profession, company size, location) and previous delivery data (days since last delivery, number of total deliveries).”</a:t>
            </a:r>
          </a:p>
        </p:txBody>
      </p:sp>
      <p:sp>
        <p:nvSpPr>
          <p:cNvPr id="328" name="Shape 32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300" y="1745662"/>
            <a:ext cx="28575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>
            <p:ph idx="2" type="body"/>
          </p:nvPr>
        </p:nvSpPr>
        <p:spPr>
          <a:xfrm>
            <a:off x="635000" y="4671075"/>
            <a:ext cx="11734800" cy="23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use the Data Science workflow to work through this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business/product objectives.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and hypothesize goals and criteria for success.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Create a set of questions to help you identify the correct data set.</a:t>
            </a:r>
          </a:p>
        </p:txBody>
      </p:sp>
      <p:sp>
        <p:nvSpPr>
          <p:cNvPr id="336" name="Shape 33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EXAMPLE:  IDENTIFY THE PROBLEM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Describe the roles of GA staff and students to create a successful learning environment for data science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science and the data science workflow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Apply data science workflow to get to know the class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Setup your data science development environment and review python basics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Ideal data vs. data that is available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Learn about limitations of the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data is available for this example?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kind of questions might we want to ask about the data?</a:t>
            </a:r>
          </a:p>
        </p:txBody>
      </p:sp>
      <p:sp>
        <p:nvSpPr>
          <p:cNvPr id="342" name="Shape 34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EXAMPLE:  ACQUIRE THE DATA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Secondary data (we didn’t directly collect it)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 data dictionary</a:t>
            </a:r>
          </a:p>
        </p:txBody>
      </p:sp>
      <p:sp>
        <p:nvSpPr>
          <p:cNvPr id="348" name="Shape 34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EXAMPLE:  PARSE THE DATA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622750" y="320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{57434D26-8F64-4A3B-A5FA-1ACB94D40939}</a:tableStyleId>
              </a:tblPr>
              <a:tblGrid>
                <a:gridCol w="3629275"/>
                <a:gridCol w="4181550"/>
                <a:gridCol w="4267975"/>
              </a:tblGrid>
              <a:tr h="609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Variable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Type of Variable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Profession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Title of the account owner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Categorical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Company Size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1- small, 2- medium, 3- large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Categorical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Planet of the company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Categorical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Days Since Last Delivery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Integer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Continuous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Number of Deliveries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Integer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Continuous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Think about sampling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Get to know the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Explore outliers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Address missing values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Derive new variables (i.e. columns)</a:t>
            </a: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EXAMPLE:  MINE THE DATA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statistics and visualization to identify trends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 of basic statistics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EXAMPLE:  REFINE THE DATA</a:t>
            </a:r>
          </a:p>
        </p:txBody>
      </p:sp>
      <p:graphicFrame>
        <p:nvGraphicFramePr>
          <p:cNvPr id="362" name="Shape 362"/>
          <p:cNvGraphicFramePr/>
          <p:nvPr/>
        </p:nvGraphicFramePr>
        <p:xfrm>
          <a:off x="1398187" y="307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{57434D26-8F64-4A3B-A5FA-1ACB94D40939}</a:tableStyleId>
              </a:tblPr>
              <a:tblGrid>
                <a:gridCol w="4743300"/>
                <a:gridCol w="5465125"/>
              </a:tblGrid>
              <a:tr h="609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Variable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Mean (STD) or Frequency (%)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Number of Deliveries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50.0 (10)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Earth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50 (10%)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Amphibios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100 (20%)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Bogad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100 (20%)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Colgate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100 (20%)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Other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150 (30%)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a model based upon the outcome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 model statement:  “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We completed a logistic regression using Statsmodels v. XX. We calculated the probability of a customer placing another order with Planet Express.”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Steps for model building</a:t>
            </a:r>
          </a:p>
        </p:txBody>
      </p:sp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EXAMPLE:  CREATE A DATA MODEL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have to effectively communicate your results for them to matter!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Ranges from a simple email to a complex web graphic.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Make sure to consider your audience.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Key factors of a good presentation.</a:t>
            </a:r>
          </a:p>
        </p:txBody>
      </p:sp>
      <p:sp>
        <p:nvSpPr>
          <p:cNvPr id="374" name="Shape 37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FUTURAMA EXAMPLE:  PRESENT THE RESULTS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	</a:t>
            </a:r>
          </a:p>
        </p:txBody>
      </p:sp>
      <p:sp>
        <p:nvSpPr>
          <p:cNvPr id="380" name="Shape 38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GUIDED PRACTICE: DATA SCIENCE WORK FLOW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2961475" y="2224350"/>
            <a:ext cx="7559399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Divide into 4 groups, each located at a whiteboard.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Each group should develop 1 research question they would like to know about their classmates.  Create a hypothesis to your question.  (5 minutes)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Don’t share your question yet!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Rotate from group to group to collect data for your hypothesis.  Have other students write or tally their answers on the whiteboard.  (10 minutes)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Communicate the results of your analysis to the class. (10 minutes)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narrative to summarize your findings.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 a basic visualization for easy comprehension.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Choose one student to present for the group.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052744" y="62495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Presentation of the results</a:t>
            </a:r>
          </a:p>
        </p:txBody>
      </p:sp>
      <p:sp>
        <p:nvSpPr>
          <p:cNvPr id="389" name="Shape 389"/>
          <p:cNvSpPr/>
          <p:nvPr/>
        </p:nvSpPr>
        <p:spPr>
          <a:xfrm>
            <a:off x="2989800" y="58568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90" name="Shape 39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 (25 minutes)</a:t>
            </a:r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2" name="Shape 39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DATA SCIENCE WORKFLOW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</a:t>
            </a:r>
          </a:p>
        </p:txBody>
      </p:sp>
      <p:sp>
        <p:nvSpPr>
          <p:cNvPr id="398" name="Shape 39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DEMO: DEV ENVIRONMENT SETUP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Brief intro of tools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Environment setup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iPython Notebook test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Python Review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DEV ENVIRONMENT SETUP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</a:t>
            </a:r>
          </a:p>
        </p:txBody>
      </p:sp>
      <p:sp>
        <p:nvSpPr>
          <p:cNvPr id="224" name="Shape 224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</a:t>
            </a:r>
          </a:p>
        </p:txBody>
      </p:sp>
      <p:sp>
        <p:nvSpPr>
          <p:cNvPr id="410" name="Shape 4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be able to answer the following questions: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Data Science?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Data Science workflow?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you have a successful learning experience at GA?</a:t>
            </a:r>
          </a:p>
        </p:txBody>
      </p:sp>
      <p:sp>
        <p:nvSpPr>
          <p:cNvPr id="416" name="Shape 4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422" name="Shape 4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428" name="Shape 42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Pre-Work: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Project 1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7" name="Shape 43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443" name="Shape 44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4" name="Shape 44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5" name="Shape 44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446" name="Shape 44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basic data types used in object-oriented programming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Python syntax for lists, dictionaries, and functions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Create files and navigate directories using the command line interface (for your specific environment)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</a:t>
            </a:r>
          </a:p>
        </p:txBody>
      </p:sp>
      <p:sp>
        <p:nvSpPr>
          <p:cNvPr id="236" name="Shape 23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GA!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Welcome to GA!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WELCOME TO DATA SCIENCE</a:t>
            </a:r>
          </a:p>
        </p:txBody>
      </p:sp>
      <p:sp>
        <p:nvSpPr>
          <p:cNvPr id="248" name="Shape 24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INTRODUCTION: WHAT IS DATA SCIENCE?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DATA SCIENCE?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set of tools and techniques for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Interdisciplinary problem-solving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Application of scientific techniques to                                                   practical problems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25" y="1590375"/>
            <a:ext cx="5622775" cy="5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WHO USES DATA SCIENCE?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others?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00" y="1030925"/>
            <a:ext cx="4322425" cy="216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700" y="1420830"/>
            <a:ext cx="4322425" cy="8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625" y="2908222"/>
            <a:ext cx="4666675" cy="29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4746" y="4183949"/>
            <a:ext cx="3502773" cy="250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3700" y="2839775"/>
            <a:ext cx="2590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