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710" r:id="rId4"/>
    <p:sldMasterId id="214748371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Lst>
  <p:sldSz cy="7302500" cx="13004800"/>
  <p:notesSz cx="6858000" cy="9144000"/>
  <p:embeddedFontLst>
    <p:embeddedFont>
      <p:font typeface="Merriweather Sans"/>
      <p:regular r:id="rId81"/>
      <p:bold r:id="rId82"/>
      <p:italic r:id="rId83"/>
      <p:boldItalic r:id="rId84"/>
    </p:embeddedFont>
    <p:embeddedFont>
      <p:font typeface="Oswald"/>
      <p:regular r:id="rId85"/>
      <p:bold r:id="rId8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8D2544D-F79D-4ADA-85D5-BECFEE34152C}">
  <a:tblStyle styleId="{98D2544D-F79D-4ADA-85D5-BECFEE34152C}"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font" Target="fonts/MerriweatherSans-boldItalic.fntdata"/><Relationship Id="rId83" Type="http://schemas.openxmlformats.org/officeDocument/2006/relationships/font" Target="fonts/MerriweatherSans-italic.fntdata"/><Relationship Id="rId42" Type="http://schemas.openxmlformats.org/officeDocument/2006/relationships/slide" Target="slides/slide36.xml"/><Relationship Id="rId86" Type="http://schemas.openxmlformats.org/officeDocument/2006/relationships/font" Target="fonts/Oswald-bold.fntdata"/><Relationship Id="rId41" Type="http://schemas.openxmlformats.org/officeDocument/2006/relationships/slide" Target="slides/slide35.xml"/><Relationship Id="rId85" Type="http://schemas.openxmlformats.org/officeDocument/2006/relationships/font" Target="fonts/Oswald-regular.fntdata"/><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slide" Target="slides/slide74.xml"/><Relationship Id="rId82" Type="http://schemas.openxmlformats.org/officeDocument/2006/relationships/font" Target="fonts/MerriweatherSans-bold.fntdata"/><Relationship Id="rId81" Type="http://schemas.openxmlformats.org/officeDocument/2006/relationships/font" Target="fonts/MerriweatherSans-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 name="Shape 4"/>
          <p:cNvSpPr txBox="1"/>
          <p:nvPr>
            <p:ph idx="1" type="body"/>
          </p:nvPr>
        </p:nvSpPr>
        <p:spPr>
          <a:xfrm>
            <a:off x="914400" y="4343400"/>
            <a:ext cx="5029199" cy="4114800"/>
          </a:xfrm>
          <a:prstGeom prst="rect">
            <a:avLst/>
          </a:prstGeom>
          <a:noFill/>
          <a:ln>
            <a:noFill/>
          </a:ln>
        </p:spPr>
        <p:txBody>
          <a:bodyPr anchorCtr="0" anchor="t" bIns="91425" lIns="91425" rIns="91425" tIns="91425"/>
          <a:lstStyle>
            <a:lvl1pPr indent="0" lvl="0" marL="0" marR="0" rtl="0" algn="l">
              <a:spcBef>
                <a:spcPts val="0"/>
              </a:spcBef>
              <a:defRPr/>
            </a:lvl1pPr>
            <a:lvl2pPr indent="228600" lvl="1" marL="0" marR="0" rtl="0" algn="l">
              <a:spcBef>
                <a:spcPts val="0"/>
              </a:spcBef>
              <a:defRPr/>
            </a:lvl2pPr>
            <a:lvl3pPr indent="457200" lvl="2" marL="0" marR="0" rtl="0" algn="l">
              <a:spcBef>
                <a:spcPts val="0"/>
              </a:spcBef>
              <a:defRPr/>
            </a:lvl3pPr>
            <a:lvl4pPr indent="685800" lvl="3" marL="0" marR="0" rtl="0" algn="l">
              <a:spcBef>
                <a:spcPts val="0"/>
              </a:spcBef>
              <a:defRPr/>
            </a:lvl4pPr>
            <a:lvl5pPr indent="914400" lvl="4" marL="0" marR="0" rtl="0" algn="l">
              <a:spcBef>
                <a:spcPts val="0"/>
              </a:spcBef>
              <a:defRPr/>
            </a:lvl5pPr>
            <a:lvl6pPr indent="1143000" lvl="5" marL="0" marR="0" rtl="0" algn="l">
              <a:spcBef>
                <a:spcPts val="0"/>
              </a:spcBef>
              <a:defRPr/>
            </a:lvl6pPr>
            <a:lvl7pPr indent="1371600" lvl="6" marL="0" marR="0" rtl="0" algn="l">
              <a:spcBef>
                <a:spcPts val="0"/>
              </a:spcBef>
              <a:defRPr/>
            </a:lvl7pPr>
            <a:lvl8pPr indent="1600200" lvl="7" marL="0" marR="0" rtl="0" algn="l">
              <a:spcBef>
                <a:spcPts val="0"/>
              </a:spcBef>
              <a:defRPr/>
            </a:lvl8pPr>
            <a:lvl9pPr indent="1828800" lvl="8" marL="0" marR="0" rtl="0" algn="l">
              <a:spcBef>
                <a:spcPts val="0"/>
              </a:spcBef>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9" name="Shape 409"/>
        <p:cNvGrpSpPr/>
        <p:nvPr/>
      </p:nvGrpSpPr>
      <p:grpSpPr>
        <a:xfrm>
          <a:off x="0" y="0"/>
          <a:ext cx="0" cy="0"/>
          <a:chOff x="0" y="0"/>
          <a:chExt cx="0" cy="0"/>
        </a:xfrm>
      </p:grpSpPr>
      <p:sp>
        <p:nvSpPr>
          <p:cNvPr id="410" name="Shape 41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11" name="Shape 411"/>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2200" u="none" cap="none" strike="noStrik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7" name="Shape 467"/>
        <p:cNvGrpSpPr/>
        <p:nvPr/>
      </p:nvGrpSpPr>
      <p:grpSpPr>
        <a:xfrm>
          <a:off x="0" y="0"/>
          <a:ext cx="0" cy="0"/>
          <a:chOff x="0" y="0"/>
          <a:chExt cx="0" cy="0"/>
        </a:xfrm>
      </p:grpSpPr>
      <p:sp>
        <p:nvSpPr>
          <p:cNvPr id="468" name="Shape 46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69" name="Shape 469"/>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3" name="Shape 473"/>
        <p:cNvGrpSpPr/>
        <p:nvPr/>
      </p:nvGrpSpPr>
      <p:grpSpPr>
        <a:xfrm>
          <a:off x="0" y="0"/>
          <a:ext cx="0" cy="0"/>
          <a:chOff x="0" y="0"/>
          <a:chExt cx="0" cy="0"/>
        </a:xfrm>
      </p:grpSpPr>
      <p:sp>
        <p:nvSpPr>
          <p:cNvPr id="474" name="Shape 47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75" name="Shape 475"/>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9" name="Shape 479"/>
        <p:cNvGrpSpPr/>
        <p:nvPr/>
      </p:nvGrpSpPr>
      <p:grpSpPr>
        <a:xfrm>
          <a:off x="0" y="0"/>
          <a:ext cx="0" cy="0"/>
          <a:chOff x="0" y="0"/>
          <a:chExt cx="0" cy="0"/>
        </a:xfrm>
      </p:grpSpPr>
      <p:sp>
        <p:nvSpPr>
          <p:cNvPr id="480" name="Shape 48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81" name="Shape 481"/>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5" name="Shape 485"/>
        <p:cNvGrpSpPr/>
        <p:nvPr/>
      </p:nvGrpSpPr>
      <p:grpSpPr>
        <a:xfrm>
          <a:off x="0" y="0"/>
          <a:ext cx="0" cy="0"/>
          <a:chOff x="0" y="0"/>
          <a:chExt cx="0" cy="0"/>
        </a:xfrm>
      </p:grpSpPr>
      <p:sp>
        <p:nvSpPr>
          <p:cNvPr id="486" name="Shape 486"/>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487" name="Shape 48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1" name="Shape 491"/>
        <p:cNvGrpSpPr/>
        <p:nvPr/>
      </p:nvGrpSpPr>
      <p:grpSpPr>
        <a:xfrm>
          <a:off x="0" y="0"/>
          <a:ext cx="0" cy="0"/>
          <a:chOff x="0" y="0"/>
          <a:chExt cx="0" cy="0"/>
        </a:xfrm>
      </p:grpSpPr>
      <p:sp>
        <p:nvSpPr>
          <p:cNvPr id="492" name="Shape 49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93" name="Shape 493"/>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8" name="Shape 498"/>
        <p:cNvGrpSpPr/>
        <p:nvPr/>
      </p:nvGrpSpPr>
      <p:grpSpPr>
        <a:xfrm>
          <a:off x="0" y="0"/>
          <a:ext cx="0" cy="0"/>
          <a:chOff x="0" y="0"/>
          <a:chExt cx="0" cy="0"/>
        </a:xfrm>
      </p:grpSpPr>
      <p:sp>
        <p:nvSpPr>
          <p:cNvPr id="499" name="Shape 49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500" name="Shape 500"/>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0" name="Shape 510"/>
        <p:cNvGrpSpPr/>
        <p:nvPr/>
      </p:nvGrpSpPr>
      <p:grpSpPr>
        <a:xfrm>
          <a:off x="0" y="0"/>
          <a:ext cx="0" cy="0"/>
          <a:chOff x="0" y="0"/>
          <a:chExt cx="0" cy="0"/>
        </a:xfrm>
      </p:grpSpPr>
      <p:sp>
        <p:nvSpPr>
          <p:cNvPr id="511" name="Shape 511"/>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512" name="Shape 51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6" name="Shape 516"/>
        <p:cNvGrpSpPr/>
        <p:nvPr/>
      </p:nvGrpSpPr>
      <p:grpSpPr>
        <a:xfrm>
          <a:off x="0" y="0"/>
          <a:ext cx="0" cy="0"/>
          <a:chOff x="0" y="0"/>
          <a:chExt cx="0" cy="0"/>
        </a:xfrm>
      </p:grpSpPr>
      <p:sp>
        <p:nvSpPr>
          <p:cNvPr id="517" name="Shape 51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18" name="Shape 518"/>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2200" u="none" cap="none" strike="noStrik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2" name="Shape 522"/>
        <p:cNvGrpSpPr/>
        <p:nvPr/>
      </p:nvGrpSpPr>
      <p:grpSpPr>
        <a:xfrm>
          <a:off x="0" y="0"/>
          <a:ext cx="0" cy="0"/>
          <a:chOff x="0" y="0"/>
          <a:chExt cx="0" cy="0"/>
        </a:xfrm>
      </p:grpSpPr>
      <p:sp>
        <p:nvSpPr>
          <p:cNvPr id="523" name="Shape 52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24" name="Shape 524"/>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2200" u="none" cap="none" strike="noStrik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8" name="Shape 528"/>
        <p:cNvGrpSpPr/>
        <p:nvPr/>
      </p:nvGrpSpPr>
      <p:grpSpPr>
        <a:xfrm>
          <a:off x="0" y="0"/>
          <a:ext cx="0" cy="0"/>
          <a:chOff x="0" y="0"/>
          <a:chExt cx="0" cy="0"/>
        </a:xfrm>
      </p:grpSpPr>
      <p:sp>
        <p:nvSpPr>
          <p:cNvPr id="529" name="Shape 52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30" name="Shape 530"/>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2200" u="none" cap="none" strike="noStrik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6" name="Shape 416"/>
        <p:cNvGrpSpPr/>
        <p:nvPr/>
      </p:nvGrpSpPr>
      <p:grpSpPr>
        <a:xfrm>
          <a:off x="0" y="0"/>
          <a:ext cx="0" cy="0"/>
          <a:chOff x="0" y="0"/>
          <a:chExt cx="0" cy="0"/>
        </a:xfrm>
      </p:grpSpPr>
      <p:sp>
        <p:nvSpPr>
          <p:cNvPr id="417" name="Shape 41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18" name="Shape 418"/>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2200" u="none" cap="none" strike="noStrik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4" name="Shape 534"/>
        <p:cNvGrpSpPr/>
        <p:nvPr/>
      </p:nvGrpSpPr>
      <p:grpSpPr>
        <a:xfrm>
          <a:off x="0" y="0"/>
          <a:ext cx="0" cy="0"/>
          <a:chOff x="0" y="0"/>
          <a:chExt cx="0" cy="0"/>
        </a:xfrm>
      </p:grpSpPr>
      <p:sp>
        <p:nvSpPr>
          <p:cNvPr id="535" name="Shape 53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536" name="Shape 536"/>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6" name="Shape 546"/>
        <p:cNvGrpSpPr/>
        <p:nvPr/>
      </p:nvGrpSpPr>
      <p:grpSpPr>
        <a:xfrm>
          <a:off x="0" y="0"/>
          <a:ext cx="0" cy="0"/>
          <a:chOff x="0" y="0"/>
          <a:chExt cx="0" cy="0"/>
        </a:xfrm>
      </p:grpSpPr>
      <p:sp>
        <p:nvSpPr>
          <p:cNvPr id="547" name="Shape 54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48" name="Shape 548"/>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2200" u="none" cap="none" strike="noStrik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3" name="Shape 553"/>
        <p:cNvGrpSpPr/>
        <p:nvPr/>
      </p:nvGrpSpPr>
      <p:grpSpPr>
        <a:xfrm>
          <a:off x="0" y="0"/>
          <a:ext cx="0" cy="0"/>
          <a:chOff x="0" y="0"/>
          <a:chExt cx="0" cy="0"/>
        </a:xfrm>
      </p:grpSpPr>
      <p:sp>
        <p:nvSpPr>
          <p:cNvPr id="554" name="Shape 55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55" name="Shape 555"/>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2200" u="none" cap="none" strike="noStrik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9" name="Shape 559"/>
        <p:cNvGrpSpPr/>
        <p:nvPr/>
      </p:nvGrpSpPr>
      <p:grpSpPr>
        <a:xfrm>
          <a:off x="0" y="0"/>
          <a:ext cx="0" cy="0"/>
          <a:chOff x="0" y="0"/>
          <a:chExt cx="0" cy="0"/>
        </a:xfrm>
      </p:grpSpPr>
      <p:sp>
        <p:nvSpPr>
          <p:cNvPr id="560" name="Shape 56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61" name="Shape 561"/>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2200" u="none" cap="none" strike="noStrik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6" name="Shape 566"/>
        <p:cNvGrpSpPr/>
        <p:nvPr/>
      </p:nvGrpSpPr>
      <p:grpSpPr>
        <a:xfrm>
          <a:off x="0" y="0"/>
          <a:ext cx="0" cy="0"/>
          <a:chOff x="0" y="0"/>
          <a:chExt cx="0" cy="0"/>
        </a:xfrm>
      </p:grpSpPr>
      <p:sp>
        <p:nvSpPr>
          <p:cNvPr id="567" name="Shape 56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68" name="Shape 568"/>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2200" u="none" cap="none" strike="noStrik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2" name="Shape 572"/>
        <p:cNvGrpSpPr/>
        <p:nvPr/>
      </p:nvGrpSpPr>
      <p:grpSpPr>
        <a:xfrm>
          <a:off x="0" y="0"/>
          <a:ext cx="0" cy="0"/>
          <a:chOff x="0" y="0"/>
          <a:chExt cx="0" cy="0"/>
        </a:xfrm>
      </p:grpSpPr>
      <p:sp>
        <p:nvSpPr>
          <p:cNvPr id="573" name="Shape 57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74" name="Shape 574"/>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2200" u="none" cap="none" strike="noStrik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8" name="Shape 578"/>
        <p:cNvGrpSpPr/>
        <p:nvPr/>
      </p:nvGrpSpPr>
      <p:grpSpPr>
        <a:xfrm>
          <a:off x="0" y="0"/>
          <a:ext cx="0" cy="0"/>
          <a:chOff x="0" y="0"/>
          <a:chExt cx="0" cy="0"/>
        </a:xfrm>
      </p:grpSpPr>
      <p:sp>
        <p:nvSpPr>
          <p:cNvPr id="579" name="Shape 57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80" name="Shape 580"/>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2200" u="none" cap="none" strike="noStrik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5" name="Shape 585"/>
        <p:cNvGrpSpPr/>
        <p:nvPr/>
      </p:nvGrpSpPr>
      <p:grpSpPr>
        <a:xfrm>
          <a:off x="0" y="0"/>
          <a:ext cx="0" cy="0"/>
          <a:chOff x="0" y="0"/>
          <a:chExt cx="0" cy="0"/>
        </a:xfrm>
      </p:grpSpPr>
      <p:sp>
        <p:nvSpPr>
          <p:cNvPr id="586" name="Shape 58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87" name="Shape 587"/>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2200" u="none" cap="none" strike="noStrik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2" name="Shape 592"/>
        <p:cNvGrpSpPr/>
        <p:nvPr/>
      </p:nvGrpSpPr>
      <p:grpSpPr>
        <a:xfrm>
          <a:off x="0" y="0"/>
          <a:ext cx="0" cy="0"/>
          <a:chOff x="0" y="0"/>
          <a:chExt cx="0" cy="0"/>
        </a:xfrm>
      </p:grpSpPr>
      <p:sp>
        <p:nvSpPr>
          <p:cNvPr id="593" name="Shape 59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94" name="Shape 594"/>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2200" u="none" cap="none" strike="noStrik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9" name="Shape 599"/>
        <p:cNvGrpSpPr/>
        <p:nvPr/>
      </p:nvGrpSpPr>
      <p:grpSpPr>
        <a:xfrm>
          <a:off x="0" y="0"/>
          <a:ext cx="0" cy="0"/>
          <a:chOff x="0" y="0"/>
          <a:chExt cx="0" cy="0"/>
        </a:xfrm>
      </p:grpSpPr>
      <p:sp>
        <p:nvSpPr>
          <p:cNvPr id="600" name="Shape 60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01" name="Shape 601"/>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2200" u="none" cap="none" strike="noStrik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3" name="Shape 423"/>
        <p:cNvGrpSpPr/>
        <p:nvPr/>
      </p:nvGrpSpPr>
      <p:grpSpPr>
        <a:xfrm>
          <a:off x="0" y="0"/>
          <a:ext cx="0" cy="0"/>
          <a:chOff x="0" y="0"/>
          <a:chExt cx="0" cy="0"/>
        </a:xfrm>
      </p:grpSpPr>
      <p:sp>
        <p:nvSpPr>
          <p:cNvPr id="424" name="Shape 42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25" name="Shape 425"/>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2200" u="none" cap="none" strike="noStrik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6" name="Shape 606"/>
        <p:cNvGrpSpPr/>
        <p:nvPr/>
      </p:nvGrpSpPr>
      <p:grpSpPr>
        <a:xfrm>
          <a:off x="0" y="0"/>
          <a:ext cx="0" cy="0"/>
          <a:chOff x="0" y="0"/>
          <a:chExt cx="0" cy="0"/>
        </a:xfrm>
      </p:grpSpPr>
      <p:sp>
        <p:nvSpPr>
          <p:cNvPr id="607" name="Shape 60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608" name="Shape 608"/>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9" name="Shape 619"/>
        <p:cNvGrpSpPr/>
        <p:nvPr/>
      </p:nvGrpSpPr>
      <p:grpSpPr>
        <a:xfrm>
          <a:off x="0" y="0"/>
          <a:ext cx="0" cy="0"/>
          <a:chOff x="0" y="0"/>
          <a:chExt cx="0" cy="0"/>
        </a:xfrm>
      </p:grpSpPr>
      <p:sp>
        <p:nvSpPr>
          <p:cNvPr id="620" name="Shape 62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21" name="Shape 621"/>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2200" u="none" cap="none" strike="noStrik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5" name="Shape 625"/>
        <p:cNvGrpSpPr/>
        <p:nvPr/>
      </p:nvGrpSpPr>
      <p:grpSpPr>
        <a:xfrm>
          <a:off x="0" y="0"/>
          <a:ext cx="0" cy="0"/>
          <a:chOff x="0" y="0"/>
          <a:chExt cx="0" cy="0"/>
        </a:xfrm>
      </p:grpSpPr>
      <p:sp>
        <p:nvSpPr>
          <p:cNvPr id="626" name="Shape 626"/>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627" name="Shape 62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1" name="Shape 631"/>
        <p:cNvGrpSpPr/>
        <p:nvPr/>
      </p:nvGrpSpPr>
      <p:grpSpPr>
        <a:xfrm>
          <a:off x="0" y="0"/>
          <a:ext cx="0" cy="0"/>
          <a:chOff x="0" y="0"/>
          <a:chExt cx="0" cy="0"/>
        </a:xfrm>
      </p:grpSpPr>
      <p:sp>
        <p:nvSpPr>
          <p:cNvPr id="632" name="Shape 63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33" name="Shape 633"/>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2200" u="none" cap="none" strike="noStrik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7" name="Shape 637"/>
        <p:cNvGrpSpPr/>
        <p:nvPr/>
      </p:nvGrpSpPr>
      <p:grpSpPr>
        <a:xfrm>
          <a:off x="0" y="0"/>
          <a:ext cx="0" cy="0"/>
          <a:chOff x="0" y="0"/>
          <a:chExt cx="0" cy="0"/>
        </a:xfrm>
      </p:grpSpPr>
      <p:sp>
        <p:nvSpPr>
          <p:cNvPr id="638" name="Shape 63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39" name="Shape 639"/>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2200" u="none" cap="none" strike="noStrik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3" name="Shape 643"/>
        <p:cNvGrpSpPr/>
        <p:nvPr/>
      </p:nvGrpSpPr>
      <p:grpSpPr>
        <a:xfrm>
          <a:off x="0" y="0"/>
          <a:ext cx="0" cy="0"/>
          <a:chOff x="0" y="0"/>
          <a:chExt cx="0" cy="0"/>
        </a:xfrm>
      </p:grpSpPr>
      <p:sp>
        <p:nvSpPr>
          <p:cNvPr id="644" name="Shape 64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45" name="Shape 645"/>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2200" u="none" cap="none" strike="noStrik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0" name="Shape 650"/>
        <p:cNvGrpSpPr/>
        <p:nvPr/>
      </p:nvGrpSpPr>
      <p:grpSpPr>
        <a:xfrm>
          <a:off x="0" y="0"/>
          <a:ext cx="0" cy="0"/>
          <a:chOff x="0" y="0"/>
          <a:chExt cx="0" cy="0"/>
        </a:xfrm>
      </p:grpSpPr>
      <p:sp>
        <p:nvSpPr>
          <p:cNvPr id="651" name="Shape 65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52" name="Shape 652"/>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2200" u="none" cap="none" strike="noStrik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6" name="Shape 656"/>
        <p:cNvGrpSpPr/>
        <p:nvPr/>
      </p:nvGrpSpPr>
      <p:grpSpPr>
        <a:xfrm>
          <a:off x="0" y="0"/>
          <a:ext cx="0" cy="0"/>
          <a:chOff x="0" y="0"/>
          <a:chExt cx="0" cy="0"/>
        </a:xfrm>
      </p:grpSpPr>
      <p:sp>
        <p:nvSpPr>
          <p:cNvPr id="657" name="Shape 65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58" name="Shape 658"/>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2200" u="none" cap="none" strike="noStrik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2" name="Shape 662"/>
        <p:cNvGrpSpPr/>
        <p:nvPr/>
      </p:nvGrpSpPr>
      <p:grpSpPr>
        <a:xfrm>
          <a:off x="0" y="0"/>
          <a:ext cx="0" cy="0"/>
          <a:chOff x="0" y="0"/>
          <a:chExt cx="0" cy="0"/>
        </a:xfrm>
      </p:grpSpPr>
      <p:sp>
        <p:nvSpPr>
          <p:cNvPr id="663" name="Shape 663"/>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664" name="Shape 66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8" name="Shape 668"/>
        <p:cNvGrpSpPr/>
        <p:nvPr/>
      </p:nvGrpSpPr>
      <p:grpSpPr>
        <a:xfrm>
          <a:off x="0" y="0"/>
          <a:ext cx="0" cy="0"/>
          <a:chOff x="0" y="0"/>
          <a:chExt cx="0" cy="0"/>
        </a:xfrm>
      </p:grpSpPr>
      <p:sp>
        <p:nvSpPr>
          <p:cNvPr id="669" name="Shape 66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670" name="Shape 670"/>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0" name="Shape 430"/>
        <p:cNvGrpSpPr/>
        <p:nvPr/>
      </p:nvGrpSpPr>
      <p:grpSpPr>
        <a:xfrm>
          <a:off x="0" y="0"/>
          <a:ext cx="0" cy="0"/>
          <a:chOff x="0" y="0"/>
          <a:chExt cx="0" cy="0"/>
        </a:xfrm>
      </p:grpSpPr>
      <p:sp>
        <p:nvSpPr>
          <p:cNvPr id="431" name="Shape 431"/>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432" name="Shape 43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8" name="Shape 678"/>
        <p:cNvGrpSpPr/>
        <p:nvPr/>
      </p:nvGrpSpPr>
      <p:grpSpPr>
        <a:xfrm>
          <a:off x="0" y="0"/>
          <a:ext cx="0" cy="0"/>
          <a:chOff x="0" y="0"/>
          <a:chExt cx="0" cy="0"/>
        </a:xfrm>
      </p:grpSpPr>
      <p:sp>
        <p:nvSpPr>
          <p:cNvPr id="679" name="Shape 67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680" name="Shape 680"/>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8" name="Shape 688"/>
        <p:cNvGrpSpPr/>
        <p:nvPr/>
      </p:nvGrpSpPr>
      <p:grpSpPr>
        <a:xfrm>
          <a:off x="0" y="0"/>
          <a:ext cx="0" cy="0"/>
          <a:chOff x="0" y="0"/>
          <a:chExt cx="0" cy="0"/>
        </a:xfrm>
      </p:grpSpPr>
      <p:sp>
        <p:nvSpPr>
          <p:cNvPr id="689" name="Shape 68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690" name="Shape 690"/>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0" name="Shape 700"/>
        <p:cNvGrpSpPr/>
        <p:nvPr/>
      </p:nvGrpSpPr>
      <p:grpSpPr>
        <a:xfrm>
          <a:off x="0" y="0"/>
          <a:ext cx="0" cy="0"/>
          <a:chOff x="0" y="0"/>
          <a:chExt cx="0" cy="0"/>
        </a:xfrm>
      </p:grpSpPr>
      <p:sp>
        <p:nvSpPr>
          <p:cNvPr id="701" name="Shape 701"/>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702" name="Shape 70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6" name="Shape 706"/>
        <p:cNvGrpSpPr/>
        <p:nvPr/>
      </p:nvGrpSpPr>
      <p:grpSpPr>
        <a:xfrm>
          <a:off x="0" y="0"/>
          <a:ext cx="0" cy="0"/>
          <a:chOff x="0" y="0"/>
          <a:chExt cx="0" cy="0"/>
        </a:xfrm>
      </p:grpSpPr>
      <p:sp>
        <p:nvSpPr>
          <p:cNvPr id="707" name="Shape 70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08" name="Shape 708"/>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2200" u="none" cap="none" strike="noStrik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2" name="Shape 712"/>
        <p:cNvGrpSpPr/>
        <p:nvPr/>
      </p:nvGrpSpPr>
      <p:grpSpPr>
        <a:xfrm>
          <a:off x="0" y="0"/>
          <a:ext cx="0" cy="0"/>
          <a:chOff x="0" y="0"/>
          <a:chExt cx="0" cy="0"/>
        </a:xfrm>
      </p:grpSpPr>
      <p:sp>
        <p:nvSpPr>
          <p:cNvPr id="713" name="Shape 71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14" name="Shape 714"/>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2200" u="none" cap="none" strike="noStrik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8" name="Shape 718"/>
        <p:cNvGrpSpPr/>
        <p:nvPr/>
      </p:nvGrpSpPr>
      <p:grpSpPr>
        <a:xfrm>
          <a:off x="0" y="0"/>
          <a:ext cx="0" cy="0"/>
          <a:chOff x="0" y="0"/>
          <a:chExt cx="0" cy="0"/>
        </a:xfrm>
      </p:grpSpPr>
      <p:sp>
        <p:nvSpPr>
          <p:cNvPr id="719" name="Shape 71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20" name="Shape 720"/>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2200" u="none" cap="none" strike="noStrik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4" name="Shape 724"/>
        <p:cNvGrpSpPr/>
        <p:nvPr/>
      </p:nvGrpSpPr>
      <p:grpSpPr>
        <a:xfrm>
          <a:off x="0" y="0"/>
          <a:ext cx="0" cy="0"/>
          <a:chOff x="0" y="0"/>
          <a:chExt cx="0" cy="0"/>
        </a:xfrm>
      </p:grpSpPr>
      <p:sp>
        <p:nvSpPr>
          <p:cNvPr id="725" name="Shape 72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26" name="Shape 726"/>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2200" u="none" cap="none" strike="noStrik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0" name="Shape 730"/>
        <p:cNvGrpSpPr/>
        <p:nvPr/>
      </p:nvGrpSpPr>
      <p:grpSpPr>
        <a:xfrm>
          <a:off x="0" y="0"/>
          <a:ext cx="0" cy="0"/>
          <a:chOff x="0" y="0"/>
          <a:chExt cx="0" cy="0"/>
        </a:xfrm>
      </p:grpSpPr>
      <p:sp>
        <p:nvSpPr>
          <p:cNvPr id="731" name="Shape 73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32" name="Shape 732"/>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2200" u="none" cap="none" strike="noStrik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6" name="Shape 736"/>
        <p:cNvGrpSpPr/>
        <p:nvPr/>
      </p:nvGrpSpPr>
      <p:grpSpPr>
        <a:xfrm>
          <a:off x="0" y="0"/>
          <a:ext cx="0" cy="0"/>
          <a:chOff x="0" y="0"/>
          <a:chExt cx="0" cy="0"/>
        </a:xfrm>
      </p:grpSpPr>
      <p:sp>
        <p:nvSpPr>
          <p:cNvPr id="737" name="Shape 73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38" name="Shape 738"/>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2200" u="none" cap="none" strike="noStrik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2" name="Shape 742"/>
        <p:cNvGrpSpPr/>
        <p:nvPr/>
      </p:nvGrpSpPr>
      <p:grpSpPr>
        <a:xfrm>
          <a:off x="0" y="0"/>
          <a:ext cx="0" cy="0"/>
          <a:chOff x="0" y="0"/>
          <a:chExt cx="0" cy="0"/>
        </a:xfrm>
      </p:grpSpPr>
      <p:sp>
        <p:nvSpPr>
          <p:cNvPr id="743" name="Shape 743"/>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744" name="Shape 74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6" name="Shape 436"/>
        <p:cNvGrpSpPr/>
        <p:nvPr/>
      </p:nvGrpSpPr>
      <p:grpSpPr>
        <a:xfrm>
          <a:off x="0" y="0"/>
          <a:ext cx="0" cy="0"/>
          <a:chOff x="0" y="0"/>
          <a:chExt cx="0" cy="0"/>
        </a:xfrm>
      </p:grpSpPr>
      <p:sp>
        <p:nvSpPr>
          <p:cNvPr id="437" name="Shape 43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38" name="Shape 438"/>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2200" u="none" cap="none" strike="noStrik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8" name="Shape 748"/>
        <p:cNvGrpSpPr/>
        <p:nvPr/>
      </p:nvGrpSpPr>
      <p:grpSpPr>
        <a:xfrm>
          <a:off x="0" y="0"/>
          <a:ext cx="0" cy="0"/>
          <a:chOff x="0" y="0"/>
          <a:chExt cx="0" cy="0"/>
        </a:xfrm>
      </p:grpSpPr>
      <p:sp>
        <p:nvSpPr>
          <p:cNvPr id="749" name="Shape 74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50" name="Shape 750"/>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2200" u="none" cap="none" strike="noStrik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4" name="Shape 754"/>
        <p:cNvGrpSpPr/>
        <p:nvPr/>
      </p:nvGrpSpPr>
      <p:grpSpPr>
        <a:xfrm>
          <a:off x="0" y="0"/>
          <a:ext cx="0" cy="0"/>
          <a:chOff x="0" y="0"/>
          <a:chExt cx="0" cy="0"/>
        </a:xfrm>
      </p:grpSpPr>
      <p:sp>
        <p:nvSpPr>
          <p:cNvPr id="755" name="Shape 75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56" name="Shape 756"/>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2200" u="none" cap="none" strike="noStrik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0" name="Shape 760"/>
        <p:cNvGrpSpPr/>
        <p:nvPr/>
      </p:nvGrpSpPr>
      <p:grpSpPr>
        <a:xfrm>
          <a:off x="0" y="0"/>
          <a:ext cx="0" cy="0"/>
          <a:chOff x="0" y="0"/>
          <a:chExt cx="0" cy="0"/>
        </a:xfrm>
      </p:grpSpPr>
      <p:sp>
        <p:nvSpPr>
          <p:cNvPr id="761" name="Shape 76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62" name="Shape 762"/>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2200" u="none" cap="none" strike="noStrik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6" name="Shape 766"/>
        <p:cNvGrpSpPr/>
        <p:nvPr/>
      </p:nvGrpSpPr>
      <p:grpSpPr>
        <a:xfrm>
          <a:off x="0" y="0"/>
          <a:ext cx="0" cy="0"/>
          <a:chOff x="0" y="0"/>
          <a:chExt cx="0" cy="0"/>
        </a:xfrm>
      </p:grpSpPr>
      <p:sp>
        <p:nvSpPr>
          <p:cNvPr id="767" name="Shape 76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68" name="Shape 768"/>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2200" u="none" cap="none" strike="noStrik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2" name="Shape 772"/>
        <p:cNvGrpSpPr/>
        <p:nvPr/>
      </p:nvGrpSpPr>
      <p:grpSpPr>
        <a:xfrm>
          <a:off x="0" y="0"/>
          <a:ext cx="0" cy="0"/>
          <a:chOff x="0" y="0"/>
          <a:chExt cx="0" cy="0"/>
        </a:xfrm>
      </p:grpSpPr>
      <p:sp>
        <p:nvSpPr>
          <p:cNvPr id="773" name="Shape 77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74" name="Shape 774"/>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2200" u="none" cap="none" strike="noStrik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9" name="Shape 779"/>
        <p:cNvGrpSpPr/>
        <p:nvPr/>
      </p:nvGrpSpPr>
      <p:grpSpPr>
        <a:xfrm>
          <a:off x="0" y="0"/>
          <a:ext cx="0" cy="0"/>
          <a:chOff x="0" y="0"/>
          <a:chExt cx="0" cy="0"/>
        </a:xfrm>
      </p:grpSpPr>
      <p:sp>
        <p:nvSpPr>
          <p:cNvPr id="780" name="Shape 78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781" name="Shape 781"/>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1" name="Shape 791"/>
        <p:cNvGrpSpPr/>
        <p:nvPr/>
      </p:nvGrpSpPr>
      <p:grpSpPr>
        <a:xfrm>
          <a:off x="0" y="0"/>
          <a:ext cx="0" cy="0"/>
          <a:chOff x="0" y="0"/>
          <a:chExt cx="0" cy="0"/>
        </a:xfrm>
      </p:grpSpPr>
      <p:sp>
        <p:nvSpPr>
          <p:cNvPr id="792" name="Shape 792"/>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793" name="Shape 79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7" name="Shape 797"/>
        <p:cNvGrpSpPr/>
        <p:nvPr/>
      </p:nvGrpSpPr>
      <p:grpSpPr>
        <a:xfrm>
          <a:off x="0" y="0"/>
          <a:ext cx="0" cy="0"/>
          <a:chOff x="0" y="0"/>
          <a:chExt cx="0" cy="0"/>
        </a:xfrm>
      </p:grpSpPr>
      <p:sp>
        <p:nvSpPr>
          <p:cNvPr id="798" name="Shape 79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99" name="Shape 799"/>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2200" u="none" cap="none" strike="noStrik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3" name="Shape 803"/>
        <p:cNvGrpSpPr/>
        <p:nvPr/>
      </p:nvGrpSpPr>
      <p:grpSpPr>
        <a:xfrm>
          <a:off x="0" y="0"/>
          <a:ext cx="0" cy="0"/>
          <a:chOff x="0" y="0"/>
          <a:chExt cx="0" cy="0"/>
        </a:xfrm>
      </p:grpSpPr>
      <p:sp>
        <p:nvSpPr>
          <p:cNvPr id="804" name="Shape 80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05" name="Shape 805"/>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2200" u="none" cap="none" strike="noStrik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1" name="Shape 811"/>
        <p:cNvGrpSpPr/>
        <p:nvPr/>
      </p:nvGrpSpPr>
      <p:grpSpPr>
        <a:xfrm>
          <a:off x="0" y="0"/>
          <a:ext cx="0" cy="0"/>
          <a:chOff x="0" y="0"/>
          <a:chExt cx="0" cy="0"/>
        </a:xfrm>
      </p:grpSpPr>
      <p:sp>
        <p:nvSpPr>
          <p:cNvPr id="812" name="Shape 81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13" name="Shape 813"/>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2200" u="none" cap="none" strike="noStrik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3" name="Shape 443"/>
        <p:cNvGrpSpPr/>
        <p:nvPr/>
      </p:nvGrpSpPr>
      <p:grpSpPr>
        <a:xfrm>
          <a:off x="0" y="0"/>
          <a:ext cx="0" cy="0"/>
          <a:chOff x="0" y="0"/>
          <a:chExt cx="0" cy="0"/>
        </a:xfrm>
      </p:grpSpPr>
      <p:sp>
        <p:nvSpPr>
          <p:cNvPr id="444" name="Shape 444"/>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445" name="Shape 44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9" name="Shape 819"/>
        <p:cNvGrpSpPr/>
        <p:nvPr/>
      </p:nvGrpSpPr>
      <p:grpSpPr>
        <a:xfrm>
          <a:off x="0" y="0"/>
          <a:ext cx="0" cy="0"/>
          <a:chOff x="0" y="0"/>
          <a:chExt cx="0" cy="0"/>
        </a:xfrm>
      </p:grpSpPr>
      <p:sp>
        <p:nvSpPr>
          <p:cNvPr id="820" name="Shape 82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21" name="Shape 821"/>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2200" u="none" cap="none" strike="noStrik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5" name="Shape 825"/>
        <p:cNvGrpSpPr/>
        <p:nvPr/>
      </p:nvGrpSpPr>
      <p:grpSpPr>
        <a:xfrm>
          <a:off x="0" y="0"/>
          <a:ext cx="0" cy="0"/>
          <a:chOff x="0" y="0"/>
          <a:chExt cx="0" cy="0"/>
        </a:xfrm>
      </p:grpSpPr>
      <p:sp>
        <p:nvSpPr>
          <p:cNvPr id="826" name="Shape 82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27" name="Shape 827"/>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2200" u="none" cap="none" strike="noStrik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1" name="Shape 831"/>
        <p:cNvGrpSpPr/>
        <p:nvPr/>
      </p:nvGrpSpPr>
      <p:grpSpPr>
        <a:xfrm>
          <a:off x="0" y="0"/>
          <a:ext cx="0" cy="0"/>
          <a:chOff x="0" y="0"/>
          <a:chExt cx="0" cy="0"/>
        </a:xfrm>
      </p:grpSpPr>
      <p:sp>
        <p:nvSpPr>
          <p:cNvPr id="832" name="Shape 83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33" name="Shape 833"/>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2200" u="none" cap="none" strike="noStrik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8" name="Shape 838"/>
        <p:cNvGrpSpPr/>
        <p:nvPr/>
      </p:nvGrpSpPr>
      <p:grpSpPr>
        <a:xfrm>
          <a:off x="0" y="0"/>
          <a:ext cx="0" cy="0"/>
          <a:chOff x="0" y="0"/>
          <a:chExt cx="0" cy="0"/>
        </a:xfrm>
      </p:grpSpPr>
      <p:sp>
        <p:nvSpPr>
          <p:cNvPr id="839" name="Shape 83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840" name="Shape 840"/>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0" name="Shape 850"/>
        <p:cNvGrpSpPr/>
        <p:nvPr/>
      </p:nvGrpSpPr>
      <p:grpSpPr>
        <a:xfrm>
          <a:off x="0" y="0"/>
          <a:ext cx="0" cy="0"/>
          <a:chOff x="0" y="0"/>
          <a:chExt cx="0" cy="0"/>
        </a:xfrm>
      </p:grpSpPr>
      <p:sp>
        <p:nvSpPr>
          <p:cNvPr id="851" name="Shape 851"/>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852" name="Shape 85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6" name="Shape 856"/>
        <p:cNvGrpSpPr/>
        <p:nvPr/>
      </p:nvGrpSpPr>
      <p:grpSpPr>
        <a:xfrm>
          <a:off x="0" y="0"/>
          <a:ext cx="0" cy="0"/>
          <a:chOff x="0" y="0"/>
          <a:chExt cx="0" cy="0"/>
        </a:xfrm>
      </p:grpSpPr>
      <p:sp>
        <p:nvSpPr>
          <p:cNvPr id="857" name="Shape 85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858" name="Shape 858"/>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8" name="Shape 868"/>
        <p:cNvGrpSpPr/>
        <p:nvPr/>
      </p:nvGrpSpPr>
      <p:grpSpPr>
        <a:xfrm>
          <a:off x="0" y="0"/>
          <a:ext cx="0" cy="0"/>
          <a:chOff x="0" y="0"/>
          <a:chExt cx="0" cy="0"/>
        </a:xfrm>
      </p:grpSpPr>
      <p:sp>
        <p:nvSpPr>
          <p:cNvPr id="869" name="Shape 869"/>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870" name="Shape 87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4" name="Shape 874"/>
        <p:cNvGrpSpPr/>
        <p:nvPr/>
      </p:nvGrpSpPr>
      <p:grpSpPr>
        <a:xfrm>
          <a:off x="0" y="0"/>
          <a:ext cx="0" cy="0"/>
          <a:chOff x="0" y="0"/>
          <a:chExt cx="0" cy="0"/>
        </a:xfrm>
      </p:grpSpPr>
      <p:sp>
        <p:nvSpPr>
          <p:cNvPr id="875" name="Shape 87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76" name="Shape 876"/>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2200" u="none" cap="none" strike="noStrik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0" name="Shape 880"/>
        <p:cNvGrpSpPr/>
        <p:nvPr/>
      </p:nvGrpSpPr>
      <p:grpSpPr>
        <a:xfrm>
          <a:off x="0" y="0"/>
          <a:ext cx="0" cy="0"/>
          <a:chOff x="0" y="0"/>
          <a:chExt cx="0" cy="0"/>
        </a:xfrm>
      </p:grpSpPr>
      <p:sp>
        <p:nvSpPr>
          <p:cNvPr id="881" name="Shape 881"/>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882" name="Shape 88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6" name="Shape 886"/>
        <p:cNvGrpSpPr/>
        <p:nvPr/>
      </p:nvGrpSpPr>
      <p:grpSpPr>
        <a:xfrm>
          <a:off x="0" y="0"/>
          <a:ext cx="0" cy="0"/>
          <a:chOff x="0" y="0"/>
          <a:chExt cx="0" cy="0"/>
        </a:xfrm>
      </p:grpSpPr>
      <p:sp>
        <p:nvSpPr>
          <p:cNvPr id="887" name="Shape 88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88" name="Shape 888"/>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9" name="Shape 449"/>
        <p:cNvGrpSpPr/>
        <p:nvPr/>
      </p:nvGrpSpPr>
      <p:grpSpPr>
        <a:xfrm>
          <a:off x="0" y="0"/>
          <a:ext cx="0" cy="0"/>
          <a:chOff x="0" y="0"/>
          <a:chExt cx="0" cy="0"/>
        </a:xfrm>
      </p:grpSpPr>
      <p:sp>
        <p:nvSpPr>
          <p:cNvPr id="450" name="Shape 45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51" name="Shape 451"/>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2200" u="none" cap="none" strike="noStrik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3" name="Shape 893"/>
        <p:cNvGrpSpPr/>
        <p:nvPr/>
      </p:nvGrpSpPr>
      <p:grpSpPr>
        <a:xfrm>
          <a:off x="0" y="0"/>
          <a:ext cx="0" cy="0"/>
          <a:chOff x="0" y="0"/>
          <a:chExt cx="0" cy="0"/>
        </a:xfrm>
      </p:grpSpPr>
      <p:sp>
        <p:nvSpPr>
          <p:cNvPr id="894" name="Shape 894"/>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895" name="Shape 89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9" name="Shape 899"/>
        <p:cNvGrpSpPr/>
        <p:nvPr/>
      </p:nvGrpSpPr>
      <p:grpSpPr>
        <a:xfrm>
          <a:off x="0" y="0"/>
          <a:ext cx="0" cy="0"/>
          <a:chOff x="0" y="0"/>
          <a:chExt cx="0" cy="0"/>
        </a:xfrm>
      </p:grpSpPr>
      <p:sp>
        <p:nvSpPr>
          <p:cNvPr id="900" name="Shape 90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901" name="Shape 901"/>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6" name="Shape 906"/>
        <p:cNvGrpSpPr/>
        <p:nvPr/>
      </p:nvGrpSpPr>
      <p:grpSpPr>
        <a:xfrm>
          <a:off x="0" y="0"/>
          <a:ext cx="0" cy="0"/>
          <a:chOff x="0" y="0"/>
          <a:chExt cx="0" cy="0"/>
        </a:xfrm>
      </p:grpSpPr>
      <p:sp>
        <p:nvSpPr>
          <p:cNvPr id="907" name="Shape 907"/>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908" name="Shape 90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4" name="Shape 914"/>
        <p:cNvGrpSpPr/>
        <p:nvPr/>
      </p:nvGrpSpPr>
      <p:grpSpPr>
        <a:xfrm>
          <a:off x="0" y="0"/>
          <a:ext cx="0" cy="0"/>
          <a:chOff x="0" y="0"/>
          <a:chExt cx="0" cy="0"/>
        </a:xfrm>
      </p:grpSpPr>
      <p:sp>
        <p:nvSpPr>
          <p:cNvPr id="915" name="Shape 915"/>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916" name="Shape 91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3" name="Shape 923"/>
        <p:cNvGrpSpPr/>
        <p:nvPr/>
      </p:nvGrpSpPr>
      <p:grpSpPr>
        <a:xfrm>
          <a:off x="0" y="0"/>
          <a:ext cx="0" cy="0"/>
          <a:chOff x="0" y="0"/>
          <a:chExt cx="0" cy="0"/>
        </a:xfrm>
      </p:grpSpPr>
      <p:sp>
        <p:nvSpPr>
          <p:cNvPr id="924" name="Shape 924"/>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925" name="Shape 92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5" name="Shape 455"/>
        <p:cNvGrpSpPr/>
        <p:nvPr/>
      </p:nvGrpSpPr>
      <p:grpSpPr>
        <a:xfrm>
          <a:off x="0" y="0"/>
          <a:ext cx="0" cy="0"/>
          <a:chOff x="0" y="0"/>
          <a:chExt cx="0" cy="0"/>
        </a:xfrm>
      </p:grpSpPr>
      <p:sp>
        <p:nvSpPr>
          <p:cNvPr id="456" name="Shape 456"/>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457" name="Shape 45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1" name="Shape 461"/>
        <p:cNvGrpSpPr/>
        <p:nvPr/>
      </p:nvGrpSpPr>
      <p:grpSpPr>
        <a:xfrm>
          <a:off x="0" y="0"/>
          <a:ext cx="0" cy="0"/>
          <a:chOff x="0" y="0"/>
          <a:chExt cx="0" cy="0"/>
        </a:xfrm>
      </p:grpSpPr>
      <p:sp>
        <p:nvSpPr>
          <p:cNvPr id="462" name="Shape 46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63" name="Shape 463"/>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4.png"/><Relationship Id="rId3" Type="http://schemas.openxmlformats.org/officeDocument/2006/relationships/image" Target="../media/image06.jpg"/><Relationship Id="rId4" Type="http://schemas.openxmlformats.org/officeDocument/2006/relationships/image" Target="../media/image10.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9.png"/><Relationship Id="rId3" Type="http://schemas.openxmlformats.org/officeDocument/2006/relationships/image" Target="../media/image08.png"/><Relationship Id="rId4" Type="http://schemas.openxmlformats.org/officeDocument/2006/relationships/image" Target="../media/image07.png"/><Relationship Id="rId11" Type="http://schemas.openxmlformats.org/officeDocument/2006/relationships/image" Target="../media/image15.png"/><Relationship Id="rId10" Type="http://schemas.openxmlformats.org/officeDocument/2006/relationships/image" Target="../media/image19.png"/><Relationship Id="rId9" Type="http://schemas.openxmlformats.org/officeDocument/2006/relationships/image" Target="../media/image14.png"/><Relationship Id="rId5" Type="http://schemas.openxmlformats.org/officeDocument/2006/relationships/image" Target="../media/image03.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png"/><Relationship Id="rId3" Type="http://schemas.openxmlformats.org/officeDocument/2006/relationships/image" Target="../media/image22.jpg"/><Relationship Id="rId4" Type="http://schemas.openxmlformats.org/officeDocument/2006/relationships/image" Target="../media/image21.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0.jp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6.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9.png"/><Relationship Id="rId3" Type="http://schemas.openxmlformats.org/officeDocument/2006/relationships/image" Target="../media/image24.jpg"/><Relationship Id="rId4" Type="http://schemas.openxmlformats.org/officeDocument/2006/relationships/image" Target="../media/image23.jp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0.png"/><Relationship Id="rId3" Type="http://schemas.openxmlformats.org/officeDocument/2006/relationships/image" Target="../media/image28.png"/><Relationship Id="rId4" Type="http://schemas.openxmlformats.org/officeDocument/2006/relationships/image" Target="../media/image37.png"/><Relationship Id="rId11" Type="http://schemas.openxmlformats.org/officeDocument/2006/relationships/image" Target="../media/image35.png"/><Relationship Id="rId10" Type="http://schemas.openxmlformats.org/officeDocument/2006/relationships/image" Target="../media/image36.png"/><Relationship Id="rId9" Type="http://schemas.openxmlformats.org/officeDocument/2006/relationships/image" Target="../media/image34.png"/><Relationship Id="rId5" Type="http://schemas.openxmlformats.org/officeDocument/2006/relationships/image" Target="../media/image38.png"/><Relationship Id="rId6" Type="http://schemas.openxmlformats.org/officeDocument/2006/relationships/image" Target="../media/image31.png"/><Relationship Id="rId7" Type="http://schemas.openxmlformats.org/officeDocument/2006/relationships/image" Target="../media/image32.png"/><Relationship Id="rId8" Type="http://schemas.openxmlformats.org/officeDocument/2006/relationships/image" Target="../media/image33.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7.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7.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9.jp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5.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0.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4.png"/><Relationship Id="rId3" Type="http://schemas.openxmlformats.org/officeDocument/2006/relationships/image" Target="../media/image42.jpg"/><Relationship Id="rId4" Type="http://schemas.openxmlformats.org/officeDocument/2006/relationships/image" Target="../media/image41.jp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p:bg>
      <p:bgPr>
        <a:solidFill>
          <a:srgbClr val="000000"/>
        </a:solidFill>
      </p:bgPr>
    </p:bg>
    <p:spTree>
      <p:nvGrpSpPr>
        <p:cNvPr id="10" name="Shape 10"/>
        <p:cNvGrpSpPr/>
        <p:nvPr/>
      </p:nvGrpSpPr>
      <p:grpSpPr>
        <a:xfrm>
          <a:off x="0" y="0"/>
          <a:ext cx="0" cy="0"/>
          <a:chOff x="0" y="0"/>
          <a:chExt cx="0" cy="0"/>
        </a:xfrm>
      </p:grpSpPr>
      <p:cxnSp>
        <p:nvCxnSpPr>
          <p:cNvPr id="11" name="Shape 11"/>
          <p:cNvCxnSpPr/>
          <p:nvPr/>
        </p:nvCxnSpPr>
        <p:spPr>
          <a:xfrm>
            <a:off x="635000" y="635000"/>
            <a:ext cx="11734800" cy="11"/>
          </a:xfrm>
          <a:prstGeom prst="straightConnector1">
            <a:avLst/>
          </a:prstGeom>
          <a:noFill/>
          <a:ln cap="flat" cmpd="sng" w="9525">
            <a:solidFill>
              <a:srgbClr val="FFFFFF"/>
            </a:solidFill>
            <a:prstDash val="solid"/>
            <a:miter/>
            <a:headEnd len="med" w="med" type="none"/>
            <a:tailEnd len="med" w="med" type="none"/>
          </a:ln>
        </p:spPr>
      </p:cxnSp>
      <p:cxnSp>
        <p:nvCxnSpPr>
          <p:cNvPr id="12" name="Shape 12"/>
          <p:cNvCxnSpPr/>
          <p:nvPr/>
        </p:nvCxnSpPr>
        <p:spPr>
          <a:xfrm>
            <a:off x="635000" y="1219200"/>
            <a:ext cx="11734800" cy="11"/>
          </a:xfrm>
          <a:prstGeom prst="straightConnector1">
            <a:avLst/>
          </a:prstGeom>
          <a:noFill/>
          <a:ln cap="flat" cmpd="sng" w="9525">
            <a:solidFill>
              <a:srgbClr val="FFFFFF"/>
            </a:solidFill>
            <a:prstDash val="solid"/>
            <a:miter/>
            <a:headEnd len="med" w="med" type="none"/>
            <a:tailEnd len="med" w="med" type="none"/>
          </a:ln>
        </p:spPr>
      </p:cxnSp>
      <p:pic>
        <p:nvPicPr>
          <p:cNvPr id="13" name="Shape 13"/>
          <p:cNvPicPr preferRelativeResize="0"/>
          <p:nvPr/>
        </p:nvPicPr>
        <p:blipFill rotWithShape="1">
          <a:blip r:embed="rId2">
            <a:alphaModFix/>
          </a:blip>
          <a:srcRect b="0" l="0" r="0" t="0"/>
          <a:stretch/>
        </p:blipFill>
        <p:spPr>
          <a:xfrm>
            <a:off x="634999" y="762000"/>
            <a:ext cx="2832101" cy="30479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Smart Phones">
    <p:spTree>
      <p:nvGrpSpPr>
        <p:cNvPr id="56" name="Shape 56"/>
        <p:cNvGrpSpPr/>
        <p:nvPr/>
      </p:nvGrpSpPr>
      <p:grpSpPr>
        <a:xfrm>
          <a:off x="0" y="0"/>
          <a:ext cx="0" cy="0"/>
          <a:chOff x="0" y="0"/>
          <a:chExt cx="0" cy="0"/>
        </a:xfrm>
      </p:grpSpPr>
      <p:pic>
        <p:nvPicPr>
          <p:cNvPr id="57" name="Shape 57"/>
          <p:cNvPicPr preferRelativeResize="0"/>
          <p:nvPr/>
        </p:nvPicPr>
        <p:blipFill rotWithShape="1">
          <a:blip r:embed="rId2">
            <a:alphaModFix/>
          </a:blip>
          <a:srcRect b="0" l="0" r="0" t="0"/>
          <a:stretch/>
        </p:blipFill>
        <p:spPr>
          <a:xfrm>
            <a:off x="1016000" y="1313655"/>
            <a:ext cx="4043866" cy="6057900"/>
          </a:xfrm>
          <a:prstGeom prst="rect">
            <a:avLst/>
          </a:prstGeom>
          <a:noFill/>
          <a:ln>
            <a:noFill/>
          </a:ln>
        </p:spPr>
      </p:pic>
      <p:pic>
        <p:nvPicPr>
          <p:cNvPr id="58" name="Shape 58"/>
          <p:cNvPicPr preferRelativeResize="0"/>
          <p:nvPr/>
        </p:nvPicPr>
        <p:blipFill rotWithShape="1">
          <a:blip r:embed="rId3">
            <a:alphaModFix/>
          </a:blip>
          <a:srcRect b="0" l="0" r="0" t="0"/>
          <a:stretch/>
        </p:blipFill>
        <p:spPr>
          <a:xfrm>
            <a:off x="4673600" y="1371600"/>
            <a:ext cx="3695699" cy="5514677"/>
          </a:xfrm>
          <a:prstGeom prst="rect">
            <a:avLst/>
          </a:prstGeom>
          <a:noFill/>
          <a:ln>
            <a:noFill/>
          </a:ln>
        </p:spPr>
      </p:pic>
      <p:pic>
        <p:nvPicPr>
          <p:cNvPr id="59" name="Shape 59"/>
          <p:cNvPicPr preferRelativeResize="0"/>
          <p:nvPr/>
        </p:nvPicPr>
        <p:blipFill rotWithShape="1">
          <a:blip r:embed="rId4">
            <a:alphaModFix/>
          </a:blip>
          <a:srcRect b="0" l="0" r="0" t="0"/>
          <a:stretch/>
        </p:blipFill>
        <p:spPr>
          <a:xfrm>
            <a:off x="8509000" y="1358900"/>
            <a:ext cx="2984500" cy="5459451"/>
          </a:xfrm>
          <a:prstGeom prst="rect">
            <a:avLst/>
          </a:prstGeom>
          <a:noFill/>
          <a:ln>
            <a:noFill/>
          </a:ln>
        </p:spPr>
      </p:pic>
      <p:cxnSp>
        <p:nvCxnSpPr>
          <p:cNvPr id="60" name="Shape 60"/>
          <p:cNvCxnSpPr/>
          <p:nvPr/>
        </p:nvCxnSpPr>
        <p:spPr>
          <a:xfrm>
            <a:off x="635000" y="635000"/>
            <a:ext cx="11734800" cy="11"/>
          </a:xfrm>
          <a:prstGeom prst="straightConnector1">
            <a:avLst/>
          </a:prstGeom>
          <a:noFill/>
          <a:ln>
            <a:noFill/>
          </a:ln>
        </p:spPr>
      </p:cxnSp>
      <p:cxnSp>
        <p:nvCxnSpPr>
          <p:cNvPr id="61" name="Shape 61"/>
          <p:cNvCxnSpPr/>
          <p:nvPr/>
        </p:nvCxnSpPr>
        <p:spPr>
          <a:xfrm>
            <a:off x="635000" y="1219200"/>
            <a:ext cx="11734800" cy="11"/>
          </a:xfrm>
          <a:prstGeom prst="straightConnector1">
            <a:avLst/>
          </a:prstGeom>
          <a:noFill/>
          <a:ln>
            <a:noFill/>
          </a:ln>
        </p:spPr>
      </p:cxnSp>
      <p:sp>
        <p:nvSpPr>
          <p:cNvPr id="62" name="Shape 62"/>
          <p:cNvSpPr/>
          <p:nvPr/>
        </p:nvSpPr>
        <p:spPr>
          <a:xfrm>
            <a:off x="5651500" y="3835400"/>
            <a:ext cx="1707947" cy="254000"/>
          </a:xfrm>
          <a:prstGeom prst="rect">
            <a:avLst/>
          </a:prstGeom>
          <a:noFill/>
          <a:ln>
            <a:noFill/>
          </a:ln>
        </p:spPr>
        <p:txBody>
          <a:bodyPr anchorCtr="0" anchor="t" bIns="38100" lIns="38100" rIns="38100" tIns="38100">
            <a:noAutofit/>
          </a:bodyPr>
          <a:lstStyle/>
          <a:p>
            <a:pPr indent="0" lvl="0" marL="0" marR="0" rtl="0" algn="l">
              <a:spcBef>
                <a:spcPts val="0"/>
              </a:spcBef>
              <a:buSzPct val="25000"/>
              <a:buNone/>
            </a:pPr>
            <a:r>
              <a:rPr b="0" i="0" lang="en-US" sz="1400" u="none" cap="none" strike="noStrike">
                <a:solidFill>
                  <a:srgbClr val="000000"/>
                </a:solidFill>
                <a:latin typeface="Arial"/>
                <a:ea typeface="Arial"/>
                <a:cs typeface="Arial"/>
                <a:sym typeface="Arial"/>
              </a:rPr>
              <a:t>Drag an object here</a:t>
            </a:r>
          </a:p>
        </p:txBody>
      </p:sp>
      <p:sp>
        <p:nvSpPr>
          <p:cNvPr id="63" name="Shape 63"/>
          <p:cNvSpPr/>
          <p:nvPr/>
        </p:nvSpPr>
        <p:spPr>
          <a:xfrm>
            <a:off x="9182100" y="3835400"/>
            <a:ext cx="1707947" cy="254000"/>
          </a:xfrm>
          <a:prstGeom prst="rect">
            <a:avLst/>
          </a:prstGeom>
          <a:noFill/>
          <a:ln>
            <a:noFill/>
          </a:ln>
        </p:spPr>
        <p:txBody>
          <a:bodyPr anchorCtr="0" anchor="t" bIns="38100" lIns="38100" rIns="38100" tIns="38100">
            <a:noAutofit/>
          </a:bodyPr>
          <a:lstStyle/>
          <a:p>
            <a:pPr indent="0" lvl="0" marL="0" marR="0" rtl="0" algn="l">
              <a:spcBef>
                <a:spcPts val="0"/>
              </a:spcBef>
              <a:buSzPct val="25000"/>
              <a:buNone/>
            </a:pPr>
            <a:r>
              <a:rPr b="0" i="0" lang="en-US" sz="1400" u="none" cap="none" strike="noStrike">
                <a:solidFill>
                  <a:srgbClr val="000000"/>
                </a:solidFill>
                <a:latin typeface="Arial"/>
                <a:ea typeface="Arial"/>
                <a:cs typeface="Arial"/>
                <a:sym typeface="Arial"/>
              </a:rPr>
              <a:t>Drag an object here</a:t>
            </a:r>
          </a:p>
        </p:txBody>
      </p:sp>
      <p:sp>
        <p:nvSpPr>
          <p:cNvPr id="64" name="Shape 64"/>
          <p:cNvSpPr txBox="1"/>
          <p:nvPr>
            <p:ph idx="1" type="body"/>
          </p:nvPr>
        </p:nvSpPr>
        <p:spPr>
          <a:xfrm>
            <a:off x="1841500" y="1981200"/>
            <a:ext cx="2311400" cy="3962399"/>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harts">
    <p:spTree>
      <p:nvGrpSpPr>
        <p:cNvPr id="65" name="Shape 65"/>
        <p:cNvGrpSpPr/>
        <p:nvPr/>
      </p:nvGrpSpPr>
      <p:grpSpPr>
        <a:xfrm>
          <a:off x="0" y="0"/>
          <a:ext cx="0" cy="0"/>
          <a:chOff x="0" y="0"/>
          <a:chExt cx="0" cy="0"/>
        </a:xfrm>
      </p:grpSpPr>
      <p:cxnSp>
        <p:nvCxnSpPr>
          <p:cNvPr id="66" name="Shape 66"/>
          <p:cNvCxnSpPr/>
          <p:nvPr/>
        </p:nvCxnSpPr>
        <p:spPr>
          <a:xfrm>
            <a:off x="635000" y="635000"/>
            <a:ext cx="11734800" cy="11"/>
          </a:xfrm>
          <a:prstGeom prst="straightConnector1">
            <a:avLst/>
          </a:prstGeom>
          <a:noFill/>
          <a:ln>
            <a:noFill/>
          </a:ln>
        </p:spPr>
      </p:cxnSp>
      <p:cxnSp>
        <p:nvCxnSpPr>
          <p:cNvPr id="67" name="Shape 67"/>
          <p:cNvCxnSpPr/>
          <p:nvPr/>
        </p:nvCxnSpPr>
        <p:spPr>
          <a:xfrm>
            <a:off x="635000" y="1219200"/>
            <a:ext cx="11734800" cy="11"/>
          </a:xfrm>
          <a:prstGeom prst="straightConnector1">
            <a:avLst/>
          </a:prstGeom>
          <a:noFill/>
          <a:ln>
            <a:noFill/>
          </a:ln>
        </p:spPr>
      </p:cxnSp>
      <p:sp>
        <p:nvSpPr>
          <p:cNvPr id="68" name="Shape 68"/>
          <p:cNvSpPr/>
          <p:nvPr/>
        </p:nvSpPr>
        <p:spPr>
          <a:xfrm>
            <a:off x="655827" y="2307725"/>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9" name="Shape 69"/>
          <p:cNvSpPr/>
          <p:nvPr/>
        </p:nvSpPr>
        <p:spPr>
          <a:xfrm>
            <a:off x="4386428" y="2303347"/>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0" name="Shape 70"/>
          <p:cNvSpPr/>
          <p:nvPr/>
        </p:nvSpPr>
        <p:spPr>
          <a:xfrm>
            <a:off x="7409003" y="2423731"/>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llouts">
    <p:spTree>
      <p:nvGrpSpPr>
        <p:cNvPr id="71" name="Shape 71"/>
        <p:cNvGrpSpPr/>
        <p:nvPr/>
      </p:nvGrpSpPr>
      <p:grpSpPr>
        <a:xfrm>
          <a:off x="0" y="0"/>
          <a:ext cx="0" cy="0"/>
          <a:chOff x="0" y="0"/>
          <a:chExt cx="0" cy="0"/>
        </a:xfrm>
      </p:grpSpPr>
      <p:cxnSp>
        <p:nvCxnSpPr>
          <p:cNvPr id="72" name="Shape 72"/>
          <p:cNvCxnSpPr/>
          <p:nvPr/>
        </p:nvCxnSpPr>
        <p:spPr>
          <a:xfrm>
            <a:off x="635000" y="635000"/>
            <a:ext cx="11734800" cy="11"/>
          </a:xfrm>
          <a:prstGeom prst="straightConnector1">
            <a:avLst/>
          </a:prstGeom>
          <a:noFill/>
          <a:ln>
            <a:noFill/>
          </a:ln>
        </p:spPr>
      </p:cxnSp>
      <p:cxnSp>
        <p:nvCxnSpPr>
          <p:cNvPr id="73" name="Shape 73"/>
          <p:cNvCxnSpPr/>
          <p:nvPr/>
        </p:nvCxnSpPr>
        <p:spPr>
          <a:xfrm>
            <a:off x="635000" y="1219200"/>
            <a:ext cx="11734800" cy="11"/>
          </a:xfrm>
          <a:prstGeom prst="straightConnector1">
            <a:avLst/>
          </a:prstGeom>
          <a:noFill/>
          <a:ln>
            <a:noFill/>
          </a:ln>
        </p:spPr>
      </p:cxnSp>
      <p:grpSp>
        <p:nvGrpSpPr>
          <p:cNvPr id="74" name="Shape 74"/>
          <p:cNvGrpSpPr/>
          <p:nvPr/>
        </p:nvGrpSpPr>
        <p:grpSpPr>
          <a:xfrm>
            <a:off x="635000" y="1828800"/>
            <a:ext cx="1270001" cy="1270001"/>
            <a:chOff x="0" y="0"/>
            <a:chExt cx="1270000" cy="1270000"/>
          </a:xfrm>
        </p:grpSpPr>
        <p:pic>
          <p:nvPicPr>
            <p:cNvPr id="75" name="Shape 75"/>
            <p:cNvPicPr preferRelativeResize="0"/>
            <p:nvPr/>
          </p:nvPicPr>
          <p:blipFill rotWithShape="1">
            <a:blip r:embed="rId2">
              <a:alphaModFix/>
            </a:blip>
            <a:srcRect b="0" l="0" r="0" t="0"/>
            <a:stretch/>
          </p:blipFill>
          <p:spPr>
            <a:xfrm>
              <a:off x="0" y="0"/>
              <a:ext cx="1270000" cy="1270000"/>
            </a:xfrm>
            <a:prstGeom prst="rect">
              <a:avLst/>
            </a:prstGeom>
            <a:noFill/>
            <a:ln>
              <a:noFill/>
            </a:ln>
          </p:spPr>
        </p:pic>
        <p:sp>
          <p:nvSpPr>
            <p:cNvPr id="76" name="Shape 76"/>
            <p:cNvSpPr/>
            <p:nvPr/>
          </p:nvSpPr>
          <p:spPr>
            <a:xfrm>
              <a:off x="88900" y="335279"/>
              <a:ext cx="1079499" cy="67564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000000"/>
                  </a:solidFill>
                  <a:latin typeface="Arial"/>
                  <a:ea typeface="Arial"/>
                  <a:cs typeface="Arial"/>
                  <a:sym typeface="Arial"/>
                </a:rPr>
                <a:t>INSERT STICKER</a:t>
              </a:r>
              <a:br>
                <a:rPr b="1" i="0" lang="en-US" sz="1800" u="none" cap="none" strike="noStrike">
                  <a:solidFill>
                    <a:srgbClr val="000000"/>
                  </a:solidFill>
                  <a:latin typeface="Arial"/>
                  <a:ea typeface="Arial"/>
                  <a:cs typeface="Arial"/>
                  <a:sym typeface="Arial"/>
                </a:rPr>
              </a:br>
              <a:r>
                <a:rPr b="1" i="0" lang="en-US" sz="1800" u="none" cap="none" strike="noStrike">
                  <a:solidFill>
                    <a:srgbClr val="000000"/>
                  </a:solidFill>
                  <a:latin typeface="Arial"/>
                  <a:ea typeface="Arial"/>
                  <a:cs typeface="Arial"/>
                  <a:sym typeface="Arial"/>
                </a:rPr>
                <a:t>TEXT</a:t>
              </a:r>
            </a:p>
          </p:txBody>
        </p:sp>
      </p:grpSp>
      <p:grpSp>
        <p:nvGrpSpPr>
          <p:cNvPr id="77" name="Shape 77"/>
          <p:cNvGrpSpPr/>
          <p:nvPr/>
        </p:nvGrpSpPr>
        <p:grpSpPr>
          <a:xfrm>
            <a:off x="2159000" y="1828800"/>
            <a:ext cx="1270001" cy="1270001"/>
            <a:chOff x="0" y="0"/>
            <a:chExt cx="1270000" cy="1270000"/>
          </a:xfrm>
        </p:grpSpPr>
        <p:pic>
          <p:nvPicPr>
            <p:cNvPr id="78" name="Shape 78"/>
            <p:cNvPicPr preferRelativeResize="0"/>
            <p:nvPr/>
          </p:nvPicPr>
          <p:blipFill rotWithShape="1">
            <a:blip r:embed="rId3">
              <a:alphaModFix/>
            </a:blip>
            <a:srcRect b="0" l="0" r="0" t="0"/>
            <a:stretch/>
          </p:blipFill>
          <p:spPr>
            <a:xfrm>
              <a:off x="0" y="0"/>
              <a:ext cx="1270000" cy="1270000"/>
            </a:xfrm>
            <a:prstGeom prst="rect">
              <a:avLst/>
            </a:prstGeom>
            <a:noFill/>
            <a:ln>
              <a:noFill/>
            </a:ln>
          </p:spPr>
        </p:pic>
        <p:sp>
          <p:nvSpPr>
            <p:cNvPr id="79" name="Shape 79"/>
            <p:cNvSpPr/>
            <p:nvPr/>
          </p:nvSpPr>
          <p:spPr>
            <a:xfrm>
              <a:off x="101600" y="347979"/>
              <a:ext cx="1079499" cy="67564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80" name="Shape 80"/>
          <p:cNvGrpSpPr/>
          <p:nvPr/>
        </p:nvGrpSpPr>
        <p:grpSpPr>
          <a:xfrm>
            <a:off x="635000" y="3340100"/>
            <a:ext cx="1270001" cy="1270001"/>
            <a:chOff x="0" y="0"/>
            <a:chExt cx="1270000" cy="1270000"/>
          </a:xfrm>
        </p:grpSpPr>
        <p:pic>
          <p:nvPicPr>
            <p:cNvPr id="81" name="Shape 81"/>
            <p:cNvPicPr preferRelativeResize="0"/>
            <p:nvPr/>
          </p:nvPicPr>
          <p:blipFill rotWithShape="1">
            <a:blip r:embed="rId4">
              <a:alphaModFix/>
            </a:blip>
            <a:srcRect b="0" l="0" r="0" t="0"/>
            <a:stretch/>
          </p:blipFill>
          <p:spPr>
            <a:xfrm>
              <a:off x="0" y="0"/>
              <a:ext cx="1270000" cy="1270000"/>
            </a:xfrm>
            <a:prstGeom prst="rect">
              <a:avLst/>
            </a:prstGeom>
            <a:noFill/>
            <a:ln>
              <a:noFill/>
            </a:ln>
          </p:spPr>
        </p:pic>
        <p:sp>
          <p:nvSpPr>
            <p:cNvPr id="82" name="Shape 82"/>
            <p:cNvSpPr/>
            <p:nvPr/>
          </p:nvSpPr>
          <p:spPr>
            <a:xfrm>
              <a:off x="88900" y="322579"/>
              <a:ext cx="1079499" cy="67564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83" name="Shape 83"/>
          <p:cNvGrpSpPr/>
          <p:nvPr/>
        </p:nvGrpSpPr>
        <p:grpSpPr>
          <a:xfrm>
            <a:off x="2159000" y="3340100"/>
            <a:ext cx="1270001" cy="1270001"/>
            <a:chOff x="0" y="0"/>
            <a:chExt cx="1270000" cy="1270000"/>
          </a:xfrm>
        </p:grpSpPr>
        <p:pic>
          <p:nvPicPr>
            <p:cNvPr id="84" name="Shape 84"/>
            <p:cNvPicPr preferRelativeResize="0"/>
            <p:nvPr/>
          </p:nvPicPr>
          <p:blipFill rotWithShape="1">
            <a:blip r:embed="rId5">
              <a:alphaModFix/>
            </a:blip>
            <a:srcRect b="0" l="0" r="0" t="0"/>
            <a:stretch/>
          </p:blipFill>
          <p:spPr>
            <a:xfrm>
              <a:off x="0" y="0"/>
              <a:ext cx="1270000" cy="1270000"/>
            </a:xfrm>
            <a:prstGeom prst="rect">
              <a:avLst/>
            </a:prstGeom>
            <a:noFill/>
            <a:ln>
              <a:noFill/>
            </a:ln>
          </p:spPr>
        </p:pic>
        <p:sp>
          <p:nvSpPr>
            <p:cNvPr id="85" name="Shape 85"/>
            <p:cNvSpPr/>
            <p:nvPr/>
          </p:nvSpPr>
          <p:spPr>
            <a:xfrm>
              <a:off x="101600" y="335279"/>
              <a:ext cx="1079499" cy="67564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86" name="Shape 86"/>
          <p:cNvGrpSpPr/>
          <p:nvPr/>
        </p:nvGrpSpPr>
        <p:grpSpPr>
          <a:xfrm>
            <a:off x="635000" y="4876800"/>
            <a:ext cx="1270001" cy="1270001"/>
            <a:chOff x="0" y="0"/>
            <a:chExt cx="1270000" cy="1270000"/>
          </a:xfrm>
        </p:grpSpPr>
        <p:pic>
          <p:nvPicPr>
            <p:cNvPr id="87" name="Shape 87"/>
            <p:cNvPicPr preferRelativeResize="0"/>
            <p:nvPr/>
          </p:nvPicPr>
          <p:blipFill rotWithShape="1">
            <a:blip r:embed="rId6">
              <a:alphaModFix/>
            </a:blip>
            <a:srcRect b="0" l="0" r="0" t="0"/>
            <a:stretch/>
          </p:blipFill>
          <p:spPr>
            <a:xfrm>
              <a:off x="0" y="0"/>
              <a:ext cx="1270000" cy="1270000"/>
            </a:xfrm>
            <a:prstGeom prst="rect">
              <a:avLst/>
            </a:prstGeom>
            <a:noFill/>
            <a:ln>
              <a:noFill/>
            </a:ln>
          </p:spPr>
        </p:pic>
        <p:sp>
          <p:nvSpPr>
            <p:cNvPr id="88" name="Shape 88"/>
            <p:cNvSpPr/>
            <p:nvPr/>
          </p:nvSpPr>
          <p:spPr>
            <a:xfrm>
              <a:off x="88900" y="322579"/>
              <a:ext cx="1079499" cy="67564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89" name="Shape 89"/>
          <p:cNvGrpSpPr/>
          <p:nvPr/>
        </p:nvGrpSpPr>
        <p:grpSpPr>
          <a:xfrm>
            <a:off x="2159000" y="4876800"/>
            <a:ext cx="1270001" cy="1270001"/>
            <a:chOff x="0" y="0"/>
            <a:chExt cx="1270000" cy="1270000"/>
          </a:xfrm>
        </p:grpSpPr>
        <p:pic>
          <p:nvPicPr>
            <p:cNvPr id="90" name="Shape 90"/>
            <p:cNvPicPr preferRelativeResize="0"/>
            <p:nvPr/>
          </p:nvPicPr>
          <p:blipFill rotWithShape="1">
            <a:blip r:embed="rId7">
              <a:alphaModFix/>
            </a:blip>
            <a:srcRect b="0" l="0" r="0" t="0"/>
            <a:stretch/>
          </p:blipFill>
          <p:spPr>
            <a:xfrm>
              <a:off x="0" y="0"/>
              <a:ext cx="1270000" cy="1270000"/>
            </a:xfrm>
            <a:prstGeom prst="rect">
              <a:avLst/>
            </a:prstGeom>
            <a:noFill/>
            <a:ln>
              <a:noFill/>
            </a:ln>
          </p:spPr>
        </p:pic>
        <p:sp>
          <p:nvSpPr>
            <p:cNvPr id="91" name="Shape 91"/>
            <p:cNvSpPr/>
            <p:nvPr/>
          </p:nvSpPr>
          <p:spPr>
            <a:xfrm>
              <a:off x="101600" y="335279"/>
              <a:ext cx="1079499" cy="67564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sp>
        <p:nvSpPr>
          <p:cNvPr id="92" name="Shape 92"/>
          <p:cNvSpPr/>
          <p:nvPr/>
        </p:nvSpPr>
        <p:spPr>
          <a:xfrm>
            <a:off x="8790781" y="1828800"/>
            <a:ext cx="3236119" cy="2032000"/>
          </a:xfrm>
          <a:custGeom>
            <a:pathLst>
              <a:path extrusionOk="0" h="21600" w="2160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anchorCtr="0" anchor="t" bIns="279400" lIns="279400" rIns="279400" tIns="279400">
            <a:noAutofit/>
          </a:bodyPr>
          <a:lstStyle/>
          <a:p>
            <a:pPr indent="0" lvl="0" marL="0" marR="0" rtl="0" algn="l">
              <a:lnSpc>
                <a:spcPct val="133333"/>
              </a:lnSpc>
              <a:spcBef>
                <a:spcPts val="0"/>
              </a:spcBef>
              <a:buSzPct val="25000"/>
              <a:buNone/>
            </a:pPr>
            <a:r>
              <a:rPr b="0" i="0" lang="en-US" sz="1200" u="none" cap="none" strike="noStrik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grpSp>
        <p:nvGrpSpPr>
          <p:cNvPr id="93" name="Shape 93"/>
          <p:cNvGrpSpPr/>
          <p:nvPr/>
        </p:nvGrpSpPr>
        <p:grpSpPr>
          <a:xfrm>
            <a:off x="4051298" y="1828799"/>
            <a:ext cx="2032001" cy="2032001"/>
            <a:chOff x="0" y="0"/>
            <a:chExt cx="2032000" cy="2032000"/>
          </a:xfrm>
        </p:grpSpPr>
        <p:pic>
          <p:nvPicPr>
            <p:cNvPr id="94" name="Shape 94"/>
            <p:cNvPicPr preferRelativeResize="0"/>
            <p:nvPr/>
          </p:nvPicPr>
          <p:blipFill rotWithShape="1">
            <a:blip r:embed="rId8">
              <a:alphaModFix/>
            </a:blip>
            <a:srcRect b="0" l="0" r="0" t="0"/>
            <a:stretch/>
          </p:blipFill>
          <p:spPr>
            <a:xfrm>
              <a:off x="0" y="0"/>
              <a:ext cx="2032000" cy="2032000"/>
            </a:xfrm>
            <a:prstGeom prst="rect">
              <a:avLst/>
            </a:prstGeom>
            <a:noFill/>
            <a:ln>
              <a:noFill/>
            </a:ln>
          </p:spPr>
        </p:pic>
        <p:sp>
          <p:nvSpPr>
            <p:cNvPr id="95" name="Shape 95"/>
            <p:cNvSpPr/>
            <p:nvPr/>
          </p:nvSpPr>
          <p:spPr>
            <a:xfrm>
              <a:off x="165100" y="152400"/>
              <a:ext cx="1676399" cy="233681"/>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1800" u="none" cap="none" strike="noStrike">
                  <a:solidFill>
                    <a:srgbClr val="000000"/>
                  </a:solidFill>
                  <a:latin typeface="Arial"/>
                  <a:ea typeface="Arial"/>
                  <a:cs typeface="Arial"/>
                  <a:sym typeface="Arial"/>
                </a:rPr>
                <a:t>INSERT TERM</a:t>
              </a:r>
            </a:p>
          </p:txBody>
        </p:sp>
        <p:sp>
          <p:nvSpPr>
            <p:cNvPr id="96" name="Shape 96"/>
            <p:cNvSpPr/>
            <p:nvPr/>
          </p:nvSpPr>
          <p:spPr>
            <a:xfrm>
              <a:off x="165100" y="419100"/>
              <a:ext cx="1676399" cy="1415135"/>
            </a:xfrm>
            <a:prstGeom prst="rect">
              <a:avLst/>
            </a:prstGeom>
            <a:noFill/>
            <a:ln>
              <a:noFill/>
            </a:ln>
          </p:spPr>
          <p:txBody>
            <a:bodyPr anchorCtr="0" anchor="t" bIns="0" lIns="0" rIns="0" tIns="0">
              <a:noAutofit/>
            </a:bodyPr>
            <a:lstStyle/>
            <a:p>
              <a:pPr indent="0" lvl="0" marL="0" marR="0" rtl="0" algn="l">
                <a:lnSpc>
                  <a:spcPct val="133333"/>
                </a:lnSpc>
                <a:spcBef>
                  <a:spcPts val="0"/>
                </a:spcBef>
                <a:buSzPct val="25000"/>
                <a:buNone/>
              </a:pPr>
              <a:r>
                <a:rPr b="0" i="0" lang="en-US" sz="1200" u="none" cap="none" strike="noStrike">
                  <a:solidFill>
                    <a:srgbClr val="000000"/>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97" name="Shape 97"/>
          <p:cNvGrpSpPr/>
          <p:nvPr/>
        </p:nvGrpSpPr>
        <p:grpSpPr>
          <a:xfrm>
            <a:off x="6362698" y="1828799"/>
            <a:ext cx="2032001" cy="2032001"/>
            <a:chOff x="0" y="0"/>
            <a:chExt cx="2032000" cy="2032000"/>
          </a:xfrm>
        </p:grpSpPr>
        <p:pic>
          <p:nvPicPr>
            <p:cNvPr id="98" name="Shape 98"/>
            <p:cNvPicPr preferRelativeResize="0"/>
            <p:nvPr/>
          </p:nvPicPr>
          <p:blipFill rotWithShape="1">
            <a:blip r:embed="rId9">
              <a:alphaModFix/>
            </a:blip>
            <a:srcRect b="0" l="0" r="0" t="0"/>
            <a:stretch/>
          </p:blipFill>
          <p:spPr>
            <a:xfrm>
              <a:off x="0" y="0"/>
              <a:ext cx="2032000" cy="2032000"/>
            </a:xfrm>
            <a:prstGeom prst="rect">
              <a:avLst/>
            </a:prstGeom>
            <a:noFill/>
            <a:ln>
              <a:noFill/>
            </a:ln>
          </p:spPr>
        </p:pic>
        <p:sp>
          <p:nvSpPr>
            <p:cNvPr id="99" name="Shape 99"/>
            <p:cNvSpPr/>
            <p:nvPr/>
          </p:nvSpPr>
          <p:spPr>
            <a:xfrm>
              <a:off x="177800" y="152400"/>
              <a:ext cx="1676399" cy="233681"/>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TERM</a:t>
              </a:r>
            </a:p>
          </p:txBody>
        </p:sp>
        <p:sp>
          <p:nvSpPr>
            <p:cNvPr id="100" name="Shape 100"/>
            <p:cNvSpPr/>
            <p:nvPr/>
          </p:nvSpPr>
          <p:spPr>
            <a:xfrm>
              <a:off x="177800" y="419100"/>
              <a:ext cx="1676399" cy="1415135"/>
            </a:xfrm>
            <a:prstGeom prst="rect">
              <a:avLst/>
            </a:prstGeom>
            <a:noFill/>
            <a:ln>
              <a:noFill/>
            </a:ln>
          </p:spPr>
          <p:txBody>
            <a:bodyPr anchorCtr="0" anchor="t" bIns="0" lIns="0" rIns="0" tIns="0">
              <a:noAutofit/>
            </a:bodyPr>
            <a:lstStyle/>
            <a:p>
              <a:pPr indent="0" lvl="0" marL="0" marR="0" rtl="0" algn="l">
                <a:lnSpc>
                  <a:spcPct val="133333"/>
                </a:lnSpc>
                <a:spcBef>
                  <a:spcPts val="0"/>
                </a:spcBef>
                <a:buSzPct val="25000"/>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1" name="Shape 101"/>
          <p:cNvGrpSpPr/>
          <p:nvPr/>
        </p:nvGrpSpPr>
        <p:grpSpPr>
          <a:xfrm>
            <a:off x="4051298" y="4114798"/>
            <a:ext cx="2032001" cy="2032001"/>
            <a:chOff x="0" y="0"/>
            <a:chExt cx="2032000" cy="2032000"/>
          </a:xfrm>
        </p:grpSpPr>
        <p:pic>
          <p:nvPicPr>
            <p:cNvPr id="102" name="Shape 102"/>
            <p:cNvPicPr preferRelativeResize="0"/>
            <p:nvPr/>
          </p:nvPicPr>
          <p:blipFill rotWithShape="1">
            <a:blip r:embed="rId10">
              <a:alphaModFix/>
            </a:blip>
            <a:srcRect b="0" l="0" r="0" t="0"/>
            <a:stretch/>
          </p:blipFill>
          <p:spPr>
            <a:xfrm>
              <a:off x="0" y="0"/>
              <a:ext cx="2032000" cy="2032000"/>
            </a:xfrm>
            <a:prstGeom prst="rect">
              <a:avLst/>
            </a:prstGeom>
            <a:noFill/>
            <a:ln>
              <a:noFill/>
            </a:ln>
          </p:spPr>
        </p:pic>
        <p:sp>
          <p:nvSpPr>
            <p:cNvPr id="103" name="Shape 103"/>
            <p:cNvSpPr/>
            <p:nvPr/>
          </p:nvSpPr>
          <p:spPr>
            <a:xfrm>
              <a:off x="165100" y="177800"/>
              <a:ext cx="1676399" cy="233681"/>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TERM</a:t>
              </a:r>
            </a:p>
          </p:txBody>
        </p:sp>
        <p:sp>
          <p:nvSpPr>
            <p:cNvPr id="104" name="Shape 104"/>
            <p:cNvSpPr/>
            <p:nvPr/>
          </p:nvSpPr>
          <p:spPr>
            <a:xfrm>
              <a:off x="165100" y="444500"/>
              <a:ext cx="1676399" cy="1415135"/>
            </a:xfrm>
            <a:prstGeom prst="rect">
              <a:avLst/>
            </a:prstGeom>
            <a:noFill/>
            <a:ln>
              <a:noFill/>
            </a:ln>
          </p:spPr>
          <p:txBody>
            <a:bodyPr anchorCtr="0" anchor="t" bIns="0" lIns="0" rIns="0" tIns="0">
              <a:noAutofit/>
            </a:bodyPr>
            <a:lstStyle/>
            <a:p>
              <a:pPr indent="0" lvl="0" marL="0" marR="0" rtl="0" algn="l">
                <a:lnSpc>
                  <a:spcPct val="133333"/>
                </a:lnSpc>
                <a:spcBef>
                  <a:spcPts val="0"/>
                </a:spcBef>
                <a:buSzPct val="25000"/>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5" name="Shape 105"/>
          <p:cNvGrpSpPr/>
          <p:nvPr/>
        </p:nvGrpSpPr>
        <p:grpSpPr>
          <a:xfrm>
            <a:off x="6362698" y="4114798"/>
            <a:ext cx="2032001" cy="2032001"/>
            <a:chOff x="0" y="0"/>
            <a:chExt cx="2032000" cy="2032000"/>
          </a:xfrm>
        </p:grpSpPr>
        <p:pic>
          <p:nvPicPr>
            <p:cNvPr id="106" name="Shape 106"/>
            <p:cNvPicPr preferRelativeResize="0"/>
            <p:nvPr/>
          </p:nvPicPr>
          <p:blipFill rotWithShape="1">
            <a:blip r:embed="rId11">
              <a:alphaModFix/>
            </a:blip>
            <a:srcRect b="0" l="0" r="0" t="0"/>
            <a:stretch/>
          </p:blipFill>
          <p:spPr>
            <a:xfrm>
              <a:off x="0" y="0"/>
              <a:ext cx="2032000" cy="2032000"/>
            </a:xfrm>
            <a:prstGeom prst="rect">
              <a:avLst/>
            </a:prstGeom>
            <a:noFill/>
            <a:ln>
              <a:noFill/>
            </a:ln>
          </p:spPr>
        </p:pic>
        <p:sp>
          <p:nvSpPr>
            <p:cNvPr id="107" name="Shape 107"/>
            <p:cNvSpPr/>
            <p:nvPr/>
          </p:nvSpPr>
          <p:spPr>
            <a:xfrm>
              <a:off x="177800" y="177800"/>
              <a:ext cx="1676399" cy="233681"/>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TERM</a:t>
              </a:r>
            </a:p>
          </p:txBody>
        </p:sp>
        <p:sp>
          <p:nvSpPr>
            <p:cNvPr id="108" name="Shape 108"/>
            <p:cNvSpPr/>
            <p:nvPr/>
          </p:nvSpPr>
          <p:spPr>
            <a:xfrm>
              <a:off x="177800" y="444500"/>
              <a:ext cx="1676399" cy="1415135"/>
            </a:xfrm>
            <a:prstGeom prst="rect">
              <a:avLst/>
            </a:prstGeom>
            <a:noFill/>
            <a:ln>
              <a:noFill/>
            </a:ln>
          </p:spPr>
          <p:txBody>
            <a:bodyPr anchorCtr="0" anchor="t" bIns="0" lIns="0" rIns="0" tIns="0">
              <a:noAutofit/>
            </a:bodyPr>
            <a:lstStyle/>
            <a:p>
              <a:pPr indent="0" lvl="0" marL="0" marR="0" rtl="0" algn="l">
                <a:lnSpc>
                  <a:spcPct val="133333"/>
                </a:lnSpc>
                <a:spcBef>
                  <a:spcPts val="0"/>
                </a:spcBef>
                <a:buSzPct val="25000"/>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sp>
        <p:nvSpPr>
          <p:cNvPr id="109" name="Shape 109"/>
          <p:cNvSpPr/>
          <p:nvPr/>
        </p:nvSpPr>
        <p:spPr>
          <a:xfrm>
            <a:off x="8790781" y="4114800"/>
            <a:ext cx="3236119" cy="2032000"/>
          </a:xfrm>
          <a:custGeom>
            <a:pathLst>
              <a:path extrusionOk="0" h="21600" w="2160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anchorCtr="0" anchor="t" bIns="279400" lIns="279400" rIns="279400" tIns="279400">
            <a:noAutofit/>
          </a:bodyPr>
          <a:lstStyle/>
          <a:p>
            <a:pPr indent="0" lvl="0" marL="0" marR="0" rtl="0" algn="l">
              <a:lnSpc>
                <a:spcPct val="133333"/>
              </a:lnSpc>
              <a:spcBef>
                <a:spcPts val="0"/>
              </a:spcBef>
              <a:buSzPct val="25000"/>
              <a:buNone/>
            </a:pPr>
            <a:r>
              <a:rPr b="0" i="0" lang="en-US" sz="1200" u="none" cap="none" strike="noStrik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Activity">
    <p:spTree>
      <p:nvGrpSpPr>
        <p:cNvPr id="110" name="Shape 110"/>
        <p:cNvGrpSpPr/>
        <p:nvPr/>
      </p:nvGrpSpPr>
      <p:grpSpPr>
        <a:xfrm>
          <a:off x="0" y="0"/>
          <a:ext cx="0" cy="0"/>
          <a:chOff x="0" y="0"/>
          <a:chExt cx="0" cy="0"/>
        </a:xfrm>
      </p:grpSpPr>
      <p:cxnSp>
        <p:nvCxnSpPr>
          <p:cNvPr id="111" name="Shape 111"/>
          <p:cNvCxnSpPr/>
          <p:nvPr/>
        </p:nvCxnSpPr>
        <p:spPr>
          <a:xfrm>
            <a:off x="635000" y="635000"/>
            <a:ext cx="11734800" cy="11"/>
          </a:xfrm>
          <a:prstGeom prst="straightConnector1">
            <a:avLst/>
          </a:prstGeom>
          <a:noFill/>
          <a:ln>
            <a:noFill/>
          </a:ln>
        </p:spPr>
      </p:cxnSp>
      <p:cxnSp>
        <p:nvCxnSpPr>
          <p:cNvPr id="112" name="Shape 112"/>
          <p:cNvCxnSpPr/>
          <p:nvPr/>
        </p:nvCxnSpPr>
        <p:spPr>
          <a:xfrm>
            <a:off x="635000" y="1219200"/>
            <a:ext cx="11734800" cy="11"/>
          </a:xfrm>
          <a:prstGeom prst="straightConnector1">
            <a:avLst/>
          </a:prstGeom>
          <a:noFill/>
          <a:ln>
            <a:noFill/>
          </a:ln>
        </p:spPr>
      </p:cxnSp>
      <p:grpSp>
        <p:nvGrpSpPr>
          <p:cNvPr id="113" name="Shape 113"/>
          <p:cNvGrpSpPr/>
          <p:nvPr/>
        </p:nvGrpSpPr>
        <p:grpSpPr>
          <a:xfrm>
            <a:off x="1384299" y="3130550"/>
            <a:ext cx="1270001" cy="1270001"/>
            <a:chOff x="0" y="0"/>
            <a:chExt cx="1270000" cy="1270000"/>
          </a:xfrm>
        </p:grpSpPr>
        <p:pic>
          <p:nvPicPr>
            <p:cNvPr id="114" name="Shape 114"/>
            <p:cNvPicPr preferRelativeResize="0"/>
            <p:nvPr/>
          </p:nvPicPr>
          <p:blipFill rotWithShape="1">
            <a:blip r:embed="rId2">
              <a:alphaModFix/>
            </a:blip>
            <a:srcRect b="0" l="0" r="0" t="0"/>
            <a:stretch/>
          </p:blipFill>
          <p:spPr>
            <a:xfrm>
              <a:off x="0" y="0"/>
              <a:ext cx="1270000" cy="1270000"/>
            </a:xfrm>
            <a:prstGeom prst="rect">
              <a:avLst/>
            </a:prstGeom>
            <a:noFill/>
            <a:ln>
              <a:noFill/>
            </a:ln>
          </p:spPr>
        </p:pic>
        <p:sp>
          <p:nvSpPr>
            <p:cNvPr id="115" name="Shape 115"/>
            <p:cNvSpPr/>
            <p:nvPr/>
          </p:nvSpPr>
          <p:spPr>
            <a:xfrm>
              <a:off x="88900" y="543558"/>
              <a:ext cx="1079499" cy="23368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EXERCISE</a:t>
              </a:r>
            </a:p>
          </p:txBody>
        </p:sp>
      </p:grpSp>
      <p:cxnSp>
        <p:nvCxnSpPr>
          <p:cNvPr id="116" name="Shape 116"/>
          <p:cNvCxnSpPr/>
          <p:nvPr/>
        </p:nvCxnSpPr>
        <p:spPr>
          <a:xfrm flipH="1" rot="10800000">
            <a:off x="3911600" y="3243406"/>
            <a:ext cx="3735026" cy="290"/>
          </a:xfrm>
          <a:prstGeom prst="straightConnector1">
            <a:avLst/>
          </a:prstGeom>
          <a:noFill/>
          <a:ln>
            <a:noFill/>
          </a:ln>
        </p:spPr>
      </p:cxnSp>
      <p:cxnSp>
        <p:nvCxnSpPr>
          <p:cNvPr id="117" name="Shape 117"/>
          <p:cNvCxnSpPr/>
          <p:nvPr/>
        </p:nvCxnSpPr>
        <p:spPr>
          <a:xfrm flipH="1" rot="10800000">
            <a:off x="3911600" y="5381323"/>
            <a:ext cx="3735026" cy="290"/>
          </a:xfrm>
          <a:prstGeom prst="straightConnector1">
            <a:avLst/>
          </a:prstGeom>
          <a:noFill/>
          <a:ln>
            <a:noFill/>
          </a:ln>
        </p:spPr>
      </p:cxnSp>
      <p:sp>
        <p:nvSpPr>
          <p:cNvPr id="118" name="Shape 118"/>
          <p:cNvSpPr/>
          <p:nvPr/>
        </p:nvSpPr>
        <p:spPr>
          <a:xfrm>
            <a:off x="3911600" y="2989696"/>
            <a:ext cx="3733800" cy="254001"/>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TIMING</a:t>
            </a:r>
          </a:p>
        </p:txBody>
      </p:sp>
      <p:sp>
        <p:nvSpPr>
          <p:cNvPr id="119" name="Shape 119"/>
          <p:cNvSpPr/>
          <p:nvPr/>
        </p:nvSpPr>
        <p:spPr>
          <a:xfrm>
            <a:off x="3911600" y="5114914"/>
            <a:ext cx="3733800" cy="254001"/>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DELIVERABLE</a:t>
            </a:r>
          </a:p>
        </p:txBody>
      </p:sp>
      <p:cxnSp>
        <p:nvCxnSpPr>
          <p:cNvPr id="120" name="Shape 120"/>
          <p:cNvCxnSpPr/>
          <p:nvPr/>
        </p:nvCxnSpPr>
        <p:spPr>
          <a:xfrm flipH="1" rot="10800000">
            <a:off x="3911600" y="2223009"/>
            <a:ext cx="3735026" cy="290"/>
          </a:xfrm>
          <a:prstGeom prst="straightConnector1">
            <a:avLst/>
          </a:prstGeom>
          <a:noFill/>
          <a:ln>
            <a:noFill/>
          </a:ln>
        </p:spPr>
      </p:cxnSp>
      <p:sp>
        <p:nvSpPr>
          <p:cNvPr id="121" name="Shape 121"/>
          <p:cNvSpPr/>
          <p:nvPr/>
        </p:nvSpPr>
        <p:spPr>
          <a:xfrm>
            <a:off x="3911600" y="1969299"/>
            <a:ext cx="3733800" cy="254001"/>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KEY OBJECTIVE(S)</a:t>
            </a:r>
          </a:p>
        </p:txBody>
      </p:sp>
      <p:cxnSp>
        <p:nvCxnSpPr>
          <p:cNvPr id="122" name="Shape 122"/>
          <p:cNvCxnSpPr/>
          <p:nvPr/>
        </p:nvCxnSpPr>
        <p:spPr>
          <a:xfrm flipH="1" rot="10800000">
            <a:off x="3225800" y="1803658"/>
            <a:ext cx="0" cy="4430478"/>
          </a:xfrm>
          <a:prstGeom prst="straightConnector1">
            <a:avLst/>
          </a:prstGeom>
          <a:noFill/>
          <a:ln cap="flat" cmpd="sng" w="12700">
            <a:solidFill>
              <a:srgbClr val="EAEAEA"/>
            </a:solidFill>
            <a:prstDash val="solid"/>
            <a:miter/>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amp;A">
    <p:bg>
      <p:bgPr>
        <a:solidFill>
          <a:srgbClr val="FFDB00"/>
        </a:solidFill>
      </p:bgPr>
    </p:bg>
    <p:spTree>
      <p:nvGrpSpPr>
        <p:cNvPr id="123" name="Shape 123"/>
        <p:cNvGrpSpPr/>
        <p:nvPr/>
      </p:nvGrpSpPr>
      <p:grpSpPr>
        <a:xfrm>
          <a:off x="0" y="0"/>
          <a:ext cx="0" cy="0"/>
          <a:chOff x="0" y="0"/>
          <a:chExt cx="0" cy="0"/>
        </a:xfrm>
      </p:grpSpPr>
      <p:cxnSp>
        <p:nvCxnSpPr>
          <p:cNvPr id="124" name="Shape 124"/>
          <p:cNvCxnSpPr/>
          <p:nvPr/>
        </p:nvCxnSpPr>
        <p:spPr>
          <a:xfrm>
            <a:off x="635000" y="635000"/>
            <a:ext cx="11734800" cy="11"/>
          </a:xfrm>
          <a:prstGeom prst="straightConnector1">
            <a:avLst/>
          </a:prstGeom>
          <a:noFill/>
          <a:ln cap="flat" cmpd="sng" w="9525">
            <a:solidFill>
              <a:srgbClr val="FFFFFF"/>
            </a:solidFill>
            <a:prstDash val="solid"/>
            <a:miter/>
            <a:headEnd len="med" w="med" type="none"/>
            <a:tailEnd len="med" w="med" type="none"/>
          </a:ln>
        </p:spPr>
      </p:cxnSp>
      <p:cxnSp>
        <p:nvCxnSpPr>
          <p:cNvPr id="125" name="Shape 125"/>
          <p:cNvCxnSpPr/>
          <p:nvPr/>
        </p:nvCxnSpPr>
        <p:spPr>
          <a:xfrm>
            <a:off x="635000" y="1219200"/>
            <a:ext cx="11734800" cy="11"/>
          </a:xfrm>
          <a:prstGeom prst="straightConnector1">
            <a:avLst/>
          </a:prstGeom>
          <a:noFill/>
          <a:ln cap="flat" cmpd="sng" w="9525">
            <a:solidFill>
              <a:srgbClr val="FFFFFF"/>
            </a:solidFill>
            <a:prstDash val="solid"/>
            <a:miter/>
            <a:headEnd len="med" w="med" type="none"/>
            <a:tailEnd len="med" w="med" type="none"/>
          </a:ln>
        </p:spPr>
      </p:cxnSp>
      <p:sp>
        <p:nvSpPr>
          <p:cNvPr id="126" name="Shape 126"/>
          <p:cNvSpPr/>
          <p:nvPr/>
        </p:nvSpPr>
        <p:spPr>
          <a:xfrm>
            <a:off x="635000" y="1473200"/>
            <a:ext cx="11734800" cy="1460500"/>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i="0" lang="en-US" sz="12000" u="none" cap="none" strike="noStrike">
                <a:solidFill>
                  <a:srgbClr val="FFFFFF"/>
                </a:solidFill>
                <a:latin typeface="Arial"/>
                <a:ea typeface="Arial"/>
                <a:cs typeface="Arial"/>
                <a:sym typeface="Arial"/>
              </a:rPr>
              <a:t>Q&amp;A</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Exit Tickets">
    <p:bg>
      <p:bgPr>
        <a:solidFill>
          <a:srgbClr val="FFAFC0"/>
        </a:solidFill>
      </p:bgPr>
    </p:bg>
    <p:spTree>
      <p:nvGrpSpPr>
        <p:cNvPr id="127" name="Shape 127"/>
        <p:cNvGrpSpPr/>
        <p:nvPr/>
      </p:nvGrpSpPr>
      <p:grpSpPr>
        <a:xfrm>
          <a:off x="0" y="0"/>
          <a:ext cx="0" cy="0"/>
          <a:chOff x="0" y="0"/>
          <a:chExt cx="0" cy="0"/>
        </a:xfrm>
      </p:grpSpPr>
      <p:cxnSp>
        <p:nvCxnSpPr>
          <p:cNvPr id="128" name="Shape 128"/>
          <p:cNvCxnSpPr/>
          <p:nvPr/>
        </p:nvCxnSpPr>
        <p:spPr>
          <a:xfrm>
            <a:off x="635000" y="635000"/>
            <a:ext cx="11734800" cy="11"/>
          </a:xfrm>
          <a:prstGeom prst="straightConnector1">
            <a:avLst/>
          </a:prstGeom>
          <a:noFill/>
          <a:ln cap="flat" cmpd="sng" w="9525">
            <a:solidFill>
              <a:srgbClr val="FFFFFF"/>
            </a:solidFill>
            <a:prstDash val="solid"/>
            <a:miter/>
            <a:headEnd len="med" w="med" type="none"/>
            <a:tailEnd len="med" w="med" type="none"/>
          </a:ln>
        </p:spPr>
      </p:cxnSp>
      <p:cxnSp>
        <p:nvCxnSpPr>
          <p:cNvPr id="129" name="Shape 129"/>
          <p:cNvCxnSpPr/>
          <p:nvPr/>
        </p:nvCxnSpPr>
        <p:spPr>
          <a:xfrm>
            <a:off x="635000" y="1219200"/>
            <a:ext cx="11734800" cy="11"/>
          </a:xfrm>
          <a:prstGeom prst="straightConnector1">
            <a:avLst/>
          </a:prstGeom>
          <a:noFill/>
          <a:ln cap="flat" cmpd="sng" w="9525">
            <a:solidFill>
              <a:srgbClr val="FFFFFF"/>
            </a:solidFill>
            <a:prstDash val="solid"/>
            <a:miter/>
            <a:headEnd len="med" w="med" type="none"/>
            <a:tailEnd len="med" w="med" type="none"/>
          </a:ln>
        </p:spPr>
      </p:cxnSp>
      <p:sp>
        <p:nvSpPr>
          <p:cNvPr id="130" name="Shape 130"/>
          <p:cNvSpPr/>
          <p:nvPr/>
        </p:nvSpPr>
        <p:spPr>
          <a:xfrm>
            <a:off x="635000" y="1473200"/>
            <a:ext cx="11734800" cy="1460500"/>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i="0" lang="en-US" sz="12000" u="none" cap="none" strike="noStrike">
                <a:solidFill>
                  <a:srgbClr val="FFFFFF"/>
                </a:solidFill>
                <a:latin typeface="Arial"/>
                <a:ea typeface="Arial"/>
                <a:cs typeface="Arial"/>
                <a:sym typeface="Arial"/>
              </a:rPr>
              <a:t>EXIT TICKETS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p:spTree>
      <p:nvGrpSpPr>
        <p:cNvPr id="131" name="Shape 131"/>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Activity copy">
    <p:spTree>
      <p:nvGrpSpPr>
        <p:cNvPr id="132" name="Shape 132"/>
        <p:cNvGrpSpPr/>
        <p:nvPr/>
      </p:nvGrpSpPr>
      <p:grpSpPr>
        <a:xfrm>
          <a:off x="0" y="0"/>
          <a:ext cx="0" cy="0"/>
          <a:chOff x="0" y="0"/>
          <a:chExt cx="0" cy="0"/>
        </a:xfrm>
      </p:grpSpPr>
      <p:cxnSp>
        <p:nvCxnSpPr>
          <p:cNvPr id="133" name="Shape 133"/>
          <p:cNvCxnSpPr/>
          <p:nvPr/>
        </p:nvCxnSpPr>
        <p:spPr>
          <a:xfrm>
            <a:off x="635000" y="635000"/>
            <a:ext cx="11734800" cy="11"/>
          </a:xfrm>
          <a:prstGeom prst="straightConnector1">
            <a:avLst/>
          </a:prstGeom>
          <a:noFill/>
          <a:ln>
            <a:noFill/>
          </a:ln>
        </p:spPr>
      </p:cxnSp>
      <p:cxnSp>
        <p:nvCxnSpPr>
          <p:cNvPr id="134" name="Shape 134"/>
          <p:cNvCxnSpPr/>
          <p:nvPr/>
        </p:nvCxnSpPr>
        <p:spPr>
          <a:xfrm>
            <a:off x="635000" y="1219200"/>
            <a:ext cx="11734800" cy="11"/>
          </a:xfrm>
          <a:prstGeom prst="straightConnector1">
            <a:avLst/>
          </a:prstGeom>
          <a:noFill/>
          <a:ln>
            <a:noFill/>
          </a:ln>
        </p:spPr>
      </p:cxnSp>
      <p:grpSp>
        <p:nvGrpSpPr>
          <p:cNvPr id="135" name="Shape 135"/>
          <p:cNvGrpSpPr/>
          <p:nvPr/>
        </p:nvGrpSpPr>
        <p:grpSpPr>
          <a:xfrm>
            <a:off x="1384299" y="3130550"/>
            <a:ext cx="1270001" cy="1270001"/>
            <a:chOff x="0" y="0"/>
            <a:chExt cx="1270000" cy="1270000"/>
          </a:xfrm>
        </p:grpSpPr>
        <p:pic>
          <p:nvPicPr>
            <p:cNvPr id="136" name="Shape 136"/>
            <p:cNvPicPr preferRelativeResize="0"/>
            <p:nvPr/>
          </p:nvPicPr>
          <p:blipFill rotWithShape="1">
            <a:blip r:embed="rId2">
              <a:alphaModFix/>
            </a:blip>
            <a:srcRect b="0" l="0" r="0" t="0"/>
            <a:stretch/>
          </p:blipFill>
          <p:spPr>
            <a:xfrm>
              <a:off x="0" y="0"/>
              <a:ext cx="1270000" cy="1270000"/>
            </a:xfrm>
            <a:prstGeom prst="rect">
              <a:avLst/>
            </a:prstGeom>
            <a:noFill/>
            <a:ln>
              <a:noFill/>
            </a:ln>
          </p:spPr>
        </p:pic>
        <p:sp>
          <p:nvSpPr>
            <p:cNvPr id="137" name="Shape 137"/>
            <p:cNvSpPr/>
            <p:nvPr/>
          </p:nvSpPr>
          <p:spPr>
            <a:xfrm>
              <a:off x="88900" y="543558"/>
              <a:ext cx="1079499" cy="23368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EXERCISE</a:t>
              </a:r>
            </a:p>
          </p:txBody>
        </p:sp>
      </p:grpSp>
      <p:cxnSp>
        <p:nvCxnSpPr>
          <p:cNvPr id="138" name="Shape 138"/>
          <p:cNvCxnSpPr/>
          <p:nvPr/>
        </p:nvCxnSpPr>
        <p:spPr>
          <a:xfrm flipH="1" rot="10800000">
            <a:off x="3225800" y="1803658"/>
            <a:ext cx="0" cy="4430478"/>
          </a:xfrm>
          <a:prstGeom prst="straightConnector1">
            <a:avLst/>
          </a:prstGeom>
          <a:noFill/>
          <a:ln cap="flat" cmpd="sng" w="12700">
            <a:solidFill>
              <a:srgbClr val="EAEAEA"/>
            </a:solidFill>
            <a:prstDash val="solid"/>
            <a:miter/>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se Study">
    <p:spTree>
      <p:nvGrpSpPr>
        <p:cNvPr id="139" name="Shape 139"/>
        <p:cNvGrpSpPr/>
        <p:nvPr/>
      </p:nvGrpSpPr>
      <p:grpSpPr>
        <a:xfrm>
          <a:off x="0" y="0"/>
          <a:ext cx="0" cy="0"/>
          <a:chOff x="0" y="0"/>
          <a:chExt cx="0" cy="0"/>
        </a:xfrm>
      </p:grpSpPr>
      <p:cxnSp>
        <p:nvCxnSpPr>
          <p:cNvPr id="140" name="Shape 140"/>
          <p:cNvCxnSpPr/>
          <p:nvPr/>
        </p:nvCxnSpPr>
        <p:spPr>
          <a:xfrm>
            <a:off x="635000" y="635000"/>
            <a:ext cx="11734800" cy="11"/>
          </a:xfrm>
          <a:prstGeom prst="straightConnector1">
            <a:avLst/>
          </a:prstGeom>
          <a:noFill/>
          <a:ln>
            <a:noFill/>
          </a:ln>
        </p:spPr>
      </p:cxnSp>
      <p:cxnSp>
        <p:nvCxnSpPr>
          <p:cNvPr id="141" name="Shape 141"/>
          <p:cNvCxnSpPr/>
          <p:nvPr/>
        </p:nvCxnSpPr>
        <p:spPr>
          <a:xfrm>
            <a:off x="635000" y="1219200"/>
            <a:ext cx="11734800" cy="11"/>
          </a:xfrm>
          <a:prstGeom prst="straightConnector1">
            <a:avLst/>
          </a:prstGeom>
          <a:noFill/>
          <a:ln>
            <a:noFill/>
          </a:ln>
        </p:spPr>
      </p:cxnSp>
      <p:cxnSp>
        <p:nvCxnSpPr>
          <p:cNvPr id="142" name="Shape 142"/>
          <p:cNvCxnSpPr/>
          <p:nvPr/>
        </p:nvCxnSpPr>
        <p:spPr>
          <a:xfrm flipH="1" rot="10800000">
            <a:off x="8623300" y="2781009"/>
            <a:ext cx="3735026" cy="290"/>
          </a:xfrm>
          <a:prstGeom prst="straightConnector1">
            <a:avLst/>
          </a:prstGeom>
          <a:noFill/>
          <a:ln>
            <a:noFill/>
          </a:ln>
        </p:spPr>
      </p:cxnSp>
      <p:cxnSp>
        <p:nvCxnSpPr>
          <p:cNvPr id="143" name="Shape 143"/>
          <p:cNvCxnSpPr/>
          <p:nvPr/>
        </p:nvCxnSpPr>
        <p:spPr>
          <a:xfrm flipH="1" rot="10800000">
            <a:off x="635000" y="2781141"/>
            <a:ext cx="7742696" cy="158"/>
          </a:xfrm>
          <a:prstGeom prst="straightConnector1">
            <a:avLst/>
          </a:prstGeom>
          <a:noFill/>
          <a:ln>
            <a:noFill/>
          </a:ln>
        </p:spPr>
      </p:cxnSp>
      <p:sp>
        <p:nvSpPr>
          <p:cNvPr id="144" name="Shape 144"/>
          <p:cNvSpPr/>
          <p:nvPr/>
        </p:nvSpPr>
        <p:spPr>
          <a:xfrm>
            <a:off x="635000" y="2387600"/>
            <a:ext cx="3733800"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SUMMARY</a:t>
            </a:r>
          </a:p>
        </p:txBody>
      </p:sp>
      <p:sp>
        <p:nvSpPr>
          <p:cNvPr id="145" name="Shape 145"/>
          <p:cNvSpPr/>
          <p:nvPr/>
        </p:nvSpPr>
        <p:spPr>
          <a:xfrm>
            <a:off x="8636000" y="2387600"/>
            <a:ext cx="3733800"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KEY CHALLENGE / QUESTION</a:t>
            </a:r>
          </a:p>
        </p:txBody>
      </p:sp>
      <p:sp>
        <p:nvSpPr>
          <p:cNvPr id="146" name="Shape 146"/>
          <p:cNvSpPr txBox="1"/>
          <p:nvPr>
            <p:ph idx="12" type="sldNum"/>
          </p:nvPr>
        </p:nvSpPr>
        <p:spPr>
          <a:xfrm>
            <a:off x="12014200" y="739139"/>
            <a:ext cx="345948" cy="426722"/>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Full Page Image">
    <p:spTree>
      <p:nvGrpSpPr>
        <p:cNvPr id="147" name="Shape 147"/>
        <p:cNvGrpSpPr/>
        <p:nvPr/>
      </p:nvGrpSpPr>
      <p:grpSpPr>
        <a:xfrm>
          <a:off x="0" y="0"/>
          <a:ext cx="0" cy="0"/>
          <a:chOff x="0" y="0"/>
          <a:chExt cx="0" cy="0"/>
        </a:xfrm>
      </p:grpSpPr>
      <p:sp>
        <p:nvSpPr>
          <p:cNvPr id="148" name="Shape 148"/>
          <p:cNvSpPr txBox="1"/>
          <p:nvPr>
            <p:ph idx="1" type="body"/>
          </p:nvPr>
        </p:nvSpPr>
        <p:spPr>
          <a:xfrm>
            <a:off x="317500" y="317500"/>
            <a:ext cx="12369800" cy="66675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149" name="Shape 149"/>
          <p:cNvSpPr txBox="1"/>
          <p:nvPr>
            <p:ph type="title"/>
          </p:nvPr>
        </p:nvSpPr>
        <p:spPr>
          <a:xfrm>
            <a:off x="635000" y="1473200"/>
            <a:ext cx="11734800" cy="1498599"/>
          </a:xfrm>
          <a:prstGeom prst="rect">
            <a:avLst/>
          </a:prstGeom>
          <a:noFill/>
          <a:ln>
            <a:noFill/>
          </a:ln>
        </p:spPr>
        <p:txBody>
          <a:bodyPr anchorCtr="0" anchor="t" bIns="91425" lIns="91425" rIns="91425" tIns="91425"/>
          <a:lstStyle>
            <a:lvl1pPr lvl="0" rtl="0">
              <a:lnSpc>
                <a:spcPct val="92592"/>
              </a:lnSpc>
              <a:spcBef>
                <a:spcPts val="0"/>
              </a:spcBef>
              <a:defRPr/>
            </a:lvl1pPr>
            <a:lvl2pPr indent="228600" lvl="1" rtl="0">
              <a:lnSpc>
                <a:spcPct val="92592"/>
              </a:lnSpc>
              <a:spcBef>
                <a:spcPts val="0"/>
              </a:spcBef>
              <a:defRPr/>
            </a:lvl2pPr>
            <a:lvl3pPr indent="457200" lvl="2" rtl="0">
              <a:lnSpc>
                <a:spcPct val="92592"/>
              </a:lnSpc>
              <a:spcBef>
                <a:spcPts val="0"/>
              </a:spcBef>
              <a:defRPr/>
            </a:lvl3pPr>
            <a:lvl4pPr indent="685800" lvl="3" rtl="0">
              <a:lnSpc>
                <a:spcPct val="92592"/>
              </a:lnSpc>
              <a:spcBef>
                <a:spcPts val="0"/>
              </a:spcBef>
              <a:defRPr/>
            </a:lvl4pPr>
            <a:lvl5pPr indent="914400" lvl="4" rtl="0">
              <a:lnSpc>
                <a:spcPct val="92592"/>
              </a:lnSpc>
              <a:spcBef>
                <a:spcPts val="0"/>
              </a:spcBef>
              <a:defRPr/>
            </a:lvl5pPr>
            <a:lvl6pPr indent="1143000" lvl="5" rtl="0">
              <a:lnSpc>
                <a:spcPct val="92592"/>
              </a:lnSpc>
              <a:spcBef>
                <a:spcPts val="0"/>
              </a:spcBef>
              <a:defRPr/>
            </a:lvl6pPr>
            <a:lvl7pPr indent="1371600" lvl="6" rtl="0">
              <a:lnSpc>
                <a:spcPct val="92592"/>
              </a:lnSpc>
              <a:spcBef>
                <a:spcPts val="0"/>
              </a:spcBef>
              <a:defRPr/>
            </a:lvl7pPr>
            <a:lvl8pPr indent="1600200" lvl="7" rtl="0">
              <a:lnSpc>
                <a:spcPct val="92592"/>
              </a:lnSpc>
              <a:spcBef>
                <a:spcPts val="0"/>
              </a:spcBef>
              <a:defRPr/>
            </a:lvl8pPr>
            <a:lvl9pPr indent="1828800" lvl="8" rtl="0">
              <a:lnSpc>
                <a:spcPct val="92592"/>
              </a:lnSpc>
              <a:spcBef>
                <a:spcPts val="0"/>
              </a:spcBef>
              <a:defRPr/>
            </a:lvl9pPr>
          </a:lstStyle>
          <a:p/>
        </p:txBody>
      </p:sp>
      <p:sp>
        <p:nvSpPr>
          <p:cNvPr id="150" name="Shape 150"/>
          <p:cNvSpPr txBox="1"/>
          <p:nvPr>
            <p:ph idx="12" type="sldNum"/>
          </p:nvPr>
        </p:nvSpPr>
        <p:spPr>
          <a:xfrm>
            <a:off x="12014200" y="739139"/>
            <a:ext cx="362204" cy="426722"/>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hapter">
    <p:bg>
      <p:bgPr>
        <a:solidFill>
          <a:srgbClr val="1EC9C6"/>
        </a:solidFill>
      </p:bgPr>
    </p:bg>
    <p:spTree>
      <p:nvGrpSpPr>
        <p:cNvPr id="14" name="Shape 14"/>
        <p:cNvGrpSpPr/>
        <p:nvPr/>
      </p:nvGrpSpPr>
      <p:grpSpPr>
        <a:xfrm>
          <a:off x="0" y="0"/>
          <a:ext cx="0" cy="0"/>
          <a:chOff x="0" y="0"/>
          <a:chExt cx="0" cy="0"/>
        </a:xfrm>
      </p:grpSpPr>
      <p:cxnSp>
        <p:nvCxnSpPr>
          <p:cNvPr id="15" name="Shape 15"/>
          <p:cNvCxnSpPr/>
          <p:nvPr/>
        </p:nvCxnSpPr>
        <p:spPr>
          <a:xfrm>
            <a:off x="635000" y="635000"/>
            <a:ext cx="11734800" cy="11"/>
          </a:xfrm>
          <a:prstGeom prst="straightConnector1">
            <a:avLst/>
          </a:prstGeom>
          <a:noFill/>
          <a:ln cap="flat" cmpd="sng" w="9525">
            <a:solidFill>
              <a:srgbClr val="FFFFFF"/>
            </a:solidFill>
            <a:prstDash val="solid"/>
            <a:miter/>
            <a:headEnd len="med" w="med" type="none"/>
            <a:tailEnd len="med" w="med" type="none"/>
          </a:ln>
        </p:spPr>
      </p:cxnSp>
      <p:cxnSp>
        <p:nvCxnSpPr>
          <p:cNvPr id="16" name="Shape 16"/>
          <p:cNvCxnSpPr/>
          <p:nvPr/>
        </p:nvCxnSpPr>
        <p:spPr>
          <a:xfrm>
            <a:off x="635000" y="1219200"/>
            <a:ext cx="11734800" cy="11"/>
          </a:xfrm>
          <a:prstGeom prst="straightConnector1">
            <a:avLst/>
          </a:prstGeom>
          <a:noFill/>
          <a:ln cap="flat" cmpd="sng" w="9525">
            <a:solidFill>
              <a:srgbClr val="FFFFFF"/>
            </a:solidFill>
            <a:prstDash val="solid"/>
            <a:miter/>
            <a:headEnd len="med" w="med" type="none"/>
            <a:tailEnd len="med" w="med"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MAC">
    <p:spTree>
      <p:nvGrpSpPr>
        <p:cNvPr id="151" name="Shape 151"/>
        <p:cNvGrpSpPr/>
        <p:nvPr/>
      </p:nvGrpSpPr>
      <p:grpSpPr>
        <a:xfrm>
          <a:off x="0" y="0"/>
          <a:ext cx="0" cy="0"/>
          <a:chOff x="0" y="0"/>
          <a:chExt cx="0" cy="0"/>
        </a:xfrm>
      </p:grpSpPr>
      <p:pic>
        <p:nvPicPr>
          <p:cNvPr id="152" name="Shape 152"/>
          <p:cNvPicPr preferRelativeResize="0"/>
          <p:nvPr/>
        </p:nvPicPr>
        <p:blipFill rotWithShape="1">
          <a:blip r:embed="rId2">
            <a:alphaModFix/>
          </a:blip>
          <a:srcRect b="0" l="0" r="0" t="0"/>
          <a:stretch/>
        </p:blipFill>
        <p:spPr>
          <a:xfrm>
            <a:off x="3314700" y="1555328"/>
            <a:ext cx="6361385" cy="5156201"/>
          </a:xfrm>
          <a:prstGeom prst="rect">
            <a:avLst/>
          </a:prstGeom>
          <a:noFill/>
          <a:ln>
            <a:noFill/>
          </a:ln>
        </p:spPr>
      </p:pic>
      <p:cxnSp>
        <p:nvCxnSpPr>
          <p:cNvPr id="153" name="Shape 153"/>
          <p:cNvCxnSpPr/>
          <p:nvPr/>
        </p:nvCxnSpPr>
        <p:spPr>
          <a:xfrm>
            <a:off x="635000" y="635000"/>
            <a:ext cx="11734800" cy="11"/>
          </a:xfrm>
          <a:prstGeom prst="straightConnector1">
            <a:avLst/>
          </a:prstGeom>
          <a:noFill/>
          <a:ln>
            <a:noFill/>
          </a:ln>
        </p:spPr>
      </p:cxnSp>
      <p:cxnSp>
        <p:nvCxnSpPr>
          <p:cNvPr id="154" name="Shape 154"/>
          <p:cNvCxnSpPr/>
          <p:nvPr/>
        </p:nvCxnSpPr>
        <p:spPr>
          <a:xfrm>
            <a:off x="635000" y="1219200"/>
            <a:ext cx="11734800" cy="11"/>
          </a:xfrm>
          <a:prstGeom prst="straightConnector1">
            <a:avLst/>
          </a:prstGeom>
          <a:noFill/>
          <a:ln>
            <a:noFill/>
          </a:ln>
        </p:spPr>
      </p:cxnSp>
      <p:sp>
        <p:nvSpPr>
          <p:cNvPr id="155" name="Shape 155"/>
          <p:cNvSpPr txBox="1"/>
          <p:nvPr>
            <p:ph idx="1" type="body"/>
          </p:nvPr>
        </p:nvSpPr>
        <p:spPr>
          <a:xfrm>
            <a:off x="3606800" y="1803400"/>
            <a:ext cx="5829299" cy="3289299"/>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156" name="Shape 156"/>
          <p:cNvSpPr txBox="1"/>
          <p:nvPr>
            <p:ph idx="12" type="sldNum"/>
          </p:nvPr>
        </p:nvSpPr>
        <p:spPr>
          <a:xfrm>
            <a:off x="12014200" y="739139"/>
            <a:ext cx="362204" cy="426722"/>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MAC Book Pro">
    <p:spTree>
      <p:nvGrpSpPr>
        <p:cNvPr id="157" name="Shape 157"/>
        <p:cNvGrpSpPr/>
        <p:nvPr/>
      </p:nvGrpSpPr>
      <p:grpSpPr>
        <a:xfrm>
          <a:off x="0" y="0"/>
          <a:ext cx="0" cy="0"/>
          <a:chOff x="0" y="0"/>
          <a:chExt cx="0" cy="0"/>
        </a:xfrm>
      </p:grpSpPr>
      <p:pic>
        <p:nvPicPr>
          <p:cNvPr id="158" name="Shape 158"/>
          <p:cNvPicPr preferRelativeResize="0"/>
          <p:nvPr/>
        </p:nvPicPr>
        <p:blipFill rotWithShape="1">
          <a:blip r:embed="rId2">
            <a:alphaModFix/>
          </a:blip>
          <a:srcRect b="0" l="0" r="0" t="0"/>
          <a:stretch/>
        </p:blipFill>
        <p:spPr>
          <a:xfrm>
            <a:off x="2794792" y="1556145"/>
            <a:ext cx="7328694" cy="5128522"/>
          </a:xfrm>
          <a:prstGeom prst="rect">
            <a:avLst/>
          </a:prstGeom>
          <a:noFill/>
          <a:ln>
            <a:noFill/>
          </a:ln>
        </p:spPr>
      </p:pic>
      <p:cxnSp>
        <p:nvCxnSpPr>
          <p:cNvPr id="159" name="Shape 159"/>
          <p:cNvCxnSpPr/>
          <p:nvPr/>
        </p:nvCxnSpPr>
        <p:spPr>
          <a:xfrm>
            <a:off x="635000" y="635000"/>
            <a:ext cx="11734800" cy="11"/>
          </a:xfrm>
          <a:prstGeom prst="straightConnector1">
            <a:avLst/>
          </a:prstGeom>
          <a:noFill/>
          <a:ln>
            <a:noFill/>
          </a:ln>
        </p:spPr>
      </p:cxnSp>
      <p:cxnSp>
        <p:nvCxnSpPr>
          <p:cNvPr id="160" name="Shape 160"/>
          <p:cNvCxnSpPr/>
          <p:nvPr/>
        </p:nvCxnSpPr>
        <p:spPr>
          <a:xfrm>
            <a:off x="635000" y="1219200"/>
            <a:ext cx="11734800" cy="11"/>
          </a:xfrm>
          <a:prstGeom prst="straightConnector1">
            <a:avLst/>
          </a:prstGeom>
          <a:noFill/>
          <a:ln>
            <a:noFill/>
          </a:ln>
        </p:spPr>
      </p:cxnSp>
      <p:sp>
        <p:nvSpPr>
          <p:cNvPr id="161" name="Shape 161"/>
          <p:cNvSpPr txBox="1"/>
          <p:nvPr>
            <p:ph idx="1" type="body"/>
          </p:nvPr>
        </p:nvSpPr>
        <p:spPr>
          <a:xfrm>
            <a:off x="3759200" y="1841500"/>
            <a:ext cx="5448300" cy="33909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162" name="Shape 162"/>
          <p:cNvSpPr txBox="1"/>
          <p:nvPr>
            <p:ph idx="12" type="sldNum"/>
          </p:nvPr>
        </p:nvSpPr>
        <p:spPr>
          <a:xfrm>
            <a:off x="12014200" y="739139"/>
            <a:ext cx="362204" cy="426722"/>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Pad">
    <p:spTree>
      <p:nvGrpSpPr>
        <p:cNvPr id="163" name="Shape 163"/>
        <p:cNvGrpSpPr/>
        <p:nvPr/>
      </p:nvGrpSpPr>
      <p:grpSpPr>
        <a:xfrm>
          <a:off x="0" y="0"/>
          <a:ext cx="0" cy="0"/>
          <a:chOff x="0" y="0"/>
          <a:chExt cx="0" cy="0"/>
        </a:xfrm>
      </p:grpSpPr>
      <p:pic>
        <p:nvPicPr>
          <p:cNvPr id="164" name="Shape 164"/>
          <p:cNvPicPr preferRelativeResize="0"/>
          <p:nvPr/>
        </p:nvPicPr>
        <p:blipFill rotWithShape="1">
          <a:blip r:embed="rId2">
            <a:alphaModFix/>
          </a:blip>
          <a:srcRect b="0" l="0" r="0" t="0"/>
          <a:stretch/>
        </p:blipFill>
        <p:spPr>
          <a:xfrm>
            <a:off x="3136900" y="1511300"/>
            <a:ext cx="6845299" cy="5354576"/>
          </a:xfrm>
          <a:prstGeom prst="rect">
            <a:avLst/>
          </a:prstGeom>
          <a:noFill/>
          <a:ln>
            <a:noFill/>
          </a:ln>
        </p:spPr>
      </p:pic>
      <p:cxnSp>
        <p:nvCxnSpPr>
          <p:cNvPr id="165" name="Shape 165"/>
          <p:cNvCxnSpPr/>
          <p:nvPr/>
        </p:nvCxnSpPr>
        <p:spPr>
          <a:xfrm>
            <a:off x="635000" y="635000"/>
            <a:ext cx="11734800" cy="11"/>
          </a:xfrm>
          <a:prstGeom prst="straightConnector1">
            <a:avLst/>
          </a:prstGeom>
          <a:noFill/>
          <a:ln>
            <a:noFill/>
          </a:ln>
        </p:spPr>
      </p:cxnSp>
      <p:cxnSp>
        <p:nvCxnSpPr>
          <p:cNvPr id="166" name="Shape 166"/>
          <p:cNvCxnSpPr/>
          <p:nvPr/>
        </p:nvCxnSpPr>
        <p:spPr>
          <a:xfrm>
            <a:off x="635000" y="1219200"/>
            <a:ext cx="11734800" cy="11"/>
          </a:xfrm>
          <a:prstGeom prst="straightConnector1">
            <a:avLst/>
          </a:prstGeom>
          <a:noFill/>
          <a:ln>
            <a:noFill/>
          </a:ln>
        </p:spPr>
      </p:cxnSp>
      <p:sp>
        <p:nvSpPr>
          <p:cNvPr id="167" name="Shape 167"/>
          <p:cNvSpPr txBox="1"/>
          <p:nvPr>
            <p:ph idx="1" type="body"/>
          </p:nvPr>
        </p:nvSpPr>
        <p:spPr>
          <a:xfrm>
            <a:off x="3822700" y="2095500"/>
            <a:ext cx="5435599" cy="4089399"/>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168" name="Shape 168"/>
          <p:cNvSpPr txBox="1"/>
          <p:nvPr>
            <p:ph idx="12" type="sldNum"/>
          </p:nvPr>
        </p:nvSpPr>
        <p:spPr>
          <a:xfrm>
            <a:off x="12014200" y="739139"/>
            <a:ext cx="362204" cy="426722"/>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Smart Phones">
    <p:spTree>
      <p:nvGrpSpPr>
        <p:cNvPr id="169" name="Shape 169"/>
        <p:cNvGrpSpPr/>
        <p:nvPr/>
      </p:nvGrpSpPr>
      <p:grpSpPr>
        <a:xfrm>
          <a:off x="0" y="0"/>
          <a:ext cx="0" cy="0"/>
          <a:chOff x="0" y="0"/>
          <a:chExt cx="0" cy="0"/>
        </a:xfrm>
      </p:grpSpPr>
      <p:pic>
        <p:nvPicPr>
          <p:cNvPr id="170" name="Shape 170"/>
          <p:cNvPicPr preferRelativeResize="0"/>
          <p:nvPr/>
        </p:nvPicPr>
        <p:blipFill rotWithShape="1">
          <a:blip r:embed="rId2">
            <a:alphaModFix/>
          </a:blip>
          <a:srcRect b="0" l="0" r="0" t="0"/>
          <a:stretch/>
        </p:blipFill>
        <p:spPr>
          <a:xfrm>
            <a:off x="1016000" y="1313655"/>
            <a:ext cx="4043866" cy="6057900"/>
          </a:xfrm>
          <a:prstGeom prst="rect">
            <a:avLst/>
          </a:prstGeom>
          <a:noFill/>
          <a:ln>
            <a:noFill/>
          </a:ln>
        </p:spPr>
      </p:pic>
      <p:pic>
        <p:nvPicPr>
          <p:cNvPr id="171" name="Shape 171"/>
          <p:cNvPicPr preferRelativeResize="0"/>
          <p:nvPr/>
        </p:nvPicPr>
        <p:blipFill rotWithShape="1">
          <a:blip r:embed="rId3">
            <a:alphaModFix/>
          </a:blip>
          <a:srcRect b="0" l="0" r="0" t="0"/>
          <a:stretch/>
        </p:blipFill>
        <p:spPr>
          <a:xfrm>
            <a:off x="4673600" y="1371600"/>
            <a:ext cx="3695699" cy="5514677"/>
          </a:xfrm>
          <a:prstGeom prst="rect">
            <a:avLst/>
          </a:prstGeom>
          <a:noFill/>
          <a:ln>
            <a:noFill/>
          </a:ln>
        </p:spPr>
      </p:pic>
      <p:pic>
        <p:nvPicPr>
          <p:cNvPr id="172" name="Shape 172"/>
          <p:cNvPicPr preferRelativeResize="0"/>
          <p:nvPr/>
        </p:nvPicPr>
        <p:blipFill rotWithShape="1">
          <a:blip r:embed="rId4">
            <a:alphaModFix/>
          </a:blip>
          <a:srcRect b="0" l="0" r="0" t="0"/>
          <a:stretch/>
        </p:blipFill>
        <p:spPr>
          <a:xfrm>
            <a:off x="8509000" y="1358900"/>
            <a:ext cx="2984500" cy="5459451"/>
          </a:xfrm>
          <a:prstGeom prst="rect">
            <a:avLst/>
          </a:prstGeom>
          <a:noFill/>
          <a:ln>
            <a:noFill/>
          </a:ln>
        </p:spPr>
      </p:pic>
      <p:cxnSp>
        <p:nvCxnSpPr>
          <p:cNvPr id="173" name="Shape 173"/>
          <p:cNvCxnSpPr/>
          <p:nvPr/>
        </p:nvCxnSpPr>
        <p:spPr>
          <a:xfrm>
            <a:off x="635000" y="635000"/>
            <a:ext cx="11734800" cy="11"/>
          </a:xfrm>
          <a:prstGeom prst="straightConnector1">
            <a:avLst/>
          </a:prstGeom>
          <a:noFill/>
          <a:ln>
            <a:noFill/>
          </a:ln>
        </p:spPr>
      </p:cxnSp>
      <p:cxnSp>
        <p:nvCxnSpPr>
          <p:cNvPr id="174" name="Shape 174"/>
          <p:cNvCxnSpPr/>
          <p:nvPr/>
        </p:nvCxnSpPr>
        <p:spPr>
          <a:xfrm>
            <a:off x="635000" y="1219200"/>
            <a:ext cx="11734800" cy="11"/>
          </a:xfrm>
          <a:prstGeom prst="straightConnector1">
            <a:avLst/>
          </a:prstGeom>
          <a:noFill/>
          <a:ln>
            <a:noFill/>
          </a:ln>
        </p:spPr>
      </p:cxnSp>
      <p:sp>
        <p:nvSpPr>
          <p:cNvPr id="175" name="Shape 175"/>
          <p:cNvSpPr/>
          <p:nvPr/>
        </p:nvSpPr>
        <p:spPr>
          <a:xfrm>
            <a:off x="5651500" y="3835400"/>
            <a:ext cx="1707947" cy="254000"/>
          </a:xfrm>
          <a:prstGeom prst="rect">
            <a:avLst/>
          </a:prstGeom>
          <a:noFill/>
          <a:ln>
            <a:noFill/>
          </a:ln>
        </p:spPr>
        <p:txBody>
          <a:bodyPr anchorCtr="0" anchor="t" bIns="38100" lIns="38100" rIns="38100" tIns="38100">
            <a:noAutofit/>
          </a:bodyPr>
          <a:lstStyle/>
          <a:p>
            <a:pPr indent="0" lvl="0" marL="0" marR="0" rtl="0" algn="l">
              <a:spcBef>
                <a:spcPts val="0"/>
              </a:spcBef>
              <a:buSzPct val="25000"/>
              <a:buNone/>
            </a:pPr>
            <a:r>
              <a:rPr b="0" i="0" lang="en-US" sz="1400" u="none" cap="none" strike="noStrike">
                <a:solidFill>
                  <a:srgbClr val="000000"/>
                </a:solidFill>
                <a:latin typeface="Arial"/>
                <a:ea typeface="Arial"/>
                <a:cs typeface="Arial"/>
                <a:sym typeface="Arial"/>
              </a:rPr>
              <a:t>Drag an object here</a:t>
            </a:r>
          </a:p>
        </p:txBody>
      </p:sp>
      <p:sp>
        <p:nvSpPr>
          <p:cNvPr id="176" name="Shape 176"/>
          <p:cNvSpPr/>
          <p:nvPr/>
        </p:nvSpPr>
        <p:spPr>
          <a:xfrm>
            <a:off x="9182100" y="3835400"/>
            <a:ext cx="1707947" cy="254000"/>
          </a:xfrm>
          <a:prstGeom prst="rect">
            <a:avLst/>
          </a:prstGeom>
          <a:noFill/>
          <a:ln>
            <a:noFill/>
          </a:ln>
        </p:spPr>
        <p:txBody>
          <a:bodyPr anchorCtr="0" anchor="t" bIns="38100" lIns="38100" rIns="38100" tIns="38100">
            <a:noAutofit/>
          </a:bodyPr>
          <a:lstStyle/>
          <a:p>
            <a:pPr indent="0" lvl="0" marL="0" marR="0" rtl="0" algn="l">
              <a:spcBef>
                <a:spcPts val="0"/>
              </a:spcBef>
              <a:buSzPct val="25000"/>
              <a:buNone/>
            </a:pPr>
            <a:r>
              <a:rPr b="0" i="0" lang="en-US" sz="1400" u="none" cap="none" strike="noStrike">
                <a:solidFill>
                  <a:srgbClr val="000000"/>
                </a:solidFill>
                <a:latin typeface="Arial"/>
                <a:ea typeface="Arial"/>
                <a:cs typeface="Arial"/>
                <a:sym typeface="Arial"/>
              </a:rPr>
              <a:t>Drag an object here</a:t>
            </a:r>
          </a:p>
        </p:txBody>
      </p:sp>
      <p:sp>
        <p:nvSpPr>
          <p:cNvPr id="177" name="Shape 177"/>
          <p:cNvSpPr txBox="1"/>
          <p:nvPr>
            <p:ph idx="1" type="body"/>
          </p:nvPr>
        </p:nvSpPr>
        <p:spPr>
          <a:xfrm>
            <a:off x="1841500" y="1981200"/>
            <a:ext cx="2311400" cy="3962399"/>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178" name="Shape 178"/>
          <p:cNvSpPr txBox="1"/>
          <p:nvPr>
            <p:ph idx="12" type="sldNum"/>
          </p:nvPr>
        </p:nvSpPr>
        <p:spPr>
          <a:xfrm>
            <a:off x="12014200" y="739139"/>
            <a:ext cx="362204" cy="426722"/>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scussion">
    <p:bg>
      <p:bgPr>
        <a:solidFill>
          <a:srgbClr val="000000"/>
        </a:solidFill>
      </p:bgPr>
    </p:bg>
    <p:spTree>
      <p:nvGrpSpPr>
        <p:cNvPr id="179" name="Shape 179"/>
        <p:cNvGrpSpPr/>
        <p:nvPr/>
      </p:nvGrpSpPr>
      <p:grpSpPr>
        <a:xfrm>
          <a:off x="0" y="0"/>
          <a:ext cx="0" cy="0"/>
          <a:chOff x="0" y="0"/>
          <a:chExt cx="0" cy="0"/>
        </a:xfrm>
      </p:grpSpPr>
      <p:cxnSp>
        <p:nvCxnSpPr>
          <p:cNvPr id="180" name="Shape 180"/>
          <p:cNvCxnSpPr/>
          <p:nvPr/>
        </p:nvCxnSpPr>
        <p:spPr>
          <a:xfrm>
            <a:off x="635000" y="635000"/>
            <a:ext cx="11734800" cy="11"/>
          </a:xfrm>
          <a:prstGeom prst="straightConnector1">
            <a:avLst/>
          </a:prstGeom>
          <a:noFill/>
          <a:ln cap="flat" cmpd="sng" w="9525">
            <a:solidFill>
              <a:srgbClr val="FFFFFF"/>
            </a:solidFill>
            <a:prstDash val="solid"/>
            <a:miter/>
            <a:headEnd len="med" w="med" type="none"/>
            <a:tailEnd len="med" w="med" type="none"/>
          </a:ln>
        </p:spPr>
      </p:cxnSp>
      <p:cxnSp>
        <p:nvCxnSpPr>
          <p:cNvPr id="181" name="Shape 181"/>
          <p:cNvCxnSpPr/>
          <p:nvPr/>
        </p:nvCxnSpPr>
        <p:spPr>
          <a:xfrm>
            <a:off x="635000" y="1219200"/>
            <a:ext cx="11734800" cy="11"/>
          </a:xfrm>
          <a:prstGeom prst="straightConnector1">
            <a:avLst/>
          </a:prstGeom>
          <a:noFill/>
          <a:ln cap="flat" cmpd="sng" w="9525">
            <a:solidFill>
              <a:srgbClr val="FFFFFF"/>
            </a:solidFill>
            <a:prstDash val="solid"/>
            <a:miter/>
            <a:headEnd len="med" w="med" type="none"/>
            <a:tailEnd len="med" w="med" type="none"/>
          </a:ln>
        </p:spPr>
      </p:cxnSp>
      <p:sp>
        <p:nvSpPr>
          <p:cNvPr id="182" name="Shape 182"/>
          <p:cNvSpPr/>
          <p:nvPr/>
        </p:nvSpPr>
        <p:spPr>
          <a:xfrm>
            <a:off x="635000" y="1473200"/>
            <a:ext cx="11734800" cy="1460500"/>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i="0" lang="en-US" sz="12000" u="none" cap="none" strike="noStrike">
                <a:solidFill>
                  <a:srgbClr val="FFFFFF"/>
                </a:solidFill>
                <a:latin typeface="Arial"/>
                <a:ea typeface="Arial"/>
                <a:cs typeface="Arial"/>
                <a:sym typeface="Arial"/>
              </a:rPr>
              <a:t>DISCUSSION TIME</a:t>
            </a:r>
          </a:p>
        </p:txBody>
      </p:sp>
      <p:sp>
        <p:nvSpPr>
          <p:cNvPr id="183" name="Shape 183"/>
          <p:cNvSpPr txBox="1"/>
          <p:nvPr>
            <p:ph idx="12" type="sldNum"/>
          </p:nvPr>
        </p:nvSpPr>
        <p:spPr>
          <a:xfrm>
            <a:off x="12030450" y="739139"/>
            <a:ext cx="345948" cy="426722"/>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Full Image">
    <p:spTree>
      <p:nvGrpSpPr>
        <p:cNvPr id="184" name="Shape 184"/>
        <p:cNvGrpSpPr/>
        <p:nvPr/>
      </p:nvGrpSpPr>
      <p:grpSpPr>
        <a:xfrm>
          <a:off x="0" y="0"/>
          <a:ext cx="0" cy="0"/>
          <a:chOff x="0" y="0"/>
          <a:chExt cx="0" cy="0"/>
        </a:xfrm>
      </p:grpSpPr>
      <p:cxnSp>
        <p:nvCxnSpPr>
          <p:cNvPr id="185" name="Shape 185"/>
          <p:cNvCxnSpPr/>
          <p:nvPr/>
        </p:nvCxnSpPr>
        <p:spPr>
          <a:xfrm>
            <a:off x="635000" y="635000"/>
            <a:ext cx="11734800" cy="11"/>
          </a:xfrm>
          <a:prstGeom prst="straightConnector1">
            <a:avLst/>
          </a:prstGeom>
          <a:noFill/>
          <a:ln>
            <a:noFill/>
          </a:ln>
        </p:spPr>
      </p:cxnSp>
      <p:cxnSp>
        <p:nvCxnSpPr>
          <p:cNvPr id="186" name="Shape 186"/>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ulleted Text">
    <p:spTree>
      <p:nvGrpSpPr>
        <p:cNvPr id="187" name="Shape 187"/>
        <p:cNvGrpSpPr/>
        <p:nvPr/>
      </p:nvGrpSpPr>
      <p:grpSpPr>
        <a:xfrm>
          <a:off x="0" y="0"/>
          <a:ext cx="0" cy="0"/>
          <a:chOff x="0" y="0"/>
          <a:chExt cx="0" cy="0"/>
        </a:xfrm>
      </p:grpSpPr>
      <p:cxnSp>
        <p:nvCxnSpPr>
          <p:cNvPr id="188" name="Shape 188"/>
          <p:cNvCxnSpPr/>
          <p:nvPr/>
        </p:nvCxnSpPr>
        <p:spPr>
          <a:xfrm>
            <a:off x="635000" y="635000"/>
            <a:ext cx="11734800" cy="11"/>
          </a:xfrm>
          <a:prstGeom prst="straightConnector1">
            <a:avLst/>
          </a:prstGeom>
          <a:noFill/>
          <a:ln>
            <a:noFill/>
          </a:ln>
        </p:spPr>
      </p:cxnSp>
      <p:cxnSp>
        <p:nvCxnSpPr>
          <p:cNvPr id="189" name="Shape 189"/>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ulleted Text w/ Source">
    <p:spTree>
      <p:nvGrpSpPr>
        <p:cNvPr id="190" name="Shape 190"/>
        <p:cNvGrpSpPr/>
        <p:nvPr/>
      </p:nvGrpSpPr>
      <p:grpSpPr>
        <a:xfrm>
          <a:off x="0" y="0"/>
          <a:ext cx="0" cy="0"/>
          <a:chOff x="0" y="0"/>
          <a:chExt cx="0" cy="0"/>
        </a:xfrm>
      </p:grpSpPr>
      <p:cxnSp>
        <p:nvCxnSpPr>
          <p:cNvPr id="191" name="Shape 191"/>
          <p:cNvCxnSpPr/>
          <p:nvPr/>
        </p:nvCxnSpPr>
        <p:spPr>
          <a:xfrm>
            <a:off x="635000" y="635000"/>
            <a:ext cx="11734800" cy="11"/>
          </a:xfrm>
          <a:prstGeom prst="straightConnector1">
            <a:avLst/>
          </a:prstGeom>
          <a:noFill/>
          <a:ln>
            <a:noFill/>
          </a:ln>
        </p:spPr>
      </p:cxnSp>
      <p:cxnSp>
        <p:nvCxnSpPr>
          <p:cNvPr id="192" name="Shape 192"/>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Non-Bulleted Text">
    <p:spTree>
      <p:nvGrpSpPr>
        <p:cNvPr id="193" name="Shape 193"/>
        <p:cNvGrpSpPr/>
        <p:nvPr/>
      </p:nvGrpSpPr>
      <p:grpSpPr>
        <a:xfrm>
          <a:off x="0" y="0"/>
          <a:ext cx="0" cy="0"/>
          <a:chOff x="0" y="0"/>
          <a:chExt cx="0" cy="0"/>
        </a:xfrm>
      </p:grpSpPr>
      <p:cxnSp>
        <p:nvCxnSpPr>
          <p:cNvPr id="194" name="Shape 194"/>
          <p:cNvCxnSpPr/>
          <p:nvPr/>
        </p:nvCxnSpPr>
        <p:spPr>
          <a:xfrm>
            <a:off x="635000" y="635000"/>
            <a:ext cx="11734800" cy="11"/>
          </a:xfrm>
          <a:prstGeom prst="straightConnector1">
            <a:avLst/>
          </a:prstGeom>
          <a:noFill/>
          <a:ln>
            <a:noFill/>
          </a:ln>
        </p:spPr>
      </p:cxnSp>
      <p:cxnSp>
        <p:nvCxnSpPr>
          <p:cNvPr id="195" name="Shape 195"/>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vider">
    <p:spTree>
      <p:nvGrpSpPr>
        <p:cNvPr id="196" name="Shape 196"/>
        <p:cNvGrpSpPr/>
        <p:nvPr/>
      </p:nvGrpSpPr>
      <p:grpSpPr>
        <a:xfrm>
          <a:off x="0" y="0"/>
          <a:ext cx="0" cy="0"/>
          <a:chOff x="0" y="0"/>
          <a:chExt cx="0" cy="0"/>
        </a:xfrm>
      </p:grpSpPr>
      <p:cxnSp>
        <p:nvCxnSpPr>
          <p:cNvPr id="197" name="Shape 197"/>
          <p:cNvCxnSpPr/>
          <p:nvPr/>
        </p:nvCxnSpPr>
        <p:spPr>
          <a:xfrm>
            <a:off x="635000" y="635000"/>
            <a:ext cx="11734800" cy="11"/>
          </a:xfrm>
          <a:prstGeom prst="straightConnector1">
            <a:avLst/>
          </a:prstGeom>
          <a:noFill/>
          <a:ln>
            <a:noFill/>
          </a:ln>
        </p:spPr>
      </p:cxnSp>
      <p:cxnSp>
        <p:nvCxnSpPr>
          <p:cNvPr id="198" name="Shape 198"/>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Text, 1 Column">
    <p:spTree>
      <p:nvGrpSpPr>
        <p:cNvPr id="17" name="Shape 17"/>
        <p:cNvGrpSpPr/>
        <p:nvPr/>
      </p:nvGrpSpPr>
      <p:grpSpPr>
        <a:xfrm>
          <a:off x="0" y="0"/>
          <a:ext cx="0" cy="0"/>
          <a:chOff x="0" y="0"/>
          <a:chExt cx="0" cy="0"/>
        </a:xfrm>
      </p:grpSpPr>
      <p:sp>
        <p:nvSpPr>
          <p:cNvPr id="18" name="Shape 18"/>
          <p:cNvSpPr txBox="1"/>
          <p:nvPr>
            <p:ph type="title"/>
          </p:nvPr>
        </p:nvSpPr>
        <p:spPr>
          <a:xfrm>
            <a:off x="635000" y="1473200"/>
            <a:ext cx="11734800" cy="711200"/>
          </a:xfrm>
          <a:prstGeom prst="rect">
            <a:avLst/>
          </a:prstGeom>
          <a:noFill/>
          <a:ln>
            <a:noFill/>
          </a:ln>
        </p:spPr>
        <p:txBody>
          <a:bodyPr anchorCtr="0" anchor="t" bIns="91425" lIns="91425" rIns="91425" tIns="91425"/>
          <a:lstStyle>
            <a:lvl1pPr lvl="0" rtl="0">
              <a:lnSpc>
                <a:spcPct val="92592"/>
              </a:lnSpc>
              <a:spcBef>
                <a:spcPts val="0"/>
              </a:spcBef>
              <a:defRPr/>
            </a:lvl1pPr>
            <a:lvl2pPr indent="228600" lvl="1" rtl="0">
              <a:lnSpc>
                <a:spcPct val="92592"/>
              </a:lnSpc>
              <a:spcBef>
                <a:spcPts val="0"/>
              </a:spcBef>
              <a:defRPr/>
            </a:lvl2pPr>
            <a:lvl3pPr indent="457200" lvl="2" rtl="0">
              <a:lnSpc>
                <a:spcPct val="92592"/>
              </a:lnSpc>
              <a:spcBef>
                <a:spcPts val="0"/>
              </a:spcBef>
              <a:defRPr/>
            </a:lvl3pPr>
            <a:lvl4pPr indent="685800" lvl="3" rtl="0">
              <a:lnSpc>
                <a:spcPct val="92592"/>
              </a:lnSpc>
              <a:spcBef>
                <a:spcPts val="0"/>
              </a:spcBef>
              <a:defRPr/>
            </a:lvl4pPr>
            <a:lvl5pPr indent="914400" lvl="4" rtl="0">
              <a:lnSpc>
                <a:spcPct val="92592"/>
              </a:lnSpc>
              <a:spcBef>
                <a:spcPts val="0"/>
              </a:spcBef>
              <a:defRPr/>
            </a:lvl5pPr>
            <a:lvl6pPr indent="1143000" lvl="5" rtl="0">
              <a:lnSpc>
                <a:spcPct val="92592"/>
              </a:lnSpc>
              <a:spcBef>
                <a:spcPts val="0"/>
              </a:spcBef>
              <a:defRPr/>
            </a:lvl6pPr>
            <a:lvl7pPr indent="1371600" lvl="6" rtl="0">
              <a:lnSpc>
                <a:spcPct val="92592"/>
              </a:lnSpc>
              <a:spcBef>
                <a:spcPts val="0"/>
              </a:spcBef>
              <a:defRPr/>
            </a:lvl7pPr>
            <a:lvl8pPr indent="1600200" lvl="7" rtl="0">
              <a:lnSpc>
                <a:spcPct val="92592"/>
              </a:lnSpc>
              <a:spcBef>
                <a:spcPts val="0"/>
              </a:spcBef>
              <a:defRPr/>
            </a:lvl8pPr>
            <a:lvl9pPr indent="1828800" lvl="8" rtl="0">
              <a:lnSpc>
                <a:spcPct val="92592"/>
              </a:lnSpc>
              <a:spcBef>
                <a:spcPts val="0"/>
              </a:spcBef>
              <a:defRPr/>
            </a:lvl9pPr>
          </a:lstStyle>
          <a:p/>
        </p:txBody>
      </p:sp>
      <p:sp>
        <p:nvSpPr>
          <p:cNvPr id="19" name="Shape 19"/>
          <p:cNvSpPr txBox="1"/>
          <p:nvPr>
            <p:ph idx="1" type="body"/>
          </p:nvPr>
        </p:nvSpPr>
        <p:spPr>
          <a:xfrm>
            <a:off x="632056" y="2413000"/>
            <a:ext cx="11734801" cy="3809999"/>
          </a:xfrm>
          <a:prstGeom prst="rect">
            <a:avLst/>
          </a:prstGeom>
          <a:noFill/>
          <a:ln>
            <a:noFill/>
          </a:ln>
        </p:spPr>
        <p:txBody>
          <a:bodyPr anchorCtr="0" anchor="t" bIns="91425" lIns="91425" rIns="91425" tIns="91425"/>
          <a:lstStyle>
            <a:lvl1pPr lvl="0" rtl="0">
              <a:spcBef>
                <a:spcPts val="0"/>
              </a:spcBef>
              <a:defRPr/>
            </a:lvl1pPr>
            <a:lvl2pPr lvl="1" rtl="0">
              <a:spcBef>
                <a:spcPts val="0"/>
              </a:spcBef>
              <a:buFont typeface="Merriweather Sans"/>
              <a:buChar char="‣"/>
              <a:defRPr/>
            </a:lvl2pPr>
            <a:lvl3pPr lvl="2" rtl="0">
              <a:spcBef>
                <a:spcPts val="0"/>
              </a:spcBef>
              <a:buFont typeface="Merriweather Sans"/>
              <a:buChar char="‣"/>
              <a:defRPr/>
            </a:lvl3pPr>
            <a:lvl4pPr lvl="3" rtl="0">
              <a:spcBef>
                <a:spcPts val="0"/>
              </a:spcBef>
              <a:buFont typeface="Merriweather Sans"/>
              <a:buChar char="‣"/>
              <a:defRPr/>
            </a:lvl4pPr>
            <a:lvl5pPr lvl="4" rtl="0">
              <a:spcBef>
                <a:spcPts val="0"/>
              </a:spcBef>
              <a:buFont typeface="Merriweather Sans"/>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vder Rev">
    <p:bg>
      <p:bgPr>
        <a:solidFill>
          <a:srgbClr val="000000"/>
        </a:solidFill>
      </p:bgPr>
    </p:bg>
    <p:spTree>
      <p:nvGrpSpPr>
        <p:cNvPr id="199" name="Shape 199"/>
        <p:cNvGrpSpPr/>
        <p:nvPr/>
      </p:nvGrpSpPr>
      <p:grpSpPr>
        <a:xfrm>
          <a:off x="0" y="0"/>
          <a:ext cx="0" cy="0"/>
          <a:chOff x="0" y="0"/>
          <a:chExt cx="0" cy="0"/>
        </a:xfrm>
      </p:grpSpPr>
      <p:cxnSp>
        <p:nvCxnSpPr>
          <p:cNvPr id="200" name="Shape 200"/>
          <p:cNvCxnSpPr/>
          <p:nvPr/>
        </p:nvCxnSpPr>
        <p:spPr>
          <a:xfrm>
            <a:off x="635000" y="635000"/>
            <a:ext cx="11734800" cy="11"/>
          </a:xfrm>
          <a:prstGeom prst="straightConnector1">
            <a:avLst/>
          </a:prstGeom>
          <a:noFill/>
          <a:ln cap="flat" cmpd="sng" w="12700">
            <a:solidFill>
              <a:srgbClr val="FFFFFF"/>
            </a:solidFill>
            <a:prstDash val="solid"/>
            <a:miter/>
            <a:headEnd len="med" w="med" type="none"/>
            <a:tailEnd len="med" w="med" type="none"/>
          </a:ln>
        </p:spPr>
      </p:cxnSp>
      <p:cxnSp>
        <p:nvCxnSpPr>
          <p:cNvPr id="201" name="Shape 201"/>
          <p:cNvCxnSpPr/>
          <p:nvPr/>
        </p:nvCxnSpPr>
        <p:spPr>
          <a:xfrm>
            <a:off x="635000" y="1219200"/>
            <a:ext cx="11734800" cy="11"/>
          </a:xfrm>
          <a:prstGeom prst="straightConnector1">
            <a:avLst/>
          </a:prstGeom>
          <a:noFill/>
          <a:ln cap="flat" cmpd="sng" w="12700">
            <a:solidFill>
              <a:srgbClr val="FFFFFF"/>
            </a:solidFill>
            <a:prstDash val="solid"/>
            <a:miter/>
            <a:headEnd len="med" w="med" type="none"/>
            <a:tailEnd len="med" w="med"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act Info">
    <p:bg>
      <p:bgPr>
        <a:solidFill>
          <a:srgbClr val="000000"/>
        </a:solidFill>
      </p:bgPr>
    </p:bg>
    <p:spTree>
      <p:nvGrpSpPr>
        <p:cNvPr id="202" name="Shape 202"/>
        <p:cNvGrpSpPr/>
        <p:nvPr/>
      </p:nvGrpSpPr>
      <p:grpSpPr>
        <a:xfrm>
          <a:off x="0" y="0"/>
          <a:ext cx="0" cy="0"/>
          <a:chOff x="0" y="0"/>
          <a:chExt cx="0" cy="0"/>
        </a:xfrm>
      </p:grpSpPr>
      <p:cxnSp>
        <p:nvCxnSpPr>
          <p:cNvPr id="203" name="Shape 203"/>
          <p:cNvCxnSpPr/>
          <p:nvPr/>
        </p:nvCxnSpPr>
        <p:spPr>
          <a:xfrm>
            <a:off x="635000" y="635000"/>
            <a:ext cx="11734800" cy="11"/>
          </a:xfrm>
          <a:prstGeom prst="straightConnector1">
            <a:avLst/>
          </a:prstGeom>
          <a:noFill/>
          <a:ln cap="flat" cmpd="sng" w="12700">
            <a:solidFill>
              <a:srgbClr val="FFFFFF"/>
            </a:solidFill>
            <a:prstDash val="solid"/>
            <a:miter/>
            <a:headEnd len="med" w="med" type="none"/>
            <a:tailEnd len="med" w="med" type="none"/>
          </a:ln>
        </p:spPr>
      </p:cxnSp>
      <p:cxnSp>
        <p:nvCxnSpPr>
          <p:cNvPr id="204" name="Shape 204"/>
          <p:cNvCxnSpPr/>
          <p:nvPr/>
        </p:nvCxnSpPr>
        <p:spPr>
          <a:xfrm>
            <a:off x="635000" y="1219200"/>
            <a:ext cx="11734800" cy="11"/>
          </a:xfrm>
          <a:prstGeom prst="straightConnector1">
            <a:avLst/>
          </a:prstGeom>
          <a:noFill/>
          <a:ln cap="flat" cmpd="sng" w="12700">
            <a:solidFill>
              <a:srgbClr val="FFFFFF"/>
            </a:solidFill>
            <a:prstDash val="solid"/>
            <a:miter/>
            <a:headEnd len="med" w="med" type="none"/>
            <a:tailEnd len="med" w="med" type="none"/>
          </a:ln>
        </p:spPr>
      </p:cxnSp>
      <p:sp>
        <p:nvSpPr>
          <p:cNvPr id="205" name="Shape 205"/>
          <p:cNvSpPr/>
          <p:nvPr/>
        </p:nvSpPr>
        <p:spPr>
          <a:xfrm>
            <a:off x="635000" y="2273300"/>
            <a:ext cx="11734800" cy="3809999"/>
          </a:xfrm>
          <a:prstGeom prst="rect">
            <a:avLst/>
          </a:prstGeom>
          <a:noFill/>
          <a:ln>
            <a:noFill/>
          </a:ln>
        </p:spPr>
        <p:txBody>
          <a:bodyPr anchorCtr="0" anchor="t" bIns="0" lIns="0" rIns="0" tIns="0">
            <a:noAutofit/>
          </a:bodyPr>
          <a:lstStyle/>
          <a:p>
            <a:pPr indent="-177800" lvl="1" marL="177800" marR="0" rtl="0" algn="l">
              <a:lnSpc>
                <a:spcPct val="110000"/>
              </a:lnSpc>
              <a:spcBef>
                <a:spcPts val="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One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Two</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Three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Four</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Five</a:t>
            </a:r>
          </a:p>
        </p:txBody>
      </p:sp>
      <p:sp>
        <p:nvSpPr>
          <p:cNvPr id="206" name="Shape 206"/>
          <p:cNvSpPr/>
          <p:nvPr/>
        </p:nvSpPr>
        <p:spPr>
          <a:xfrm>
            <a:off x="635000" y="2273300"/>
            <a:ext cx="11734800" cy="3809999"/>
          </a:xfrm>
          <a:prstGeom prst="rect">
            <a:avLst/>
          </a:prstGeom>
          <a:noFill/>
          <a:ln>
            <a:noFill/>
          </a:ln>
        </p:spPr>
        <p:txBody>
          <a:bodyPr anchorCtr="0" anchor="t" bIns="0" lIns="0" rIns="0" tIns="0">
            <a:noAutofit/>
          </a:bodyPr>
          <a:lstStyle/>
          <a:p>
            <a:pPr indent="-177800" lvl="1" marL="177800" marR="0" rtl="0" algn="l">
              <a:lnSpc>
                <a:spcPct val="110000"/>
              </a:lnSpc>
              <a:spcBef>
                <a:spcPts val="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One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Two</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Three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Four</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Five</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p:bg>
      <p:bgPr>
        <a:solidFill>
          <a:srgbClr val="000000"/>
        </a:solidFill>
      </p:bgPr>
    </p:bg>
    <p:spTree>
      <p:nvGrpSpPr>
        <p:cNvPr id="212" name="Shape 212"/>
        <p:cNvGrpSpPr/>
        <p:nvPr/>
      </p:nvGrpSpPr>
      <p:grpSpPr>
        <a:xfrm>
          <a:off x="0" y="0"/>
          <a:ext cx="0" cy="0"/>
          <a:chOff x="0" y="0"/>
          <a:chExt cx="0" cy="0"/>
        </a:xfrm>
      </p:grpSpPr>
      <p:cxnSp>
        <p:nvCxnSpPr>
          <p:cNvPr id="213" name="Shape 213"/>
          <p:cNvCxnSpPr/>
          <p:nvPr/>
        </p:nvCxnSpPr>
        <p:spPr>
          <a:xfrm>
            <a:off x="635000" y="635000"/>
            <a:ext cx="11734800" cy="0"/>
          </a:xfrm>
          <a:prstGeom prst="straightConnector1">
            <a:avLst/>
          </a:prstGeom>
          <a:noFill/>
          <a:ln cap="flat" cmpd="sng" w="9525">
            <a:solidFill>
              <a:srgbClr val="FFFFFF"/>
            </a:solidFill>
            <a:prstDash val="solid"/>
            <a:miter/>
            <a:headEnd len="med" w="med" type="none"/>
            <a:tailEnd len="med" w="med" type="none"/>
          </a:ln>
        </p:spPr>
      </p:cxnSp>
      <p:cxnSp>
        <p:nvCxnSpPr>
          <p:cNvPr id="214" name="Shape 214"/>
          <p:cNvCxnSpPr/>
          <p:nvPr/>
        </p:nvCxnSpPr>
        <p:spPr>
          <a:xfrm>
            <a:off x="635000" y="1219200"/>
            <a:ext cx="11734800" cy="0"/>
          </a:xfrm>
          <a:prstGeom prst="straightConnector1">
            <a:avLst/>
          </a:prstGeom>
          <a:noFill/>
          <a:ln cap="flat" cmpd="sng" w="9525">
            <a:solidFill>
              <a:srgbClr val="FFFFFF"/>
            </a:solidFill>
            <a:prstDash val="solid"/>
            <a:miter/>
            <a:headEnd len="med" w="med" type="none"/>
            <a:tailEnd len="med" w="med" type="none"/>
          </a:ln>
        </p:spPr>
      </p:cxnSp>
      <p:pic>
        <p:nvPicPr>
          <p:cNvPr id="215" name="Shape 215"/>
          <p:cNvPicPr preferRelativeResize="0"/>
          <p:nvPr/>
        </p:nvPicPr>
        <p:blipFill rotWithShape="1">
          <a:blip r:embed="rId2">
            <a:alphaModFix/>
          </a:blip>
          <a:srcRect b="0" l="0" r="0" t="0"/>
          <a:stretch/>
        </p:blipFill>
        <p:spPr>
          <a:xfrm>
            <a:off x="634999" y="762000"/>
            <a:ext cx="2832000" cy="304799"/>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hapter">
    <p:bg>
      <p:bgPr>
        <a:solidFill>
          <a:srgbClr val="1EC9C6"/>
        </a:solidFill>
      </p:bgPr>
    </p:bg>
    <p:spTree>
      <p:nvGrpSpPr>
        <p:cNvPr id="216" name="Shape 216"/>
        <p:cNvGrpSpPr/>
        <p:nvPr/>
      </p:nvGrpSpPr>
      <p:grpSpPr>
        <a:xfrm>
          <a:off x="0" y="0"/>
          <a:ext cx="0" cy="0"/>
          <a:chOff x="0" y="0"/>
          <a:chExt cx="0" cy="0"/>
        </a:xfrm>
      </p:grpSpPr>
      <p:cxnSp>
        <p:nvCxnSpPr>
          <p:cNvPr id="217" name="Shape 217"/>
          <p:cNvCxnSpPr/>
          <p:nvPr/>
        </p:nvCxnSpPr>
        <p:spPr>
          <a:xfrm>
            <a:off x="635000" y="635000"/>
            <a:ext cx="11734800" cy="0"/>
          </a:xfrm>
          <a:prstGeom prst="straightConnector1">
            <a:avLst/>
          </a:prstGeom>
          <a:noFill/>
          <a:ln cap="flat" cmpd="sng" w="9525">
            <a:solidFill>
              <a:srgbClr val="FFFFFF"/>
            </a:solidFill>
            <a:prstDash val="solid"/>
            <a:miter/>
            <a:headEnd len="med" w="med" type="none"/>
            <a:tailEnd len="med" w="med" type="none"/>
          </a:ln>
        </p:spPr>
      </p:cxnSp>
      <p:cxnSp>
        <p:nvCxnSpPr>
          <p:cNvPr id="218" name="Shape 218"/>
          <p:cNvCxnSpPr/>
          <p:nvPr/>
        </p:nvCxnSpPr>
        <p:spPr>
          <a:xfrm>
            <a:off x="635000" y="1219200"/>
            <a:ext cx="11734800" cy="0"/>
          </a:xfrm>
          <a:prstGeom prst="straightConnector1">
            <a:avLst/>
          </a:prstGeom>
          <a:noFill/>
          <a:ln cap="flat" cmpd="sng" w="9525">
            <a:solidFill>
              <a:srgbClr val="FFFFFF"/>
            </a:solidFill>
            <a:prstDash val="solid"/>
            <a:miter/>
            <a:headEnd len="med" w="med" type="none"/>
            <a:tailEnd len="med" w="med" type="none"/>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Text, 1 Column">
    <p:spTree>
      <p:nvGrpSpPr>
        <p:cNvPr id="219" name="Shape 219"/>
        <p:cNvGrpSpPr/>
        <p:nvPr/>
      </p:nvGrpSpPr>
      <p:grpSpPr>
        <a:xfrm>
          <a:off x="0" y="0"/>
          <a:ext cx="0" cy="0"/>
          <a:chOff x="0" y="0"/>
          <a:chExt cx="0" cy="0"/>
        </a:xfrm>
      </p:grpSpPr>
      <p:sp>
        <p:nvSpPr>
          <p:cNvPr id="220" name="Shape 220"/>
          <p:cNvSpPr txBox="1"/>
          <p:nvPr>
            <p:ph type="title"/>
          </p:nvPr>
        </p:nvSpPr>
        <p:spPr>
          <a:xfrm>
            <a:off x="635000" y="1473200"/>
            <a:ext cx="11734800" cy="711300"/>
          </a:xfrm>
          <a:prstGeom prst="rect">
            <a:avLst/>
          </a:prstGeom>
          <a:noFill/>
          <a:ln>
            <a:noFill/>
          </a:ln>
        </p:spPr>
        <p:txBody>
          <a:bodyPr anchorCtr="0" anchor="t" bIns="91425" lIns="91425" rIns="91425" tIns="91425"/>
          <a:lstStyle>
            <a:lvl1pPr lvl="0" rtl="0">
              <a:lnSpc>
                <a:spcPct val="92592"/>
              </a:lnSpc>
              <a:spcBef>
                <a:spcPts val="0"/>
              </a:spcBef>
              <a:defRPr/>
            </a:lvl1pPr>
            <a:lvl2pPr indent="228600" lvl="1" rtl="0">
              <a:lnSpc>
                <a:spcPct val="92592"/>
              </a:lnSpc>
              <a:spcBef>
                <a:spcPts val="0"/>
              </a:spcBef>
              <a:defRPr/>
            </a:lvl2pPr>
            <a:lvl3pPr indent="457200" lvl="2" rtl="0">
              <a:lnSpc>
                <a:spcPct val="92592"/>
              </a:lnSpc>
              <a:spcBef>
                <a:spcPts val="0"/>
              </a:spcBef>
              <a:defRPr/>
            </a:lvl3pPr>
            <a:lvl4pPr indent="685800" lvl="3" rtl="0">
              <a:lnSpc>
                <a:spcPct val="92592"/>
              </a:lnSpc>
              <a:spcBef>
                <a:spcPts val="0"/>
              </a:spcBef>
              <a:defRPr/>
            </a:lvl4pPr>
            <a:lvl5pPr indent="914400" lvl="4" rtl="0">
              <a:lnSpc>
                <a:spcPct val="92592"/>
              </a:lnSpc>
              <a:spcBef>
                <a:spcPts val="0"/>
              </a:spcBef>
              <a:defRPr/>
            </a:lvl5pPr>
            <a:lvl6pPr indent="1143000" lvl="5" rtl="0">
              <a:lnSpc>
                <a:spcPct val="92592"/>
              </a:lnSpc>
              <a:spcBef>
                <a:spcPts val="0"/>
              </a:spcBef>
              <a:defRPr/>
            </a:lvl6pPr>
            <a:lvl7pPr indent="1371600" lvl="6" rtl="0">
              <a:lnSpc>
                <a:spcPct val="92592"/>
              </a:lnSpc>
              <a:spcBef>
                <a:spcPts val="0"/>
              </a:spcBef>
              <a:defRPr/>
            </a:lvl7pPr>
            <a:lvl8pPr indent="1600200" lvl="7" rtl="0">
              <a:lnSpc>
                <a:spcPct val="92592"/>
              </a:lnSpc>
              <a:spcBef>
                <a:spcPts val="0"/>
              </a:spcBef>
              <a:defRPr/>
            </a:lvl8pPr>
            <a:lvl9pPr indent="1828800" lvl="8" rtl="0">
              <a:lnSpc>
                <a:spcPct val="92592"/>
              </a:lnSpc>
              <a:spcBef>
                <a:spcPts val="0"/>
              </a:spcBef>
              <a:defRPr/>
            </a:lvl9pPr>
          </a:lstStyle>
          <a:p/>
        </p:txBody>
      </p:sp>
      <p:sp>
        <p:nvSpPr>
          <p:cNvPr id="221" name="Shape 221"/>
          <p:cNvSpPr txBox="1"/>
          <p:nvPr>
            <p:ph idx="1" type="body"/>
          </p:nvPr>
        </p:nvSpPr>
        <p:spPr>
          <a:xfrm>
            <a:off x="632056" y="2413000"/>
            <a:ext cx="11734800" cy="3809999"/>
          </a:xfrm>
          <a:prstGeom prst="rect">
            <a:avLst/>
          </a:prstGeom>
          <a:noFill/>
          <a:ln>
            <a:noFill/>
          </a:ln>
        </p:spPr>
        <p:txBody>
          <a:bodyPr anchorCtr="0" anchor="t" bIns="91425" lIns="91425" rIns="91425" tIns="91425"/>
          <a:lstStyle>
            <a:lvl1pPr lvl="0" rtl="0">
              <a:spcBef>
                <a:spcPts val="0"/>
              </a:spcBef>
              <a:defRPr/>
            </a:lvl1pPr>
            <a:lvl2pPr lvl="1" rtl="0">
              <a:spcBef>
                <a:spcPts val="0"/>
              </a:spcBef>
              <a:buFont typeface="Merriweather Sans"/>
              <a:buChar char="‣"/>
              <a:defRPr/>
            </a:lvl2pPr>
            <a:lvl3pPr lvl="2" rtl="0">
              <a:spcBef>
                <a:spcPts val="0"/>
              </a:spcBef>
              <a:buFont typeface="Merriweather Sans"/>
              <a:buChar char="‣"/>
              <a:defRPr/>
            </a:lvl3pPr>
            <a:lvl4pPr lvl="3" rtl="0">
              <a:spcBef>
                <a:spcPts val="0"/>
              </a:spcBef>
              <a:buFont typeface="Merriweather Sans"/>
              <a:buChar char="‣"/>
              <a:defRPr/>
            </a:lvl4pPr>
            <a:lvl5pPr lvl="4" rtl="0">
              <a:spcBef>
                <a:spcPts val="0"/>
              </a:spcBef>
              <a:buFont typeface="Merriweather Sans"/>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Full Page Image">
    <p:spTree>
      <p:nvGrpSpPr>
        <p:cNvPr id="222" name="Shape 222"/>
        <p:cNvGrpSpPr/>
        <p:nvPr/>
      </p:nvGrpSpPr>
      <p:grpSpPr>
        <a:xfrm>
          <a:off x="0" y="0"/>
          <a:ext cx="0" cy="0"/>
          <a:chOff x="0" y="0"/>
          <a:chExt cx="0" cy="0"/>
        </a:xfrm>
      </p:grpSpPr>
      <p:sp>
        <p:nvSpPr>
          <p:cNvPr id="223" name="Shape 223"/>
          <p:cNvSpPr txBox="1"/>
          <p:nvPr>
            <p:ph idx="1" type="body"/>
          </p:nvPr>
        </p:nvSpPr>
        <p:spPr>
          <a:xfrm>
            <a:off x="317500" y="317500"/>
            <a:ext cx="12369900" cy="66675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224" name="Shape 224"/>
          <p:cNvSpPr txBox="1"/>
          <p:nvPr>
            <p:ph type="title"/>
          </p:nvPr>
        </p:nvSpPr>
        <p:spPr>
          <a:xfrm>
            <a:off x="635000" y="1473200"/>
            <a:ext cx="11734800" cy="1498500"/>
          </a:xfrm>
          <a:prstGeom prst="rect">
            <a:avLst/>
          </a:prstGeom>
          <a:noFill/>
          <a:ln>
            <a:noFill/>
          </a:ln>
        </p:spPr>
        <p:txBody>
          <a:bodyPr anchorCtr="0" anchor="t" bIns="91425" lIns="91425" rIns="91425" tIns="91425"/>
          <a:lstStyle>
            <a:lvl1pPr lvl="0" rtl="0">
              <a:lnSpc>
                <a:spcPct val="92592"/>
              </a:lnSpc>
              <a:spcBef>
                <a:spcPts val="0"/>
              </a:spcBef>
              <a:defRPr/>
            </a:lvl1pPr>
            <a:lvl2pPr indent="228600" lvl="1" rtl="0">
              <a:lnSpc>
                <a:spcPct val="92592"/>
              </a:lnSpc>
              <a:spcBef>
                <a:spcPts val="0"/>
              </a:spcBef>
              <a:defRPr/>
            </a:lvl2pPr>
            <a:lvl3pPr indent="457200" lvl="2" rtl="0">
              <a:lnSpc>
                <a:spcPct val="92592"/>
              </a:lnSpc>
              <a:spcBef>
                <a:spcPts val="0"/>
              </a:spcBef>
              <a:defRPr/>
            </a:lvl3pPr>
            <a:lvl4pPr indent="685800" lvl="3" rtl="0">
              <a:lnSpc>
                <a:spcPct val="92592"/>
              </a:lnSpc>
              <a:spcBef>
                <a:spcPts val="0"/>
              </a:spcBef>
              <a:defRPr/>
            </a:lvl4pPr>
            <a:lvl5pPr indent="914400" lvl="4" rtl="0">
              <a:lnSpc>
                <a:spcPct val="92592"/>
              </a:lnSpc>
              <a:spcBef>
                <a:spcPts val="0"/>
              </a:spcBef>
              <a:defRPr/>
            </a:lvl5pPr>
            <a:lvl6pPr indent="1143000" lvl="5" rtl="0">
              <a:lnSpc>
                <a:spcPct val="92592"/>
              </a:lnSpc>
              <a:spcBef>
                <a:spcPts val="0"/>
              </a:spcBef>
              <a:defRPr/>
            </a:lvl6pPr>
            <a:lvl7pPr indent="1371600" lvl="6" rtl="0">
              <a:lnSpc>
                <a:spcPct val="92592"/>
              </a:lnSpc>
              <a:spcBef>
                <a:spcPts val="0"/>
              </a:spcBef>
              <a:defRPr/>
            </a:lvl7pPr>
            <a:lvl8pPr indent="1600200" lvl="7" rtl="0">
              <a:lnSpc>
                <a:spcPct val="92592"/>
              </a:lnSpc>
              <a:spcBef>
                <a:spcPts val="0"/>
              </a:spcBef>
              <a:defRPr/>
            </a:lvl8pPr>
            <a:lvl9pPr indent="1828800" lvl="8" rtl="0">
              <a:lnSpc>
                <a:spcPct val="92592"/>
              </a:lnSpc>
              <a:spcBef>
                <a:spcPts val="0"/>
              </a:spcBef>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Exercise">
    <p:spTree>
      <p:nvGrpSpPr>
        <p:cNvPr id="225" name="Shape 225"/>
        <p:cNvGrpSpPr/>
        <p:nvPr/>
      </p:nvGrpSpPr>
      <p:grpSpPr>
        <a:xfrm>
          <a:off x="0" y="0"/>
          <a:ext cx="0" cy="0"/>
          <a:chOff x="0" y="0"/>
          <a:chExt cx="0" cy="0"/>
        </a:xfrm>
      </p:grpSpPr>
      <p:cxnSp>
        <p:nvCxnSpPr>
          <p:cNvPr id="226" name="Shape 226"/>
          <p:cNvCxnSpPr/>
          <p:nvPr/>
        </p:nvCxnSpPr>
        <p:spPr>
          <a:xfrm>
            <a:off x="635000" y="635000"/>
            <a:ext cx="11734800" cy="0"/>
          </a:xfrm>
          <a:prstGeom prst="straightConnector1">
            <a:avLst/>
          </a:prstGeom>
          <a:noFill/>
          <a:ln>
            <a:noFill/>
          </a:ln>
        </p:spPr>
      </p:cxnSp>
      <p:cxnSp>
        <p:nvCxnSpPr>
          <p:cNvPr id="227" name="Shape 227"/>
          <p:cNvCxnSpPr/>
          <p:nvPr/>
        </p:nvCxnSpPr>
        <p:spPr>
          <a:xfrm>
            <a:off x="635000" y="1219200"/>
            <a:ext cx="11734800" cy="0"/>
          </a:xfrm>
          <a:prstGeom prst="straightConnector1">
            <a:avLst/>
          </a:prstGeom>
          <a:noFill/>
          <a:ln>
            <a:noFill/>
          </a:ln>
        </p:spPr>
      </p:cxnSp>
      <p:cxnSp>
        <p:nvCxnSpPr>
          <p:cNvPr id="228" name="Shape 228"/>
          <p:cNvCxnSpPr/>
          <p:nvPr/>
        </p:nvCxnSpPr>
        <p:spPr>
          <a:xfrm flipH="1" rot="10800000">
            <a:off x="635000" y="2781000"/>
            <a:ext cx="3735000" cy="299"/>
          </a:xfrm>
          <a:prstGeom prst="straightConnector1">
            <a:avLst/>
          </a:prstGeom>
          <a:noFill/>
          <a:ln>
            <a:noFill/>
          </a:ln>
        </p:spPr>
      </p:cxnSp>
      <p:cxnSp>
        <p:nvCxnSpPr>
          <p:cNvPr id="229" name="Shape 229"/>
          <p:cNvCxnSpPr/>
          <p:nvPr/>
        </p:nvCxnSpPr>
        <p:spPr>
          <a:xfrm flipH="1" rot="10800000">
            <a:off x="4622800" y="2781000"/>
            <a:ext cx="7742699" cy="299"/>
          </a:xfrm>
          <a:prstGeom prst="straightConnector1">
            <a:avLst/>
          </a:prstGeom>
          <a:noFill/>
          <a:ln>
            <a:noFill/>
          </a:ln>
        </p:spPr>
      </p:cxnSp>
      <p:cxnSp>
        <p:nvCxnSpPr>
          <p:cNvPr id="230" name="Shape 230"/>
          <p:cNvCxnSpPr/>
          <p:nvPr/>
        </p:nvCxnSpPr>
        <p:spPr>
          <a:xfrm flipH="1" rot="10800000">
            <a:off x="635000" y="5752800"/>
            <a:ext cx="3735000" cy="299"/>
          </a:xfrm>
          <a:prstGeom prst="straightConnector1">
            <a:avLst/>
          </a:prstGeom>
          <a:noFill/>
          <a:ln>
            <a:noFill/>
          </a:ln>
        </p:spPr>
      </p:cxnSp>
      <p:cxnSp>
        <p:nvCxnSpPr>
          <p:cNvPr id="231" name="Shape 231"/>
          <p:cNvCxnSpPr/>
          <p:nvPr/>
        </p:nvCxnSpPr>
        <p:spPr>
          <a:xfrm>
            <a:off x="4635500" y="5753100"/>
            <a:ext cx="7731900" cy="0"/>
          </a:xfrm>
          <a:prstGeom prst="straightConnector1">
            <a:avLst/>
          </a:prstGeom>
          <a:noFill/>
          <a:ln>
            <a:noFill/>
          </a:ln>
        </p:spPr>
      </p:cxnSp>
      <p:sp>
        <p:nvSpPr>
          <p:cNvPr id="232" name="Shape 232"/>
          <p:cNvSpPr/>
          <p:nvPr/>
        </p:nvSpPr>
        <p:spPr>
          <a:xfrm>
            <a:off x="635000" y="2387600"/>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KEY OBJECTIVE(S)</a:t>
            </a:r>
          </a:p>
        </p:txBody>
      </p:sp>
      <p:sp>
        <p:nvSpPr>
          <p:cNvPr id="233" name="Shape 233"/>
          <p:cNvSpPr/>
          <p:nvPr/>
        </p:nvSpPr>
        <p:spPr>
          <a:xfrm>
            <a:off x="4635500" y="2387600"/>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AGENDA</a:t>
            </a:r>
          </a:p>
        </p:txBody>
      </p:sp>
      <p:sp>
        <p:nvSpPr>
          <p:cNvPr id="234" name="Shape 234"/>
          <p:cNvSpPr/>
          <p:nvPr/>
        </p:nvSpPr>
        <p:spPr>
          <a:xfrm>
            <a:off x="4635500" y="5359400"/>
            <a:ext cx="7746899"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RESOURCES</a:t>
            </a:r>
          </a:p>
        </p:txBody>
      </p:sp>
      <p:sp>
        <p:nvSpPr>
          <p:cNvPr id="235" name="Shape 235"/>
          <p:cNvSpPr/>
          <p:nvPr/>
        </p:nvSpPr>
        <p:spPr>
          <a:xfrm>
            <a:off x="635000" y="5359400"/>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DELIVERABLE</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se Study">
    <p:spTree>
      <p:nvGrpSpPr>
        <p:cNvPr id="236" name="Shape 236"/>
        <p:cNvGrpSpPr/>
        <p:nvPr/>
      </p:nvGrpSpPr>
      <p:grpSpPr>
        <a:xfrm>
          <a:off x="0" y="0"/>
          <a:ext cx="0" cy="0"/>
          <a:chOff x="0" y="0"/>
          <a:chExt cx="0" cy="0"/>
        </a:xfrm>
      </p:grpSpPr>
      <p:cxnSp>
        <p:nvCxnSpPr>
          <p:cNvPr id="237" name="Shape 237"/>
          <p:cNvCxnSpPr/>
          <p:nvPr/>
        </p:nvCxnSpPr>
        <p:spPr>
          <a:xfrm>
            <a:off x="635000" y="635000"/>
            <a:ext cx="11734800" cy="0"/>
          </a:xfrm>
          <a:prstGeom prst="straightConnector1">
            <a:avLst/>
          </a:prstGeom>
          <a:noFill/>
          <a:ln>
            <a:noFill/>
          </a:ln>
        </p:spPr>
      </p:cxnSp>
      <p:cxnSp>
        <p:nvCxnSpPr>
          <p:cNvPr id="238" name="Shape 238"/>
          <p:cNvCxnSpPr/>
          <p:nvPr/>
        </p:nvCxnSpPr>
        <p:spPr>
          <a:xfrm>
            <a:off x="635000" y="1219200"/>
            <a:ext cx="11734800" cy="0"/>
          </a:xfrm>
          <a:prstGeom prst="straightConnector1">
            <a:avLst/>
          </a:prstGeom>
          <a:noFill/>
          <a:ln>
            <a:noFill/>
          </a:ln>
        </p:spPr>
      </p:cxnSp>
      <p:cxnSp>
        <p:nvCxnSpPr>
          <p:cNvPr id="239" name="Shape 239"/>
          <p:cNvCxnSpPr/>
          <p:nvPr/>
        </p:nvCxnSpPr>
        <p:spPr>
          <a:xfrm flipH="1" rot="10800000">
            <a:off x="8623300" y="2781000"/>
            <a:ext cx="3735000" cy="299"/>
          </a:xfrm>
          <a:prstGeom prst="straightConnector1">
            <a:avLst/>
          </a:prstGeom>
          <a:noFill/>
          <a:ln>
            <a:noFill/>
          </a:ln>
        </p:spPr>
      </p:cxnSp>
      <p:cxnSp>
        <p:nvCxnSpPr>
          <p:cNvPr id="240" name="Shape 240"/>
          <p:cNvCxnSpPr/>
          <p:nvPr/>
        </p:nvCxnSpPr>
        <p:spPr>
          <a:xfrm flipH="1" rot="10800000">
            <a:off x="635000" y="2781000"/>
            <a:ext cx="7742699" cy="299"/>
          </a:xfrm>
          <a:prstGeom prst="straightConnector1">
            <a:avLst/>
          </a:prstGeom>
          <a:noFill/>
          <a:ln>
            <a:noFill/>
          </a:ln>
        </p:spPr>
      </p:cxnSp>
      <p:sp>
        <p:nvSpPr>
          <p:cNvPr id="241" name="Shape 241"/>
          <p:cNvSpPr/>
          <p:nvPr/>
        </p:nvSpPr>
        <p:spPr>
          <a:xfrm>
            <a:off x="635000" y="2387600"/>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SUMMARY</a:t>
            </a:r>
          </a:p>
        </p:txBody>
      </p:sp>
      <p:sp>
        <p:nvSpPr>
          <p:cNvPr id="242" name="Shape 242"/>
          <p:cNvSpPr/>
          <p:nvPr/>
        </p:nvSpPr>
        <p:spPr>
          <a:xfrm>
            <a:off x="8636000" y="2387600"/>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KEY CHALLENGE / QUESTION</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MAC">
    <p:spTree>
      <p:nvGrpSpPr>
        <p:cNvPr id="243" name="Shape 243"/>
        <p:cNvGrpSpPr/>
        <p:nvPr/>
      </p:nvGrpSpPr>
      <p:grpSpPr>
        <a:xfrm>
          <a:off x="0" y="0"/>
          <a:ext cx="0" cy="0"/>
          <a:chOff x="0" y="0"/>
          <a:chExt cx="0" cy="0"/>
        </a:xfrm>
      </p:grpSpPr>
      <p:pic>
        <p:nvPicPr>
          <p:cNvPr id="244" name="Shape 244"/>
          <p:cNvPicPr preferRelativeResize="0"/>
          <p:nvPr/>
        </p:nvPicPr>
        <p:blipFill rotWithShape="1">
          <a:blip r:embed="rId2">
            <a:alphaModFix/>
          </a:blip>
          <a:srcRect b="0" l="0" r="0" t="0"/>
          <a:stretch/>
        </p:blipFill>
        <p:spPr>
          <a:xfrm>
            <a:off x="3314700" y="1555328"/>
            <a:ext cx="6361500" cy="5156100"/>
          </a:xfrm>
          <a:prstGeom prst="rect">
            <a:avLst/>
          </a:prstGeom>
          <a:noFill/>
          <a:ln>
            <a:noFill/>
          </a:ln>
        </p:spPr>
      </p:pic>
      <p:cxnSp>
        <p:nvCxnSpPr>
          <p:cNvPr id="245" name="Shape 245"/>
          <p:cNvCxnSpPr/>
          <p:nvPr/>
        </p:nvCxnSpPr>
        <p:spPr>
          <a:xfrm>
            <a:off x="635000" y="635000"/>
            <a:ext cx="11734800" cy="0"/>
          </a:xfrm>
          <a:prstGeom prst="straightConnector1">
            <a:avLst/>
          </a:prstGeom>
          <a:noFill/>
          <a:ln>
            <a:noFill/>
          </a:ln>
        </p:spPr>
      </p:cxnSp>
      <p:cxnSp>
        <p:nvCxnSpPr>
          <p:cNvPr id="246" name="Shape 246"/>
          <p:cNvCxnSpPr/>
          <p:nvPr/>
        </p:nvCxnSpPr>
        <p:spPr>
          <a:xfrm>
            <a:off x="635000" y="1219200"/>
            <a:ext cx="11734800" cy="0"/>
          </a:xfrm>
          <a:prstGeom prst="straightConnector1">
            <a:avLst/>
          </a:prstGeom>
          <a:noFill/>
          <a:ln>
            <a:noFill/>
          </a:ln>
        </p:spPr>
      </p:cxnSp>
      <p:sp>
        <p:nvSpPr>
          <p:cNvPr id="247" name="Shape 247"/>
          <p:cNvSpPr txBox="1"/>
          <p:nvPr>
            <p:ph idx="1" type="body"/>
          </p:nvPr>
        </p:nvSpPr>
        <p:spPr>
          <a:xfrm>
            <a:off x="3606800" y="1803400"/>
            <a:ext cx="5829299" cy="32892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MAC Book Pro">
    <p:spTree>
      <p:nvGrpSpPr>
        <p:cNvPr id="248" name="Shape 248"/>
        <p:cNvGrpSpPr/>
        <p:nvPr/>
      </p:nvGrpSpPr>
      <p:grpSpPr>
        <a:xfrm>
          <a:off x="0" y="0"/>
          <a:ext cx="0" cy="0"/>
          <a:chOff x="0" y="0"/>
          <a:chExt cx="0" cy="0"/>
        </a:xfrm>
      </p:grpSpPr>
      <p:pic>
        <p:nvPicPr>
          <p:cNvPr id="249" name="Shape 249"/>
          <p:cNvPicPr preferRelativeResize="0"/>
          <p:nvPr/>
        </p:nvPicPr>
        <p:blipFill rotWithShape="1">
          <a:blip r:embed="rId2">
            <a:alphaModFix/>
          </a:blip>
          <a:srcRect b="0" l="0" r="0" t="0"/>
          <a:stretch/>
        </p:blipFill>
        <p:spPr>
          <a:xfrm>
            <a:off x="2794792" y="1556145"/>
            <a:ext cx="7328699" cy="5128499"/>
          </a:xfrm>
          <a:prstGeom prst="rect">
            <a:avLst/>
          </a:prstGeom>
          <a:noFill/>
          <a:ln>
            <a:noFill/>
          </a:ln>
        </p:spPr>
      </p:pic>
      <p:cxnSp>
        <p:nvCxnSpPr>
          <p:cNvPr id="250" name="Shape 250"/>
          <p:cNvCxnSpPr/>
          <p:nvPr/>
        </p:nvCxnSpPr>
        <p:spPr>
          <a:xfrm>
            <a:off x="635000" y="635000"/>
            <a:ext cx="11734800" cy="0"/>
          </a:xfrm>
          <a:prstGeom prst="straightConnector1">
            <a:avLst/>
          </a:prstGeom>
          <a:noFill/>
          <a:ln>
            <a:noFill/>
          </a:ln>
        </p:spPr>
      </p:cxnSp>
      <p:cxnSp>
        <p:nvCxnSpPr>
          <p:cNvPr id="251" name="Shape 251"/>
          <p:cNvCxnSpPr/>
          <p:nvPr/>
        </p:nvCxnSpPr>
        <p:spPr>
          <a:xfrm>
            <a:off x="635000" y="1219200"/>
            <a:ext cx="11734800" cy="0"/>
          </a:xfrm>
          <a:prstGeom prst="straightConnector1">
            <a:avLst/>
          </a:prstGeom>
          <a:noFill/>
          <a:ln>
            <a:noFill/>
          </a:ln>
        </p:spPr>
      </p:cxnSp>
      <p:sp>
        <p:nvSpPr>
          <p:cNvPr id="252" name="Shape 252"/>
          <p:cNvSpPr txBox="1"/>
          <p:nvPr>
            <p:ph idx="1" type="body"/>
          </p:nvPr>
        </p:nvSpPr>
        <p:spPr>
          <a:xfrm>
            <a:off x="3759200" y="1841500"/>
            <a:ext cx="5448300" cy="33909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Full Page Image">
    <p:spTree>
      <p:nvGrpSpPr>
        <p:cNvPr id="20" name="Shape 20"/>
        <p:cNvGrpSpPr/>
        <p:nvPr/>
      </p:nvGrpSpPr>
      <p:grpSpPr>
        <a:xfrm>
          <a:off x="0" y="0"/>
          <a:ext cx="0" cy="0"/>
          <a:chOff x="0" y="0"/>
          <a:chExt cx="0" cy="0"/>
        </a:xfrm>
      </p:grpSpPr>
      <p:sp>
        <p:nvSpPr>
          <p:cNvPr id="21" name="Shape 21"/>
          <p:cNvSpPr txBox="1"/>
          <p:nvPr>
            <p:ph idx="1" type="body"/>
          </p:nvPr>
        </p:nvSpPr>
        <p:spPr>
          <a:xfrm>
            <a:off x="317500" y="317500"/>
            <a:ext cx="12369800" cy="66675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22" name="Shape 22"/>
          <p:cNvSpPr txBox="1"/>
          <p:nvPr>
            <p:ph type="title"/>
          </p:nvPr>
        </p:nvSpPr>
        <p:spPr>
          <a:xfrm>
            <a:off x="635000" y="1473200"/>
            <a:ext cx="11734800" cy="1498599"/>
          </a:xfrm>
          <a:prstGeom prst="rect">
            <a:avLst/>
          </a:prstGeom>
          <a:noFill/>
          <a:ln>
            <a:noFill/>
          </a:ln>
        </p:spPr>
        <p:txBody>
          <a:bodyPr anchorCtr="0" anchor="t" bIns="91425" lIns="91425" rIns="91425" tIns="91425"/>
          <a:lstStyle>
            <a:lvl1pPr lvl="0" rtl="0">
              <a:lnSpc>
                <a:spcPct val="92592"/>
              </a:lnSpc>
              <a:spcBef>
                <a:spcPts val="0"/>
              </a:spcBef>
              <a:defRPr/>
            </a:lvl1pPr>
            <a:lvl2pPr indent="228600" lvl="1" rtl="0">
              <a:lnSpc>
                <a:spcPct val="92592"/>
              </a:lnSpc>
              <a:spcBef>
                <a:spcPts val="0"/>
              </a:spcBef>
              <a:defRPr/>
            </a:lvl2pPr>
            <a:lvl3pPr indent="457200" lvl="2" rtl="0">
              <a:lnSpc>
                <a:spcPct val="92592"/>
              </a:lnSpc>
              <a:spcBef>
                <a:spcPts val="0"/>
              </a:spcBef>
              <a:defRPr/>
            </a:lvl3pPr>
            <a:lvl4pPr indent="685800" lvl="3" rtl="0">
              <a:lnSpc>
                <a:spcPct val="92592"/>
              </a:lnSpc>
              <a:spcBef>
                <a:spcPts val="0"/>
              </a:spcBef>
              <a:defRPr/>
            </a:lvl4pPr>
            <a:lvl5pPr indent="914400" lvl="4" rtl="0">
              <a:lnSpc>
                <a:spcPct val="92592"/>
              </a:lnSpc>
              <a:spcBef>
                <a:spcPts val="0"/>
              </a:spcBef>
              <a:defRPr/>
            </a:lvl5pPr>
            <a:lvl6pPr indent="1143000" lvl="5" rtl="0">
              <a:lnSpc>
                <a:spcPct val="92592"/>
              </a:lnSpc>
              <a:spcBef>
                <a:spcPts val="0"/>
              </a:spcBef>
              <a:defRPr/>
            </a:lvl6pPr>
            <a:lvl7pPr indent="1371600" lvl="6" rtl="0">
              <a:lnSpc>
                <a:spcPct val="92592"/>
              </a:lnSpc>
              <a:spcBef>
                <a:spcPts val="0"/>
              </a:spcBef>
              <a:defRPr/>
            </a:lvl7pPr>
            <a:lvl8pPr indent="1600200" lvl="7" rtl="0">
              <a:lnSpc>
                <a:spcPct val="92592"/>
              </a:lnSpc>
              <a:spcBef>
                <a:spcPts val="0"/>
              </a:spcBef>
              <a:defRPr/>
            </a:lvl8pPr>
            <a:lvl9pPr indent="1828800" lvl="8" rtl="0">
              <a:lnSpc>
                <a:spcPct val="92592"/>
              </a:lnSpc>
              <a:spcBef>
                <a:spcPts val="0"/>
              </a:spcBef>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Pad">
    <p:spTree>
      <p:nvGrpSpPr>
        <p:cNvPr id="253" name="Shape 253"/>
        <p:cNvGrpSpPr/>
        <p:nvPr/>
      </p:nvGrpSpPr>
      <p:grpSpPr>
        <a:xfrm>
          <a:off x="0" y="0"/>
          <a:ext cx="0" cy="0"/>
          <a:chOff x="0" y="0"/>
          <a:chExt cx="0" cy="0"/>
        </a:xfrm>
      </p:grpSpPr>
      <p:pic>
        <p:nvPicPr>
          <p:cNvPr id="254" name="Shape 254"/>
          <p:cNvPicPr preferRelativeResize="0"/>
          <p:nvPr/>
        </p:nvPicPr>
        <p:blipFill rotWithShape="1">
          <a:blip r:embed="rId2">
            <a:alphaModFix/>
          </a:blip>
          <a:srcRect b="0" l="0" r="0" t="0"/>
          <a:stretch/>
        </p:blipFill>
        <p:spPr>
          <a:xfrm>
            <a:off x="3136900" y="1511300"/>
            <a:ext cx="6845400" cy="5354699"/>
          </a:xfrm>
          <a:prstGeom prst="rect">
            <a:avLst/>
          </a:prstGeom>
          <a:noFill/>
          <a:ln>
            <a:noFill/>
          </a:ln>
        </p:spPr>
      </p:pic>
      <p:cxnSp>
        <p:nvCxnSpPr>
          <p:cNvPr id="255" name="Shape 255"/>
          <p:cNvCxnSpPr/>
          <p:nvPr/>
        </p:nvCxnSpPr>
        <p:spPr>
          <a:xfrm>
            <a:off x="635000" y="635000"/>
            <a:ext cx="11734800" cy="0"/>
          </a:xfrm>
          <a:prstGeom prst="straightConnector1">
            <a:avLst/>
          </a:prstGeom>
          <a:noFill/>
          <a:ln>
            <a:noFill/>
          </a:ln>
        </p:spPr>
      </p:cxnSp>
      <p:cxnSp>
        <p:nvCxnSpPr>
          <p:cNvPr id="256" name="Shape 256"/>
          <p:cNvCxnSpPr/>
          <p:nvPr/>
        </p:nvCxnSpPr>
        <p:spPr>
          <a:xfrm>
            <a:off x="635000" y="1219200"/>
            <a:ext cx="11734800" cy="0"/>
          </a:xfrm>
          <a:prstGeom prst="straightConnector1">
            <a:avLst/>
          </a:prstGeom>
          <a:noFill/>
          <a:ln>
            <a:noFill/>
          </a:ln>
        </p:spPr>
      </p:cxnSp>
      <p:sp>
        <p:nvSpPr>
          <p:cNvPr id="257" name="Shape 257"/>
          <p:cNvSpPr txBox="1"/>
          <p:nvPr>
            <p:ph idx="1" type="body"/>
          </p:nvPr>
        </p:nvSpPr>
        <p:spPr>
          <a:xfrm>
            <a:off x="3822700" y="2095500"/>
            <a:ext cx="5435700" cy="40893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Smart Phones">
    <p:spTree>
      <p:nvGrpSpPr>
        <p:cNvPr id="258" name="Shape 258"/>
        <p:cNvGrpSpPr/>
        <p:nvPr/>
      </p:nvGrpSpPr>
      <p:grpSpPr>
        <a:xfrm>
          <a:off x="0" y="0"/>
          <a:ext cx="0" cy="0"/>
          <a:chOff x="0" y="0"/>
          <a:chExt cx="0" cy="0"/>
        </a:xfrm>
      </p:grpSpPr>
      <p:pic>
        <p:nvPicPr>
          <p:cNvPr id="259" name="Shape 259"/>
          <p:cNvPicPr preferRelativeResize="0"/>
          <p:nvPr/>
        </p:nvPicPr>
        <p:blipFill rotWithShape="1">
          <a:blip r:embed="rId2">
            <a:alphaModFix/>
          </a:blip>
          <a:srcRect b="0" l="0" r="0" t="0"/>
          <a:stretch/>
        </p:blipFill>
        <p:spPr>
          <a:xfrm>
            <a:off x="1016000" y="1313655"/>
            <a:ext cx="4044000" cy="6057899"/>
          </a:xfrm>
          <a:prstGeom prst="rect">
            <a:avLst/>
          </a:prstGeom>
          <a:noFill/>
          <a:ln>
            <a:noFill/>
          </a:ln>
        </p:spPr>
      </p:pic>
      <p:pic>
        <p:nvPicPr>
          <p:cNvPr id="260" name="Shape 260"/>
          <p:cNvPicPr preferRelativeResize="0"/>
          <p:nvPr/>
        </p:nvPicPr>
        <p:blipFill rotWithShape="1">
          <a:blip r:embed="rId3">
            <a:alphaModFix/>
          </a:blip>
          <a:srcRect b="0" l="0" r="0" t="0"/>
          <a:stretch/>
        </p:blipFill>
        <p:spPr>
          <a:xfrm>
            <a:off x="4673600" y="1371600"/>
            <a:ext cx="3695699" cy="5514599"/>
          </a:xfrm>
          <a:prstGeom prst="rect">
            <a:avLst/>
          </a:prstGeom>
          <a:noFill/>
          <a:ln>
            <a:noFill/>
          </a:ln>
        </p:spPr>
      </p:pic>
      <p:pic>
        <p:nvPicPr>
          <p:cNvPr id="261" name="Shape 261"/>
          <p:cNvPicPr preferRelativeResize="0"/>
          <p:nvPr/>
        </p:nvPicPr>
        <p:blipFill rotWithShape="1">
          <a:blip r:embed="rId4">
            <a:alphaModFix/>
          </a:blip>
          <a:srcRect b="0" l="0" r="0" t="0"/>
          <a:stretch/>
        </p:blipFill>
        <p:spPr>
          <a:xfrm>
            <a:off x="8509000" y="1358900"/>
            <a:ext cx="2984399" cy="5459400"/>
          </a:xfrm>
          <a:prstGeom prst="rect">
            <a:avLst/>
          </a:prstGeom>
          <a:noFill/>
          <a:ln>
            <a:noFill/>
          </a:ln>
        </p:spPr>
      </p:pic>
      <p:cxnSp>
        <p:nvCxnSpPr>
          <p:cNvPr id="262" name="Shape 262"/>
          <p:cNvCxnSpPr/>
          <p:nvPr/>
        </p:nvCxnSpPr>
        <p:spPr>
          <a:xfrm>
            <a:off x="635000" y="635000"/>
            <a:ext cx="11734800" cy="0"/>
          </a:xfrm>
          <a:prstGeom prst="straightConnector1">
            <a:avLst/>
          </a:prstGeom>
          <a:noFill/>
          <a:ln>
            <a:noFill/>
          </a:ln>
        </p:spPr>
      </p:cxnSp>
      <p:cxnSp>
        <p:nvCxnSpPr>
          <p:cNvPr id="263" name="Shape 263"/>
          <p:cNvCxnSpPr/>
          <p:nvPr/>
        </p:nvCxnSpPr>
        <p:spPr>
          <a:xfrm>
            <a:off x="635000" y="1219200"/>
            <a:ext cx="11734800" cy="0"/>
          </a:xfrm>
          <a:prstGeom prst="straightConnector1">
            <a:avLst/>
          </a:prstGeom>
          <a:noFill/>
          <a:ln>
            <a:noFill/>
          </a:ln>
        </p:spPr>
      </p:cxnSp>
      <p:sp>
        <p:nvSpPr>
          <p:cNvPr id="264" name="Shape 264"/>
          <p:cNvSpPr/>
          <p:nvPr/>
        </p:nvSpPr>
        <p:spPr>
          <a:xfrm>
            <a:off x="5651500" y="3835400"/>
            <a:ext cx="1707899" cy="254100"/>
          </a:xfrm>
          <a:prstGeom prst="rect">
            <a:avLst/>
          </a:prstGeom>
          <a:noFill/>
          <a:ln>
            <a:noFill/>
          </a:ln>
        </p:spPr>
        <p:txBody>
          <a:bodyPr anchorCtr="0" anchor="t" bIns="38100" lIns="38100" rIns="38100" tIns="38100">
            <a:noAutofit/>
          </a:bodyPr>
          <a:lstStyle/>
          <a:p>
            <a:pPr indent="0" lvl="0" marL="0" marR="0" rtl="0" algn="l">
              <a:spcBef>
                <a:spcPts val="0"/>
              </a:spcBef>
              <a:buSzPct val="25000"/>
              <a:buNone/>
            </a:pPr>
            <a:r>
              <a:rPr b="0" i="0" lang="en-US" sz="1400" u="none" cap="none" strike="noStrike">
                <a:solidFill>
                  <a:srgbClr val="000000"/>
                </a:solidFill>
                <a:latin typeface="Arial"/>
                <a:ea typeface="Arial"/>
                <a:cs typeface="Arial"/>
                <a:sym typeface="Arial"/>
              </a:rPr>
              <a:t>Drag an object here</a:t>
            </a:r>
          </a:p>
        </p:txBody>
      </p:sp>
      <p:sp>
        <p:nvSpPr>
          <p:cNvPr id="265" name="Shape 265"/>
          <p:cNvSpPr/>
          <p:nvPr/>
        </p:nvSpPr>
        <p:spPr>
          <a:xfrm>
            <a:off x="9182100" y="3835400"/>
            <a:ext cx="1707899" cy="254100"/>
          </a:xfrm>
          <a:prstGeom prst="rect">
            <a:avLst/>
          </a:prstGeom>
          <a:noFill/>
          <a:ln>
            <a:noFill/>
          </a:ln>
        </p:spPr>
        <p:txBody>
          <a:bodyPr anchorCtr="0" anchor="t" bIns="38100" lIns="38100" rIns="38100" tIns="38100">
            <a:noAutofit/>
          </a:bodyPr>
          <a:lstStyle/>
          <a:p>
            <a:pPr indent="0" lvl="0" marL="0" marR="0" rtl="0" algn="l">
              <a:spcBef>
                <a:spcPts val="0"/>
              </a:spcBef>
              <a:buSzPct val="25000"/>
              <a:buNone/>
            </a:pPr>
            <a:r>
              <a:rPr b="0" i="0" lang="en-US" sz="1400" u="none" cap="none" strike="noStrike">
                <a:solidFill>
                  <a:srgbClr val="000000"/>
                </a:solidFill>
                <a:latin typeface="Arial"/>
                <a:ea typeface="Arial"/>
                <a:cs typeface="Arial"/>
                <a:sym typeface="Arial"/>
              </a:rPr>
              <a:t>Drag an object here</a:t>
            </a:r>
          </a:p>
        </p:txBody>
      </p:sp>
      <p:sp>
        <p:nvSpPr>
          <p:cNvPr id="266" name="Shape 266"/>
          <p:cNvSpPr txBox="1"/>
          <p:nvPr>
            <p:ph idx="1" type="body"/>
          </p:nvPr>
        </p:nvSpPr>
        <p:spPr>
          <a:xfrm>
            <a:off x="1841500" y="1981200"/>
            <a:ext cx="2311500" cy="3962399"/>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harts">
    <p:spTree>
      <p:nvGrpSpPr>
        <p:cNvPr id="267" name="Shape 267"/>
        <p:cNvGrpSpPr/>
        <p:nvPr/>
      </p:nvGrpSpPr>
      <p:grpSpPr>
        <a:xfrm>
          <a:off x="0" y="0"/>
          <a:ext cx="0" cy="0"/>
          <a:chOff x="0" y="0"/>
          <a:chExt cx="0" cy="0"/>
        </a:xfrm>
      </p:grpSpPr>
      <p:cxnSp>
        <p:nvCxnSpPr>
          <p:cNvPr id="268" name="Shape 268"/>
          <p:cNvCxnSpPr/>
          <p:nvPr/>
        </p:nvCxnSpPr>
        <p:spPr>
          <a:xfrm>
            <a:off x="635000" y="635000"/>
            <a:ext cx="11734800" cy="0"/>
          </a:xfrm>
          <a:prstGeom prst="straightConnector1">
            <a:avLst/>
          </a:prstGeom>
          <a:noFill/>
          <a:ln>
            <a:noFill/>
          </a:ln>
        </p:spPr>
      </p:cxnSp>
      <p:cxnSp>
        <p:nvCxnSpPr>
          <p:cNvPr id="269" name="Shape 269"/>
          <p:cNvCxnSpPr/>
          <p:nvPr/>
        </p:nvCxnSpPr>
        <p:spPr>
          <a:xfrm>
            <a:off x="635000" y="1219200"/>
            <a:ext cx="11734800" cy="0"/>
          </a:xfrm>
          <a:prstGeom prst="straightConnector1">
            <a:avLst/>
          </a:prstGeom>
          <a:noFill/>
          <a:ln>
            <a:noFill/>
          </a:ln>
        </p:spPr>
      </p:cxnSp>
      <p:sp>
        <p:nvSpPr>
          <p:cNvPr id="270" name="Shape 270"/>
          <p:cNvSpPr/>
          <p:nvPr/>
        </p:nvSpPr>
        <p:spPr>
          <a:xfrm>
            <a:off x="655827" y="2307725"/>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1" name="Shape 271"/>
          <p:cNvSpPr/>
          <p:nvPr/>
        </p:nvSpPr>
        <p:spPr>
          <a:xfrm>
            <a:off x="4386428" y="2303347"/>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2" name="Shape 272"/>
          <p:cNvSpPr/>
          <p:nvPr/>
        </p:nvSpPr>
        <p:spPr>
          <a:xfrm>
            <a:off x="7409003" y="2423731"/>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llouts">
    <p:spTree>
      <p:nvGrpSpPr>
        <p:cNvPr id="273" name="Shape 273"/>
        <p:cNvGrpSpPr/>
        <p:nvPr/>
      </p:nvGrpSpPr>
      <p:grpSpPr>
        <a:xfrm>
          <a:off x="0" y="0"/>
          <a:ext cx="0" cy="0"/>
          <a:chOff x="0" y="0"/>
          <a:chExt cx="0" cy="0"/>
        </a:xfrm>
      </p:grpSpPr>
      <p:cxnSp>
        <p:nvCxnSpPr>
          <p:cNvPr id="274" name="Shape 274"/>
          <p:cNvCxnSpPr/>
          <p:nvPr/>
        </p:nvCxnSpPr>
        <p:spPr>
          <a:xfrm>
            <a:off x="635000" y="635000"/>
            <a:ext cx="11734800" cy="0"/>
          </a:xfrm>
          <a:prstGeom prst="straightConnector1">
            <a:avLst/>
          </a:prstGeom>
          <a:noFill/>
          <a:ln>
            <a:noFill/>
          </a:ln>
        </p:spPr>
      </p:cxnSp>
      <p:cxnSp>
        <p:nvCxnSpPr>
          <p:cNvPr id="275" name="Shape 275"/>
          <p:cNvCxnSpPr/>
          <p:nvPr/>
        </p:nvCxnSpPr>
        <p:spPr>
          <a:xfrm>
            <a:off x="635000" y="1219200"/>
            <a:ext cx="11734800" cy="0"/>
          </a:xfrm>
          <a:prstGeom prst="straightConnector1">
            <a:avLst/>
          </a:prstGeom>
          <a:noFill/>
          <a:ln>
            <a:noFill/>
          </a:ln>
        </p:spPr>
      </p:cxnSp>
      <p:grpSp>
        <p:nvGrpSpPr>
          <p:cNvPr id="276" name="Shape 276"/>
          <p:cNvGrpSpPr/>
          <p:nvPr/>
        </p:nvGrpSpPr>
        <p:grpSpPr>
          <a:xfrm>
            <a:off x="635000" y="1828800"/>
            <a:ext cx="1269899" cy="1269899"/>
            <a:chOff x="0" y="0"/>
            <a:chExt cx="1269899" cy="1269899"/>
          </a:xfrm>
        </p:grpSpPr>
        <p:pic>
          <p:nvPicPr>
            <p:cNvPr id="277" name="Shape 277"/>
            <p:cNvPicPr preferRelativeResize="0"/>
            <p:nvPr/>
          </p:nvPicPr>
          <p:blipFill rotWithShape="1">
            <a:blip r:embed="rId2">
              <a:alphaModFix/>
            </a:blip>
            <a:srcRect b="0" l="0" r="0" t="0"/>
            <a:stretch/>
          </p:blipFill>
          <p:spPr>
            <a:xfrm>
              <a:off x="0" y="0"/>
              <a:ext cx="1269899" cy="1269899"/>
            </a:xfrm>
            <a:prstGeom prst="rect">
              <a:avLst/>
            </a:prstGeom>
            <a:noFill/>
            <a:ln>
              <a:noFill/>
            </a:ln>
          </p:spPr>
        </p:pic>
        <p:sp>
          <p:nvSpPr>
            <p:cNvPr id="278" name="Shape 278"/>
            <p:cNvSpPr/>
            <p:nvPr/>
          </p:nvSpPr>
          <p:spPr>
            <a:xfrm>
              <a:off x="88900" y="335279"/>
              <a:ext cx="1079400" cy="675599"/>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000000"/>
                  </a:solidFill>
                  <a:latin typeface="Arial"/>
                  <a:ea typeface="Arial"/>
                  <a:cs typeface="Arial"/>
                  <a:sym typeface="Arial"/>
                </a:rPr>
                <a:t>INSERT STICKER</a:t>
              </a:r>
              <a:br>
                <a:rPr b="1" i="0" lang="en-US" sz="1800" u="none" cap="none" strike="noStrike">
                  <a:solidFill>
                    <a:srgbClr val="000000"/>
                  </a:solidFill>
                  <a:latin typeface="Arial"/>
                  <a:ea typeface="Arial"/>
                  <a:cs typeface="Arial"/>
                  <a:sym typeface="Arial"/>
                </a:rPr>
              </a:br>
              <a:r>
                <a:rPr b="1" i="0" lang="en-US" sz="1800" u="none" cap="none" strike="noStrike">
                  <a:solidFill>
                    <a:srgbClr val="000000"/>
                  </a:solidFill>
                  <a:latin typeface="Arial"/>
                  <a:ea typeface="Arial"/>
                  <a:cs typeface="Arial"/>
                  <a:sym typeface="Arial"/>
                </a:rPr>
                <a:t>TEXT</a:t>
              </a:r>
            </a:p>
          </p:txBody>
        </p:sp>
      </p:grpSp>
      <p:grpSp>
        <p:nvGrpSpPr>
          <p:cNvPr id="279" name="Shape 279"/>
          <p:cNvGrpSpPr/>
          <p:nvPr/>
        </p:nvGrpSpPr>
        <p:grpSpPr>
          <a:xfrm>
            <a:off x="2159000" y="1828800"/>
            <a:ext cx="1269899" cy="1269899"/>
            <a:chOff x="0" y="0"/>
            <a:chExt cx="1269899" cy="1269899"/>
          </a:xfrm>
        </p:grpSpPr>
        <p:pic>
          <p:nvPicPr>
            <p:cNvPr id="280" name="Shape 280"/>
            <p:cNvPicPr preferRelativeResize="0"/>
            <p:nvPr/>
          </p:nvPicPr>
          <p:blipFill rotWithShape="1">
            <a:blip r:embed="rId3">
              <a:alphaModFix/>
            </a:blip>
            <a:srcRect b="0" l="0" r="0" t="0"/>
            <a:stretch/>
          </p:blipFill>
          <p:spPr>
            <a:xfrm>
              <a:off x="0" y="0"/>
              <a:ext cx="1269899" cy="1269899"/>
            </a:xfrm>
            <a:prstGeom prst="rect">
              <a:avLst/>
            </a:prstGeom>
            <a:noFill/>
            <a:ln>
              <a:noFill/>
            </a:ln>
          </p:spPr>
        </p:pic>
        <p:sp>
          <p:nvSpPr>
            <p:cNvPr id="281" name="Shape 281"/>
            <p:cNvSpPr/>
            <p:nvPr/>
          </p:nvSpPr>
          <p:spPr>
            <a:xfrm>
              <a:off x="101600" y="347979"/>
              <a:ext cx="1079400" cy="675599"/>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282" name="Shape 282"/>
          <p:cNvGrpSpPr/>
          <p:nvPr/>
        </p:nvGrpSpPr>
        <p:grpSpPr>
          <a:xfrm>
            <a:off x="635000" y="3340100"/>
            <a:ext cx="1269899" cy="1269899"/>
            <a:chOff x="0" y="0"/>
            <a:chExt cx="1269899" cy="1269899"/>
          </a:xfrm>
        </p:grpSpPr>
        <p:pic>
          <p:nvPicPr>
            <p:cNvPr id="283" name="Shape 283"/>
            <p:cNvPicPr preferRelativeResize="0"/>
            <p:nvPr/>
          </p:nvPicPr>
          <p:blipFill rotWithShape="1">
            <a:blip r:embed="rId4">
              <a:alphaModFix/>
            </a:blip>
            <a:srcRect b="0" l="0" r="0" t="0"/>
            <a:stretch/>
          </p:blipFill>
          <p:spPr>
            <a:xfrm>
              <a:off x="0" y="0"/>
              <a:ext cx="1269899" cy="1269899"/>
            </a:xfrm>
            <a:prstGeom prst="rect">
              <a:avLst/>
            </a:prstGeom>
            <a:noFill/>
            <a:ln>
              <a:noFill/>
            </a:ln>
          </p:spPr>
        </p:pic>
        <p:sp>
          <p:nvSpPr>
            <p:cNvPr id="284" name="Shape 284"/>
            <p:cNvSpPr/>
            <p:nvPr/>
          </p:nvSpPr>
          <p:spPr>
            <a:xfrm>
              <a:off x="88900" y="322579"/>
              <a:ext cx="1079400" cy="675599"/>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285" name="Shape 285"/>
          <p:cNvGrpSpPr/>
          <p:nvPr/>
        </p:nvGrpSpPr>
        <p:grpSpPr>
          <a:xfrm>
            <a:off x="2159000" y="3340100"/>
            <a:ext cx="1269899" cy="1269899"/>
            <a:chOff x="0" y="0"/>
            <a:chExt cx="1269899" cy="1269899"/>
          </a:xfrm>
        </p:grpSpPr>
        <p:pic>
          <p:nvPicPr>
            <p:cNvPr id="286" name="Shape 286"/>
            <p:cNvPicPr preferRelativeResize="0"/>
            <p:nvPr/>
          </p:nvPicPr>
          <p:blipFill rotWithShape="1">
            <a:blip r:embed="rId5">
              <a:alphaModFix/>
            </a:blip>
            <a:srcRect b="0" l="0" r="0" t="0"/>
            <a:stretch/>
          </p:blipFill>
          <p:spPr>
            <a:xfrm>
              <a:off x="0" y="0"/>
              <a:ext cx="1269899" cy="1269899"/>
            </a:xfrm>
            <a:prstGeom prst="rect">
              <a:avLst/>
            </a:prstGeom>
            <a:noFill/>
            <a:ln>
              <a:noFill/>
            </a:ln>
          </p:spPr>
        </p:pic>
        <p:sp>
          <p:nvSpPr>
            <p:cNvPr id="287" name="Shape 287"/>
            <p:cNvSpPr/>
            <p:nvPr/>
          </p:nvSpPr>
          <p:spPr>
            <a:xfrm>
              <a:off x="101600" y="335279"/>
              <a:ext cx="1079400" cy="675599"/>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288" name="Shape 288"/>
          <p:cNvGrpSpPr/>
          <p:nvPr/>
        </p:nvGrpSpPr>
        <p:grpSpPr>
          <a:xfrm>
            <a:off x="635000" y="4876800"/>
            <a:ext cx="1269899" cy="1269899"/>
            <a:chOff x="0" y="0"/>
            <a:chExt cx="1269899" cy="1269899"/>
          </a:xfrm>
        </p:grpSpPr>
        <p:pic>
          <p:nvPicPr>
            <p:cNvPr id="289" name="Shape 289"/>
            <p:cNvPicPr preferRelativeResize="0"/>
            <p:nvPr/>
          </p:nvPicPr>
          <p:blipFill rotWithShape="1">
            <a:blip r:embed="rId6">
              <a:alphaModFix/>
            </a:blip>
            <a:srcRect b="0" l="0" r="0" t="0"/>
            <a:stretch/>
          </p:blipFill>
          <p:spPr>
            <a:xfrm>
              <a:off x="0" y="0"/>
              <a:ext cx="1269899" cy="1269899"/>
            </a:xfrm>
            <a:prstGeom prst="rect">
              <a:avLst/>
            </a:prstGeom>
            <a:noFill/>
            <a:ln>
              <a:noFill/>
            </a:ln>
          </p:spPr>
        </p:pic>
        <p:sp>
          <p:nvSpPr>
            <p:cNvPr id="290" name="Shape 290"/>
            <p:cNvSpPr/>
            <p:nvPr/>
          </p:nvSpPr>
          <p:spPr>
            <a:xfrm>
              <a:off x="88900" y="322579"/>
              <a:ext cx="1079400" cy="675599"/>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291" name="Shape 291"/>
          <p:cNvGrpSpPr/>
          <p:nvPr/>
        </p:nvGrpSpPr>
        <p:grpSpPr>
          <a:xfrm>
            <a:off x="2159000" y="4876800"/>
            <a:ext cx="1269899" cy="1269899"/>
            <a:chOff x="0" y="0"/>
            <a:chExt cx="1269899" cy="1269899"/>
          </a:xfrm>
        </p:grpSpPr>
        <p:pic>
          <p:nvPicPr>
            <p:cNvPr id="292" name="Shape 292"/>
            <p:cNvPicPr preferRelativeResize="0"/>
            <p:nvPr/>
          </p:nvPicPr>
          <p:blipFill rotWithShape="1">
            <a:blip r:embed="rId7">
              <a:alphaModFix/>
            </a:blip>
            <a:srcRect b="0" l="0" r="0" t="0"/>
            <a:stretch/>
          </p:blipFill>
          <p:spPr>
            <a:xfrm>
              <a:off x="0" y="0"/>
              <a:ext cx="1269899" cy="1269899"/>
            </a:xfrm>
            <a:prstGeom prst="rect">
              <a:avLst/>
            </a:prstGeom>
            <a:noFill/>
            <a:ln>
              <a:noFill/>
            </a:ln>
          </p:spPr>
        </p:pic>
        <p:sp>
          <p:nvSpPr>
            <p:cNvPr id="293" name="Shape 293"/>
            <p:cNvSpPr/>
            <p:nvPr/>
          </p:nvSpPr>
          <p:spPr>
            <a:xfrm>
              <a:off x="101600" y="335279"/>
              <a:ext cx="1079400" cy="675599"/>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sp>
        <p:nvSpPr>
          <p:cNvPr id="294" name="Shape 294"/>
          <p:cNvSpPr/>
          <p:nvPr/>
        </p:nvSpPr>
        <p:spPr>
          <a:xfrm>
            <a:off x="8790781" y="1828800"/>
            <a:ext cx="3236112" cy="2032020"/>
          </a:xfrm>
          <a:custGeom>
            <a:pathLst>
              <a:path extrusionOk="0" h="21600" w="2160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anchorCtr="0" anchor="t" bIns="279400" lIns="279400" rIns="279400" tIns="279400">
            <a:noAutofit/>
          </a:bodyPr>
          <a:lstStyle/>
          <a:p>
            <a:pPr indent="0" lvl="0" marL="0" marR="0" rtl="0" algn="l">
              <a:lnSpc>
                <a:spcPct val="133333"/>
              </a:lnSpc>
              <a:spcBef>
                <a:spcPts val="0"/>
              </a:spcBef>
              <a:buSzPct val="25000"/>
              <a:buNone/>
            </a:pPr>
            <a:r>
              <a:rPr b="0" i="0" lang="en-US" sz="1200" u="none" cap="none" strike="noStrik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Doet</a:t>
            </a:r>
          </a:p>
        </p:txBody>
      </p:sp>
      <p:grpSp>
        <p:nvGrpSpPr>
          <p:cNvPr id="295" name="Shape 295"/>
          <p:cNvGrpSpPr/>
          <p:nvPr/>
        </p:nvGrpSpPr>
        <p:grpSpPr>
          <a:xfrm>
            <a:off x="4051298" y="1828799"/>
            <a:ext cx="2031899" cy="2031899"/>
            <a:chOff x="0" y="0"/>
            <a:chExt cx="2031899" cy="2031899"/>
          </a:xfrm>
        </p:grpSpPr>
        <p:pic>
          <p:nvPicPr>
            <p:cNvPr id="296" name="Shape 296"/>
            <p:cNvPicPr preferRelativeResize="0"/>
            <p:nvPr/>
          </p:nvPicPr>
          <p:blipFill rotWithShape="1">
            <a:blip r:embed="rId8">
              <a:alphaModFix/>
            </a:blip>
            <a:srcRect b="0" l="0" r="0" t="0"/>
            <a:stretch/>
          </p:blipFill>
          <p:spPr>
            <a:xfrm>
              <a:off x="0" y="0"/>
              <a:ext cx="2031899" cy="2031899"/>
            </a:xfrm>
            <a:prstGeom prst="rect">
              <a:avLst/>
            </a:prstGeom>
            <a:noFill/>
            <a:ln>
              <a:noFill/>
            </a:ln>
          </p:spPr>
        </p:pic>
        <p:sp>
          <p:nvSpPr>
            <p:cNvPr id="297" name="Shape 297"/>
            <p:cNvSpPr/>
            <p:nvPr/>
          </p:nvSpPr>
          <p:spPr>
            <a:xfrm>
              <a:off x="165100" y="152400"/>
              <a:ext cx="1676399" cy="233699"/>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1800" u="none" cap="none" strike="noStrike">
                  <a:solidFill>
                    <a:srgbClr val="000000"/>
                  </a:solidFill>
                  <a:latin typeface="Arial"/>
                  <a:ea typeface="Arial"/>
                  <a:cs typeface="Arial"/>
                  <a:sym typeface="Arial"/>
                </a:rPr>
                <a:t>INSERT TERM</a:t>
              </a:r>
            </a:p>
          </p:txBody>
        </p:sp>
        <p:sp>
          <p:nvSpPr>
            <p:cNvPr id="298" name="Shape 298"/>
            <p:cNvSpPr/>
            <p:nvPr/>
          </p:nvSpPr>
          <p:spPr>
            <a:xfrm>
              <a:off x="165100" y="419100"/>
              <a:ext cx="1676399" cy="1415100"/>
            </a:xfrm>
            <a:prstGeom prst="rect">
              <a:avLst/>
            </a:prstGeom>
            <a:noFill/>
            <a:ln>
              <a:noFill/>
            </a:ln>
          </p:spPr>
          <p:txBody>
            <a:bodyPr anchorCtr="0" anchor="t" bIns="0" lIns="0" rIns="0" tIns="0">
              <a:noAutofit/>
            </a:bodyPr>
            <a:lstStyle/>
            <a:p>
              <a:pPr indent="0" lvl="0" marL="0" marR="0" rtl="0" algn="l">
                <a:lnSpc>
                  <a:spcPct val="133333"/>
                </a:lnSpc>
                <a:spcBef>
                  <a:spcPts val="0"/>
                </a:spcBef>
                <a:buSzPct val="25000"/>
                <a:buNone/>
              </a:pPr>
              <a:r>
                <a:rPr b="0" i="0" lang="en-US" sz="1200" u="none" cap="none" strike="noStrike">
                  <a:solidFill>
                    <a:srgbClr val="000000"/>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299" name="Shape 299"/>
          <p:cNvGrpSpPr/>
          <p:nvPr/>
        </p:nvGrpSpPr>
        <p:grpSpPr>
          <a:xfrm>
            <a:off x="6362698" y="1828799"/>
            <a:ext cx="2031899" cy="2031899"/>
            <a:chOff x="0" y="0"/>
            <a:chExt cx="2031899" cy="2031899"/>
          </a:xfrm>
        </p:grpSpPr>
        <p:pic>
          <p:nvPicPr>
            <p:cNvPr id="300" name="Shape 300"/>
            <p:cNvPicPr preferRelativeResize="0"/>
            <p:nvPr/>
          </p:nvPicPr>
          <p:blipFill rotWithShape="1">
            <a:blip r:embed="rId9">
              <a:alphaModFix/>
            </a:blip>
            <a:srcRect b="0" l="0" r="0" t="0"/>
            <a:stretch/>
          </p:blipFill>
          <p:spPr>
            <a:xfrm>
              <a:off x="0" y="0"/>
              <a:ext cx="2031899" cy="2031899"/>
            </a:xfrm>
            <a:prstGeom prst="rect">
              <a:avLst/>
            </a:prstGeom>
            <a:noFill/>
            <a:ln>
              <a:noFill/>
            </a:ln>
          </p:spPr>
        </p:pic>
        <p:sp>
          <p:nvSpPr>
            <p:cNvPr id="301" name="Shape 301"/>
            <p:cNvSpPr/>
            <p:nvPr/>
          </p:nvSpPr>
          <p:spPr>
            <a:xfrm>
              <a:off x="177800" y="152400"/>
              <a:ext cx="1676399" cy="233699"/>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TERM</a:t>
              </a:r>
            </a:p>
          </p:txBody>
        </p:sp>
        <p:sp>
          <p:nvSpPr>
            <p:cNvPr id="302" name="Shape 302"/>
            <p:cNvSpPr/>
            <p:nvPr/>
          </p:nvSpPr>
          <p:spPr>
            <a:xfrm>
              <a:off x="177800" y="419100"/>
              <a:ext cx="1676399" cy="1415100"/>
            </a:xfrm>
            <a:prstGeom prst="rect">
              <a:avLst/>
            </a:prstGeom>
            <a:noFill/>
            <a:ln>
              <a:noFill/>
            </a:ln>
          </p:spPr>
          <p:txBody>
            <a:bodyPr anchorCtr="0" anchor="t" bIns="0" lIns="0" rIns="0" tIns="0">
              <a:noAutofit/>
            </a:bodyPr>
            <a:lstStyle/>
            <a:p>
              <a:pPr indent="0" lvl="0" marL="0" marR="0" rtl="0" algn="l">
                <a:lnSpc>
                  <a:spcPct val="133333"/>
                </a:lnSpc>
                <a:spcBef>
                  <a:spcPts val="0"/>
                </a:spcBef>
                <a:buSzPct val="25000"/>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303" name="Shape 303"/>
          <p:cNvGrpSpPr/>
          <p:nvPr/>
        </p:nvGrpSpPr>
        <p:grpSpPr>
          <a:xfrm>
            <a:off x="4051298" y="4114798"/>
            <a:ext cx="2031899" cy="2031899"/>
            <a:chOff x="0" y="0"/>
            <a:chExt cx="2031899" cy="2031899"/>
          </a:xfrm>
        </p:grpSpPr>
        <p:pic>
          <p:nvPicPr>
            <p:cNvPr id="304" name="Shape 304"/>
            <p:cNvPicPr preferRelativeResize="0"/>
            <p:nvPr/>
          </p:nvPicPr>
          <p:blipFill rotWithShape="1">
            <a:blip r:embed="rId10">
              <a:alphaModFix/>
            </a:blip>
            <a:srcRect b="0" l="0" r="0" t="0"/>
            <a:stretch/>
          </p:blipFill>
          <p:spPr>
            <a:xfrm>
              <a:off x="0" y="0"/>
              <a:ext cx="2031899" cy="2031899"/>
            </a:xfrm>
            <a:prstGeom prst="rect">
              <a:avLst/>
            </a:prstGeom>
            <a:noFill/>
            <a:ln>
              <a:noFill/>
            </a:ln>
          </p:spPr>
        </p:pic>
        <p:sp>
          <p:nvSpPr>
            <p:cNvPr id="305" name="Shape 305"/>
            <p:cNvSpPr/>
            <p:nvPr/>
          </p:nvSpPr>
          <p:spPr>
            <a:xfrm>
              <a:off x="165100" y="177800"/>
              <a:ext cx="1676399" cy="233699"/>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TERM</a:t>
              </a:r>
            </a:p>
          </p:txBody>
        </p:sp>
        <p:sp>
          <p:nvSpPr>
            <p:cNvPr id="306" name="Shape 306"/>
            <p:cNvSpPr/>
            <p:nvPr/>
          </p:nvSpPr>
          <p:spPr>
            <a:xfrm>
              <a:off x="165100" y="444500"/>
              <a:ext cx="1676399" cy="1415100"/>
            </a:xfrm>
            <a:prstGeom prst="rect">
              <a:avLst/>
            </a:prstGeom>
            <a:noFill/>
            <a:ln>
              <a:noFill/>
            </a:ln>
          </p:spPr>
          <p:txBody>
            <a:bodyPr anchorCtr="0" anchor="t" bIns="0" lIns="0" rIns="0" tIns="0">
              <a:noAutofit/>
            </a:bodyPr>
            <a:lstStyle/>
            <a:p>
              <a:pPr indent="0" lvl="0" marL="0" marR="0" rtl="0" algn="l">
                <a:lnSpc>
                  <a:spcPct val="133333"/>
                </a:lnSpc>
                <a:spcBef>
                  <a:spcPts val="0"/>
                </a:spcBef>
                <a:buSzPct val="25000"/>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307" name="Shape 307"/>
          <p:cNvGrpSpPr/>
          <p:nvPr/>
        </p:nvGrpSpPr>
        <p:grpSpPr>
          <a:xfrm>
            <a:off x="6362698" y="4114798"/>
            <a:ext cx="2031899" cy="2031899"/>
            <a:chOff x="0" y="0"/>
            <a:chExt cx="2031899" cy="2031899"/>
          </a:xfrm>
        </p:grpSpPr>
        <p:pic>
          <p:nvPicPr>
            <p:cNvPr id="308" name="Shape 308"/>
            <p:cNvPicPr preferRelativeResize="0"/>
            <p:nvPr/>
          </p:nvPicPr>
          <p:blipFill rotWithShape="1">
            <a:blip r:embed="rId11">
              <a:alphaModFix/>
            </a:blip>
            <a:srcRect b="0" l="0" r="0" t="0"/>
            <a:stretch/>
          </p:blipFill>
          <p:spPr>
            <a:xfrm>
              <a:off x="0" y="0"/>
              <a:ext cx="2031899" cy="2031899"/>
            </a:xfrm>
            <a:prstGeom prst="rect">
              <a:avLst/>
            </a:prstGeom>
            <a:noFill/>
            <a:ln>
              <a:noFill/>
            </a:ln>
          </p:spPr>
        </p:pic>
        <p:sp>
          <p:nvSpPr>
            <p:cNvPr id="309" name="Shape 309"/>
            <p:cNvSpPr/>
            <p:nvPr/>
          </p:nvSpPr>
          <p:spPr>
            <a:xfrm>
              <a:off x="177800" y="177800"/>
              <a:ext cx="1676399" cy="233699"/>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TERM</a:t>
              </a:r>
            </a:p>
          </p:txBody>
        </p:sp>
        <p:sp>
          <p:nvSpPr>
            <p:cNvPr id="310" name="Shape 310"/>
            <p:cNvSpPr/>
            <p:nvPr/>
          </p:nvSpPr>
          <p:spPr>
            <a:xfrm>
              <a:off x="177800" y="444500"/>
              <a:ext cx="1676399" cy="1415100"/>
            </a:xfrm>
            <a:prstGeom prst="rect">
              <a:avLst/>
            </a:prstGeom>
            <a:noFill/>
            <a:ln>
              <a:noFill/>
            </a:ln>
          </p:spPr>
          <p:txBody>
            <a:bodyPr anchorCtr="0" anchor="t" bIns="0" lIns="0" rIns="0" tIns="0">
              <a:noAutofit/>
            </a:bodyPr>
            <a:lstStyle/>
            <a:p>
              <a:pPr indent="0" lvl="0" marL="0" marR="0" rtl="0" algn="l">
                <a:lnSpc>
                  <a:spcPct val="133333"/>
                </a:lnSpc>
                <a:spcBef>
                  <a:spcPts val="0"/>
                </a:spcBef>
                <a:buSzPct val="25000"/>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sp>
        <p:nvSpPr>
          <p:cNvPr id="311" name="Shape 311"/>
          <p:cNvSpPr/>
          <p:nvPr/>
        </p:nvSpPr>
        <p:spPr>
          <a:xfrm>
            <a:off x="8790781" y="4114800"/>
            <a:ext cx="3236112" cy="2032020"/>
          </a:xfrm>
          <a:custGeom>
            <a:pathLst>
              <a:path extrusionOk="0" h="21600" w="2160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anchorCtr="0" anchor="t" bIns="279400" lIns="279400" rIns="279400" tIns="279400">
            <a:noAutofit/>
          </a:bodyPr>
          <a:lstStyle/>
          <a:p>
            <a:pPr indent="0" lvl="0" marL="0" marR="0" rtl="0" algn="l">
              <a:lnSpc>
                <a:spcPct val="133333"/>
              </a:lnSpc>
              <a:spcBef>
                <a:spcPts val="0"/>
              </a:spcBef>
              <a:buSzPct val="25000"/>
              <a:buNone/>
            </a:pPr>
            <a:r>
              <a:rPr b="0" i="0" lang="en-US" sz="1200" u="none" cap="none" strike="noStrik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Activity">
    <p:spTree>
      <p:nvGrpSpPr>
        <p:cNvPr id="312" name="Shape 312"/>
        <p:cNvGrpSpPr/>
        <p:nvPr/>
      </p:nvGrpSpPr>
      <p:grpSpPr>
        <a:xfrm>
          <a:off x="0" y="0"/>
          <a:ext cx="0" cy="0"/>
          <a:chOff x="0" y="0"/>
          <a:chExt cx="0" cy="0"/>
        </a:xfrm>
      </p:grpSpPr>
      <p:cxnSp>
        <p:nvCxnSpPr>
          <p:cNvPr id="313" name="Shape 313"/>
          <p:cNvCxnSpPr/>
          <p:nvPr/>
        </p:nvCxnSpPr>
        <p:spPr>
          <a:xfrm>
            <a:off x="635000" y="635000"/>
            <a:ext cx="11734800" cy="0"/>
          </a:xfrm>
          <a:prstGeom prst="straightConnector1">
            <a:avLst/>
          </a:prstGeom>
          <a:noFill/>
          <a:ln>
            <a:noFill/>
          </a:ln>
        </p:spPr>
      </p:cxnSp>
      <p:cxnSp>
        <p:nvCxnSpPr>
          <p:cNvPr id="314" name="Shape 314"/>
          <p:cNvCxnSpPr/>
          <p:nvPr/>
        </p:nvCxnSpPr>
        <p:spPr>
          <a:xfrm>
            <a:off x="635000" y="1219200"/>
            <a:ext cx="11734800" cy="0"/>
          </a:xfrm>
          <a:prstGeom prst="straightConnector1">
            <a:avLst/>
          </a:prstGeom>
          <a:noFill/>
          <a:ln>
            <a:noFill/>
          </a:ln>
        </p:spPr>
      </p:cxnSp>
      <p:grpSp>
        <p:nvGrpSpPr>
          <p:cNvPr id="315" name="Shape 315"/>
          <p:cNvGrpSpPr/>
          <p:nvPr/>
        </p:nvGrpSpPr>
        <p:grpSpPr>
          <a:xfrm>
            <a:off x="1384300" y="3130550"/>
            <a:ext cx="1269899" cy="1269899"/>
            <a:chOff x="0" y="0"/>
            <a:chExt cx="1269899" cy="1269899"/>
          </a:xfrm>
        </p:grpSpPr>
        <p:pic>
          <p:nvPicPr>
            <p:cNvPr id="316" name="Shape 316"/>
            <p:cNvPicPr preferRelativeResize="0"/>
            <p:nvPr/>
          </p:nvPicPr>
          <p:blipFill rotWithShape="1">
            <a:blip r:embed="rId2">
              <a:alphaModFix/>
            </a:blip>
            <a:srcRect b="0" l="0" r="0" t="0"/>
            <a:stretch/>
          </p:blipFill>
          <p:spPr>
            <a:xfrm>
              <a:off x="0" y="0"/>
              <a:ext cx="1269899" cy="1269899"/>
            </a:xfrm>
            <a:prstGeom prst="rect">
              <a:avLst/>
            </a:prstGeom>
            <a:noFill/>
            <a:ln>
              <a:noFill/>
            </a:ln>
          </p:spPr>
        </p:pic>
        <p:sp>
          <p:nvSpPr>
            <p:cNvPr id="317" name="Shape 317"/>
            <p:cNvSpPr/>
            <p:nvPr/>
          </p:nvSpPr>
          <p:spPr>
            <a:xfrm>
              <a:off x="88900" y="543558"/>
              <a:ext cx="1079400" cy="233699"/>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EXERCISE</a:t>
              </a:r>
            </a:p>
          </p:txBody>
        </p:sp>
      </p:grpSp>
      <p:cxnSp>
        <p:nvCxnSpPr>
          <p:cNvPr id="318" name="Shape 318"/>
          <p:cNvCxnSpPr/>
          <p:nvPr/>
        </p:nvCxnSpPr>
        <p:spPr>
          <a:xfrm flipH="1" rot="10800000">
            <a:off x="3911600" y="3243397"/>
            <a:ext cx="3735000" cy="299"/>
          </a:xfrm>
          <a:prstGeom prst="straightConnector1">
            <a:avLst/>
          </a:prstGeom>
          <a:noFill/>
          <a:ln>
            <a:noFill/>
          </a:ln>
        </p:spPr>
      </p:cxnSp>
      <p:cxnSp>
        <p:nvCxnSpPr>
          <p:cNvPr id="319" name="Shape 319"/>
          <p:cNvCxnSpPr/>
          <p:nvPr/>
        </p:nvCxnSpPr>
        <p:spPr>
          <a:xfrm flipH="1" rot="10800000">
            <a:off x="3911600" y="5381314"/>
            <a:ext cx="3735000" cy="299"/>
          </a:xfrm>
          <a:prstGeom prst="straightConnector1">
            <a:avLst/>
          </a:prstGeom>
          <a:noFill/>
          <a:ln>
            <a:noFill/>
          </a:ln>
        </p:spPr>
      </p:cxnSp>
      <p:sp>
        <p:nvSpPr>
          <p:cNvPr id="320" name="Shape 320"/>
          <p:cNvSpPr/>
          <p:nvPr/>
        </p:nvSpPr>
        <p:spPr>
          <a:xfrm>
            <a:off x="3911600" y="2989696"/>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TIMING</a:t>
            </a:r>
          </a:p>
        </p:txBody>
      </p:sp>
      <p:sp>
        <p:nvSpPr>
          <p:cNvPr id="321" name="Shape 321"/>
          <p:cNvSpPr/>
          <p:nvPr/>
        </p:nvSpPr>
        <p:spPr>
          <a:xfrm>
            <a:off x="3911600" y="5114914"/>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DELIVERABLE</a:t>
            </a:r>
          </a:p>
        </p:txBody>
      </p:sp>
      <p:cxnSp>
        <p:nvCxnSpPr>
          <p:cNvPr id="322" name="Shape 322"/>
          <p:cNvCxnSpPr/>
          <p:nvPr/>
        </p:nvCxnSpPr>
        <p:spPr>
          <a:xfrm flipH="1" rot="10800000">
            <a:off x="3911600" y="2223000"/>
            <a:ext cx="3735000" cy="299"/>
          </a:xfrm>
          <a:prstGeom prst="straightConnector1">
            <a:avLst/>
          </a:prstGeom>
          <a:noFill/>
          <a:ln>
            <a:noFill/>
          </a:ln>
        </p:spPr>
      </p:cxnSp>
      <p:sp>
        <p:nvSpPr>
          <p:cNvPr id="323" name="Shape 323"/>
          <p:cNvSpPr/>
          <p:nvPr/>
        </p:nvSpPr>
        <p:spPr>
          <a:xfrm>
            <a:off x="3911600" y="1969299"/>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KEY OBJECTIVE(S)</a:t>
            </a:r>
          </a:p>
        </p:txBody>
      </p:sp>
      <p:cxnSp>
        <p:nvCxnSpPr>
          <p:cNvPr id="324" name="Shape 324"/>
          <p:cNvCxnSpPr/>
          <p:nvPr/>
        </p:nvCxnSpPr>
        <p:spPr>
          <a:xfrm rot="10800000">
            <a:off x="3225800" y="1803737"/>
            <a:ext cx="0" cy="4430399"/>
          </a:xfrm>
          <a:prstGeom prst="straightConnector1">
            <a:avLst/>
          </a:prstGeom>
          <a:noFill/>
          <a:ln cap="flat" cmpd="sng" w="12700">
            <a:solidFill>
              <a:srgbClr val="EAEAEA"/>
            </a:solidFill>
            <a:prstDash val="solid"/>
            <a:miter/>
            <a:headEnd len="med" w="med" type="none"/>
            <a:tailEnd len="med" w="med" type="none"/>
          </a:ln>
        </p:spPr>
      </p:cxn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amp;A">
    <p:bg>
      <p:bgPr>
        <a:solidFill>
          <a:srgbClr val="FFDB00"/>
        </a:solidFill>
      </p:bgPr>
    </p:bg>
    <p:spTree>
      <p:nvGrpSpPr>
        <p:cNvPr id="325" name="Shape 325"/>
        <p:cNvGrpSpPr/>
        <p:nvPr/>
      </p:nvGrpSpPr>
      <p:grpSpPr>
        <a:xfrm>
          <a:off x="0" y="0"/>
          <a:ext cx="0" cy="0"/>
          <a:chOff x="0" y="0"/>
          <a:chExt cx="0" cy="0"/>
        </a:xfrm>
      </p:grpSpPr>
      <p:cxnSp>
        <p:nvCxnSpPr>
          <p:cNvPr id="326" name="Shape 326"/>
          <p:cNvCxnSpPr/>
          <p:nvPr/>
        </p:nvCxnSpPr>
        <p:spPr>
          <a:xfrm>
            <a:off x="635000" y="635000"/>
            <a:ext cx="11734800" cy="0"/>
          </a:xfrm>
          <a:prstGeom prst="straightConnector1">
            <a:avLst/>
          </a:prstGeom>
          <a:noFill/>
          <a:ln cap="flat" cmpd="sng" w="9525">
            <a:solidFill>
              <a:srgbClr val="FFFFFF"/>
            </a:solidFill>
            <a:prstDash val="solid"/>
            <a:miter/>
            <a:headEnd len="med" w="med" type="none"/>
            <a:tailEnd len="med" w="med" type="none"/>
          </a:ln>
        </p:spPr>
      </p:cxnSp>
      <p:cxnSp>
        <p:nvCxnSpPr>
          <p:cNvPr id="327" name="Shape 327"/>
          <p:cNvCxnSpPr/>
          <p:nvPr/>
        </p:nvCxnSpPr>
        <p:spPr>
          <a:xfrm>
            <a:off x="635000" y="1219200"/>
            <a:ext cx="11734800" cy="0"/>
          </a:xfrm>
          <a:prstGeom prst="straightConnector1">
            <a:avLst/>
          </a:prstGeom>
          <a:noFill/>
          <a:ln cap="flat" cmpd="sng" w="9525">
            <a:solidFill>
              <a:srgbClr val="FFFFFF"/>
            </a:solidFill>
            <a:prstDash val="solid"/>
            <a:miter/>
            <a:headEnd len="med" w="med" type="none"/>
            <a:tailEnd len="med" w="med" type="none"/>
          </a:ln>
        </p:spPr>
      </p:cxnSp>
      <p:sp>
        <p:nvSpPr>
          <p:cNvPr id="328" name="Shape 328"/>
          <p:cNvSpPr/>
          <p:nvPr/>
        </p:nvSpPr>
        <p:spPr>
          <a:xfrm>
            <a:off x="635000" y="1473200"/>
            <a:ext cx="11734800" cy="1460399"/>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i="0" lang="en-US" sz="12000" u="none" cap="none" strike="noStrike">
                <a:solidFill>
                  <a:srgbClr val="FFFFFF"/>
                </a:solidFill>
                <a:latin typeface="Arial"/>
                <a:ea typeface="Arial"/>
                <a:cs typeface="Arial"/>
                <a:sym typeface="Arial"/>
              </a:rPr>
              <a:t>Q&amp;A</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Exit Tickets">
    <p:bg>
      <p:bgPr>
        <a:solidFill>
          <a:srgbClr val="FFAFC0"/>
        </a:solidFill>
      </p:bgPr>
    </p:bg>
    <p:spTree>
      <p:nvGrpSpPr>
        <p:cNvPr id="329" name="Shape 329"/>
        <p:cNvGrpSpPr/>
        <p:nvPr/>
      </p:nvGrpSpPr>
      <p:grpSpPr>
        <a:xfrm>
          <a:off x="0" y="0"/>
          <a:ext cx="0" cy="0"/>
          <a:chOff x="0" y="0"/>
          <a:chExt cx="0" cy="0"/>
        </a:xfrm>
      </p:grpSpPr>
      <p:cxnSp>
        <p:nvCxnSpPr>
          <p:cNvPr id="330" name="Shape 330"/>
          <p:cNvCxnSpPr/>
          <p:nvPr/>
        </p:nvCxnSpPr>
        <p:spPr>
          <a:xfrm>
            <a:off x="635000" y="635000"/>
            <a:ext cx="11734800" cy="0"/>
          </a:xfrm>
          <a:prstGeom prst="straightConnector1">
            <a:avLst/>
          </a:prstGeom>
          <a:noFill/>
          <a:ln cap="flat" cmpd="sng" w="9525">
            <a:solidFill>
              <a:srgbClr val="FFFFFF"/>
            </a:solidFill>
            <a:prstDash val="solid"/>
            <a:miter/>
            <a:headEnd len="med" w="med" type="none"/>
            <a:tailEnd len="med" w="med" type="none"/>
          </a:ln>
        </p:spPr>
      </p:cxnSp>
      <p:cxnSp>
        <p:nvCxnSpPr>
          <p:cNvPr id="331" name="Shape 331"/>
          <p:cNvCxnSpPr/>
          <p:nvPr/>
        </p:nvCxnSpPr>
        <p:spPr>
          <a:xfrm>
            <a:off x="635000" y="1219200"/>
            <a:ext cx="11734800" cy="0"/>
          </a:xfrm>
          <a:prstGeom prst="straightConnector1">
            <a:avLst/>
          </a:prstGeom>
          <a:noFill/>
          <a:ln cap="flat" cmpd="sng" w="9525">
            <a:solidFill>
              <a:srgbClr val="FFFFFF"/>
            </a:solidFill>
            <a:prstDash val="solid"/>
            <a:miter/>
            <a:headEnd len="med" w="med" type="none"/>
            <a:tailEnd len="med" w="med" type="none"/>
          </a:ln>
        </p:spPr>
      </p:cxnSp>
      <p:sp>
        <p:nvSpPr>
          <p:cNvPr id="332" name="Shape 332"/>
          <p:cNvSpPr/>
          <p:nvPr/>
        </p:nvSpPr>
        <p:spPr>
          <a:xfrm>
            <a:off x="635000" y="1473200"/>
            <a:ext cx="11734800" cy="1460399"/>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i="0" lang="en-US" sz="12000" u="none" cap="none" strike="noStrike">
                <a:solidFill>
                  <a:srgbClr val="FFFFFF"/>
                </a:solidFill>
                <a:latin typeface="Arial"/>
                <a:ea typeface="Arial"/>
                <a:cs typeface="Arial"/>
                <a:sym typeface="Arial"/>
              </a:rPr>
              <a:t>EXIT TICKETS</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p:spTree>
      <p:nvGrpSpPr>
        <p:cNvPr id="333" name="Shape 333"/>
        <p:cNvGrpSpPr/>
        <p:nvPr/>
      </p:nvGrpSpPr>
      <p:grpSpPr>
        <a:xfrm>
          <a:off x="0" y="0"/>
          <a:ext cx="0" cy="0"/>
          <a:chOff x="0" y="0"/>
          <a:chExt cx="0" cy="0"/>
        </a:xfrm>
      </p:grpSpPr>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Activity copy">
    <p:spTree>
      <p:nvGrpSpPr>
        <p:cNvPr id="334" name="Shape 334"/>
        <p:cNvGrpSpPr/>
        <p:nvPr/>
      </p:nvGrpSpPr>
      <p:grpSpPr>
        <a:xfrm>
          <a:off x="0" y="0"/>
          <a:ext cx="0" cy="0"/>
          <a:chOff x="0" y="0"/>
          <a:chExt cx="0" cy="0"/>
        </a:xfrm>
      </p:grpSpPr>
      <p:cxnSp>
        <p:nvCxnSpPr>
          <p:cNvPr id="335" name="Shape 335"/>
          <p:cNvCxnSpPr/>
          <p:nvPr/>
        </p:nvCxnSpPr>
        <p:spPr>
          <a:xfrm>
            <a:off x="635000" y="635000"/>
            <a:ext cx="11734800" cy="0"/>
          </a:xfrm>
          <a:prstGeom prst="straightConnector1">
            <a:avLst/>
          </a:prstGeom>
          <a:noFill/>
          <a:ln>
            <a:noFill/>
          </a:ln>
        </p:spPr>
      </p:cxnSp>
      <p:cxnSp>
        <p:nvCxnSpPr>
          <p:cNvPr id="336" name="Shape 336"/>
          <p:cNvCxnSpPr/>
          <p:nvPr/>
        </p:nvCxnSpPr>
        <p:spPr>
          <a:xfrm>
            <a:off x="635000" y="1219200"/>
            <a:ext cx="11734800" cy="0"/>
          </a:xfrm>
          <a:prstGeom prst="straightConnector1">
            <a:avLst/>
          </a:prstGeom>
          <a:noFill/>
          <a:ln>
            <a:noFill/>
          </a:ln>
        </p:spPr>
      </p:cxnSp>
      <p:grpSp>
        <p:nvGrpSpPr>
          <p:cNvPr id="337" name="Shape 337"/>
          <p:cNvGrpSpPr/>
          <p:nvPr/>
        </p:nvGrpSpPr>
        <p:grpSpPr>
          <a:xfrm>
            <a:off x="1384300" y="3130550"/>
            <a:ext cx="1269899" cy="1269899"/>
            <a:chOff x="0" y="0"/>
            <a:chExt cx="1269899" cy="1269899"/>
          </a:xfrm>
        </p:grpSpPr>
        <p:pic>
          <p:nvPicPr>
            <p:cNvPr id="338" name="Shape 338"/>
            <p:cNvPicPr preferRelativeResize="0"/>
            <p:nvPr/>
          </p:nvPicPr>
          <p:blipFill rotWithShape="1">
            <a:blip r:embed="rId2">
              <a:alphaModFix/>
            </a:blip>
            <a:srcRect b="0" l="0" r="0" t="0"/>
            <a:stretch/>
          </p:blipFill>
          <p:spPr>
            <a:xfrm>
              <a:off x="0" y="0"/>
              <a:ext cx="1269899" cy="1269899"/>
            </a:xfrm>
            <a:prstGeom prst="rect">
              <a:avLst/>
            </a:prstGeom>
            <a:noFill/>
            <a:ln>
              <a:noFill/>
            </a:ln>
          </p:spPr>
        </p:pic>
        <p:sp>
          <p:nvSpPr>
            <p:cNvPr id="339" name="Shape 339"/>
            <p:cNvSpPr/>
            <p:nvPr/>
          </p:nvSpPr>
          <p:spPr>
            <a:xfrm>
              <a:off x="88900" y="543558"/>
              <a:ext cx="1079400" cy="233699"/>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EXERCISE</a:t>
              </a:r>
            </a:p>
          </p:txBody>
        </p:sp>
      </p:grpSp>
      <p:cxnSp>
        <p:nvCxnSpPr>
          <p:cNvPr id="340" name="Shape 340"/>
          <p:cNvCxnSpPr/>
          <p:nvPr/>
        </p:nvCxnSpPr>
        <p:spPr>
          <a:xfrm rot="10800000">
            <a:off x="3225800" y="1803737"/>
            <a:ext cx="0" cy="4430399"/>
          </a:xfrm>
          <a:prstGeom prst="straightConnector1">
            <a:avLst/>
          </a:prstGeom>
          <a:noFill/>
          <a:ln cap="flat" cmpd="sng" w="12700">
            <a:solidFill>
              <a:srgbClr val="EAEAEA"/>
            </a:solidFill>
            <a:prstDash val="solid"/>
            <a:miter/>
            <a:headEnd len="med" w="med" type="none"/>
            <a:tailEnd len="med" w="med" type="none"/>
          </a:ln>
        </p:spPr>
      </p:cxn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se Study">
    <p:spTree>
      <p:nvGrpSpPr>
        <p:cNvPr id="341" name="Shape 341"/>
        <p:cNvGrpSpPr/>
        <p:nvPr/>
      </p:nvGrpSpPr>
      <p:grpSpPr>
        <a:xfrm>
          <a:off x="0" y="0"/>
          <a:ext cx="0" cy="0"/>
          <a:chOff x="0" y="0"/>
          <a:chExt cx="0" cy="0"/>
        </a:xfrm>
      </p:grpSpPr>
      <p:cxnSp>
        <p:nvCxnSpPr>
          <p:cNvPr id="342" name="Shape 342"/>
          <p:cNvCxnSpPr/>
          <p:nvPr/>
        </p:nvCxnSpPr>
        <p:spPr>
          <a:xfrm>
            <a:off x="635000" y="635000"/>
            <a:ext cx="11734800" cy="0"/>
          </a:xfrm>
          <a:prstGeom prst="straightConnector1">
            <a:avLst/>
          </a:prstGeom>
          <a:noFill/>
          <a:ln>
            <a:noFill/>
          </a:ln>
        </p:spPr>
      </p:cxnSp>
      <p:cxnSp>
        <p:nvCxnSpPr>
          <p:cNvPr id="343" name="Shape 343"/>
          <p:cNvCxnSpPr/>
          <p:nvPr/>
        </p:nvCxnSpPr>
        <p:spPr>
          <a:xfrm>
            <a:off x="635000" y="1219200"/>
            <a:ext cx="11734800" cy="0"/>
          </a:xfrm>
          <a:prstGeom prst="straightConnector1">
            <a:avLst/>
          </a:prstGeom>
          <a:noFill/>
          <a:ln>
            <a:noFill/>
          </a:ln>
        </p:spPr>
      </p:cxnSp>
      <p:cxnSp>
        <p:nvCxnSpPr>
          <p:cNvPr id="344" name="Shape 344"/>
          <p:cNvCxnSpPr/>
          <p:nvPr/>
        </p:nvCxnSpPr>
        <p:spPr>
          <a:xfrm flipH="1" rot="10800000">
            <a:off x="8623300" y="2781000"/>
            <a:ext cx="3735000" cy="299"/>
          </a:xfrm>
          <a:prstGeom prst="straightConnector1">
            <a:avLst/>
          </a:prstGeom>
          <a:noFill/>
          <a:ln>
            <a:noFill/>
          </a:ln>
        </p:spPr>
      </p:cxnSp>
      <p:cxnSp>
        <p:nvCxnSpPr>
          <p:cNvPr id="345" name="Shape 345"/>
          <p:cNvCxnSpPr/>
          <p:nvPr/>
        </p:nvCxnSpPr>
        <p:spPr>
          <a:xfrm flipH="1" rot="10800000">
            <a:off x="635000" y="2781000"/>
            <a:ext cx="7742699" cy="299"/>
          </a:xfrm>
          <a:prstGeom prst="straightConnector1">
            <a:avLst/>
          </a:prstGeom>
          <a:noFill/>
          <a:ln>
            <a:noFill/>
          </a:ln>
        </p:spPr>
      </p:cxnSp>
      <p:sp>
        <p:nvSpPr>
          <p:cNvPr id="346" name="Shape 346"/>
          <p:cNvSpPr/>
          <p:nvPr/>
        </p:nvSpPr>
        <p:spPr>
          <a:xfrm>
            <a:off x="635000" y="2387600"/>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SUMMARY</a:t>
            </a:r>
          </a:p>
        </p:txBody>
      </p:sp>
      <p:sp>
        <p:nvSpPr>
          <p:cNvPr id="347" name="Shape 347"/>
          <p:cNvSpPr/>
          <p:nvPr/>
        </p:nvSpPr>
        <p:spPr>
          <a:xfrm>
            <a:off x="8636000" y="2387600"/>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KEY CHALLENGE / QUESTION</a:t>
            </a:r>
          </a:p>
        </p:txBody>
      </p:sp>
      <p:sp>
        <p:nvSpPr>
          <p:cNvPr id="348" name="Shape 348"/>
          <p:cNvSpPr txBox="1"/>
          <p:nvPr>
            <p:ph idx="12" type="sldNum"/>
          </p:nvPr>
        </p:nvSpPr>
        <p:spPr>
          <a:xfrm>
            <a:off x="12014200" y="739139"/>
            <a:ext cx="345899" cy="426599"/>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Exercise">
    <p:spTree>
      <p:nvGrpSpPr>
        <p:cNvPr id="23" name="Shape 23"/>
        <p:cNvGrpSpPr/>
        <p:nvPr/>
      </p:nvGrpSpPr>
      <p:grpSpPr>
        <a:xfrm>
          <a:off x="0" y="0"/>
          <a:ext cx="0" cy="0"/>
          <a:chOff x="0" y="0"/>
          <a:chExt cx="0" cy="0"/>
        </a:xfrm>
      </p:grpSpPr>
      <p:cxnSp>
        <p:nvCxnSpPr>
          <p:cNvPr id="24" name="Shape 24"/>
          <p:cNvCxnSpPr/>
          <p:nvPr/>
        </p:nvCxnSpPr>
        <p:spPr>
          <a:xfrm>
            <a:off x="635000" y="635000"/>
            <a:ext cx="11734800" cy="11"/>
          </a:xfrm>
          <a:prstGeom prst="straightConnector1">
            <a:avLst/>
          </a:prstGeom>
          <a:noFill/>
          <a:ln>
            <a:noFill/>
          </a:ln>
        </p:spPr>
      </p:cxnSp>
      <p:cxnSp>
        <p:nvCxnSpPr>
          <p:cNvPr id="25" name="Shape 25"/>
          <p:cNvCxnSpPr/>
          <p:nvPr/>
        </p:nvCxnSpPr>
        <p:spPr>
          <a:xfrm>
            <a:off x="635000" y="1219200"/>
            <a:ext cx="11734800" cy="11"/>
          </a:xfrm>
          <a:prstGeom prst="straightConnector1">
            <a:avLst/>
          </a:prstGeom>
          <a:noFill/>
          <a:ln>
            <a:noFill/>
          </a:ln>
        </p:spPr>
      </p:cxnSp>
      <p:cxnSp>
        <p:nvCxnSpPr>
          <p:cNvPr id="26" name="Shape 26"/>
          <p:cNvCxnSpPr/>
          <p:nvPr/>
        </p:nvCxnSpPr>
        <p:spPr>
          <a:xfrm flipH="1" rot="10800000">
            <a:off x="635000" y="2781009"/>
            <a:ext cx="3735026" cy="290"/>
          </a:xfrm>
          <a:prstGeom prst="straightConnector1">
            <a:avLst/>
          </a:prstGeom>
          <a:noFill/>
          <a:ln>
            <a:noFill/>
          </a:ln>
        </p:spPr>
      </p:cxnSp>
      <p:cxnSp>
        <p:nvCxnSpPr>
          <p:cNvPr id="27" name="Shape 27"/>
          <p:cNvCxnSpPr/>
          <p:nvPr/>
        </p:nvCxnSpPr>
        <p:spPr>
          <a:xfrm flipH="1" rot="10800000">
            <a:off x="4622800" y="2781141"/>
            <a:ext cx="7742696" cy="158"/>
          </a:xfrm>
          <a:prstGeom prst="straightConnector1">
            <a:avLst/>
          </a:prstGeom>
          <a:noFill/>
          <a:ln>
            <a:noFill/>
          </a:ln>
        </p:spPr>
      </p:cxnSp>
      <p:cxnSp>
        <p:nvCxnSpPr>
          <p:cNvPr id="28" name="Shape 28"/>
          <p:cNvCxnSpPr/>
          <p:nvPr/>
        </p:nvCxnSpPr>
        <p:spPr>
          <a:xfrm flipH="1" rot="10800000">
            <a:off x="635000" y="5752809"/>
            <a:ext cx="3735026" cy="290"/>
          </a:xfrm>
          <a:prstGeom prst="straightConnector1">
            <a:avLst/>
          </a:prstGeom>
          <a:noFill/>
          <a:ln>
            <a:noFill/>
          </a:ln>
        </p:spPr>
      </p:cxnSp>
      <p:cxnSp>
        <p:nvCxnSpPr>
          <p:cNvPr id="29" name="Shape 29"/>
          <p:cNvCxnSpPr/>
          <p:nvPr/>
        </p:nvCxnSpPr>
        <p:spPr>
          <a:xfrm>
            <a:off x="4635500" y="5753100"/>
            <a:ext cx="7731807" cy="17"/>
          </a:xfrm>
          <a:prstGeom prst="straightConnector1">
            <a:avLst/>
          </a:prstGeom>
          <a:noFill/>
          <a:ln>
            <a:noFill/>
          </a:ln>
        </p:spPr>
      </p:cxnSp>
      <p:sp>
        <p:nvSpPr>
          <p:cNvPr id="30" name="Shape 30"/>
          <p:cNvSpPr/>
          <p:nvPr/>
        </p:nvSpPr>
        <p:spPr>
          <a:xfrm>
            <a:off x="635000" y="2387600"/>
            <a:ext cx="3733800"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KEY OBJECTIVE(S)</a:t>
            </a:r>
          </a:p>
        </p:txBody>
      </p:sp>
      <p:sp>
        <p:nvSpPr>
          <p:cNvPr id="31" name="Shape 31"/>
          <p:cNvSpPr/>
          <p:nvPr/>
        </p:nvSpPr>
        <p:spPr>
          <a:xfrm>
            <a:off x="4635500" y="2387600"/>
            <a:ext cx="3733800"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AGENDA</a:t>
            </a:r>
          </a:p>
        </p:txBody>
      </p:sp>
      <p:sp>
        <p:nvSpPr>
          <p:cNvPr id="32" name="Shape 32"/>
          <p:cNvSpPr/>
          <p:nvPr/>
        </p:nvSpPr>
        <p:spPr>
          <a:xfrm>
            <a:off x="4635500" y="5359400"/>
            <a:ext cx="7746999"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RESOURCES</a:t>
            </a:r>
          </a:p>
        </p:txBody>
      </p:sp>
      <p:sp>
        <p:nvSpPr>
          <p:cNvPr id="33" name="Shape 33"/>
          <p:cNvSpPr/>
          <p:nvPr/>
        </p:nvSpPr>
        <p:spPr>
          <a:xfrm>
            <a:off x="635000" y="5359400"/>
            <a:ext cx="3733800"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DELIVERABLE</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Full Page Image">
    <p:spTree>
      <p:nvGrpSpPr>
        <p:cNvPr id="349" name="Shape 349"/>
        <p:cNvGrpSpPr/>
        <p:nvPr/>
      </p:nvGrpSpPr>
      <p:grpSpPr>
        <a:xfrm>
          <a:off x="0" y="0"/>
          <a:ext cx="0" cy="0"/>
          <a:chOff x="0" y="0"/>
          <a:chExt cx="0" cy="0"/>
        </a:xfrm>
      </p:grpSpPr>
      <p:sp>
        <p:nvSpPr>
          <p:cNvPr id="350" name="Shape 350"/>
          <p:cNvSpPr txBox="1"/>
          <p:nvPr>
            <p:ph idx="1" type="body"/>
          </p:nvPr>
        </p:nvSpPr>
        <p:spPr>
          <a:xfrm>
            <a:off x="317500" y="317500"/>
            <a:ext cx="12369900" cy="66675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351" name="Shape 351"/>
          <p:cNvSpPr txBox="1"/>
          <p:nvPr>
            <p:ph type="title"/>
          </p:nvPr>
        </p:nvSpPr>
        <p:spPr>
          <a:xfrm>
            <a:off x="635000" y="1473200"/>
            <a:ext cx="11734800" cy="1498500"/>
          </a:xfrm>
          <a:prstGeom prst="rect">
            <a:avLst/>
          </a:prstGeom>
          <a:noFill/>
          <a:ln>
            <a:noFill/>
          </a:ln>
        </p:spPr>
        <p:txBody>
          <a:bodyPr anchorCtr="0" anchor="t" bIns="91425" lIns="91425" rIns="91425" tIns="91425"/>
          <a:lstStyle>
            <a:lvl1pPr lvl="0" rtl="0">
              <a:lnSpc>
                <a:spcPct val="92592"/>
              </a:lnSpc>
              <a:spcBef>
                <a:spcPts val="0"/>
              </a:spcBef>
              <a:defRPr/>
            </a:lvl1pPr>
            <a:lvl2pPr indent="228600" lvl="1" rtl="0">
              <a:lnSpc>
                <a:spcPct val="92592"/>
              </a:lnSpc>
              <a:spcBef>
                <a:spcPts val="0"/>
              </a:spcBef>
              <a:defRPr/>
            </a:lvl2pPr>
            <a:lvl3pPr indent="457200" lvl="2" rtl="0">
              <a:lnSpc>
                <a:spcPct val="92592"/>
              </a:lnSpc>
              <a:spcBef>
                <a:spcPts val="0"/>
              </a:spcBef>
              <a:defRPr/>
            </a:lvl3pPr>
            <a:lvl4pPr indent="685800" lvl="3" rtl="0">
              <a:lnSpc>
                <a:spcPct val="92592"/>
              </a:lnSpc>
              <a:spcBef>
                <a:spcPts val="0"/>
              </a:spcBef>
              <a:defRPr/>
            </a:lvl4pPr>
            <a:lvl5pPr indent="914400" lvl="4" rtl="0">
              <a:lnSpc>
                <a:spcPct val="92592"/>
              </a:lnSpc>
              <a:spcBef>
                <a:spcPts val="0"/>
              </a:spcBef>
              <a:defRPr/>
            </a:lvl5pPr>
            <a:lvl6pPr indent="1143000" lvl="5" rtl="0">
              <a:lnSpc>
                <a:spcPct val="92592"/>
              </a:lnSpc>
              <a:spcBef>
                <a:spcPts val="0"/>
              </a:spcBef>
              <a:defRPr/>
            </a:lvl6pPr>
            <a:lvl7pPr indent="1371600" lvl="6" rtl="0">
              <a:lnSpc>
                <a:spcPct val="92592"/>
              </a:lnSpc>
              <a:spcBef>
                <a:spcPts val="0"/>
              </a:spcBef>
              <a:defRPr/>
            </a:lvl7pPr>
            <a:lvl8pPr indent="1600200" lvl="7" rtl="0">
              <a:lnSpc>
                <a:spcPct val="92592"/>
              </a:lnSpc>
              <a:spcBef>
                <a:spcPts val="0"/>
              </a:spcBef>
              <a:defRPr/>
            </a:lvl8pPr>
            <a:lvl9pPr indent="1828800" lvl="8" rtl="0">
              <a:lnSpc>
                <a:spcPct val="92592"/>
              </a:lnSpc>
              <a:spcBef>
                <a:spcPts val="0"/>
              </a:spcBef>
              <a:defRPr/>
            </a:lvl9pPr>
          </a:lstStyle>
          <a:p/>
        </p:txBody>
      </p:sp>
      <p:sp>
        <p:nvSpPr>
          <p:cNvPr id="352" name="Shape 352"/>
          <p:cNvSpPr txBox="1"/>
          <p:nvPr>
            <p:ph idx="12" type="sldNum"/>
          </p:nvPr>
        </p:nvSpPr>
        <p:spPr>
          <a:xfrm>
            <a:off x="12014200" y="739139"/>
            <a:ext cx="362100" cy="426599"/>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MAC">
    <p:spTree>
      <p:nvGrpSpPr>
        <p:cNvPr id="353" name="Shape 353"/>
        <p:cNvGrpSpPr/>
        <p:nvPr/>
      </p:nvGrpSpPr>
      <p:grpSpPr>
        <a:xfrm>
          <a:off x="0" y="0"/>
          <a:ext cx="0" cy="0"/>
          <a:chOff x="0" y="0"/>
          <a:chExt cx="0" cy="0"/>
        </a:xfrm>
      </p:grpSpPr>
      <p:pic>
        <p:nvPicPr>
          <p:cNvPr id="354" name="Shape 354"/>
          <p:cNvPicPr preferRelativeResize="0"/>
          <p:nvPr/>
        </p:nvPicPr>
        <p:blipFill rotWithShape="1">
          <a:blip r:embed="rId2">
            <a:alphaModFix/>
          </a:blip>
          <a:srcRect b="0" l="0" r="0" t="0"/>
          <a:stretch/>
        </p:blipFill>
        <p:spPr>
          <a:xfrm>
            <a:off x="3314700" y="1555328"/>
            <a:ext cx="6361500" cy="5156100"/>
          </a:xfrm>
          <a:prstGeom prst="rect">
            <a:avLst/>
          </a:prstGeom>
          <a:noFill/>
          <a:ln>
            <a:noFill/>
          </a:ln>
        </p:spPr>
      </p:pic>
      <p:cxnSp>
        <p:nvCxnSpPr>
          <p:cNvPr id="355" name="Shape 355"/>
          <p:cNvCxnSpPr/>
          <p:nvPr/>
        </p:nvCxnSpPr>
        <p:spPr>
          <a:xfrm>
            <a:off x="635000" y="635000"/>
            <a:ext cx="11734800" cy="0"/>
          </a:xfrm>
          <a:prstGeom prst="straightConnector1">
            <a:avLst/>
          </a:prstGeom>
          <a:noFill/>
          <a:ln>
            <a:noFill/>
          </a:ln>
        </p:spPr>
      </p:cxnSp>
      <p:cxnSp>
        <p:nvCxnSpPr>
          <p:cNvPr id="356" name="Shape 356"/>
          <p:cNvCxnSpPr/>
          <p:nvPr/>
        </p:nvCxnSpPr>
        <p:spPr>
          <a:xfrm>
            <a:off x="635000" y="1219200"/>
            <a:ext cx="11734800" cy="0"/>
          </a:xfrm>
          <a:prstGeom prst="straightConnector1">
            <a:avLst/>
          </a:prstGeom>
          <a:noFill/>
          <a:ln>
            <a:noFill/>
          </a:ln>
        </p:spPr>
      </p:cxnSp>
      <p:sp>
        <p:nvSpPr>
          <p:cNvPr id="357" name="Shape 357"/>
          <p:cNvSpPr txBox="1"/>
          <p:nvPr>
            <p:ph idx="1" type="body"/>
          </p:nvPr>
        </p:nvSpPr>
        <p:spPr>
          <a:xfrm>
            <a:off x="3606800" y="1803400"/>
            <a:ext cx="5829299" cy="32892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358" name="Shape 358"/>
          <p:cNvSpPr txBox="1"/>
          <p:nvPr>
            <p:ph idx="12" type="sldNum"/>
          </p:nvPr>
        </p:nvSpPr>
        <p:spPr>
          <a:xfrm>
            <a:off x="12014200" y="739139"/>
            <a:ext cx="362100" cy="426599"/>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MAC Book Pro">
    <p:spTree>
      <p:nvGrpSpPr>
        <p:cNvPr id="359" name="Shape 359"/>
        <p:cNvGrpSpPr/>
        <p:nvPr/>
      </p:nvGrpSpPr>
      <p:grpSpPr>
        <a:xfrm>
          <a:off x="0" y="0"/>
          <a:ext cx="0" cy="0"/>
          <a:chOff x="0" y="0"/>
          <a:chExt cx="0" cy="0"/>
        </a:xfrm>
      </p:grpSpPr>
      <p:pic>
        <p:nvPicPr>
          <p:cNvPr id="360" name="Shape 360"/>
          <p:cNvPicPr preferRelativeResize="0"/>
          <p:nvPr/>
        </p:nvPicPr>
        <p:blipFill rotWithShape="1">
          <a:blip r:embed="rId2">
            <a:alphaModFix/>
          </a:blip>
          <a:srcRect b="0" l="0" r="0" t="0"/>
          <a:stretch/>
        </p:blipFill>
        <p:spPr>
          <a:xfrm>
            <a:off x="2794792" y="1556145"/>
            <a:ext cx="7328699" cy="5128499"/>
          </a:xfrm>
          <a:prstGeom prst="rect">
            <a:avLst/>
          </a:prstGeom>
          <a:noFill/>
          <a:ln>
            <a:noFill/>
          </a:ln>
        </p:spPr>
      </p:pic>
      <p:cxnSp>
        <p:nvCxnSpPr>
          <p:cNvPr id="361" name="Shape 361"/>
          <p:cNvCxnSpPr/>
          <p:nvPr/>
        </p:nvCxnSpPr>
        <p:spPr>
          <a:xfrm>
            <a:off x="635000" y="635000"/>
            <a:ext cx="11734800" cy="0"/>
          </a:xfrm>
          <a:prstGeom prst="straightConnector1">
            <a:avLst/>
          </a:prstGeom>
          <a:noFill/>
          <a:ln>
            <a:noFill/>
          </a:ln>
        </p:spPr>
      </p:cxnSp>
      <p:cxnSp>
        <p:nvCxnSpPr>
          <p:cNvPr id="362" name="Shape 362"/>
          <p:cNvCxnSpPr/>
          <p:nvPr/>
        </p:nvCxnSpPr>
        <p:spPr>
          <a:xfrm>
            <a:off x="635000" y="1219200"/>
            <a:ext cx="11734800" cy="0"/>
          </a:xfrm>
          <a:prstGeom prst="straightConnector1">
            <a:avLst/>
          </a:prstGeom>
          <a:noFill/>
          <a:ln>
            <a:noFill/>
          </a:ln>
        </p:spPr>
      </p:cxnSp>
      <p:sp>
        <p:nvSpPr>
          <p:cNvPr id="363" name="Shape 363"/>
          <p:cNvSpPr txBox="1"/>
          <p:nvPr>
            <p:ph idx="1" type="body"/>
          </p:nvPr>
        </p:nvSpPr>
        <p:spPr>
          <a:xfrm>
            <a:off x="3759200" y="1841500"/>
            <a:ext cx="5448300" cy="33909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364" name="Shape 364"/>
          <p:cNvSpPr txBox="1"/>
          <p:nvPr>
            <p:ph idx="12" type="sldNum"/>
          </p:nvPr>
        </p:nvSpPr>
        <p:spPr>
          <a:xfrm>
            <a:off x="12014200" y="739139"/>
            <a:ext cx="362100" cy="426599"/>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Pad">
    <p:spTree>
      <p:nvGrpSpPr>
        <p:cNvPr id="365" name="Shape 365"/>
        <p:cNvGrpSpPr/>
        <p:nvPr/>
      </p:nvGrpSpPr>
      <p:grpSpPr>
        <a:xfrm>
          <a:off x="0" y="0"/>
          <a:ext cx="0" cy="0"/>
          <a:chOff x="0" y="0"/>
          <a:chExt cx="0" cy="0"/>
        </a:xfrm>
      </p:grpSpPr>
      <p:pic>
        <p:nvPicPr>
          <p:cNvPr id="366" name="Shape 366"/>
          <p:cNvPicPr preferRelativeResize="0"/>
          <p:nvPr/>
        </p:nvPicPr>
        <p:blipFill rotWithShape="1">
          <a:blip r:embed="rId2">
            <a:alphaModFix/>
          </a:blip>
          <a:srcRect b="0" l="0" r="0" t="0"/>
          <a:stretch/>
        </p:blipFill>
        <p:spPr>
          <a:xfrm>
            <a:off x="3136900" y="1511300"/>
            <a:ext cx="6845400" cy="5354699"/>
          </a:xfrm>
          <a:prstGeom prst="rect">
            <a:avLst/>
          </a:prstGeom>
          <a:noFill/>
          <a:ln>
            <a:noFill/>
          </a:ln>
        </p:spPr>
      </p:pic>
      <p:cxnSp>
        <p:nvCxnSpPr>
          <p:cNvPr id="367" name="Shape 367"/>
          <p:cNvCxnSpPr/>
          <p:nvPr/>
        </p:nvCxnSpPr>
        <p:spPr>
          <a:xfrm>
            <a:off x="635000" y="635000"/>
            <a:ext cx="11734800" cy="0"/>
          </a:xfrm>
          <a:prstGeom prst="straightConnector1">
            <a:avLst/>
          </a:prstGeom>
          <a:noFill/>
          <a:ln>
            <a:noFill/>
          </a:ln>
        </p:spPr>
      </p:cxnSp>
      <p:cxnSp>
        <p:nvCxnSpPr>
          <p:cNvPr id="368" name="Shape 368"/>
          <p:cNvCxnSpPr/>
          <p:nvPr/>
        </p:nvCxnSpPr>
        <p:spPr>
          <a:xfrm>
            <a:off x="635000" y="1219200"/>
            <a:ext cx="11734800" cy="0"/>
          </a:xfrm>
          <a:prstGeom prst="straightConnector1">
            <a:avLst/>
          </a:prstGeom>
          <a:noFill/>
          <a:ln>
            <a:noFill/>
          </a:ln>
        </p:spPr>
      </p:cxnSp>
      <p:sp>
        <p:nvSpPr>
          <p:cNvPr id="369" name="Shape 369"/>
          <p:cNvSpPr txBox="1"/>
          <p:nvPr>
            <p:ph idx="1" type="body"/>
          </p:nvPr>
        </p:nvSpPr>
        <p:spPr>
          <a:xfrm>
            <a:off x="3822700" y="2095500"/>
            <a:ext cx="5435700" cy="40893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370" name="Shape 370"/>
          <p:cNvSpPr txBox="1"/>
          <p:nvPr>
            <p:ph idx="12" type="sldNum"/>
          </p:nvPr>
        </p:nvSpPr>
        <p:spPr>
          <a:xfrm>
            <a:off x="12014200" y="739139"/>
            <a:ext cx="362100" cy="426599"/>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Smart Phones">
    <p:spTree>
      <p:nvGrpSpPr>
        <p:cNvPr id="371" name="Shape 371"/>
        <p:cNvGrpSpPr/>
        <p:nvPr/>
      </p:nvGrpSpPr>
      <p:grpSpPr>
        <a:xfrm>
          <a:off x="0" y="0"/>
          <a:ext cx="0" cy="0"/>
          <a:chOff x="0" y="0"/>
          <a:chExt cx="0" cy="0"/>
        </a:xfrm>
      </p:grpSpPr>
      <p:pic>
        <p:nvPicPr>
          <p:cNvPr id="372" name="Shape 372"/>
          <p:cNvPicPr preferRelativeResize="0"/>
          <p:nvPr/>
        </p:nvPicPr>
        <p:blipFill rotWithShape="1">
          <a:blip r:embed="rId2">
            <a:alphaModFix/>
          </a:blip>
          <a:srcRect b="0" l="0" r="0" t="0"/>
          <a:stretch/>
        </p:blipFill>
        <p:spPr>
          <a:xfrm>
            <a:off x="1016000" y="1313655"/>
            <a:ext cx="4044000" cy="6057899"/>
          </a:xfrm>
          <a:prstGeom prst="rect">
            <a:avLst/>
          </a:prstGeom>
          <a:noFill/>
          <a:ln>
            <a:noFill/>
          </a:ln>
        </p:spPr>
      </p:pic>
      <p:pic>
        <p:nvPicPr>
          <p:cNvPr id="373" name="Shape 373"/>
          <p:cNvPicPr preferRelativeResize="0"/>
          <p:nvPr/>
        </p:nvPicPr>
        <p:blipFill rotWithShape="1">
          <a:blip r:embed="rId3">
            <a:alphaModFix/>
          </a:blip>
          <a:srcRect b="0" l="0" r="0" t="0"/>
          <a:stretch/>
        </p:blipFill>
        <p:spPr>
          <a:xfrm>
            <a:off x="4673600" y="1371600"/>
            <a:ext cx="3695699" cy="5514599"/>
          </a:xfrm>
          <a:prstGeom prst="rect">
            <a:avLst/>
          </a:prstGeom>
          <a:noFill/>
          <a:ln>
            <a:noFill/>
          </a:ln>
        </p:spPr>
      </p:pic>
      <p:pic>
        <p:nvPicPr>
          <p:cNvPr id="374" name="Shape 374"/>
          <p:cNvPicPr preferRelativeResize="0"/>
          <p:nvPr/>
        </p:nvPicPr>
        <p:blipFill rotWithShape="1">
          <a:blip r:embed="rId4">
            <a:alphaModFix/>
          </a:blip>
          <a:srcRect b="0" l="0" r="0" t="0"/>
          <a:stretch/>
        </p:blipFill>
        <p:spPr>
          <a:xfrm>
            <a:off x="8509000" y="1358900"/>
            <a:ext cx="2984399" cy="5459400"/>
          </a:xfrm>
          <a:prstGeom prst="rect">
            <a:avLst/>
          </a:prstGeom>
          <a:noFill/>
          <a:ln>
            <a:noFill/>
          </a:ln>
        </p:spPr>
      </p:pic>
      <p:cxnSp>
        <p:nvCxnSpPr>
          <p:cNvPr id="375" name="Shape 375"/>
          <p:cNvCxnSpPr/>
          <p:nvPr/>
        </p:nvCxnSpPr>
        <p:spPr>
          <a:xfrm>
            <a:off x="635000" y="635000"/>
            <a:ext cx="11734800" cy="0"/>
          </a:xfrm>
          <a:prstGeom prst="straightConnector1">
            <a:avLst/>
          </a:prstGeom>
          <a:noFill/>
          <a:ln>
            <a:noFill/>
          </a:ln>
        </p:spPr>
      </p:cxnSp>
      <p:cxnSp>
        <p:nvCxnSpPr>
          <p:cNvPr id="376" name="Shape 376"/>
          <p:cNvCxnSpPr/>
          <p:nvPr/>
        </p:nvCxnSpPr>
        <p:spPr>
          <a:xfrm>
            <a:off x="635000" y="1219200"/>
            <a:ext cx="11734800" cy="0"/>
          </a:xfrm>
          <a:prstGeom prst="straightConnector1">
            <a:avLst/>
          </a:prstGeom>
          <a:noFill/>
          <a:ln>
            <a:noFill/>
          </a:ln>
        </p:spPr>
      </p:cxnSp>
      <p:sp>
        <p:nvSpPr>
          <p:cNvPr id="377" name="Shape 377"/>
          <p:cNvSpPr/>
          <p:nvPr/>
        </p:nvSpPr>
        <p:spPr>
          <a:xfrm>
            <a:off x="5651500" y="3835400"/>
            <a:ext cx="1707899" cy="254100"/>
          </a:xfrm>
          <a:prstGeom prst="rect">
            <a:avLst/>
          </a:prstGeom>
          <a:noFill/>
          <a:ln>
            <a:noFill/>
          </a:ln>
        </p:spPr>
        <p:txBody>
          <a:bodyPr anchorCtr="0" anchor="t" bIns="38100" lIns="38100" rIns="38100" tIns="38100">
            <a:noAutofit/>
          </a:bodyPr>
          <a:lstStyle/>
          <a:p>
            <a:pPr indent="0" lvl="0" marL="0" marR="0" rtl="0" algn="l">
              <a:spcBef>
                <a:spcPts val="0"/>
              </a:spcBef>
              <a:buSzPct val="25000"/>
              <a:buNone/>
            </a:pPr>
            <a:r>
              <a:rPr b="0" i="0" lang="en-US" sz="1400" u="none" cap="none" strike="noStrike">
                <a:solidFill>
                  <a:srgbClr val="000000"/>
                </a:solidFill>
                <a:latin typeface="Arial"/>
                <a:ea typeface="Arial"/>
                <a:cs typeface="Arial"/>
                <a:sym typeface="Arial"/>
              </a:rPr>
              <a:t>Drag an object here</a:t>
            </a:r>
          </a:p>
        </p:txBody>
      </p:sp>
      <p:sp>
        <p:nvSpPr>
          <p:cNvPr id="378" name="Shape 378"/>
          <p:cNvSpPr/>
          <p:nvPr/>
        </p:nvSpPr>
        <p:spPr>
          <a:xfrm>
            <a:off x="9182100" y="3835400"/>
            <a:ext cx="1707899" cy="254100"/>
          </a:xfrm>
          <a:prstGeom prst="rect">
            <a:avLst/>
          </a:prstGeom>
          <a:noFill/>
          <a:ln>
            <a:noFill/>
          </a:ln>
        </p:spPr>
        <p:txBody>
          <a:bodyPr anchorCtr="0" anchor="t" bIns="38100" lIns="38100" rIns="38100" tIns="38100">
            <a:noAutofit/>
          </a:bodyPr>
          <a:lstStyle/>
          <a:p>
            <a:pPr indent="0" lvl="0" marL="0" marR="0" rtl="0" algn="l">
              <a:spcBef>
                <a:spcPts val="0"/>
              </a:spcBef>
              <a:buSzPct val="25000"/>
              <a:buNone/>
            </a:pPr>
            <a:r>
              <a:rPr b="0" i="0" lang="en-US" sz="1400" u="none" cap="none" strike="noStrike">
                <a:solidFill>
                  <a:srgbClr val="000000"/>
                </a:solidFill>
                <a:latin typeface="Arial"/>
                <a:ea typeface="Arial"/>
                <a:cs typeface="Arial"/>
                <a:sym typeface="Arial"/>
              </a:rPr>
              <a:t>Drag an object here</a:t>
            </a:r>
          </a:p>
        </p:txBody>
      </p:sp>
      <p:sp>
        <p:nvSpPr>
          <p:cNvPr id="379" name="Shape 379"/>
          <p:cNvSpPr txBox="1"/>
          <p:nvPr>
            <p:ph idx="1" type="body"/>
          </p:nvPr>
        </p:nvSpPr>
        <p:spPr>
          <a:xfrm>
            <a:off x="1841500" y="1981200"/>
            <a:ext cx="2311500" cy="3962399"/>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380" name="Shape 380"/>
          <p:cNvSpPr txBox="1"/>
          <p:nvPr>
            <p:ph idx="12" type="sldNum"/>
          </p:nvPr>
        </p:nvSpPr>
        <p:spPr>
          <a:xfrm>
            <a:off x="12014200" y="739139"/>
            <a:ext cx="362100" cy="426599"/>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scussion">
    <p:bg>
      <p:bgPr>
        <a:solidFill>
          <a:srgbClr val="000000"/>
        </a:solidFill>
      </p:bgPr>
    </p:bg>
    <p:spTree>
      <p:nvGrpSpPr>
        <p:cNvPr id="381" name="Shape 381"/>
        <p:cNvGrpSpPr/>
        <p:nvPr/>
      </p:nvGrpSpPr>
      <p:grpSpPr>
        <a:xfrm>
          <a:off x="0" y="0"/>
          <a:ext cx="0" cy="0"/>
          <a:chOff x="0" y="0"/>
          <a:chExt cx="0" cy="0"/>
        </a:xfrm>
      </p:grpSpPr>
      <p:cxnSp>
        <p:nvCxnSpPr>
          <p:cNvPr id="382" name="Shape 382"/>
          <p:cNvCxnSpPr/>
          <p:nvPr/>
        </p:nvCxnSpPr>
        <p:spPr>
          <a:xfrm>
            <a:off x="635000" y="635000"/>
            <a:ext cx="11734800" cy="0"/>
          </a:xfrm>
          <a:prstGeom prst="straightConnector1">
            <a:avLst/>
          </a:prstGeom>
          <a:noFill/>
          <a:ln cap="flat" cmpd="sng" w="9525">
            <a:solidFill>
              <a:srgbClr val="FFFFFF"/>
            </a:solidFill>
            <a:prstDash val="solid"/>
            <a:miter/>
            <a:headEnd len="med" w="med" type="none"/>
            <a:tailEnd len="med" w="med" type="none"/>
          </a:ln>
        </p:spPr>
      </p:cxnSp>
      <p:cxnSp>
        <p:nvCxnSpPr>
          <p:cNvPr id="383" name="Shape 383"/>
          <p:cNvCxnSpPr/>
          <p:nvPr/>
        </p:nvCxnSpPr>
        <p:spPr>
          <a:xfrm>
            <a:off x="635000" y="1219200"/>
            <a:ext cx="11734800" cy="0"/>
          </a:xfrm>
          <a:prstGeom prst="straightConnector1">
            <a:avLst/>
          </a:prstGeom>
          <a:noFill/>
          <a:ln cap="flat" cmpd="sng" w="9525">
            <a:solidFill>
              <a:srgbClr val="FFFFFF"/>
            </a:solidFill>
            <a:prstDash val="solid"/>
            <a:miter/>
            <a:headEnd len="med" w="med" type="none"/>
            <a:tailEnd len="med" w="med" type="none"/>
          </a:ln>
        </p:spPr>
      </p:cxnSp>
      <p:sp>
        <p:nvSpPr>
          <p:cNvPr id="384" name="Shape 384"/>
          <p:cNvSpPr/>
          <p:nvPr/>
        </p:nvSpPr>
        <p:spPr>
          <a:xfrm>
            <a:off x="635000" y="1473200"/>
            <a:ext cx="11734800" cy="1460399"/>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i="0" lang="en-US" sz="12000" u="none" cap="none" strike="noStrike">
                <a:solidFill>
                  <a:srgbClr val="FFFFFF"/>
                </a:solidFill>
                <a:latin typeface="Arial"/>
                <a:ea typeface="Arial"/>
                <a:cs typeface="Arial"/>
                <a:sym typeface="Arial"/>
              </a:rPr>
              <a:t>DISCUSSION TIME</a:t>
            </a:r>
          </a:p>
        </p:txBody>
      </p:sp>
      <p:sp>
        <p:nvSpPr>
          <p:cNvPr id="385" name="Shape 385"/>
          <p:cNvSpPr txBox="1"/>
          <p:nvPr>
            <p:ph idx="12" type="sldNum"/>
          </p:nvPr>
        </p:nvSpPr>
        <p:spPr>
          <a:xfrm>
            <a:off x="12030450" y="739139"/>
            <a:ext cx="345899" cy="426599"/>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Full Image">
    <p:spTree>
      <p:nvGrpSpPr>
        <p:cNvPr id="386" name="Shape 386"/>
        <p:cNvGrpSpPr/>
        <p:nvPr/>
      </p:nvGrpSpPr>
      <p:grpSpPr>
        <a:xfrm>
          <a:off x="0" y="0"/>
          <a:ext cx="0" cy="0"/>
          <a:chOff x="0" y="0"/>
          <a:chExt cx="0" cy="0"/>
        </a:xfrm>
      </p:grpSpPr>
      <p:cxnSp>
        <p:nvCxnSpPr>
          <p:cNvPr id="387" name="Shape 387"/>
          <p:cNvCxnSpPr/>
          <p:nvPr/>
        </p:nvCxnSpPr>
        <p:spPr>
          <a:xfrm>
            <a:off x="635000" y="635000"/>
            <a:ext cx="11734800" cy="0"/>
          </a:xfrm>
          <a:prstGeom prst="straightConnector1">
            <a:avLst/>
          </a:prstGeom>
          <a:noFill/>
          <a:ln>
            <a:noFill/>
          </a:ln>
        </p:spPr>
      </p:cxnSp>
      <p:cxnSp>
        <p:nvCxnSpPr>
          <p:cNvPr id="388" name="Shape 388"/>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ulleted Text">
    <p:spTree>
      <p:nvGrpSpPr>
        <p:cNvPr id="389" name="Shape 389"/>
        <p:cNvGrpSpPr/>
        <p:nvPr/>
      </p:nvGrpSpPr>
      <p:grpSpPr>
        <a:xfrm>
          <a:off x="0" y="0"/>
          <a:ext cx="0" cy="0"/>
          <a:chOff x="0" y="0"/>
          <a:chExt cx="0" cy="0"/>
        </a:xfrm>
      </p:grpSpPr>
      <p:cxnSp>
        <p:nvCxnSpPr>
          <p:cNvPr id="390" name="Shape 390"/>
          <p:cNvCxnSpPr/>
          <p:nvPr/>
        </p:nvCxnSpPr>
        <p:spPr>
          <a:xfrm>
            <a:off x="635000" y="635000"/>
            <a:ext cx="11734800" cy="0"/>
          </a:xfrm>
          <a:prstGeom prst="straightConnector1">
            <a:avLst/>
          </a:prstGeom>
          <a:noFill/>
          <a:ln>
            <a:noFill/>
          </a:ln>
        </p:spPr>
      </p:cxnSp>
      <p:cxnSp>
        <p:nvCxnSpPr>
          <p:cNvPr id="391" name="Shape 391"/>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ulleted Text w/ Source">
    <p:spTree>
      <p:nvGrpSpPr>
        <p:cNvPr id="392" name="Shape 392"/>
        <p:cNvGrpSpPr/>
        <p:nvPr/>
      </p:nvGrpSpPr>
      <p:grpSpPr>
        <a:xfrm>
          <a:off x="0" y="0"/>
          <a:ext cx="0" cy="0"/>
          <a:chOff x="0" y="0"/>
          <a:chExt cx="0" cy="0"/>
        </a:xfrm>
      </p:grpSpPr>
      <p:cxnSp>
        <p:nvCxnSpPr>
          <p:cNvPr id="393" name="Shape 393"/>
          <p:cNvCxnSpPr/>
          <p:nvPr/>
        </p:nvCxnSpPr>
        <p:spPr>
          <a:xfrm>
            <a:off x="635000" y="635000"/>
            <a:ext cx="11734800" cy="0"/>
          </a:xfrm>
          <a:prstGeom prst="straightConnector1">
            <a:avLst/>
          </a:prstGeom>
          <a:noFill/>
          <a:ln>
            <a:noFill/>
          </a:ln>
        </p:spPr>
      </p:cxnSp>
      <p:cxnSp>
        <p:nvCxnSpPr>
          <p:cNvPr id="394" name="Shape 394"/>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Non-Bulleted Text">
    <p:spTree>
      <p:nvGrpSpPr>
        <p:cNvPr id="395" name="Shape 395"/>
        <p:cNvGrpSpPr/>
        <p:nvPr/>
      </p:nvGrpSpPr>
      <p:grpSpPr>
        <a:xfrm>
          <a:off x="0" y="0"/>
          <a:ext cx="0" cy="0"/>
          <a:chOff x="0" y="0"/>
          <a:chExt cx="0" cy="0"/>
        </a:xfrm>
      </p:grpSpPr>
      <p:cxnSp>
        <p:nvCxnSpPr>
          <p:cNvPr id="396" name="Shape 396"/>
          <p:cNvCxnSpPr/>
          <p:nvPr/>
        </p:nvCxnSpPr>
        <p:spPr>
          <a:xfrm>
            <a:off x="635000" y="635000"/>
            <a:ext cx="11734800" cy="0"/>
          </a:xfrm>
          <a:prstGeom prst="straightConnector1">
            <a:avLst/>
          </a:prstGeom>
          <a:noFill/>
          <a:ln>
            <a:noFill/>
          </a:ln>
        </p:spPr>
      </p:cxnSp>
      <p:cxnSp>
        <p:nvCxnSpPr>
          <p:cNvPr id="397" name="Shape 397"/>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se Study">
    <p:spTree>
      <p:nvGrpSpPr>
        <p:cNvPr id="34" name="Shape 34"/>
        <p:cNvGrpSpPr/>
        <p:nvPr/>
      </p:nvGrpSpPr>
      <p:grpSpPr>
        <a:xfrm>
          <a:off x="0" y="0"/>
          <a:ext cx="0" cy="0"/>
          <a:chOff x="0" y="0"/>
          <a:chExt cx="0" cy="0"/>
        </a:xfrm>
      </p:grpSpPr>
      <p:cxnSp>
        <p:nvCxnSpPr>
          <p:cNvPr id="35" name="Shape 35"/>
          <p:cNvCxnSpPr/>
          <p:nvPr/>
        </p:nvCxnSpPr>
        <p:spPr>
          <a:xfrm>
            <a:off x="635000" y="635000"/>
            <a:ext cx="11734800" cy="11"/>
          </a:xfrm>
          <a:prstGeom prst="straightConnector1">
            <a:avLst/>
          </a:prstGeom>
          <a:noFill/>
          <a:ln>
            <a:noFill/>
          </a:ln>
        </p:spPr>
      </p:cxnSp>
      <p:cxnSp>
        <p:nvCxnSpPr>
          <p:cNvPr id="36" name="Shape 36"/>
          <p:cNvCxnSpPr/>
          <p:nvPr/>
        </p:nvCxnSpPr>
        <p:spPr>
          <a:xfrm>
            <a:off x="635000" y="1219200"/>
            <a:ext cx="11734800" cy="11"/>
          </a:xfrm>
          <a:prstGeom prst="straightConnector1">
            <a:avLst/>
          </a:prstGeom>
          <a:noFill/>
          <a:ln>
            <a:noFill/>
          </a:ln>
        </p:spPr>
      </p:cxnSp>
      <p:cxnSp>
        <p:nvCxnSpPr>
          <p:cNvPr id="37" name="Shape 37"/>
          <p:cNvCxnSpPr/>
          <p:nvPr/>
        </p:nvCxnSpPr>
        <p:spPr>
          <a:xfrm flipH="1" rot="10800000">
            <a:off x="8623300" y="2781009"/>
            <a:ext cx="3735026" cy="290"/>
          </a:xfrm>
          <a:prstGeom prst="straightConnector1">
            <a:avLst/>
          </a:prstGeom>
          <a:noFill/>
          <a:ln>
            <a:noFill/>
          </a:ln>
        </p:spPr>
      </p:cxnSp>
      <p:cxnSp>
        <p:nvCxnSpPr>
          <p:cNvPr id="38" name="Shape 38"/>
          <p:cNvCxnSpPr/>
          <p:nvPr/>
        </p:nvCxnSpPr>
        <p:spPr>
          <a:xfrm flipH="1" rot="10800000">
            <a:off x="635000" y="2781141"/>
            <a:ext cx="7742696" cy="158"/>
          </a:xfrm>
          <a:prstGeom prst="straightConnector1">
            <a:avLst/>
          </a:prstGeom>
          <a:noFill/>
          <a:ln>
            <a:noFill/>
          </a:ln>
        </p:spPr>
      </p:cxnSp>
      <p:sp>
        <p:nvSpPr>
          <p:cNvPr id="39" name="Shape 39"/>
          <p:cNvSpPr/>
          <p:nvPr/>
        </p:nvSpPr>
        <p:spPr>
          <a:xfrm>
            <a:off x="635000" y="2387600"/>
            <a:ext cx="3733800"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SUMMARY</a:t>
            </a:r>
          </a:p>
        </p:txBody>
      </p:sp>
      <p:sp>
        <p:nvSpPr>
          <p:cNvPr id="40" name="Shape 40"/>
          <p:cNvSpPr/>
          <p:nvPr/>
        </p:nvSpPr>
        <p:spPr>
          <a:xfrm>
            <a:off x="8636000" y="2387600"/>
            <a:ext cx="3733800"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KEY CHALLENGE / QUESTION</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vider">
    <p:spTree>
      <p:nvGrpSpPr>
        <p:cNvPr id="398" name="Shape 398"/>
        <p:cNvGrpSpPr/>
        <p:nvPr/>
      </p:nvGrpSpPr>
      <p:grpSpPr>
        <a:xfrm>
          <a:off x="0" y="0"/>
          <a:ext cx="0" cy="0"/>
          <a:chOff x="0" y="0"/>
          <a:chExt cx="0" cy="0"/>
        </a:xfrm>
      </p:grpSpPr>
      <p:cxnSp>
        <p:nvCxnSpPr>
          <p:cNvPr id="399" name="Shape 399"/>
          <p:cNvCxnSpPr/>
          <p:nvPr/>
        </p:nvCxnSpPr>
        <p:spPr>
          <a:xfrm>
            <a:off x="635000" y="635000"/>
            <a:ext cx="11734800" cy="0"/>
          </a:xfrm>
          <a:prstGeom prst="straightConnector1">
            <a:avLst/>
          </a:prstGeom>
          <a:noFill/>
          <a:ln>
            <a:noFill/>
          </a:ln>
        </p:spPr>
      </p:cxnSp>
      <p:cxnSp>
        <p:nvCxnSpPr>
          <p:cNvPr id="400" name="Shape 400"/>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vder Rev">
    <p:bg>
      <p:bgPr>
        <a:solidFill>
          <a:srgbClr val="000000"/>
        </a:solidFill>
      </p:bgPr>
    </p:bg>
    <p:spTree>
      <p:nvGrpSpPr>
        <p:cNvPr id="401" name="Shape 401"/>
        <p:cNvGrpSpPr/>
        <p:nvPr/>
      </p:nvGrpSpPr>
      <p:grpSpPr>
        <a:xfrm>
          <a:off x="0" y="0"/>
          <a:ext cx="0" cy="0"/>
          <a:chOff x="0" y="0"/>
          <a:chExt cx="0" cy="0"/>
        </a:xfrm>
      </p:grpSpPr>
      <p:cxnSp>
        <p:nvCxnSpPr>
          <p:cNvPr id="402" name="Shape 402"/>
          <p:cNvCxnSpPr/>
          <p:nvPr/>
        </p:nvCxnSpPr>
        <p:spPr>
          <a:xfrm>
            <a:off x="635000" y="635000"/>
            <a:ext cx="11734800" cy="0"/>
          </a:xfrm>
          <a:prstGeom prst="straightConnector1">
            <a:avLst/>
          </a:prstGeom>
          <a:noFill/>
          <a:ln cap="flat" cmpd="sng" w="12700">
            <a:solidFill>
              <a:srgbClr val="FFFFFF"/>
            </a:solidFill>
            <a:prstDash val="solid"/>
            <a:miter/>
            <a:headEnd len="med" w="med" type="none"/>
            <a:tailEnd len="med" w="med" type="none"/>
          </a:ln>
        </p:spPr>
      </p:cxnSp>
      <p:cxnSp>
        <p:nvCxnSpPr>
          <p:cNvPr id="403" name="Shape 403"/>
          <p:cNvCxnSpPr/>
          <p:nvPr/>
        </p:nvCxnSpPr>
        <p:spPr>
          <a:xfrm>
            <a:off x="635000" y="1219200"/>
            <a:ext cx="11734800" cy="0"/>
          </a:xfrm>
          <a:prstGeom prst="straightConnector1">
            <a:avLst/>
          </a:prstGeom>
          <a:noFill/>
          <a:ln cap="flat" cmpd="sng" w="12700">
            <a:solidFill>
              <a:srgbClr val="FFFFFF"/>
            </a:solidFill>
            <a:prstDash val="solid"/>
            <a:miter/>
            <a:headEnd len="med" w="med" type="none"/>
            <a:tailEnd len="med" w="med" type="none"/>
          </a:ln>
        </p:spPr>
      </p:cxn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act Info">
    <p:bg>
      <p:bgPr>
        <a:solidFill>
          <a:srgbClr val="000000"/>
        </a:solidFill>
      </p:bgPr>
    </p:bg>
    <p:spTree>
      <p:nvGrpSpPr>
        <p:cNvPr id="404" name="Shape 404"/>
        <p:cNvGrpSpPr/>
        <p:nvPr/>
      </p:nvGrpSpPr>
      <p:grpSpPr>
        <a:xfrm>
          <a:off x="0" y="0"/>
          <a:ext cx="0" cy="0"/>
          <a:chOff x="0" y="0"/>
          <a:chExt cx="0" cy="0"/>
        </a:xfrm>
      </p:grpSpPr>
      <p:cxnSp>
        <p:nvCxnSpPr>
          <p:cNvPr id="405" name="Shape 405"/>
          <p:cNvCxnSpPr/>
          <p:nvPr/>
        </p:nvCxnSpPr>
        <p:spPr>
          <a:xfrm>
            <a:off x="635000" y="635000"/>
            <a:ext cx="11734800" cy="0"/>
          </a:xfrm>
          <a:prstGeom prst="straightConnector1">
            <a:avLst/>
          </a:prstGeom>
          <a:noFill/>
          <a:ln cap="flat" cmpd="sng" w="12700">
            <a:solidFill>
              <a:srgbClr val="FFFFFF"/>
            </a:solidFill>
            <a:prstDash val="solid"/>
            <a:miter/>
            <a:headEnd len="med" w="med" type="none"/>
            <a:tailEnd len="med" w="med" type="none"/>
          </a:ln>
        </p:spPr>
      </p:cxnSp>
      <p:cxnSp>
        <p:nvCxnSpPr>
          <p:cNvPr id="406" name="Shape 406"/>
          <p:cNvCxnSpPr/>
          <p:nvPr/>
        </p:nvCxnSpPr>
        <p:spPr>
          <a:xfrm>
            <a:off x="635000" y="1219200"/>
            <a:ext cx="11734800" cy="0"/>
          </a:xfrm>
          <a:prstGeom prst="straightConnector1">
            <a:avLst/>
          </a:prstGeom>
          <a:noFill/>
          <a:ln cap="flat" cmpd="sng" w="12700">
            <a:solidFill>
              <a:srgbClr val="FFFFFF"/>
            </a:solidFill>
            <a:prstDash val="solid"/>
            <a:miter/>
            <a:headEnd len="med" w="med" type="none"/>
            <a:tailEnd len="med" w="med" type="none"/>
          </a:ln>
        </p:spPr>
      </p:cxnSp>
      <p:sp>
        <p:nvSpPr>
          <p:cNvPr id="407" name="Shape 407"/>
          <p:cNvSpPr/>
          <p:nvPr/>
        </p:nvSpPr>
        <p:spPr>
          <a:xfrm>
            <a:off x="635000" y="2273300"/>
            <a:ext cx="11734800" cy="3809999"/>
          </a:xfrm>
          <a:prstGeom prst="rect">
            <a:avLst/>
          </a:prstGeom>
          <a:noFill/>
          <a:ln>
            <a:noFill/>
          </a:ln>
        </p:spPr>
        <p:txBody>
          <a:bodyPr anchorCtr="0" anchor="t" bIns="0" lIns="0" rIns="0" tIns="0">
            <a:noAutofit/>
          </a:bodyPr>
          <a:lstStyle/>
          <a:p>
            <a:pPr indent="-177800" lvl="1" marL="177800" marR="0" rtl="0" algn="l">
              <a:lnSpc>
                <a:spcPct val="110000"/>
              </a:lnSpc>
              <a:spcBef>
                <a:spcPts val="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One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Two</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Three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Four</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Five</a:t>
            </a:r>
          </a:p>
        </p:txBody>
      </p:sp>
      <p:sp>
        <p:nvSpPr>
          <p:cNvPr id="408" name="Shape 408"/>
          <p:cNvSpPr/>
          <p:nvPr/>
        </p:nvSpPr>
        <p:spPr>
          <a:xfrm>
            <a:off x="635000" y="2273300"/>
            <a:ext cx="11734800" cy="3809999"/>
          </a:xfrm>
          <a:prstGeom prst="rect">
            <a:avLst/>
          </a:prstGeom>
          <a:noFill/>
          <a:ln>
            <a:noFill/>
          </a:ln>
        </p:spPr>
        <p:txBody>
          <a:bodyPr anchorCtr="0" anchor="t" bIns="0" lIns="0" rIns="0" tIns="0">
            <a:noAutofit/>
          </a:bodyPr>
          <a:lstStyle/>
          <a:p>
            <a:pPr indent="-177800" lvl="1" marL="177800" marR="0" rtl="0" algn="l">
              <a:lnSpc>
                <a:spcPct val="110000"/>
              </a:lnSpc>
              <a:spcBef>
                <a:spcPts val="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One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Two</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Three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Four</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Five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MAC">
    <p:spTree>
      <p:nvGrpSpPr>
        <p:cNvPr id="41" name="Shape 41"/>
        <p:cNvGrpSpPr/>
        <p:nvPr/>
      </p:nvGrpSpPr>
      <p:grpSpPr>
        <a:xfrm>
          <a:off x="0" y="0"/>
          <a:ext cx="0" cy="0"/>
          <a:chOff x="0" y="0"/>
          <a:chExt cx="0" cy="0"/>
        </a:xfrm>
      </p:grpSpPr>
      <p:pic>
        <p:nvPicPr>
          <p:cNvPr id="42" name="Shape 42"/>
          <p:cNvPicPr preferRelativeResize="0"/>
          <p:nvPr/>
        </p:nvPicPr>
        <p:blipFill rotWithShape="1">
          <a:blip r:embed="rId2">
            <a:alphaModFix/>
          </a:blip>
          <a:srcRect b="0" l="0" r="0" t="0"/>
          <a:stretch/>
        </p:blipFill>
        <p:spPr>
          <a:xfrm>
            <a:off x="3314700" y="1555328"/>
            <a:ext cx="6361385" cy="5156201"/>
          </a:xfrm>
          <a:prstGeom prst="rect">
            <a:avLst/>
          </a:prstGeom>
          <a:noFill/>
          <a:ln>
            <a:noFill/>
          </a:ln>
        </p:spPr>
      </p:pic>
      <p:cxnSp>
        <p:nvCxnSpPr>
          <p:cNvPr id="43" name="Shape 43"/>
          <p:cNvCxnSpPr/>
          <p:nvPr/>
        </p:nvCxnSpPr>
        <p:spPr>
          <a:xfrm>
            <a:off x="635000" y="635000"/>
            <a:ext cx="11734800" cy="11"/>
          </a:xfrm>
          <a:prstGeom prst="straightConnector1">
            <a:avLst/>
          </a:prstGeom>
          <a:noFill/>
          <a:ln>
            <a:noFill/>
          </a:ln>
        </p:spPr>
      </p:cxnSp>
      <p:cxnSp>
        <p:nvCxnSpPr>
          <p:cNvPr id="44" name="Shape 44"/>
          <p:cNvCxnSpPr/>
          <p:nvPr/>
        </p:nvCxnSpPr>
        <p:spPr>
          <a:xfrm>
            <a:off x="635000" y="1219200"/>
            <a:ext cx="11734800" cy="11"/>
          </a:xfrm>
          <a:prstGeom prst="straightConnector1">
            <a:avLst/>
          </a:prstGeom>
          <a:noFill/>
          <a:ln>
            <a:noFill/>
          </a:ln>
        </p:spPr>
      </p:cxnSp>
      <p:sp>
        <p:nvSpPr>
          <p:cNvPr id="45" name="Shape 45"/>
          <p:cNvSpPr txBox="1"/>
          <p:nvPr>
            <p:ph idx="1" type="body"/>
          </p:nvPr>
        </p:nvSpPr>
        <p:spPr>
          <a:xfrm>
            <a:off x="3606800" y="1803400"/>
            <a:ext cx="5829299" cy="3289299"/>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MAC Book Pro">
    <p:spTree>
      <p:nvGrpSpPr>
        <p:cNvPr id="46" name="Shape 46"/>
        <p:cNvGrpSpPr/>
        <p:nvPr/>
      </p:nvGrpSpPr>
      <p:grpSpPr>
        <a:xfrm>
          <a:off x="0" y="0"/>
          <a:ext cx="0" cy="0"/>
          <a:chOff x="0" y="0"/>
          <a:chExt cx="0" cy="0"/>
        </a:xfrm>
      </p:grpSpPr>
      <p:pic>
        <p:nvPicPr>
          <p:cNvPr id="47" name="Shape 47"/>
          <p:cNvPicPr preferRelativeResize="0"/>
          <p:nvPr/>
        </p:nvPicPr>
        <p:blipFill rotWithShape="1">
          <a:blip r:embed="rId2">
            <a:alphaModFix/>
          </a:blip>
          <a:srcRect b="0" l="0" r="0" t="0"/>
          <a:stretch/>
        </p:blipFill>
        <p:spPr>
          <a:xfrm>
            <a:off x="2794792" y="1556145"/>
            <a:ext cx="7328694" cy="5128522"/>
          </a:xfrm>
          <a:prstGeom prst="rect">
            <a:avLst/>
          </a:prstGeom>
          <a:noFill/>
          <a:ln>
            <a:noFill/>
          </a:ln>
        </p:spPr>
      </p:pic>
      <p:cxnSp>
        <p:nvCxnSpPr>
          <p:cNvPr id="48" name="Shape 48"/>
          <p:cNvCxnSpPr/>
          <p:nvPr/>
        </p:nvCxnSpPr>
        <p:spPr>
          <a:xfrm>
            <a:off x="635000" y="635000"/>
            <a:ext cx="11734800" cy="11"/>
          </a:xfrm>
          <a:prstGeom prst="straightConnector1">
            <a:avLst/>
          </a:prstGeom>
          <a:noFill/>
          <a:ln>
            <a:noFill/>
          </a:ln>
        </p:spPr>
      </p:cxnSp>
      <p:cxnSp>
        <p:nvCxnSpPr>
          <p:cNvPr id="49" name="Shape 49"/>
          <p:cNvCxnSpPr/>
          <p:nvPr/>
        </p:nvCxnSpPr>
        <p:spPr>
          <a:xfrm>
            <a:off x="635000" y="1219200"/>
            <a:ext cx="11734800" cy="11"/>
          </a:xfrm>
          <a:prstGeom prst="straightConnector1">
            <a:avLst/>
          </a:prstGeom>
          <a:noFill/>
          <a:ln>
            <a:noFill/>
          </a:ln>
        </p:spPr>
      </p:cxnSp>
      <p:sp>
        <p:nvSpPr>
          <p:cNvPr id="50" name="Shape 50"/>
          <p:cNvSpPr txBox="1"/>
          <p:nvPr>
            <p:ph idx="1" type="body"/>
          </p:nvPr>
        </p:nvSpPr>
        <p:spPr>
          <a:xfrm>
            <a:off x="3759200" y="1841500"/>
            <a:ext cx="5448300" cy="33909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Pad">
    <p:spTree>
      <p:nvGrpSpPr>
        <p:cNvPr id="51" name="Shape 51"/>
        <p:cNvGrpSpPr/>
        <p:nvPr/>
      </p:nvGrpSpPr>
      <p:grpSpPr>
        <a:xfrm>
          <a:off x="0" y="0"/>
          <a:ext cx="0" cy="0"/>
          <a:chOff x="0" y="0"/>
          <a:chExt cx="0" cy="0"/>
        </a:xfrm>
      </p:grpSpPr>
      <p:pic>
        <p:nvPicPr>
          <p:cNvPr id="52" name="Shape 52"/>
          <p:cNvPicPr preferRelativeResize="0"/>
          <p:nvPr/>
        </p:nvPicPr>
        <p:blipFill rotWithShape="1">
          <a:blip r:embed="rId2">
            <a:alphaModFix/>
          </a:blip>
          <a:srcRect b="0" l="0" r="0" t="0"/>
          <a:stretch/>
        </p:blipFill>
        <p:spPr>
          <a:xfrm>
            <a:off x="3136900" y="1511300"/>
            <a:ext cx="6845299" cy="5354576"/>
          </a:xfrm>
          <a:prstGeom prst="rect">
            <a:avLst/>
          </a:prstGeom>
          <a:noFill/>
          <a:ln>
            <a:noFill/>
          </a:ln>
        </p:spPr>
      </p:pic>
      <p:cxnSp>
        <p:nvCxnSpPr>
          <p:cNvPr id="53" name="Shape 53"/>
          <p:cNvCxnSpPr/>
          <p:nvPr/>
        </p:nvCxnSpPr>
        <p:spPr>
          <a:xfrm>
            <a:off x="635000" y="635000"/>
            <a:ext cx="11734800" cy="11"/>
          </a:xfrm>
          <a:prstGeom prst="straightConnector1">
            <a:avLst/>
          </a:prstGeom>
          <a:noFill/>
          <a:ln>
            <a:noFill/>
          </a:ln>
        </p:spPr>
      </p:cxnSp>
      <p:cxnSp>
        <p:nvCxnSpPr>
          <p:cNvPr id="54" name="Shape 54"/>
          <p:cNvCxnSpPr/>
          <p:nvPr/>
        </p:nvCxnSpPr>
        <p:spPr>
          <a:xfrm>
            <a:off x="635000" y="1219200"/>
            <a:ext cx="11734800" cy="11"/>
          </a:xfrm>
          <a:prstGeom prst="straightConnector1">
            <a:avLst/>
          </a:prstGeom>
          <a:noFill/>
          <a:ln>
            <a:noFill/>
          </a:ln>
        </p:spPr>
      </p:cxnSp>
      <p:sp>
        <p:nvSpPr>
          <p:cNvPr id="55" name="Shape 55"/>
          <p:cNvSpPr txBox="1"/>
          <p:nvPr>
            <p:ph idx="1" type="body"/>
          </p:nvPr>
        </p:nvSpPr>
        <p:spPr>
          <a:xfrm>
            <a:off x="3822700" y="2095500"/>
            <a:ext cx="5435599" cy="4089399"/>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51.xml"/><Relationship Id="rId22" Type="http://schemas.openxmlformats.org/officeDocument/2006/relationships/slideLayout" Target="../slideLayouts/slideLayout53.xml"/><Relationship Id="rId21" Type="http://schemas.openxmlformats.org/officeDocument/2006/relationships/slideLayout" Target="../slideLayouts/slideLayout52.xml"/><Relationship Id="rId24" Type="http://schemas.openxmlformats.org/officeDocument/2006/relationships/slideLayout" Target="../slideLayouts/slideLayout55.xml"/><Relationship Id="rId23" Type="http://schemas.openxmlformats.org/officeDocument/2006/relationships/slideLayout" Target="../slideLayouts/slideLayout54.xml"/><Relationship Id="rId1" Type="http://schemas.openxmlformats.org/officeDocument/2006/relationships/slideLayout" Target="../slideLayouts/slideLayout32.xml"/><Relationship Id="rId2" Type="http://schemas.openxmlformats.org/officeDocument/2006/relationships/slideLayout" Target="../slideLayouts/slideLayout33.xml"/><Relationship Id="rId3" Type="http://schemas.openxmlformats.org/officeDocument/2006/relationships/slideLayout" Target="../slideLayouts/slideLayout34.xml"/><Relationship Id="rId4" Type="http://schemas.openxmlformats.org/officeDocument/2006/relationships/slideLayout" Target="../slideLayouts/slideLayout35.xml"/><Relationship Id="rId9" Type="http://schemas.openxmlformats.org/officeDocument/2006/relationships/slideLayout" Target="../slideLayouts/slideLayout40.xml"/><Relationship Id="rId26" Type="http://schemas.openxmlformats.org/officeDocument/2006/relationships/slideLayout" Target="../slideLayouts/slideLayout57.xml"/><Relationship Id="rId25" Type="http://schemas.openxmlformats.org/officeDocument/2006/relationships/slideLayout" Target="../slideLayouts/slideLayout56.xml"/><Relationship Id="rId28" Type="http://schemas.openxmlformats.org/officeDocument/2006/relationships/slideLayout" Target="../slideLayouts/slideLayout59.xml"/><Relationship Id="rId27" Type="http://schemas.openxmlformats.org/officeDocument/2006/relationships/slideLayout" Target="../slideLayouts/slideLayout58.xml"/><Relationship Id="rId5" Type="http://schemas.openxmlformats.org/officeDocument/2006/relationships/slideLayout" Target="../slideLayouts/slideLayout36.xml"/><Relationship Id="rId6" Type="http://schemas.openxmlformats.org/officeDocument/2006/relationships/slideLayout" Target="../slideLayouts/slideLayout37.xml"/><Relationship Id="rId29" Type="http://schemas.openxmlformats.org/officeDocument/2006/relationships/slideLayout" Target="../slideLayouts/slideLayout60.xml"/><Relationship Id="rId7" Type="http://schemas.openxmlformats.org/officeDocument/2006/relationships/slideLayout" Target="../slideLayouts/slideLayout38.xml"/><Relationship Id="rId8" Type="http://schemas.openxmlformats.org/officeDocument/2006/relationships/slideLayout" Target="../slideLayouts/slideLayout39.xml"/><Relationship Id="rId31" Type="http://schemas.openxmlformats.org/officeDocument/2006/relationships/slideLayout" Target="../slideLayouts/slideLayout62.xml"/><Relationship Id="rId30" Type="http://schemas.openxmlformats.org/officeDocument/2006/relationships/slideLayout" Target="../slideLayouts/slideLayout61.xml"/><Relationship Id="rId11" Type="http://schemas.openxmlformats.org/officeDocument/2006/relationships/slideLayout" Target="../slideLayouts/slideLayout42.xml"/><Relationship Id="rId10" Type="http://schemas.openxmlformats.org/officeDocument/2006/relationships/slideLayout" Target="../slideLayouts/slideLayout41.xml"/><Relationship Id="rId32" Type="http://schemas.openxmlformats.org/officeDocument/2006/relationships/theme" Target="../theme/theme3.xml"/><Relationship Id="rId13" Type="http://schemas.openxmlformats.org/officeDocument/2006/relationships/slideLayout" Target="../slideLayouts/slideLayout44.xml"/><Relationship Id="rId12" Type="http://schemas.openxmlformats.org/officeDocument/2006/relationships/slideLayout" Target="../slideLayouts/slideLayout43.xml"/><Relationship Id="rId15" Type="http://schemas.openxmlformats.org/officeDocument/2006/relationships/slideLayout" Target="../slideLayouts/slideLayout46.xml"/><Relationship Id="rId14" Type="http://schemas.openxmlformats.org/officeDocument/2006/relationships/slideLayout" Target="../slideLayouts/slideLayout45.xml"/><Relationship Id="rId17" Type="http://schemas.openxmlformats.org/officeDocument/2006/relationships/slideLayout" Target="../slideLayouts/slideLayout48.xml"/><Relationship Id="rId16" Type="http://schemas.openxmlformats.org/officeDocument/2006/relationships/slideLayout" Target="../slideLayouts/slideLayout47.xml"/><Relationship Id="rId19" Type="http://schemas.openxmlformats.org/officeDocument/2006/relationships/slideLayout" Target="../slideLayouts/slideLayout50.xml"/><Relationship Id="rId18"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5" name="Shape 5"/>
        <p:cNvGrpSpPr/>
        <p:nvPr/>
      </p:nvGrpSpPr>
      <p:grpSpPr>
        <a:xfrm>
          <a:off x="0" y="0"/>
          <a:ext cx="0" cy="0"/>
          <a:chOff x="0" y="0"/>
          <a:chExt cx="0" cy="0"/>
        </a:xfrm>
      </p:grpSpPr>
      <p:cxnSp>
        <p:nvCxnSpPr>
          <p:cNvPr id="6" name="Shape 6"/>
          <p:cNvCxnSpPr/>
          <p:nvPr/>
        </p:nvCxnSpPr>
        <p:spPr>
          <a:xfrm>
            <a:off x="635000" y="635000"/>
            <a:ext cx="11734800" cy="11"/>
          </a:xfrm>
          <a:prstGeom prst="straightConnector1">
            <a:avLst/>
          </a:prstGeom>
          <a:noFill/>
          <a:ln cap="flat" cmpd="sng" w="9525">
            <a:solidFill>
              <a:srgbClr val="000000"/>
            </a:solidFill>
            <a:prstDash val="solid"/>
            <a:round/>
            <a:headEnd len="med" w="med" type="none"/>
            <a:tailEnd len="med" w="med" type="none"/>
          </a:ln>
        </p:spPr>
      </p:cxnSp>
      <p:cxnSp>
        <p:nvCxnSpPr>
          <p:cNvPr id="7" name="Shape 7"/>
          <p:cNvCxnSpPr/>
          <p:nvPr/>
        </p:nvCxnSpPr>
        <p:spPr>
          <a:xfrm>
            <a:off x="635000" y="1219200"/>
            <a:ext cx="11734800" cy="11"/>
          </a:xfrm>
          <a:prstGeom prst="straightConnector1">
            <a:avLst/>
          </a:prstGeom>
          <a:noFill/>
          <a:ln cap="flat" cmpd="sng" w="9525">
            <a:solidFill>
              <a:srgbClr val="000000"/>
            </a:solidFill>
            <a:prstDash val="solid"/>
            <a:round/>
            <a:headEnd len="med" w="med" type="none"/>
            <a:tailEnd len="med" w="med" type="none"/>
          </a:ln>
        </p:spPr>
      </p:cxnSp>
      <p:sp>
        <p:nvSpPr>
          <p:cNvPr id="8" name="Shape 8"/>
          <p:cNvSpPr txBox="1"/>
          <p:nvPr>
            <p:ph type="title"/>
          </p:nvPr>
        </p:nvSpPr>
        <p:spPr>
          <a:xfrm>
            <a:off x="635000" y="1473200"/>
            <a:ext cx="11734800" cy="7112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lstStyle>
            <a:lvl1pPr indent="0" lvl="0" marL="0" marR="0" rtl="0" algn="l">
              <a:lnSpc>
                <a:spcPct val="92592"/>
              </a:lnSpc>
              <a:spcBef>
                <a:spcPts val="0"/>
              </a:spcBef>
              <a:defRPr/>
            </a:lvl1pPr>
            <a:lvl2pPr indent="228600" lvl="1" marL="0" marR="0" rtl="0" algn="l">
              <a:lnSpc>
                <a:spcPct val="92592"/>
              </a:lnSpc>
              <a:spcBef>
                <a:spcPts val="0"/>
              </a:spcBef>
              <a:defRPr/>
            </a:lvl2pPr>
            <a:lvl3pPr indent="457200" lvl="2" marL="0" marR="0" rtl="0" algn="l">
              <a:lnSpc>
                <a:spcPct val="92592"/>
              </a:lnSpc>
              <a:spcBef>
                <a:spcPts val="0"/>
              </a:spcBef>
              <a:defRPr/>
            </a:lvl3pPr>
            <a:lvl4pPr indent="685800" lvl="3" marL="0" marR="0" rtl="0" algn="l">
              <a:lnSpc>
                <a:spcPct val="92592"/>
              </a:lnSpc>
              <a:spcBef>
                <a:spcPts val="0"/>
              </a:spcBef>
              <a:defRPr/>
            </a:lvl4pPr>
            <a:lvl5pPr indent="914400" lvl="4" marL="0" marR="0" rtl="0" algn="l">
              <a:lnSpc>
                <a:spcPct val="92592"/>
              </a:lnSpc>
              <a:spcBef>
                <a:spcPts val="0"/>
              </a:spcBef>
              <a:defRPr/>
            </a:lvl5pPr>
            <a:lvl6pPr indent="1143000" lvl="5" marL="0" marR="0" rtl="0" algn="l">
              <a:lnSpc>
                <a:spcPct val="92592"/>
              </a:lnSpc>
              <a:spcBef>
                <a:spcPts val="0"/>
              </a:spcBef>
              <a:defRPr/>
            </a:lvl6pPr>
            <a:lvl7pPr indent="1371600" lvl="6" marL="0" marR="0" rtl="0" algn="l">
              <a:lnSpc>
                <a:spcPct val="92592"/>
              </a:lnSpc>
              <a:spcBef>
                <a:spcPts val="0"/>
              </a:spcBef>
              <a:defRPr/>
            </a:lvl7pPr>
            <a:lvl8pPr indent="1600200" lvl="7" marL="0" marR="0" rtl="0" algn="l">
              <a:lnSpc>
                <a:spcPct val="92592"/>
              </a:lnSpc>
              <a:spcBef>
                <a:spcPts val="0"/>
              </a:spcBef>
              <a:defRPr/>
            </a:lvl8pPr>
            <a:lvl9pPr indent="1828800" lvl="8" marL="0" marR="0" rtl="0" algn="l">
              <a:lnSpc>
                <a:spcPct val="92592"/>
              </a:lnSpc>
              <a:spcBef>
                <a:spcPts val="0"/>
              </a:spcBef>
              <a:defRPr/>
            </a:lvl9pPr>
          </a:lstStyle>
          <a:p/>
        </p:txBody>
      </p:sp>
      <p:sp>
        <p:nvSpPr>
          <p:cNvPr id="9" name="Shape 9"/>
          <p:cNvSpPr txBox="1"/>
          <p:nvPr>
            <p:ph idx="1" type="body"/>
          </p:nvPr>
        </p:nvSpPr>
        <p:spPr>
          <a:xfrm>
            <a:off x="632056" y="2413000"/>
            <a:ext cx="11734801" cy="3809999"/>
          </a:xfrm>
          <a:prstGeom prst="rect">
            <a:avLst/>
          </a:prstGeom>
          <a:noFill/>
          <a:ln>
            <a:noFill/>
          </a:ln>
        </p:spPr>
        <p:txBody>
          <a:bodyPr anchorCtr="0" anchor="t" bIns="91425" lIns="91425" rIns="91425" tIns="91425"/>
          <a:lstStyle>
            <a:lvl1pPr indent="0" lvl="0" marL="0" marR="0" rtl="0" algn="l">
              <a:spcBef>
                <a:spcPts val="1000"/>
              </a:spcBef>
              <a:defRPr/>
            </a:lvl1pPr>
            <a:lvl2pPr indent="-78740" lvl="1" marL="660400" marR="0" rtl="0" algn="l">
              <a:spcBef>
                <a:spcPts val="1000"/>
              </a:spcBef>
              <a:buFont typeface="Merriweather Sans"/>
              <a:buChar char="‣"/>
              <a:defRPr/>
            </a:lvl2pPr>
            <a:lvl3pPr indent="-78739" lvl="2" marL="1117600" marR="0" rtl="0" algn="l">
              <a:spcBef>
                <a:spcPts val="1000"/>
              </a:spcBef>
              <a:buFont typeface="Merriweather Sans"/>
              <a:buChar char="‣"/>
              <a:defRPr/>
            </a:lvl3pPr>
            <a:lvl4pPr indent="-78739" lvl="3" marL="1574800" marR="0" rtl="0" algn="l">
              <a:spcBef>
                <a:spcPts val="1000"/>
              </a:spcBef>
              <a:buFont typeface="Merriweather Sans"/>
              <a:buChar char="‣"/>
              <a:defRPr/>
            </a:lvl4pPr>
            <a:lvl5pPr indent="-78739" lvl="4" marL="2032000" marR="0" rtl="0" algn="l">
              <a:spcBef>
                <a:spcPts val="1000"/>
              </a:spcBef>
              <a:buFont typeface="Merriweather Sans"/>
              <a:buChar char="‣"/>
              <a:defRPr/>
            </a:lvl5pPr>
            <a:lvl6pPr indent="-78739" lvl="5" marL="2654300" marR="0" rtl="0" algn="l">
              <a:spcBef>
                <a:spcPts val="1000"/>
              </a:spcBef>
              <a:buFont typeface="Arial"/>
              <a:buChar char="•"/>
              <a:defRPr/>
            </a:lvl6pPr>
            <a:lvl7pPr indent="-78739" lvl="6" marL="3009900" marR="0" rtl="0" algn="l">
              <a:spcBef>
                <a:spcPts val="1000"/>
              </a:spcBef>
              <a:buFont typeface="Arial"/>
              <a:buChar char="•"/>
              <a:defRPr/>
            </a:lvl7pPr>
            <a:lvl8pPr indent="-78740" lvl="7" marL="3365500" marR="0" rtl="0" algn="l">
              <a:spcBef>
                <a:spcPts val="1000"/>
              </a:spcBef>
              <a:buFont typeface="Arial"/>
              <a:buChar char="•"/>
              <a:defRPr/>
            </a:lvl8pPr>
            <a:lvl9pPr indent="-78740" lvl="8" marL="3721100" marR="0" rtl="0" algn="l">
              <a:spcBef>
                <a:spcPts val="1000"/>
              </a:spcBef>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207" name="Shape 207"/>
        <p:cNvGrpSpPr/>
        <p:nvPr/>
      </p:nvGrpSpPr>
      <p:grpSpPr>
        <a:xfrm>
          <a:off x="0" y="0"/>
          <a:ext cx="0" cy="0"/>
          <a:chOff x="0" y="0"/>
          <a:chExt cx="0" cy="0"/>
        </a:xfrm>
      </p:grpSpPr>
      <p:cxnSp>
        <p:nvCxnSpPr>
          <p:cNvPr id="208" name="Shape 208"/>
          <p:cNvCxnSpPr/>
          <p:nvPr/>
        </p:nvCxnSpPr>
        <p:spPr>
          <a:xfrm>
            <a:off x="635000" y="635000"/>
            <a:ext cx="11734800" cy="0"/>
          </a:xfrm>
          <a:prstGeom prst="straightConnector1">
            <a:avLst/>
          </a:prstGeom>
          <a:noFill/>
          <a:ln cap="flat" cmpd="sng" w="9525">
            <a:solidFill>
              <a:srgbClr val="000000"/>
            </a:solidFill>
            <a:prstDash val="solid"/>
            <a:round/>
            <a:headEnd len="med" w="med" type="none"/>
            <a:tailEnd len="med" w="med" type="none"/>
          </a:ln>
        </p:spPr>
      </p:cxnSp>
      <p:cxnSp>
        <p:nvCxnSpPr>
          <p:cNvPr id="209" name="Shape 209"/>
          <p:cNvCxnSpPr/>
          <p:nvPr/>
        </p:nvCxnSpPr>
        <p:spPr>
          <a:xfrm>
            <a:off x="635000" y="1219200"/>
            <a:ext cx="11734800" cy="0"/>
          </a:xfrm>
          <a:prstGeom prst="straightConnector1">
            <a:avLst/>
          </a:prstGeom>
          <a:noFill/>
          <a:ln cap="flat" cmpd="sng" w="9525">
            <a:solidFill>
              <a:srgbClr val="000000"/>
            </a:solidFill>
            <a:prstDash val="solid"/>
            <a:round/>
            <a:headEnd len="med" w="med" type="none"/>
            <a:tailEnd len="med" w="med" type="none"/>
          </a:ln>
        </p:spPr>
      </p:cxnSp>
      <p:sp>
        <p:nvSpPr>
          <p:cNvPr id="210" name="Shape 210"/>
          <p:cNvSpPr txBox="1"/>
          <p:nvPr>
            <p:ph type="title"/>
          </p:nvPr>
        </p:nvSpPr>
        <p:spPr>
          <a:xfrm>
            <a:off x="635000" y="1473200"/>
            <a:ext cx="11734800" cy="7113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lstStyle>
            <a:lvl1pPr indent="0" lvl="0" marL="0" marR="0" rtl="0" algn="l">
              <a:lnSpc>
                <a:spcPct val="92592"/>
              </a:lnSpc>
              <a:spcBef>
                <a:spcPts val="0"/>
              </a:spcBef>
              <a:defRPr/>
            </a:lvl1pPr>
            <a:lvl2pPr indent="228600" lvl="1" marL="0" marR="0" rtl="0" algn="l">
              <a:lnSpc>
                <a:spcPct val="92592"/>
              </a:lnSpc>
              <a:spcBef>
                <a:spcPts val="0"/>
              </a:spcBef>
              <a:defRPr/>
            </a:lvl2pPr>
            <a:lvl3pPr indent="457200" lvl="2" marL="0" marR="0" rtl="0" algn="l">
              <a:lnSpc>
                <a:spcPct val="92592"/>
              </a:lnSpc>
              <a:spcBef>
                <a:spcPts val="0"/>
              </a:spcBef>
              <a:defRPr/>
            </a:lvl3pPr>
            <a:lvl4pPr indent="685800" lvl="3" marL="0" marR="0" rtl="0" algn="l">
              <a:lnSpc>
                <a:spcPct val="92592"/>
              </a:lnSpc>
              <a:spcBef>
                <a:spcPts val="0"/>
              </a:spcBef>
              <a:defRPr/>
            </a:lvl4pPr>
            <a:lvl5pPr indent="914400" lvl="4" marL="0" marR="0" rtl="0" algn="l">
              <a:lnSpc>
                <a:spcPct val="92592"/>
              </a:lnSpc>
              <a:spcBef>
                <a:spcPts val="0"/>
              </a:spcBef>
              <a:defRPr/>
            </a:lvl5pPr>
            <a:lvl6pPr indent="1143000" lvl="5" marL="0" marR="0" rtl="0" algn="l">
              <a:lnSpc>
                <a:spcPct val="92592"/>
              </a:lnSpc>
              <a:spcBef>
                <a:spcPts val="0"/>
              </a:spcBef>
              <a:defRPr/>
            </a:lvl6pPr>
            <a:lvl7pPr indent="1371600" lvl="6" marL="0" marR="0" rtl="0" algn="l">
              <a:lnSpc>
                <a:spcPct val="92592"/>
              </a:lnSpc>
              <a:spcBef>
                <a:spcPts val="0"/>
              </a:spcBef>
              <a:defRPr/>
            </a:lvl7pPr>
            <a:lvl8pPr indent="1600200" lvl="7" marL="0" marR="0" rtl="0" algn="l">
              <a:lnSpc>
                <a:spcPct val="92592"/>
              </a:lnSpc>
              <a:spcBef>
                <a:spcPts val="0"/>
              </a:spcBef>
              <a:defRPr/>
            </a:lvl8pPr>
            <a:lvl9pPr indent="1828800" lvl="8" marL="0" marR="0" rtl="0" algn="l">
              <a:lnSpc>
                <a:spcPct val="92592"/>
              </a:lnSpc>
              <a:spcBef>
                <a:spcPts val="0"/>
              </a:spcBef>
              <a:defRPr/>
            </a:lvl9pPr>
          </a:lstStyle>
          <a:p/>
        </p:txBody>
      </p:sp>
      <p:sp>
        <p:nvSpPr>
          <p:cNvPr id="211" name="Shape 211"/>
          <p:cNvSpPr txBox="1"/>
          <p:nvPr>
            <p:ph idx="1" type="body"/>
          </p:nvPr>
        </p:nvSpPr>
        <p:spPr>
          <a:xfrm>
            <a:off x="632056" y="2413000"/>
            <a:ext cx="11734800" cy="3809999"/>
          </a:xfrm>
          <a:prstGeom prst="rect">
            <a:avLst/>
          </a:prstGeom>
          <a:noFill/>
          <a:ln>
            <a:noFill/>
          </a:ln>
        </p:spPr>
        <p:txBody>
          <a:bodyPr anchorCtr="0" anchor="t" bIns="91425" lIns="91425" rIns="91425" tIns="91425"/>
          <a:lstStyle>
            <a:lvl1pPr indent="0" lvl="0" marL="0" marR="0" rtl="0" algn="l">
              <a:spcBef>
                <a:spcPts val="1000"/>
              </a:spcBef>
              <a:defRPr/>
            </a:lvl1pPr>
            <a:lvl2pPr indent="-78740" lvl="1" marL="660400" marR="0" rtl="0" algn="l">
              <a:spcBef>
                <a:spcPts val="1000"/>
              </a:spcBef>
              <a:buFont typeface="Merriweather Sans"/>
              <a:buChar char="‣"/>
              <a:defRPr/>
            </a:lvl2pPr>
            <a:lvl3pPr indent="-78739" lvl="2" marL="1117600" marR="0" rtl="0" algn="l">
              <a:spcBef>
                <a:spcPts val="1000"/>
              </a:spcBef>
              <a:buFont typeface="Merriweather Sans"/>
              <a:buChar char="‣"/>
              <a:defRPr/>
            </a:lvl3pPr>
            <a:lvl4pPr indent="-78739" lvl="3" marL="1574800" marR="0" rtl="0" algn="l">
              <a:spcBef>
                <a:spcPts val="1000"/>
              </a:spcBef>
              <a:buFont typeface="Merriweather Sans"/>
              <a:buChar char="‣"/>
              <a:defRPr/>
            </a:lvl4pPr>
            <a:lvl5pPr indent="-78739" lvl="4" marL="2032000" marR="0" rtl="0" algn="l">
              <a:spcBef>
                <a:spcPts val="1000"/>
              </a:spcBef>
              <a:buFont typeface="Merriweather Sans"/>
              <a:buChar char="‣"/>
              <a:defRPr/>
            </a:lvl5pPr>
            <a:lvl6pPr indent="-78739" lvl="5" marL="2654300" marR="0" rtl="0" algn="l">
              <a:spcBef>
                <a:spcPts val="1000"/>
              </a:spcBef>
              <a:buFont typeface="Arial"/>
              <a:buChar char="•"/>
              <a:defRPr/>
            </a:lvl6pPr>
            <a:lvl7pPr indent="-78739" lvl="6" marL="3009900" marR="0" rtl="0" algn="l">
              <a:spcBef>
                <a:spcPts val="1000"/>
              </a:spcBef>
              <a:buFont typeface="Arial"/>
              <a:buChar char="•"/>
              <a:defRPr/>
            </a:lvl7pPr>
            <a:lvl8pPr indent="-78740" lvl="7" marL="3365500" marR="0" rtl="0" algn="l">
              <a:spcBef>
                <a:spcPts val="1000"/>
              </a:spcBef>
              <a:buFont typeface="Arial"/>
              <a:buChar char="•"/>
              <a:defRPr/>
            </a:lvl8pPr>
            <a:lvl9pPr indent="-78740" lvl="8" marL="3721100" marR="0" rtl="0" algn="l">
              <a:spcBef>
                <a:spcPts val="1000"/>
              </a:spcBef>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4" r:id="rId26"/>
    <p:sldLayoutId id="2147483705" r:id="rId27"/>
    <p:sldLayoutId id="2147483706" r:id="rId28"/>
    <p:sldLayoutId id="2147483707" r:id="rId29"/>
    <p:sldLayoutId id="2147483708" r:id="rId30"/>
    <p:sldLayoutId id="2147483709"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5.xml"/><Relationship Id="rId3" Type="http://schemas.openxmlformats.org/officeDocument/2006/relationships/image" Target="../media/image4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0.xml"/><Relationship Id="rId3" Type="http://schemas.openxmlformats.org/officeDocument/2006/relationships/image" Target="../media/image4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5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0.xml"/><Relationship Id="rId3" Type="http://schemas.openxmlformats.org/officeDocument/2006/relationships/image" Target="../media/image4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5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4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4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4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5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47.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5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5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5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47.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47.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7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9D9D9"/>
        </a:solidFill>
      </p:bgPr>
    </p:bg>
    <p:spTree>
      <p:nvGrpSpPr>
        <p:cNvPr id="412" name="Shape 412"/>
        <p:cNvGrpSpPr/>
        <p:nvPr/>
      </p:nvGrpSpPr>
      <p:grpSpPr>
        <a:xfrm>
          <a:off x="0" y="0"/>
          <a:ext cx="0" cy="0"/>
          <a:chOff x="0" y="0"/>
          <a:chExt cx="0" cy="0"/>
        </a:xfrm>
      </p:grpSpPr>
      <p:sp>
        <p:nvSpPr>
          <p:cNvPr id="413" name="Shape 413"/>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solidFill>
                  <a:srgbClr val="E52123"/>
                </a:solidFill>
                <a:latin typeface="Oswald"/>
                <a:ea typeface="Oswald"/>
                <a:cs typeface="Oswald"/>
                <a:sym typeface="Oswald"/>
              </a:rPr>
              <a:t>FOR INSTRUCTOR PURPOSES ONLY </a:t>
            </a:r>
          </a:p>
        </p:txBody>
      </p:sp>
      <p:sp>
        <p:nvSpPr>
          <p:cNvPr id="414" name="Shape 414"/>
          <p:cNvSpPr/>
          <p:nvPr/>
        </p:nvSpPr>
        <p:spPr>
          <a:xfrm>
            <a:off x="635000" y="1442225"/>
            <a:ext cx="77216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INSTRUCTOR NOTES</a:t>
            </a:r>
            <a:r>
              <a:rPr b="1" lang="en-US" sz="3200">
                <a:solidFill>
                  <a:srgbClr val="E52123"/>
                </a:solidFill>
                <a:latin typeface="Oswald"/>
                <a:ea typeface="Oswald"/>
                <a:cs typeface="Oswald"/>
                <a:sym typeface="Oswald"/>
              </a:rPr>
              <a:t> </a:t>
            </a:r>
          </a:p>
        </p:txBody>
      </p:sp>
      <p:sp>
        <p:nvSpPr>
          <p:cNvPr id="415" name="Shape 415"/>
          <p:cNvSpPr txBox="1"/>
          <p:nvPr>
            <p:ph idx="1" type="body"/>
          </p:nvPr>
        </p:nvSpPr>
        <p:spPr>
          <a:xfrm>
            <a:off x="635006" y="1940250"/>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Insert Text Here</a:t>
            </a:r>
          </a:p>
          <a:p>
            <a:pPr lvl="0" marR="0" rtl="0" algn="l">
              <a:spcBef>
                <a:spcPts val="1000"/>
              </a:spcBef>
              <a:buNone/>
            </a:pPr>
            <a:r>
              <a:t/>
            </a:r>
            <a:endParaRPr sz="2800">
              <a:latin typeface="Georgia"/>
              <a:ea typeface="Georgia"/>
              <a:cs typeface="Georgia"/>
              <a:sym typeface="Georgia"/>
            </a:endParaRPr>
          </a:p>
          <a:p>
            <a:pPr lvl="0" marR="0" rtl="0" algn="l">
              <a:spcBef>
                <a:spcPts val="1000"/>
              </a:spcBef>
              <a:buNone/>
            </a:pPr>
            <a:r>
              <a:t/>
            </a:r>
            <a:endParaRPr sz="2800">
              <a:latin typeface="Georgia"/>
              <a:ea typeface="Georgia"/>
              <a:cs typeface="Georgia"/>
              <a:sym typeface="Georgia"/>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0" name="Shape 470"/>
        <p:cNvGrpSpPr/>
        <p:nvPr/>
      </p:nvGrpSpPr>
      <p:grpSpPr>
        <a:xfrm>
          <a:off x="0" y="0"/>
          <a:ext cx="0" cy="0"/>
          <a:chOff x="0" y="0"/>
          <a:chExt cx="0" cy="0"/>
        </a:xfrm>
      </p:grpSpPr>
      <p:sp>
        <p:nvSpPr>
          <p:cNvPr id="471" name="Shape 471"/>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WE BUILT A MODEL!  NOW WHAT?</a:t>
            </a:r>
          </a:p>
        </p:txBody>
      </p:sp>
      <p:sp>
        <p:nvSpPr>
          <p:cNvPr id="472" name="Shape 472"/>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Imagine how your end user would respond to the following statements:</a:t>
            </a:r>
          </a:p>
          <a:p>
            <a:pPr lvl="0" marR="0" rtl="0" algn="l">
              <a:spcBef>
                <a:spcPts val="0"/>
              </a:spcBef>
              <a:buNone/>
            </a:pPr>
            <a:r>
              <a:t/>
            </a:r>
            <a:endParaRPr sz="2800">
              <a:latin typeface="Georgia"/>
              <a:ea typeface="Georgia"/>
              <a:cs typeface="Georgia"/>
              <a:sym typeface="Georgia"/>
            </a:endParaRPr>
          </a:p>
          <a:p>
            <a:pPr lvl="1" marR="0" rtl="0" algn="l">
              <a:spcBef>
                <a:spcPts val="0"/>
              </a:spcBef>
              <a:buSzPct val="100000"/>
              <a:buFont typeface="Georgia"/>
            </a:pPr>
            <a:r>
              <a:rPr lang="en-US" sz="2800">
                <a:latin typeface="Georgia"/>
                <a:ea typeface="Georgia"/>
                <a:cs typeface="Georgia"/>
                <a:sym typeface="Georgia"/>
              </a:rPr>
              <a:t>The predictive model I built has an accuracy of 80%.</a:t>
            </a:r>
          </a:p>
          <a:p>
            <a:pPr lvl="0" marR="0" rtl="0" algn="l">
              <a:spcBef>
                <a:spcPts val="0"/>
              </a:spcBef>
              <a:buNone/>
            </a:pPr>
            <a:r>
              <a:t/>
            </a:r>
            <a:endParaRPr sz="2800">
              <a:latin typeface="Georgia"/>
              <a:ea typeface="Georgia"/>
              <a:cs typeface="Georgia"/>
              <a:sym typeface="Georgia"/>
            </a:endParaRPr>
          </a:p>
          <a:p>
            <a:pPr lvl="1" marR="0" rtl="0" algn="l">
              <a:spcBef>
                <a:spcPts val="0"/>
              </a:spcBef>
              <a:buSzPct val="100000"/>
              <a:buFont typeface="Georgia"/>
            </a:pPr>
            <a:r>
              <a:rPr lang="en-US" sz="2800">
                <a:latin typeface="Georgia"/>
                <a:ea typeface="Georgia"/>
                <a:cs typeface="Georgia"/>
                <a:sym typeface="Georgia"/>
              </a:rPr>
              <a:t>The logistic regression was optimized with L2 regularization.</a:t>
            </a:r>
          </a:p>
          <a:p>
            <a:pPr lvl="0" marR="0" rtl="0" algn="l">
              <a:spcBef>
                <a:spcPts val="0"/>
              </a:spcBef>
              <a:buNone/>
            </a:pPr>
            <a:r>
              <a:t/>
            </a:r>
            <a:endParaRPr sz="2800">
              <a:latin typeface="Georgia"/>
              <a:ea typeface="Georgia"/>
              <a:cs typeface="Georgia"/>
              <a:sym typeface="Georgia"/>
            </a:endParaRPr>
          </a:p>
          <a:p>
            <a:pPr lvl="1" marR="0" rtl="0" algn="l">
              <a:spcBef>
                <a:spcPts val="0"/>
              </a:spcBef>
              <a:buSzPct val="100000"/>
              <a:buFont typeface="Georgia"/>
            </a:pPr>
            <a:r>
              <a:rPr lang="en-US" sz="2800">
                <a:latin typeface="Georgia"/>
                <a:ea typeface="Georgia"/>
                <a:cs typeface="Georgia"/>
                <a:sym typeface="Georgia"/>
              </a:rPr>
              <a:t>Gender was more important than age in the predictive model because it has a larger coefficient.</a:t>
            </a:r>
          </a:p>
          <a:p>
            <a:pPr lvl="0" marR="0" rtl="0" algn="l">
              <a:spcBef>
                <a:spcPts val="0"/>
              </a:spcBef>
              <a:buNone/>
            </a:pPr>
            <a:r>
              <a:t/>
            </a:r>
            <a:endParaRPr sz="2800">
              <a:latin typeface="Georgia"/>
              <a:ea typeface="Georgia"/>
              <a:cs typeface="Georgia"/>
              <a:sym typeface="Georgia"/>
            </a:endParaRPr>
          </a:p>
          <a:p>
            <a:pPr lvl="1" marR="0" rtl="0" algn="l">
              <a:spcBef>
                <a:spcPts val="0"/>
              </a:spcBef>
              <a:buSzPct val="100000"/>
              <a:buFont typeface="Georgia"/>
            </a:pPr>
            <a:r>
              <a:rPr lang="en-US" sz="2800">
                <a:latin typeface="Georgia"/>
                <a:ea typeface="Georgia"/>
                <a:cs typeface="Georgia"/>
                <a:sym typeface="Georgia"/>
              </a:rPr>
              <a:t>Here’s the AUC chart that shows how well the model did.</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6" name="Shape 476"/>
        <p:cNvGrpSpPr/>
        <p:nvPr/>
      </p:nvGrpSpPr>
      <p:grpSpPr>
        <a:xfrm>
          <a:off x="0" y="0"/>
          <a:ext cx="0" cy="0"/>
          <a:chOff x="0" y="0"/>
          <a:chExt cx="0" cy="0"/>
        </a:xfrm>
      </p:grpSpPr>
      <p:sp>
        <p:nvSpPr>
          <p:cNvPr id="477" name="Shape 477"/>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WE BUILT A MODEL!  NOW WHAT?</a:t>
            </a:r>
          </a:p>
        </p:txBody>
      </p:sp>
      <p:sp>
        <p:nvSpPr>
          <p:cNvPr id="478" name="Shape 478"/>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Who are your stakeholders?  Are they technical?</a:t>
            </a:r>
          </a:p>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In a business setting, you may be the only person who can interpret what you’ve built.</a:t>
            </a:r>
          </a:p>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Some people may be familiar with basic visualization, but you will likely have to do a lot of “hand holding”.</a:t>
            </a:r>
          </a:p>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You need to be able to efficiently explain your results in a way that makes sense to all stakeholders, technical or not.</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2" name="Shape 482"/>
        <p:cNvGrpSpPr/>
        <p:nvPr/>
      </p:nvGrpSpPr>
      <p:grpSpPr>
        <a:xfrm>
          <a:off x="0" y="0"/>
          <a:ext cx="0" cy="0"/>
          <a:chOff x="0" y="0"/>
          <a:chExt cx="0" cy="0"/>
        </a:xfrm>
      </p:grpSpPr>
      <p:sp>
        <p:nvSpPr>
          <p:cNvPr id="483" name="Shape 483"/>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WE BUILT A MODEL!  NOW WHAT?</a:t>
            </a:r>
          </a:p>
        </p:txBody>
      </p:sp>
      <p:sp>
        <p:nvSpPr>
          <p:cNvPr id="484" name="Shape 484"/>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Today, we’ll focus this discussion of results for “simpler” problems, but they apply to any type of model you may work with.</a:t>
            </a:r>
          </a:p>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First, let’s review classification metrics, build up a bit more knowledge, and talk about communicating these results.</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8" name="Shape 488"/>
        <p:cNvGrpSpPr/>
        <p:nvPr/>
      </p:nvGrpSpPr>
      <p:grpSpPr>
        <a:xfrm>
          <a:off x="0" y="0"/>
          <a:ext cx="0" cy="0"/>
          <a:chOff x="0" y="0"/>
          <a:chExt cx="0" cy="0"/>
        </a:xfrm>
      </p:grpSpPr>
      <p:sp>
        <p:nvSpPr>
          <p:cNvPr id="489" name="Shape 489"/>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REVIEW</a:t>
            </a:r>
          </a:p>
        </p:txBody>
      </p:sp>
      <p:sp>
        <p:nvSpPr>
          <p:cNvPr id="490" name="Shape 490"/>
          <p:cNvSpPr/>
          <p:nvPr/>
        </p:nvSpPr>
        <p:spPr>
          <a:xfrm>
            <a:off x="635000" y="1473200"/>
            <a:ext cx="11734800" cy="2806799"/>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BACK TO THE CONFUSION MATRIX</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4" name="Shape 494"/>
        <p:cNvGrpSpPr/>
        <p:nvPr/>
      </p:nvGrpSpPr>
      <p:grpSpPr>
        <a:xfrm>
          <a:off x="0" y="0"/>
          <a:ext cx="0" cy="0"/>
          <a:chOff x="0" y="0"/>
          <a:chExt cx="0" cy="0"/>
        </a:xfrm>
      </p:grpSpPr>
      <p:sp>
        <p:nvSpPr>
          <p:cNvPr id="495" name="Shape 495"/>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BACK TO THE CONFUSION MATRIX</a:t>
            </a:r>
          </a:p>
        </p:txBody>
      </p:sp>
      <p:sp>
        <p:nvSpPr>
          <p:cNvPr id="496" name="Shape 496"/>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Confusion matrices allow for the interpretation of correct and incorrect predictions for </a:t>
            </a:r>
            <a:r>
              <a:rPr i="1" lang="en-US" sz="2800">
                <a:latin typeface="Georgia"/>
                <a:ea typeface="Georgia"/>
                <a:cs typeface="Georgia"/>
                <a:sym typeface="Georgia"/>
              </a:rPr>
              <a:t>each class label</a:t>
            </a:r>
            <a:r>
              <a:rPr lang="en-US" sz="2800">
                <a:latin typeface="Georgia"/>
                <a:ea typeface="Georgia"/>
                <a:cs typeface="Georgia"/>
                <a:sym typeface="Georgia"/>
              </a:rPr>
              <a:t>.  It is the first step for the majority of classification metrics and goes deeper than just accuracy.</a:t>
            </a:r>
          </a:p>
        </p:txBody>
      </p:sp>
      <p:pic>
        <p:nvPicPr>
          <p:cNvPr id="497" name="Shape 497"/>
          <p:cNvPicPr preferRelativeResize="0"/>
          <p:nvPr/>
        </p:nvPicPr>
        <p:blipFill>
          <a:blip r:embed="rId3">
            <a:alphaModFix/>
          </a:blip>
          <a:stretch>
            <a:fillRect/>
          </a:stretch>
        </p:blipFill>
        <p:spPr>
          <a:xfrm>
            <a:off x="2178050" y="3411775"/>
            <a:ext cx="8648700" cy="3695700"/>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1" name="Shape 501"/>
        <p:cNvGrpSpPr/>
        <p:nvPr/>
      </p:nvGrpSpPr>
      <p:grpSpPr>
        <a:xfrm>
          <a:off x="0" y="0"/>
          <a:ext cx="0" cy="0"/>
          <a:chOff x="0" y="0"/>
          <a:chExt cx="0" cy="0"/>
        </a:xfrm>
      </p:grpSpPr>
      <p:sp>
        <p:nvSpPr>
          <p:cNvPr id="502" name="Shape 502"/>
          <p:cNvSpPr/>
          <p:nvPr/>
        </p:nvSpPr>
        <p:spPr>
          <a:xfrm>
            <a:off x="635000" y="736600"/>
            <a:ext cx="108164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KNOWLEDGE CHECK</a:t>
            </a:r>
          </a:p>
        </p:txBody>
      </p:sp>
      <p:pic>
        <p:nvPicPr>
          <p:cNvPr id="503" name="Shape 503"/>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504" name="Shape 504"/>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505" name="Shape 505"/>
          <p:cNvSpPr/>
          <p:nvPr/>
        </p:nvSpPr>
        <p:spPr>
          <a:xfrm>
            <a:off x="2961475" y="2224349"/>
            <a:ext cx="9174599" cy="3010199"/>
          </a:xfrm>
          <a:prstGeom prst="rect">
            <a:avLst/>
          </a:prstGeom>
          <a:noFill/>
          <a:ln>
            <a:noFill/>
          </a:ln>
        </p:spPr>
        <p:txBody>
          <a:bodyPr anchorCtr="0" anchor="ctr" bIns="50800" lIns="50800" rIns="50800" tIns="50800">
            <a:noAutofit/>
          </a:bodyPr>
          <a:lstStyle/>
          <a:p>
            <a:pPr indent="-342900" lvl="0" marL="4572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Without looking at the previous slide, how do we calculate the following?</a:t>
            </a:r>
          </a:p>
          <a:p>
            <a:pPr indent="-342900" lvl="1" marL="914400" rtl="0">
              <a:spcBef>
                <a:spcPts val="0"/>
              </a:spcBef>
              <a:buClr>
                <a:schemeClr val="dk1"/>
              </a:buClr>
              <a:buSzPct val="100000"/>
              <a:buFont typeface="Georgia"/>
              <a:buAutoNum type="alphaLcPeriod"/>
            </a:pPr>
            <a:r>
              <a:rPr lang="en-US" sz="1800">
                <a:solidFill>
                  <a:schemeClr val="dk1"/>
                </a:solidFill>
                <a:latin typeface="Georgia"/>
                <a:ea typeface="Georgia"/>
                <a:cs typeface="Georgia"/>
                <a:sym typeface="Georgia"/>
              </a:rPr>
              <a:t>Accuracy</a:t>
            </a:r>
          </a:p>
          <a:p>
            <a:pPr indent="-342900" lvl="1" marL="914400" rtl="0">
              <a:spcBef>
                <a:spcPts val="0"/>
              </a:spcBef>
              <a:buClr>
                <a:schemeClr val="dk1"/>
              </a:buClr>
              <a:buSzPct val="100000"/>
              <a:buFont typeface="Georgia"/>
              <a:buAutoNum type="alphaLcPeriod"/>
            </a:pPr>
            <a:r>
              <a:rPr lang="en-US" sz="1800">
                <a:solidFill>
                  <a:schemeClr val="dk1"/>
                </a:solidFill>
                <a:latin typeface="Georgia"/>
                <a:ea typeface="Georgia"/>
                <a:cs typeface="Georgia"/>
                <a:sym typeface="Georgia"/>
              </a:rPr>
              <a:t>True positive rate</a:t>
            </a:r>
          </a:p>
          <a:p>
            <a:pPr indent="-342900" lvl="1" marL="914400" rtl="0">
              <a:spcBef>
                <a:spcPts val="0"/>
              </a:spcBef>
              <a:buClr>
                <a:schemeClr val="dk1"/>
              </a:buClr>
              <a:buSzPct val="100000"/>
              <a:buFont typeface="Georgia"/>
              <a:buAutoNum type="alphaLcPeriod"/>
            </a:pPr>
            <a:r>
              <a:rPr lang="en-US" sz="1800">
                <a:solidFill>
                  <a:schemeClr val="dk1"/>
                </a:solidFill>
                <a:latin typeface="Georgia"/>
                <a:ea typeface="Georgia"/>
                <a:cs typeface="Georgia"/>
                <a:sym typeface="Georgia"/>
              </a:rPr>
              <a:t>False positive rate</a:t>
            </a:r>
          </a:p>
        </p:txBody>
      </p:sp>
      <p:sp>
        <p:nvSpPr>
          <p:cNvPr id="506" name="Shape 506"/>
          <p:cNvSpPr/>
          <p:nvPr/>
        </p:nvSpPr>
        <p:spPr>
          <a:xfrm>
            <a:off x="3052744" y="5792341"/>
            <a:ext cx="4170900" cy="330300"/>
          </a:xfrm>
          <a:prstGeom prst="rect">
            <a:avLst/>
          </a:prstGeom>
          <a:noFill/>
          <a:ln>
            <a:noFill/>
          </a:ln>
        </p:spPr>
        <p:txBody>
          <a:bodyPr anchorCtr="0" anchor="ctr" bIns="50800" lIns="50800" rIns="50800" tIns="50800">
            <a:noAutofit/>
          </a:bodyPr>
          <a:lstStyle/>
          <a:p>
            <a:pPr indent="0" lvl="0" marL="0" marR="0" rtl="0" algn="l">
              <a:spcBef>
                <a:spcPts val="0"/>
              </a:spcBef>
              <a:buSzPct val="25000"/>
              <a:buNone/>
            </a:pPr>
            <a:r>
              <a:rPr lang="en-US" sz="1800">
                <a:latin typeface="Georgia"/>
                <a:ea typeface="Georgia"/>
                <a:cs typeface="Georgia"/>
                <a:sym typeface="Georgia"/>
              </a:rPr>
              <a:t>Answers to the above questions</a:t>
            </a:r>
          </a:p>
        </p:txBody>
      </p:sp>
      <p:sp>
        <p:nvSpPr>
          <p:cNvPr id="507" name="Shape 507"/>
          <p:cNvSpPr/>
          <p:nvPr/>
        </p:nvSpPr>
        <p:spPr>
          <a:xfrm>
            <a:off x="2989800" y="5399657"/>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Oswald"/>
                <a:ea typeface="Oswald"/>
                <a:cs typeface="Oswald"/>
                <a:sym typeface="Oswald"/>
              </a:rPr>
              <a:t>DELIVERABLE</a:t>
            </a:r>
          </a:p>
        </p:txBody>
      </p:sp>
      <p:sp>
        <p:nvSpPr>
          <p:cNvPr id="508" name="Shape 508"/>
          <p:cNvSpPr/>
          <p:nvPr/>
        </p:nvSpPr>
        <p:spPr>
          <a:xfrm>
            <a:off x="2989800" y="1776150"/>
            <a:ext cx="95763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ANSWER THE FOLLOWING QUESTIONS</a:t>
            </a:r>
          </a:p>
        </p:txBody>
      </p:sp>
      <p:cxnSp>
        <p:nvCxnSpPr>
          <p:cNvPr id="509" name="Shape 509"/>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3" name="Shape 513"/>
        <p:cNvGrpSpPr/>
        <p:nvPr/>
      </p:nvGrpSpPr>
      <p:grpSpPr>
        <a:xfrm>
          <a:off x="0" y="0"/>
          <a:ext cx="0" cy="0"/>
          <a:chOff x="0" y="0"/>
          <a:chExt cx="0" cy="0"/>
        </a:xfrm>
      </p:grpSpPr>
      <p:sp>
        <p:nvSpPr>
          <p:cNvPr id="514" name="Shape 514"/>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INTRODUCTION</a:t>
            </a:r>
          </a:p>
        </p:txBody>
      </p:sp>
      <p:sp>
        <p:nvSpPr>
          <p:cNvPr id="515" name="Shape 515"/>
          <p:cNvSpPr/>
          <p:nvPr/>
        </p:nvSpPr>
        <p:spPr>
          <a:xfrm>
            <a:off x="635000" y="1473200"/>
            <a:ext cx="11734800" cy="2806799"/>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PRECISION AND RECALL</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9" name="Shape 519"/>
        <p:cNvGrpSpPr/>
        <p:nvPr/>
      </p:nvGrpSpPr>
      <p:grpSpPr>
        <a:xfrm>
          <a:off x="0" y="0"/>
          <a:ext cx="0" cy="0"/>
          <a:chOff x="0" y="0"/>
          <a:chExt cx="0" cy="0"/>
        </a:xfrm>
      </p:grpSpPr>
      <p:sp>
        <p:nvSpPr>
          <p:cNvPr id="520" name="Shape 520"/>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PRECISION AND RECALL</a:t>
            </a:r>
          </a:p>
        </p:txBody>
      </p:sp>
      <p:sp>
        <p:nvSpPr>
          <p:cNvPr id="521" name="Shape 521"/>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Our previous metrics were primarily designed for less biased data problems:  we could be interested in both outcomes, so it was important to generalize our approach.</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For example, we may be interested if a person will vote for a Republican or Democrat.  This is a binary problem, but we’re interested in both outcomes.</a:t>
            </a:r>
          </a:p>
          <a:p>
            <a:pPr lvl="0" marR="0" rtl="0" algn="l">
              <a:spcBef>
                <a:spcPts val="0"/>
              </a:spcBef>
              <a:buNone/>
            </a:pPr>
            <a:r>
              <a:t/>
            </a:r>
            <a:endParaRPr sz="2800">
              <a:latin typeface="Georgia"/>
              <a:ea typeface="Georgia"/>
              <a:cs typeface="Georgia"/>
              <a:sym typeface="Georgia"/>
            </a:endParaRP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5" name="Shape 525"/>
        <p:cNvGrpSpPr/>
        <p:nvPr/>
      </p:nvGrpSpPr>
      <p:grpSpPr>
        <a:xfrm>
          <a:off x="0" y="0"/>
          <a:ext cx="0" cy="0"/>
          <a:chOff x="0" y="0"/>
          <a:chExt cx="0" cy="0"/>
        </a:xfrm>
      </p:grpSpPr>
      <p:sp>
        <p:nvSpPr>
          <p:cNvPr id="526" name="Shape 526"/>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PRECISION AND RECALL</a:t>
            </a:r>
          </a:p>
        </p:txBody>
      </p:sp>
      <p:sp>
        <p:nvSpPr>
          <p:cNvPr id="527" name="Shape 527"/>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Precision and recall, metrics built from the confusion matrix, focus on </a:t>
            </a:r>
            <a:r>
              <a:rPr i="1" lang="en-US" sz="2800">
                <a:latin typeface="Georgia"/>
                <a:ea typeface="Georgia"/>
                <a:cs typeface="Georgia"/>
                <a:sym typeface="Georgia"/>
              </a:rPr>
              <a:t>information retrieval</a:t>
            </a:r>
            <a:r>
              <a:rPr lang="en-US" sz="2800">
                <a:latin typeface="Georgia"/>
                <a:ea typeface="Georgia"/>
                <a:cs typeface="Georgia"/>
                <a:sym typeface="Georgia"/>
              </a:rPr>
              <a:t>, particularly when one class is more interesting than the other.</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For example, we may want to predict if a person will be a customer.  We care much more about those who will be a customer of ours than those that won’t.</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1" name="Shape 531"/>
        <p:cNvGrpSpPr/>
        <p:nvPr/>
      </p:nvGrpSpPr>
      <p:grpSpPr>
        <a:xfrm>
          <a:off x="0" y="0"/>
          <a:ext cx="0" cy="0"/>
          <a:chOff x="0" y="0"/>
          <a:chExt cx="0" cy="0"/>
        </a:xfrm>
      </p:grpSpPr>
      <p:sp>
        <p:nvSpPr>
          <p:cNvPr id="532" name="Shape 532"/>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PRECISION AND RECALL</a:t>
            </a:r>
          </a:p>
        </p:txBody>
      </p:sp>
      <p:sp>
        <p:nvSpPr>
          <p:cNvPr id="533" name="Shape 533"/>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i="1" lang="en-US" sz="2800">
                <a:latin typeface="Georgia"/>
                <a:ea typeface="Georgia"/>
                <a:cs typeface="Georgia"/>
                <a:sym typeface="Georgia"/>
              </a:rPr>
              <a:t>Precision</a:t>
            </a:r>
            <a:r>
              <a:rPr lang="en-US" sz="2800">
                <a:latin typeface="Georgia"/>
                <a:ea typeface="Georgia"/>
                <a:cs typeface="Georgia"/>
                <a:sym typeface="Georgia"/>
              </a:rPr>
              <a:t> aims to product a high amount of relevancy instead of irrelevancy.</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Precision asks, “Out of all of our positive predictions (both true positive and false positive), how many were correct?”</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i="1" lang="en-US" sz="2800">
                <a:latin typeface="Georgia"/>
                <a:ea typeface="Georgia"/>
                <a:cs typeface="Georgia"/>
                <a:sym typeface="Georgia"/>
              </a:rPr>
              <a:t>Recall</a:t>
            </a:r>
            <a:r>
              <a:rPr lang="en-US" sz="2800">
                <a:latin typeface="Georgia"/>
                <a:ea typeface="Georgia"/>
                <a:cs typeface="Georgia"/>
                <a:sym typeface="Georgia"/>
              </a:rPr>
              <a:t> aims to see how well a model returns specific data (literally, checking whether the model can </a:t>
            </a:r>
            <a:r>
              <a:rPr i="1" lang="en-US" sz="2800">
                <a:latin typeface="Georgia"/>
                <a:ea typeface="Georgia"/>
                <a:cs typeface="Georgia"/>
                <a:sym typeface="Georgia"/>
              </a:rPr>
              <a:t>recall</a:t>
            </a:r>
            <a:r>
              <a:rPr lang="en-US" sz="2800">
                <a:latin typeface="Georgia"/>
                <a:ea typeface="Georgia"/>
                <a:cs typeface="Georgia"/>
                <a:sym typeface="Georgia"/>
              </a:rPr>
              <a:t> what a class label looked like).</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Recall asks, “Out of all of our positive class labels, how many were correct?”</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9D9D9"/>
        </a:solidFill>
      </p:bgPr>
    </p:bg>
    <p:spTree>
      <p:nvGrpSpPr>
        <p:cNvPr id="419" name="Shape 419"/>
        <p:cNvGrpSpPr/>
        <p:nvPr/>
      </p:nvGrpSpPr>
      <p:grpSpPr>
        <a:xfrm>
          <a:off x="0" y="0"/>
          <a:ext cx="0" cy="0"/>
          <a:chOff x="0" y="0"/>
          <a:chExt cx="0" cy="0"/>
        </a:xfrm>
      </p:grpSpPr>
      <p:sp>
        <p:nvSpPr>
          <p:cNvPr id="420" name="Shape 420"/>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solidFill>
                  <a:srgbClr val="E52123"/>
                </a:solidFill>
                <a:latin typeface="Oswald"/>
                <a:ea typeface="Oswald"/>
                <a:cs typeface="Oswald"/>
                <a:sym typeface="Oswald"/>
              </a:rPr>
              <a:t>FOR INSTRUCTOR PURPOSES ONLY </a:t>
            </a:r>
          </a:p>
        </p:txBody>
      </p:sp>
      <p:sp>
        <p:nvSpPr>
          <p:cNvPr id="421" name="Shape 421"/>
          <p:cNvSpPr/>
          <p:nvPr/>
        </p:nvSpPr>
        <p:spPr>
          <a:xfrm>
            <a:off x="635000" y="1442225"/>
            <a:ext cx="77216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MATERIALS</a:t>
            </a:r>
            <a:r>
              <a:rPr b="1" lang="en-US" sz="3200">
                <a:solidFill>
                  <a:srgbClr val="E52123"/>
                </a:solidFill>
                <a:latin typeface="Oswald"/>
                <a:ea typeface="Oswald"/>
                <a:cs typeface="Oswald"/>
                <a:sym typeface="Oswald"/>
              </a:rPr>
              <a:t> </a:t>
            </a:r>
          </a:p>
        </p:txBody>
      </p:sp>
      <p:sp>
        <p:nvSpPr>
          <p:cNvPr id="422" name="Shape 422"/>
          <p:cNvSpPr txBox="1"/>
          <p:nvPr>
            <p:ph idx="1" type="body"/>
          </p:nvPr>
        </p:nvSpPr>
        <p:spPr>
          <a:xfrm>
            <a:off x="635006" y="1940250"/>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Insert Text Here</a:t>
            </a:r>
          </a:p>
          <a:p>
            <a:pPr lvl="0" marR="0" rtl="0" algn="l">
              <a:spcBef>
                <a:spcPts val="1000"/>
              </a:spcBef>
              <a:buNone/>
            </a:pPr>
            <a:r>
              <a:t/>
            </a:r>
            <a:endParaRPr sz="2800">
              <a:latin typeface="Georgia"/>
              <a:ea typeface="Georgia"/>
              <a:cs typeface="Georgia"/>
              <a:sym typeface="Georgia"/>
            </a:endParaRPr>
          </a:p>
          <a:p>
            <a:pPr lvl="0" marR="0" rtl="0" algn="l">
              <a:spcBef>
                <a:spcPts val="1000"/>
              </a:spcBef>
              <a:buNone/>
            </a:pPr>
            <a:r>
              <a:t/>
            </a:r>
            <a:endParaRPr sz="2800">
              <a:latin typeface="Georgia"/>
              <a:ea typeface="Georgia"/>
              <a:cs typeface="Georgia"/>
              <a:sym typeface="Georgia"/>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7" name="Shape 537"/>
        <p:cNvGrpSpPr/>
        <p:nvPr/>
      </p:nvGrpSpPr>
      <p:grpSpPr>
        <a:xfrm>
          <a:off x="0" y="0"/>
          <a:ext cx="0" cy="0"/>
          <a:chOff x="0" y="0"/>
          <a:chExt cx="0" cy="0"/>
        </a:xfrm>
      </p:grpSpPr>
      <p:sp>
        <p:nvSpPr>
          <p:cNvPr id="538" name="Shape 538"/>
          <p:cNvSpPr/>
          <p:nvPr/>
        </p:nvSpPr>
        <p:spPr>
          <a:xfrm>
            <a:off x="635000" y="736600"/>
            <a:ext cx="108164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KNOWLEDGE CHECK</a:t>
            </a:r>
          </a:p>
        </p:txBody>
      </p:sp>
      <p:pic>
        <p:nvPicPr>
          <p:cNvPr id="539" name="Shape 539"/>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540" name="Shape 540"/>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541" name="Shape 541"/>
          <p:cNvSpPr/>
          <p:nvPr/>
        </p:nvSpPr>
        <p:spPr>
          <a:xfrm>
            <a:off x="2961475" y="2224349"/>
            <a:ext cx="9174599" cy="3010199"/>
          </a:xfrm>
          <a:prstGeom prst="rect">
            <a:avLst/>
          </a:prstGeom>
          <a:noFill/>
          <a:ln>
            <a:noFill/>
          </a:ln>
        </p:spPr>
        <p:txBody>
          <a:bodyPr anchorCtr="0" anchor="ctr" bIns="50800" lIns="50800" rIns="50800" tIns="50800">
            <a:noAutofit/>
          </a:bodyPr>
          <a:lstStyle/>
          <a:p>
            <a:pPr indent="-342900" lvl="0" marL="457200" marR="0" rtl="0" algn="l">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If the goal of the “recall” metric is to identify specific values of a class correctly, what other metric performs a similar calculation?</a:t>
            </a:r>
          </a:p>
        </p:txBody>
      </p:sp>
      <p:sp>
        <p:nvSpPr>
          <p:cNvPr id="542" name="Shape 542"/>
          <p:cNvSpPr/>
          <p:nvPr/>
        </p:nvSpPr>
        <p:spPr>
          <a:xfrm>
            <a:off x="3052744" y="5792341"/>
            <a:ext cx="4170900" cy="330300"/>
          </a:xfrm>
          <a:prstGeom prst="rect">
            <a:avLst/>
          </a:prstGeom>
          <a:noFill/>
          <a:ln>
            <a:noFill/>
          </a:ln>
        </p:spPr>
        <p:txBody>
          <a:bodyPr anchorCtr="0" anchor="ctr" bIns="50800" lIns="50800" rIns="50800" tIns="50800">
            <a:noAutofit/>
          </a:bodyPr>
          <a:lstStyle/>
          <a:p>
            <a:pPr indent="0" lvl="0" marL="0" marR="0" rtl="0" algn="l">
              <a:spcBef>
                <a:spcPts val="0"/>
              </a:spcBef>
              <a:buSzPct val="25000"/>
              <a:buNone/>
            </a:pPr>
            <a:r>
              <a:rPr lang="en-US" sz="1800">
                <a:latin typeface="Georgia"/>
                <a:ea typeface="Georgia"/>
                <a:cs typeface="Georgia"/>
                <a:sym typeface="Georgia"/>
              </a:rPr>
              <a:t>Answers to the above question</a:t>
            </a:r>
          </a:p>
        </p:txBody>
      </p:sp>
      <p:sp>
        <p:nvSpPr>
          <p:cNvPr id="543" name="Shape 543"/>
          <p:cNvSpPr/>
          <p:nvPr/>
        </p:nvSpPr>
        <p:spPr>
          <a:xfrm>
            <a:off x="2989800" y="5399657"/>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Oswald"/>
                <a:ea typeface="Oswald"/>
                <a:cs typeface="Oswald"/>
                <a:sym typeface="Oswald"/>
              </a:rPr>
              <a:t>DELIVERABLE</a:t>
            </a:r>
          </a:p>
        </p:txBody>
      </p:sp>
      <p:sp>
        <p:nvSpPr>
          <p:cNvPr id="544" name="Shape 544"/>
          <p:cNvSpPr/>
          <p:nvPr/>
        </p:nvSpPr>
        <p:spPr>
          <a:xfrm>
            <a:off x="2989800" y="1776150"/>
            <a:ext cx="95763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ANSWER THE FOLLOWING QUESTIONS</a:t>
            </a:r>
          </a:p>
        </p:txBody>
      </p:sp>
      <p:cxnSp>
        <p:nvCxnSpPr>
          <p:cNvPr id="545" name="Shape 545"/>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9" name="Shape 549"/>
        <p:cNvGrpSpPr/>
        <p:nvPr/>
      </p:nvGrpSpPr>
      <p:grpSpPr>
        <a:xfrm>
          <a:off x="0" y="0"/>
          <a:ext cx="0" cy="0"/>
          <a:chOff x="0" y="0"/>
          <a:chExt cx="0" cy="0"/>
        </a:xfrm>
      </p:grpSpPr>
      <p:sp>
        <p:nvSpPr>
          <p:cNvPr id="550" name="Shape 550"/>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THE MATH FOR RECALL</a:t>
            </a:r>
          </a:p>
        </p:txBody>
      </p:sp>
      <p:sp>
        <p:nvSpPr>
          <p:cNvPr id="551" name="Shape 551"/>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Recall is the count of predicted </a:t>
            </a:r>
            <a:r>
              <a:rPr i="1" lang="en-US" sz="2800">
                <a:latin typeface="Georgia"/>
                <a:ea typeface="Georgia"/>
                <a:cs typeface="Georgia"/>
                <a:sym typeface="Georgia"/>
              </a:rPr>
              <a:t>true positives</a:t>
            </a:r>
            <a:r>
              <a:rPr lang="en-US" sz="2800">
                <a:latin typeface="Georgia"/>
                <a:ea typeface="Georgia"/>
                <a:cs typeface="Georgia"/>
                <a:sym typeface="Georgia"/>
              </a:rPr>
              <a:t> over the total count of that class label.</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This is the same as True Positive Rate or </a:t>
            </a:r>
            <a:r>
              <a:rPr i="1" lang="en-US" sz="2800">
                <a:latin typeface="Georgia"/>
                <a:ea typeface="Georgia"/>
                <a:cs typeface="Georgia"/>
                <a:sym typeface="Georgia"/>
              </a:rPr>
              <a:t>sensitivity</a:t>
            </a:r>
            <a:r>
              <a:rPr lang="en-US" sz="2800">
                <a:latin typeface="Georgia"/>
                <a:ea typeface="Georgia"/>
                <a:cs typeface="Georgia"/>
                <a:sym typeface="Georgia"/>
              </a:rPr>
              <a:t>.</a:t>
            </a:r>
          </a:p>
        </p:txBody>
      </p:sp>
      <p:pic>
        <p:nvPicPr>
          <p:cNvPr id="552" name="Shape 552"/>
          <p:cNvPicPr preferRelativeResize="0"/>
          <p:nvPr/>
        </p:nvPicPr>
        <p:blipFill>
          <a:blip r:embed="rId3">
            <a:alphaModFix/>
          </a:blip>
          <a:stretch>
            <a:fillRect/>
          </a:stretch>
        </p:blipFill>
        <p:spPr>
          <a:xfrm>
            <a:off x="2178050" y="3403600"/>
            <a:ext cx="8648700" cy="3695700"/>
          </a:xfrm>
          <a:prstGeom prst="rect">
            <a:avLst/>
          </a:prstGeom>
          <a:noFill/>
          <a:ln>
            <a:noFill/>
          </a:ln>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6" name="Shape 556"/>
        <p:cNvGrpSpPr/>
        <p:nvPr/>
      </p:nvGrpSpPr>
      <p:grpSpPr>
        <a:xfrm>
          <a:off x="0" y="0"/>
          <a:ext cx="0" cy="0"/>
          <a:chOff x="0" y="0"/>
          <a:chExt cx="0" cy="0"/>
        </a:xfrm>
      </p:grpSpPr>
      <p:sp>
        <p:nvSpPr>
          <p:cNvPr id="557" name="Shape 557"/>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THE MATH FOR RECALL</a:t>
            </a:r>
          </a:p>
        </p:txBody>
      </p:sp>
      <p:sp>
        <p:nvSpPr>
          <p:cNvPr id="558" name="Shape 558"/>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Imagine predicting the color of a marble as either red or green.  There are 10 of each.</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If the model identifies 8 identifies 8 of the green marbles as green, the recall is 8 / 10 = 0.80.  </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However, this says nothing of the number of </a:t>
            </a:r>
            <a:r>
              <a:rPr i="1" lang="en-US" sz="2800">
                <a:latin typeface="Georgia"/>
                <a:ea typeface="Georgia"/>
                <a:cs typeface="Georgia"/>
                <a:sym typeface="Georgia"/>
              </a:rPr>
              <a:t>red</a:t>
            </a:r>
            <a:r>
              <a:rPr lang="en-US" sz="2800">
                <a:latin typeface="Georgia"/>
                <a:ea typeface="Georgia"/>
                <a:cs typeface="Georgia"/>
                <a:sym typeface="Georgia"/>
              </a:rPr>
              <a:t> marbles that are also identified as green.</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2" name="Shape 562"/>
        <p:cNvGrpSpPr/>
        <p:nvPr/>
      </p:nvGrpSpPr>
      <p:grpSpPr>
        <a:xfrm>
          <a:off x="0" y="0"/>
          <a:ext cx="0" cy="0"/>
          <a:chOff x="0" y="0"/>
          <a:chExt cx="0" cy="0"/>
        </a:xfrm>
      </p:grpSpPr>
      <p:sp>
        <p:nvSpPr>
          <p:cNvPr id="563" name="Shape 563"/>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THE MATH FOR PRECISION</a:t>
            </a:r>
          </a:p>
        </p:txBody>
      </p:sp>
      <p:sp>
        <p:nvSpPr>
          <p:cNvPr id="564" name="Shape 564"/>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Precision, or positive predicted value, is calculated as the count of predicted true positives over the count of all values predicted to be positive.</a:t>
            </a:r>
          </a:p>
        </p:txBody>
      </p:sp>
      <p:pic>
        <p:nvPicPr>
          <p:cNvPr id="565" name="Shape 565"/>
          <p:cNvPicPr preferRelativeResize="0"/>
          <p:nvPr/>
        </p:nvPicPr>
        <p:blipFill>
          <a:blip r:embed="rId3">
            <a:alphaModFix/>
          </a:blip>
          <a:stretch>
            <a:fillRect/>
          </a:stretch>
        </p:blipFill>
        <p:spPr>
          <a:xfrm>
            <a:off x="2178050" y="3327400"/>
            <a:ext cx="8648700" cy="3695700"/>
          </a:xfrm>
          <a:prstGeom prst="rect">
            <a:avLst/>
          </a:prstGeom>
          <a:noFill/>
          <a:ln>
            <a:noFill/>
          </a:ln>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9" name="Shape 569"/>
        <p:cNvGrpSpPr/>
        <p:nvPr/>
      </p:nvGrpSpPr>
      <p:grpSpPr>
        <a:xfrm>
          <a:off x="0" y="0"/>
          <a:ext cx="0" cy="0"/>
          <a:chOff x="0" y="0"/>
          <a:chExt cx="0" cy="0"/>
        </a:xfrm>
      </p:grpSpPr>
      <p:sp>
        <p:nvSpPr>
          <p:cNvPr id="570" name="Shape 570"/>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THE MATH FOR PRECISION</a:t>
            </a:r>
          </a:p>
        </p:txBody>
      </p:sp>
      <p:sp>
        <p:nvSpPr>
          <p:cNvPr id="571" name="Shape 571"/>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Let’s use our marble example again.</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If a model predicts 8 of the green marbles as green, then precision would be 1.00, because all marbles predicted as green were in fact green.</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Let’s assume all red marbles were predicted correctly, and 2 green were predicted as red.</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The precision of red marbles would be 10 / (10 + 2) = 0.833.</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5" name="Shape 575"/>
        <p:cNvGrpSpPr/>
        <p:nvPr/>
      </p:nvGrpSpPr>
      <p:grpSpPr>
        <a:xfrm>
          <a:off x="0" y="0"/>
          <a:ext cx="0" cy="0"/>
          <a:chOff x="0" y="0"/>
          <a:chExt cx="0" cy="0"/>
        </a:xfrm>
      </p:grpSpPr>
      <p:sp>
        <p:nvSpPr>
          <p:cNvPr id="576" name="Shape 576"/>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THE MATH FOR PRECISION</a:t>
            </a:r>
          </a:p>
        </p:txBody>
      </p:sp>
      <p:sp>
        <p:nvSpPr>
          <p:cNvPr id="577" name="Shape 577"/>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Let’s use our marble example again.</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If a model predicts 8 of the green marbles as green, then precision would be 1.00, because all marbles predicted as green were in fact green.</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Let’s assume all red marbles were predicted correctly, and 2 green were predicted as red.</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The precision of red marbles would be 10 / (10 + 2) = 0.833.</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1" name="Shape 581"/>
        <p:cNvGrpSpPr/>
        <p:nvPr/>
      </p:nvGrpSpPr>
      <p:grpSpPr>
        <a:xfrm>
          <a:off x="0" y="0"/>
          <a:ext cx="0" cy="0"/>
          <a:chOff x="0" y="0"/>
          <a:chExt cx="0" cy="0"/>
        </a:xfrm>
      </p:grpSpPr>
      <p:sp>
        <p:nvSpPr>
          <p:cNvPr id="582" name="Shape 582"/>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ANOTHER EXAMPLE</a:t>
            </a:r>
          </a:p>
        </p:txBody>
      </p:sp>
      <p:sp>
        <p:nvSpPr>
          <p:cNvPr id="583" name="Shape 583"/>
          <p:cNvSpPr txBox="1"/>
          <p:nvPr>
            <p:ph idx="1" type="body"/>
          </p:nvPr>
        </p:nvSpPr>
        <p:spPr>
          <a:xfrm>
            <a:off x="635000" y="1292775"/>
            <a:ext cx="6176100" cy="5804400"/>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Imagine we have another marble problem where we consider green to be our positive class.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The diagram to the right shows our results.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Shaded circles represent correct predictions (e.g. green was predicted as green).  Unshaded circles represent incorrect predictions (e.g. green was predicted red).</a:t>
            </a:r>
          </a:p>
          <a:p>
            <a:pPr lvl="0" marR="0" rtl="0" algn="l">
              <a:spcBef>
                <a:spcPts val="0"/>
              </a:spcBef>
              <a:buNone/>
            </a:pPr>
            <a:r>
              <a:t/>
            </a:r>
            <a:endParaRPr sz="2800">
              <a:latin typeface="Georgia"/>
              <a:ea typeface="Georgia"/>
              <a:cs typeface="Georgia"/>
              <a:sym typeface="Georgia"/>
            </a:endParaRPr>
          </a:p>
        </p:txBody>
      </p:sp>
      <p:pic>
        <p:nvPicPr>
          <p:cNvPr id="584" name="Shape 584"/>
          <p:cNvPicPr preferRelativeResize="0"/>
          <p:nvPr/>
        </p:nvPicPr>
        <p:blipFill>
          <a:blip r:embed="rId3">
            <a:alphaModFix/>
          </a:blip>
          <a:stretch>
            <a:fillRect/>
          </a:stretch>
        </p:blipFill>
        <p:spPr>
          <a:xfrm>
            <a:off x="6883100" y="1392200"/>
            <a:ext cx="5704975" cy="5704975"/>
          </a:xfrm>
          <a:prstGeom prst="rect">
            <a:avLst/>
          </a:prstGeom>
          <a:noFill/>
          <a:ln>
            <a:noFill/>
          </a:ln>
        </p:spPr>
      </p:pic>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8" name="Shape 588"/>
        <p:cNvGrpSpPr/>
        <p:nvPr/>
      </p:nvGrpSpPr>
      <p:grpSpPr>
        <a:xfrm>
          <a:off x="0" y="0"/>
          <a:ext cx="0" cy="0"/>
          <a:chOff x="0" y="0"/>
          <a:chExt cx="0" cy="0"/>
        </a:xfrm>
      </p:grpSpPr>
      <p:sp>
        <p:nvSpPr>
          <p:cNvPr id="589" name="Shape 589"/>
          <p:cNvSpPr txBox="1"/>
          <p:nvPr>
            <p:ph idx="1" type="body"/>
          </p:nvPr>
        </p:nvSpPr>
        <p:spPr>
          <a:xfrm>
            <a:off x="635000" y="1292775"/>
            <a:ext cx="6176100" cy="5804400"/>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The background shows the color predicted.</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A shaded circle on a green background represents a green marble that was predicted as green.</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An unshaded circle on a red background represents a red marble that was predicted as green. </a:t>
            </a:r>
          </a:p>
        </p:txBody>
      </p:sp>
      <p:sp>
        <p:nvSpPr>
          <p:cNvPr id="590" name="Shape 590"/>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ANOTHER EXAMPLE</a:t>
            </a:r>
          </a:p>
        </p:txBody>
      </p:sp>
      <p:pic>
        <p:nvPicPr>
          <p:cNvPr id="591" name="Shape 591"/>
          <p:cNvPicPr preferRelativeResize="0"/>
          <p:nvPr/>
        </p:nvPicPr>
        <p:blipFill>
          <a:blip r:embed="rId3">
            <a:alphaModFix/>
          </a:blip>
          <a:stretch>
            <a:fillRect/>
          </a:stretch>
        </p:blipFill>
        <p:spPr>
          <a:xfrm>
            <a:off x="6883100" y="1392200"/>
            <a:ext cx="5704975" cy="5704975"/>
          </a:xfrm>
          <a:prstGeom prst="rect">
            <a:avLst/>
          </a:prstGeom>
          <a:noFill/>
          <a:ln>
            <a:noFill/>
          </a:ln>
        </p:spPr>
      </p:pic>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5" name="Shape 595"/>
        <p:cNvGrpSpPr/>
        <p:nvPr/>
      </p:nvGrpSpPr>
      <p:grpSpPr>
        <a:xfrm>
          <a:off x="0" y="0"/>
          <a:ext cx="0" cy="0"/>
          <a:chOff x="0" y="0"/>
          <a:chExt cx="0" cy="0"/>
        </a:xfrm>
      </p:grpSpPr>
      <p:sp>
        <p:nvSpPr>
          <p:cNvPr id="596" name="Shape 596"/>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ANOTHER EXAMPLE</a:t>
            </a:r>
          </a:p>
        </p:txBody>
      </p:sp>
      <p:sp>
        <p:nvSpPr>
          <p:cNvPr id="597" name="Shape 597"/>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For this example, we would have the following confusion matrix.</a:t>
            </a:r>
          </a:p>
          <a:p>
            <a:pPr lvl="0" marR="0" rtl="0" algn="l">
              <a:spcBef>
                <a:spcPts val="0"/>
              </a:spcBef>
              <a:buNone/>
            </a:pPr>
            <a:r>
              <a:t/>
            </a:r>
            <a:endParaRPr sz="2800">
              <a:latin typeface="Georgia"/>
              <a:ea typeface="Georgia"/>
              <a:cs typeface="Georgia"/>
              <a:sym typeface="Georgia"/>
            </a:endParaRPr>
          </a:p>
          <a:p>
            <a:pPr lvl="0" marR="0" rtl="0" algn="l">
              <a:spcBef>
                <a:spcPts val="0"/>
              </a:spcBef>
              <a:buNone/>
            </a:pPr>
            <a:r>
              <a:t/>
            </a:r>
            <a:endParaRPr sz="2800">
              <a:latin typeface="Georgia"/>
              <a:ea typeface="Georgia"/>
              <a:cs typeface="Georgia"/>
              <a:sym typeface="Georgia"/>
            </a:endParaRPr>
          </a:p>
          <a:p>
            <a:pPr lvl="0" marR="0" rtl="0" algn="l">
              <a:spcBef>
                <a:spcPts val="0"/>
              </a:spcBef>
              <a:buNone/>
            </a:pPr>
            <a:r>
              <a:t/>
            </a:r>
            <a:endParaRPr sz="2800">
              <a:latin typeface="Georgia"/>
              <a:ea typeface="Georgia"/>
              <a:cs typeface="Georgia"/>
              <a:sym typeface="Georgia"/>
            </a:endParaRPr>
          </a:p>
          <a:p>
            <a:pPr lvl="0" marR="0" rtl="0" algn="l">
              <a:spcBef>
                <a:spcPts val="0"/>
              </a:spcBef>
              <a:buNone/>
            </a:pPr>
            <a:r>
              <a:t/>
            </a:r>
            <a:endParaRPr sz="2800">
              <a:latin typeface="Georgia"/>
              <a:ea typeface="Georgia"/>
              <a:cs typeface="Georgia"/>
              <a:sym typeface="Georgia"/>
            </a:endParaRPr>
          </a:p>
          <a:p>
            <a:pPr lvl="0" marR="0" rtl="0" algn="l">
              <a:spcBef>
                <a:spcPts val="0"/>
              </a:spcBef>
              <a:buNone/>
            </a:pPr>
            <a:r>
              <a:t/>
            </a:r>
            <a:endParaRPr sz="2800">
              <a:latin typeface="Georgia"/>
              <a:ea typeface="Georgia"/>
              <a:cs typeface="Georgia"/>
              <a:sym typeface="Georgia"/>
            </a:endParaRPr>
          </a:p>
          <a:p>
            <a:pPr lvl="0" marR="0" rtl="0" algn="l">
              <a:spcBef>
                <a:spcPts val="0"/>
              </a:spcBef>
              <a:buNone/>
            </a:pPr>
            <a:r>
              <a:t/>
            </a:r>
            <a:endParaRPr sz="2800">
              <a:latin typeface="Georgia"/>
              <a:ea typeface="Georgia"/>
              <a:cs typeface="Georgia"/>
              <a:sym typeface="Georgia"/>
            </a:endParaRPr>
          </a:p>
          <a:p>
            <a:pPr lvl="0" marR="0" rtl="0" algn="l">
              <a:spcBef>
                <a:spcPts val="0"/>
              </a:spcBef>
              <a:buNone/>
            </a:pPr>
            <a:r>
              <a:t/>
            </a:r>
            <a:endParaRPr sz="2800">
              <a:latin typeface="Georgia"/>
              <a:ea typeface="Georgia"/>
              <a:cs typeface="Georgia"/>
              <a:sym typeface="Georgia"/>
            </a:endParaRP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We could calculate precision for green marbles as 8 / (8 + 4) = 0.6666.</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We could calculate recall for green marbles as 8 / (8 + 12) = 0.4000.</a:t>
            </a:r>
          </a:p>
          <a:p>
            <a:pPr lvl="0" marR="0" rtl="0" algn="l">
              <a:spcBef>
                <a:spcPts val="0"/>
              </a:spcBef>
              <a:buNone/>
            </a:pPr>
            <a:r>
              <a:t/>
            </a:r>
            <a:endParaRPr sz="2800">
              <a:latin typeface="Georgia"/>
              <a:ea typeface="Georgia"/>
              <a:cs typeface="Georgia"/>
              <a:sym typeface="Georgia"/>
            </a:endParaRPr>
          </a:p>
        </p:txBody>
      </p:sp>
      <p:graphicFrame>
        <p:nvGraphicFramePr>
          <p:cNvPr id="598" name="Shape 598"/>
          <p:cNvGraphicFramePr/>
          <p:nvPr/>
        </p:nvGraphicFramePr>
        <p:xfrm>
          <a:off x="952500" y="2571800"/>
          <a:ext cx="3000000" cy="3000000"/>
        </p:xfrm>
        <a:graphic>
          <a:graphicData uri="http://schemas.openxmlformats.org/drawingml/2006/table">
            <a:tbl>
              <a:tblPr>
                <a:noFill/>
                <a:tableStyleId>{98D2544D-F79D-4ADA-85D5-BECFEE34152C}</a:tableStyleId>
              </a:tblPr>
              <a:tblGrid>
                <a:gridCol w="2774950"/>
                <a:gridCol w="2774950"/>
                <a:gridCol w="2774950"/>
                <a:gridCol w="2774950"/>
              </a:tblGrid>
              <a:tr h="381000">
                <a:tc gridSpan="2" rowSpan="2">
                  <a:txBody>
                    <a:bodyPr>
                      <a:noAutofit/>
                    </a:bodyPr>
                    <a:lstStyle/>
                    <a:p>
                      <a:pPr lvl="0" rtl="0" algn="ctr">
                        <a:spcBef>
                          <a:spcPts val="0"/>
                        </a:spcBef>
                        <a:buNone/>
                      </a:pPr>
                      <a:r>
                        <a:t/>
                      </a:r>
                      <a:endParaRPr sz="2800">
                        <a:latin typeface="Georgia"/>
                        <a:ea typeface="Georgia"/>
                        <a:cs typeface="Georgia"/>
                        <a:sym typeface="Georgia"/>
                      </a:endParaRPr>
                    </a:p>
                  </a:txBody>
                  <a:tcPr marT="91425" marB="91425" marR="91425" marL="91425" anchor="ctr"/>
                </a:tc>
                <a:tc rowSpan="2" hMerge="1"/>
                <a:tc gridSpan="2">
                  <a:txBody>
                    <a:bodyPr>
                      <a:noAutofit/>
                    </a:bodyPr>
                    <a:lstStyle/>
                    <a:p>
                      <a:pPr lvl="0" rtl="0" algn="ctr">
                        <a:spcBef>
                          <a:spcPts val="0"/>
                        </a:spcBef>
                        <a:buNone/>
                      </a:pPr>
                      <a:r>
                        <a:rPr lang="en-US" sz="2800">
                          <a:latin typeface="Georgia"/>
                          <a:ea typeface="Georgia"/>
                          <a:cs typeface="Georgia"/>
                          <a:sym typeface="Georgia"/>
                        </a:rPr>
                        <a:t>True Class</a:t>
                      </a:r>
                    </a:p>
                  </a:txBody>
                  <a:tcPr marT="91425" marB="91425" marR="91425" marL="91425" anchor="ctr"/>
                </a:tc>
                <a:tc hMerge="1"/>
              </a:tr>
              <a:tr h="381000">
                <a:tc gridSpan="2" vMerge="1"/>
                <a:tc hMerge="1" vMerge="1"/>
                <a:tc>
                  <a:txBody>
                    <a:bodyPr>
                      <a:noAutofit/>
                    </a:bodyPr>
                    <a:lstStyle/>
                    <a:p>
                      <a:pPr lvl="0" rtl="0" algn="ctr">
                        <a:spcBef>
                          <a:spcPts val="0"/>
                        </a:spcBef>
                        <a:buNone/>
                      </a:pPr>
                      <a:r>
                        <a:rPr lang="en-US" sz="2800">
                          <a:latin typeface="Georgia"/>
                          <a:ea typeface="Georgia"/>
                          <a:cs typeface="Georgia"/>
                          <a:sym typeface="Georgia"/>
                        </a:rPr>
                        <a:t>Green</a:t>
                      </a:r>
                    </a:p>
                  </a:txBody>
                  <a:tcPr marT="91425" marB="91425" marR="91425" marL="91425" anchor="ctr"/>
                </a:tc>
                <a:tc>
                  <a:txBody>
                    <a:bodyPr>
                      <a:noAutofit/>
                    </a:bodyPr>
                    <a:lstStyle/>
                    <a:p>
                      <a:pPr lvl="0" rtl="0" algn="ctr">
                        <a:spcBef>
                          <a:spcPts val="0"/>
                        </a:spcBef>
                        <a:buNone/>
                      </a:pPr>
                      <a:r>
                        <a:rPr lang="en-US" sz="2800">
                          <a:latin typeface="Georgia"/>
                          <a:ea typeface="Georgia"/>
                          <a:cs typeface="Georgia"/>
                          <a:sym typeface="Georgia"/>
                        </a:rPr>
                        <a:t>Red</a:t>
                      </a:r>
                    </a:p>
                  </a:txBody>
                  <a:tcPr marT="91425" marB="91425" marR="91425" marL="91425" anchor="ctr"/>
                </a:tc>
              </a:tr>
              <a:tr h="381000">
                <a:tc rowSpan="2">
                  <a:txBody>
                    <a:bodyPr>
                      <a:noAutofit/>
                    </a:bodyPr>
                    <a:lstStyle/>
                    <a:p>
                      <a:pPr lvl="0" rtl="0" algn="ctr">
                        <a:spcBef>
                          <a:spcPts val="0"/>
                        </a:spcBef>
                        <a:buNone/>
                      </a:pPr>
                      <a:r>
                        <a:rPr lang="en-US" sz="2800">
                          <a:latin typeface="Georgia"/>
                          <a:ea typeface="Georgia"/>
                          <a:cs typeface="Georgia"/>
                          <a:sym typeface="Georgia"/>
                        </a:rPr>
                        <a:t>Predicted Class</a:t>
                      </a:r>
                    </a:p>
                  </a:txBody>
                  <a:tcPr marT="91425" marB="91425" marR="91425" marL="91425" anchor="ctr"/>
                </a:tc>
                <a:tc>
                  <a:txBody>
                    <a:bodyPr>
                      <a:noAutofit/>
                    </a:bodyPr>
                    <a:lstStyle/>
                    <a:p>
                      <a:pPr lvl="0" rtl="0" algn="ctr">
                        <a:spcBef>
                          <a:spcPts val="0"/>
                        </a:spcBef>
                        <a:buNone/>
                      </a:pPr>
                      <a:r>
                        <a:rPr lang="en-US" sz="2800">
                          <a:latin typeface="Georgia"/>
                          <a:ea typeface="Georgia"/>
                          <a:cs typeface="Georgia"/>
                          <a:sym typeface="Georgia"/>
                        </a:rPr>
                        <a:t>Green</a:t>
                      </a:r>
                    </a:p>
                  </a:txBody>
                  <a:tcPr marT="91425" marB="91425" marR="91425" marL="91425" anchor="ctr"/>
                </a:tc>
                <a:tc>
                  <a:txBody>
                    <a:bodyPr>
                      <a:noAutofit/>
                    </a:bodyPr>
                    <a:lstStyle/>
                    <a:p>
                      <a:pPr lvl="0" rtl="0" algn="ctr">
                        <a:spcBef>
                          <a:spcPts val="0"/>
                        </a:spcBef>
                        <a:buNone/>
                      </a:pPr>
                      <a:r>
                        <a:rPr lang="en-US" sz="2800">
                          <a:latin typeface="Georgia"/>
                          <a:ea typeface="Georgia"/>
                          <a:cs typeface="Georgia"/>
                          <a:sym typeface="Georgia"/>
                        </a:rPr>
                        <a:t>8</a:t>
                      </a:r>
                    </a:p>
                  </a:txBody>
                  <a:tcPr marT="91425" marB="91425" marR="91425" marL="91425" anchor="ctr"/>
                </a:tc>
                <a:tc>
                  <a:txBody>
                    <a:bodyPr>
                      <a:noAutofit/>
                    </a:bodyPr>
                    <a:lstStyle/>
                    <a:p>
                      <a:pPr lvl="0" rtl="0" algn="ctr">
                        <a:spcBef>
                          <a:spcPts val="0"/>
                        </a:spcBef>
                        <a:buNone/>
                      </a:pPr>
                      <a:r>
                        <a:rPr lang="en-US" sz="2800">
                          <a:latin typeface="Georgia"/>
                          <a:ea typeface="Georgia"/>
                          <a:cs typeface="Georgia"/>
                          <a:sym typeface="Georgia"/>
                        </a:rPr>
                        <a:t>4</a:t>
                      </a:r>
                    </a:p>
                  </a:txBody>
                  <a:tcPr marT="91425" marB="91425" marR="91425" marL="91425" anchor="ctr"/>
                </a:tc>
              </a:tr>
              <a:tr h="381000">
                <a:tc vMerge="1"/>
                <a:tc>
                  <a:txBody>
                    <a:bodyPr>
                      <a:noAutofit/>
                    </a:bodyPr>
                    <a:lstStyle/>
                    <a:p>
                      <a:pPr lvl="0" rtl="0" algn="ctr">
                        <a:spcBef>
                          <a:spcPts val="0"/>
                        </a:spcBef>
                        <a:buNone/>
                      </a:pPr>
                      <a:r>
                        <a:rPr lang="en-US" sz="2800">
                          <a:latin typeface="Georgia"/>
                          <a:ea typeface="Georgia"/>
                          <a:cs typeface="Georgia"/>
                          <a:sym typeface="Georgia"/>
                        </a:rPr>
                        <a:t>Red</a:t>
                      </a:r>
                    </a:p>
                  </a:txBody>
                  <a:tcPr marT="91425" marB="91425" marR="91425" marL="91425" anchor="ctr"/>
                </a:tc>
                <a:tc>
                  <a:txBody>
                    <a:bodyPr>
                      <a:noAutofit/>
                    </a:bodyPr>
                    <a:lstStyle/>
                    <a:p>
                      <a:pPr lvl="0" rtl="0" algn="ctr">
                        <a:spcBef>
                          <a:spcPts val="0"/>
                        </a:spcBef>
                        <a:buNone/>
                      </a:pPr>
                      <a:r>
                        <a:rPr lang="en-US" sz="2800">
                          <a:latin typeface="Georgia"/>
                          <a:ea typeface="Georgia"/>
                          <a:cs typeface="Georgia"/>
                          <a:sym typeface="Georgia"/>
                        </a:rPr>
                        <a:t>12</a:t>
                      </a:r>
                    </a:p>
                  </a:txBody>
                  <a:tcPr marT="91425" marB="91425" marR="91425" marL="91425" anchor="ctr"/>
                </a:tc>
                <a:tc>
                  <a:txBody>
                    <a:bodyPr>
                      <a:noAutofit/>
                    </a:bodyPr>
                    <a:lstStyle/>
                    <a:p>
                      <a:pPr lvl="0" rtl="0" algn="ctr">
                        <a:spcBef>
                          <a:spcPts val="0"/>
                        </a:spcBef>
                        <a:buNone/>
                      </a:pPr>
                      <a:r>
                        <a:rPr lang="en-US" sz="2800">
                          <a:latin typeface="Georgia"/>
                          <a:ea typeface="Georgia"/>
                          <a:cs typeface="Georgia"/>
                          <a:sym typeface="Georgia"/>
                        </a:rPr>
                        <a:t>12</a:t>
                      </a:r>
                    </a:p>
                  </a:txBody>
                  <a:tcPr marT="91425" marB="91425" marR="91425" marL="91425" anchor="ctr"/>
                </a:tc>
              </a:tr>
            </a:tbl>
          </a:graphicData>
        </a:graphic>
      </p:graphicFrame>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2" name="Shape 602"/>
        <p:cNvGrpSpPr/>
        <p:nvPr/>
      </p:nvGrpSpPr>
      <p:grpSpPr>
        <a:xfrm>
          <a:off x="0" y="0"/>
          <a:ext cx="0" cy="0"/>
          <a:chOff x="0" y="0"/>
          <a:chExt cx="0" cy="0"/>
        </a:xfrm>
      </p:grpSpPr>
      <p:pic>
        <p:nvPicPr>
          <p:cNvPr id="603" name="Shape 603"/>
          <p:cNvPicPr preferRelativeResize="0"/>
          <p:nvPr/>
        </p:nvPicPr>
        <p:blipFill>
          <a:blip r:embed="rId3">
            <a:alphaModFix/>
          </a:blip>
          <a:stretch>
            <a:fillRect/>
          </a:stretch>
        </p:blipFill>
        <p:spPr>
          <a:xfrm>
            <a:off x="6883100" y="1392200"/>
            <a:ext cx="5704975" cy="5704975"/>
          </a:xfrm>
          <a:prstGeom prst="rect">
            <a:avLst/>
          </a:prstGeom>
          <a:noFill/>
          <a:ln>
            <a:noFill/>
          </a:ln>
        </p:spPr>
      </p:pic>
      <p:sp>
        <p:nvSpPr>
          <p:cNvPr id="604" name="Shape 604"/>
          <p:cNvSpPr txBox="1"/>
          <p:nvPr>
            <p:ph idx="1" type="body"/>
          </p:nvPr>
        </p:nvSpPr>
        <p:spPr>
          <a:xfrm>
            <a:off x="635000" y="1292775"/>
            <a:ext cx="6176100" cy="5804400"/>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We could update our diagram to reflect these calculations.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Notice we don’t talk about the red marbles predicted as green.</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We’ve chosen to focus on our model’s accuracy as it relates to predicting green marbles.</a:t>
            </a:r>
          </a:p>
        </p:txBody>
      </p:sp>
      <p:sp>
        <p:nvSpPr>
          <p:cNvPr id="605" name="Shape 605"/>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ANOTHER EXAMPLE</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9D9D9"/>
        </a:solidFill>
      </p:bgPr>
    </p:bg>
    <p:spTree>
      <p:nvGrpSpPr>
        <p:cNvPr id="426" name="Shape 426"/>
        <p:cNvGrpSpPr/>
        <p:nvPr/>
      </p:nvGrpSpPr>
      <p:grpSpPr>
        <a:xfrm>
          <a:off x="0" y="0"/>
          <a:ext cx="0" cy="0"/>
          <a:chOff x="0" y="0"/>
          <a:chExt cx="0" cy="0"/>
        </a:xfrm>
      </p:grpSpPr>
      <p:sp>
        <p:nvSpPr>
          <p:cNvPr id="427" name="Shape 427"/>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solidFill>
                  <a:srgbClr val="E52123"/>
                </a:solidFill>
                <a:latin typeface="Oswald"/>
                <a:ea typeface="Oswald"/>
                <a:cs typeface="Oswald"/>
                <a:sym typeface="Oswald"/>
              </a:rPr>
              <a:t>FOR INSTRUCTOR PURPOSES ONLY </a:t>
            </a:r>
          </a:p>
        </p:txBody>
      </p:sp>
      <p:sp>
        <p:nvSpPr>
          <p:cNvPr id="428" name="Shape 428"/>
          <p:cNvSpPr/>
          <p:nvPr/>
        </p:nvSpPr>
        <p:spPr>
          <a:xfrm>
            <a:off x="635000" y="1442225"/>
            <a:ext cx="77216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PRE-WORK</a:t>
            </a:r>
            <a:r>
              <a:rPr b="1" lang="en-US" sz="3200">
                <a:solidFill>
                  <a:srgbClr val="E52123"/>
                </a:solidFill>
                <a:latin typeface="Oswald"/>
                <a:ea typeface="Oswald"/>
                <a:cs typeface="Oswald"/>
                <a:sym typeface="Oswald"/>
              </a:rPr>
              <a:t> </a:t>
            </a:r>
          </a:p>
        </p:txBody>
      </p:sp>
      <p:sp>
        <p:nvSpPr>
          <p:cNvPr id="429" name="Shape 429"/>
          <p:cNvSpPr txBox="1"/>
          <p:nvPr>
            <p:ph idx="1" type="body"/>
          </p:nvPr>
        </p:nvSpPr>
        <p:spPr>
          <a:xfrm>
            <a:off x="635006" y="1940250"/>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Insert Text Here</a:t>
            </a:r>
          </a:p>
          <a:p>
            <a:pPr lvl="0" marR="0" rtl="0" algn="l">
              <a:spcBef>
                <a:spcPts val="1000"/>
              </a:spcBef>
              <a:buNone/>
            </a:pPr>
            <a:r>
              <a:t/>
            </a:r>
            <a:endParaRPr sz="2800">
              <a:latin typeface="Georgia"/>
              <a:ea typeface="Georgia"/>
              <a:cs typeface="Georgia"/>
              <a:sym typeface="Georgia"/>
            </a:endParaRPr>
          </a:p>
          <a:p>
            <a:pPr lvl="0" marR="0" rtl="0" algn="l">
              <a:spcBef>
                <a:spcPts val="1000"/>
              </a:spcBef>
              <a:buNone/>
            </a:pPr>
            <a:r>
              <a:t/>
            </a:r>
            <a:endParaRPr sz="2800">
              <a:latin typeface="Georgia"/>
              <a:ea typeface="Georgia"/>
              <a:cs typeface="Georgia"/>
              <a:sym typeface="Georgia"/>
            </a:endParaRP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9" name="Shape 609"/>
        <p:cNvGrpSpPr/>
        <p:nvPr/>
      </p:nvGrpSpPr>
      <p:grpSpPr>
        <a:xfrm>
          <a:off x="0" y="0"/>
          <a:ext cx="0" cy="0"/>
          <a:chOff x="0" y="0"/>
          <a:chExt cx="0" cy="0"/>
        </a:xfrm>
      </p:grpSpPr>
      <p:sp>
        <p:nvSpPr>
          <p:cNvPr id="610" name="Shape 610"/>
          <p:cNvSpPr/>
          <p:nvPr/>
        </p:nvSpPr>
        <p:spPr>
          <a:xfrm>
            <a:off x="635000" y="736600"/>
            <a:ext cx="108164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KNOWLEDGE CHECK</a:t>
            </a:r>
          </a:p>
        </p:txBody>
      </p:sp>
      <p:pic>
        <p:nvPicPr>
          <p:cNvPr id="611" name="Shape 611"/>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612" name="Shape 612"/>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613" name="Shape 613"/>
          <p:cNvSpPr/>
          <p:nvPr/>
        </p:nvSpPr>
        <p:spPr>
          <a:xfrm>
            <a:off x="2961475" y="2224349"/>
            <a:ext cx="9174599" cy="3010199"/>
          </a:xfrm>
          <a:prstGeom prst="rect">
            <a:avLst/>
          </a:prstGeom>
          <a:noFill/>
          <a:ln>
            <a:noFill/>
          </a:ln>
        </p:spPr>
        <p:txBody>
          <a:bodyPr anchorCtr="0" anchor="ctr" bIns="50800" lIns="50800" rIns="50800" tIns="50800">
            <a:noAutofit/>
          </a:bodyPr>
          <a:lstStyle/>
          <a:p>
            <a:pPr indent="-342900" lvl="0" marL="457200" marR="0" rtl="0" algn="l">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What would the precision and recall be for the following confusion matrix (with “green” being “true”)?</a:t>
            </a:r>
          </a:p>
          <a:p>
            <a:pPr lvl="0" marR="0" rtl="0" algn="l">
              <a:lnSpc>
                <a:spcPct val="100000"/>
              </a:lnSpc>
              <a:spcBef>
                <a:spcPts val="0"/>
              </a:spcBef>
              <a:spcAft>
                <a:spcPts val="0"/>
              </a:spcAft>
              <a:buNone/>
            </a:pPr>
            <a:r>
              <a:t/>
            </a:r>
            <a:endParaRPr sz="1800">
              <a:solidFill>
                <a:schemeClr val="dk1"/>
              </a:solidFill>
              <a:latin typeface="Georgia"/>
              <a:ea typeface="Georgia"/>
              <a:cs typeface="Georgia"/>
              <a:sym typeface="Georgia"/>
            </a:endParaRPr>
          </a:p>
          <a:p>
            <a:pPr lvl="0" marR="0" rtl="0" algn="l">
              <a:lnSpc>
                <a:spcPct val="100000"/>
              </a:lnSpc>
              <a:spcBef>
                <a:spcPts val="0"/>
              </a:spcBef>
              <a:spcAft>
                <a:spcPts val="0"/>
              </a:spcAft>
              <a:buNone/>
            </a:pPr>
            <a:r>
              <a:t/>
            </a:r>
            <a:endParaRPr sz="1800">
              <a:solidFill>
                <a:schemeClr val="dk1"/>
              </a:solidFill>
              <a:latin typeface="Georgia"/>
              <a:ea typeface="Georgia"/>
              <a:cs typeface="Georgia"/>
              <a:sym typeface="Georgia"/>
            </a:endParaRPr>
          </a:p>
          <a:p>
            <a:pPr lvl="0" marR="0" rtl="0" algn="l">
              <a:lnSpc>
                <a:spcPct val="100000"/>
              </a:lnSpc>
              <a:spcBef>
                <a:spcPts val="0"/>
              </a:spcBef>
              <a:spcAft>
                <a:spcPts val="0"/>
              </a:spcAft>
              <a:buNone/>
            </a:pPr>
            <a:r>
              <a:t/>
            </a:r>
            <a:endParaRPr sz="1800">
              <a:solidFill>
                <a:schemeClr val="dk1"/>
              </a:solidFill>
              <a:latin typeface="Georgia"/>
              <a:ea typeface="Georgia"/>
              <a:cs typeface="Georgia"/>
              <a:sym typeface="Georgia"/>
            </a:endParaRPr>
          </a:p>
          <a:p>
            <a:pPr lvl="0" marR="0" rtl="0" algn="l">
              <a:lnSpc>
                <a:spcPct val="100000"/>
              </a:lnSpc>
              <a:spcBef>
                <a:spcPts val="0"/>
              </a:spcBef>
              <a:spcAft>
                <a:spcPts val="0"/>
              </a:spcAft>
              <a:buNone/>
            </a:pPr>
            <a:r>
              <a:t/>
            </a:r>
            <a:endParaRPr sz="1800">
              <a:solidFill>
                <a:schemeClr val="dk1"/>
              </a:solidFill>
              <a:latin typeface="Georgia"/>
              <a:ea typeface="Georgia"/>
              <a:cs typeface="Georgia"/>
              <a:sym typeface="Georgia"/>
            </a:endParaRPr>
          </a:p>
          <a:p>
            <a:pPr lvl="0" marR="0" rtl="0" algn="l">
              <a:lnSpc>
                <a:spcPct val="100000"/>
              </a:lnSpc>
              <a:spcBef>
                <a:spcPts val="0"/>
              </a:spcBef>
              <a:spcAft>
                <a:spcPts val="0"/>
              </a:spcAft>
              <a:buNone/>
            </a:pPr>
            <a:r>
              <a:t/>
            </a:r>
            <a:endParaRPr sz="1800">
              <a:solidFill>
                <a:schemeClr val="dk1"/>
              </a:solidFill>
              <a:latin typeface="Georgia"/>
              <a:ea typeface="Georgia"/>
              <a:cs typeface="Georgia"/>
              <a:sym typeface="Georgia"/>
            </a:endParaRPr>
          </a:p>
          <a:p>
            <a:pPr lvl="0" marR="0" rtl="0" algn="l">
              <a:lnSpc>
                <a:spcPct val="100000"/>
              </a:lnSpc>
              <a:spcBef>
                <a:spcPts val="0"/>
              </a:spcBef>
              <a:spcAft>
                <a:spcPts val="0"/>
              </a:spcAft>
              <a:buNone/>
            </a:pPr>
            <a:r>
              <a:t/>
            </a:r>
            <a:endParaRPr sz="1800">
              <a:solidFill>
                <a:schemeClr val="dk1"/>
              </a:solidFill>
              <a:latin typeface="Georgia"/>
              <a:ea typeface="Georgia"/>
              <a:cs typeface="Georgia"/>
              <a:sym typeface="Georgia"/>
            </a:endParaRPr>
          </a:p>
          <a:p>
            <a:pPr lvl="0" marR="0" rtl="0" algn="l">
              <a:lnSpc>
                <a:spcPct val="100000"/>
              </a:lnSpc>
              <a:spcBef>
                <a:spcPts val="0"/>
              </a:spcBef>
              <a:spcAft>
                <a:spcPts val="0"/>
              </a:spcAft>
              <a:buNone/>
            </a:pPr>
            <a:r>
              <a:t/>
            </a:r>
            <a:endParaRPr sz="1800">
              <a:solidFill>
                <a:schemeClr val="dk1"/>
              </a:solidFill>
              <a:latin typeface="Georgia"/>
              <a:ea typeface="Georgia"/>
              <a:cs typeface="Georgia"/>
              <a:sym typeface="Georgia"/>
            </a:endParaRPr>
          </a:p>
          <a:p>
            <a:pPr lvl="0" marR="0" rtl="0" algn="l">
              <a:lnSpc>
                <a:spcPct val="100000"/>
              </a:lnSpc>
              <a:spcBef>
                <a:spcPts val="0"/>
              </a:spcBef>
              <a:spcAft>
                <a:spcPts val="0"/>
              </a:spcAft>
              <a:buNone/>
            </a:pPr>
            <a:r>
              <a:t/>
            </a:r>
            <a:endParaRPr sz="1800">
              <a:solidFill>
                <a:schemeClr val="dk1"/>
              </a:solidFill>
              <a:latin typeface="Georgia"/>
              <a:ea typeface="Georgia"/>
              <a:cs typeface="Georgia"/>
              <a:sym typeface="Georgia"/>
            </a:endParaRPr>
          </a:p>
        </p:txBody>
      </p:sp>
      <p:sp>
        <p:nvSpPr>
          <p:cNvPr id="614" name="Shape 614"/>
          <p:cNvSpPr/>
          <p:nvPr/>
        </p:nvSpPr>
        <p:spPr>
          <a:xfrm>
            <a:off x="3052744" y="5792341"/>
            <a:ext cx="4170900" cy="330300"/>
          </a:xfrm>
          <a:prstGeom prst="rect">
            <a:avLst/>
          </a:prstGeom>
          <a:noFill/>
          <a:ln>
            <a:noFill/>
          </a:ln>
        </p:spPr>
        <p:txBody>
          <a:bodyPr anchorCtr="0" anchor="ctr" bIns="50800" lIns="50800" rIns="50800" tIns="50800">
            <a:noAutofit/>
          </a:bodyPr>
          <a:lstStyle/>
          <a:p>
            <a:pPr indent="0" lvl="0" marL="0" marR="0" rtl="0" algn="l">
              <a:spcBef>
                <a:spcPts val="0"/>
              </a:spcBef>
              <a:buSzPct val="25000"/>
              <a:buNone/>
            </a:pPr>
            <a:r>
              <a:rPr lang="en-US" sz="1800">
                <a:latin typeface="Georgia"/>
                <a:ea typeface="Georgia"/>
                <a:cs typeface="Georgia"/>
                <a:sym typeface="Georgia"/>
              </a:rPr>
              <a:t>Answers to the above question</a:t>
            </a:r>
          </a:p>
        </p:txBody>
      </p:sp>
      <p:sp>
        <p:nvSpPr>
          <p:cNvPr id="615" name="Shape 615"/>
          <p:cNvSpPr/>
          <p:nvPr/>
        </p:nvSpPr>
        <p:spPr>
          <a:xfrm>
            <a:off x="2989800" y="5399657"/>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Oswald"/>
                <a:ea typeface="Oswald"/>
                <a:cs typeface="Oswald"/>
                <a:sym typeface="Oswald"/>
              </a:rPr>
              <a:t>DELIVERABLE</a:t>
            </a:r>
          </a:p>
        </p:txBody>
      </p:sp>
      <p:sp>
        <p:nvSpPr>
          <p:cNvPr id="616" name="Shape 616"/>
          <p:cNvSpPr/>
          <p:nvPr/>
        </p:nvSpPr>
        <p:spPr>
          <a:xfrm>
            <a:off x="2989800" y="1776150"/>
            <a:ext cx="95763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ANSWER THE FOLLOWING QUESTIONS</a:t>
            </a:r>
          </a:p>
        </p:txBody>
      </p:sp>
      <p:cxnSp>
        <p:nvCxnSpPr>
          <p:cNvPr id="617" name="Shape 617"/>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graphicFrame>
        <p:nvGraphicFramePr>
          <p:cNvPr id="618" name="Shape 618"/>
          <p:cNvGraphicFramePr/>
          <p:nvPr/>
        </p:nvGraphicFramePr>
        <p:xfrm>
          <a:off x="3473787" y="3213725"/>
          <a:ext cx="3000000" cy="3000000"/>
        </p:xfrm>
        <a:graphic>
          <a:graphicData uri="http://schemas.openxmlformats.org/drawingml/2006/table">
            <a:tbl>
              <a:tblPr>
                <a:noFill/>
                <a:tableStyleId>{98D2544D-F79D-4ADA-85D5-BECFEE34152C}</a:tableStyleId>
              </a:tblPr>
              <a:tblGrid>
                <a:gridCol w="2716650"/>
                <a:gridCol w="2716650"/>
                <a:gridCol w="2716650"/>
              </a:tblGrid>
              <a:tr h="381000">
                <a:tc>
                  <a:txBody>
                    <a:bodyPr>
                      <a:noAutofit/>
                    </a:bodyPr>
                    <a:lstStyle/>
                    <a:p>
                      <a:pPr lvl="0">
                        <a:spcBef>
                          <a:spcPts val="0"/>
                        </a:spcBef>
                        <a:buNone/>
                      </a:pPr>
                      <a:r>
                        <a:t/>
                      </a:r>
                      <a:endParaRPr sz="1800">
                        <a:latin typeface="Georgia"/>
                        <a:ea typeface="Georgia"/>
                        <a:cs typeface="Georgia"/>
                        <a:sym typeface="Georgia"/>
                      </a:endParaRPr>
                    </a:p>
                  </a:txBody>
                  <a:tcPr marT="91425" marB="91425" marR="91425" marL="91425"/>
                </a:tc>
                <a:tc>
                  <a:txBody>
                    <a:bodyPr>
                      <a:noAutofit/>
                    </a:bodyPr>
                    <a:lstStyle/>
                    <a:p>
                      <a:pPr lvl="0">
                        <a:spcBef>
                          <a:spcPts val="0"/>
                        </a:spcBef>
                        <a:buNone/>
                      </a:pPr>
                      <a:r>
                        <a:rPr b="1" lang="en-US" sz="1800">
                          <a:latin typeface="Georgia"/>
                          <a:ea typeface="Georgia"/>
                          <a:cs typeface="Georgia"/>
                          <a:sym typeface="Georgia"/>
                        </a:rPr>
                        <a:t>predicted_green</a:t>
                      </a:r>
                    </a:p>
                  </a:txBody>
                  <a:tcPr marT="91425" marB="91425" marR="91425" marL="91425"/>
                </a:tc>
                <a:tc>
                  <a:txBody>
                    <a:bodyPr>
                      <a:noAutofit/>
                    </a:bodyPr>
                    <a:lstStyle/>
                    <a:p>
                      <a:pPr lvl="0">
                        <a:spcBef>
                          <a:spcPts val="0"/>
                        </a:spcBef>
                        <a:buNone/>
                      </a:pPr>
                      <a:r>
                        <a:rPr b="1" lang="en-US" sz="1800">
                          <a:latin typeface="Georgia"/>
                          <a:ea typeface="Georgia"/>
                          <a:cs typeface="Georgia"/>
                          <a:sym typeface="Georgia"/>
                        </a:rPr>
                        <a:t>predicted_not_green</a:t>
                      </a:r>
                    </a:p>
                  </a:txBody>
                  <a:tcPr marT="91425" marB="91425" marR="91425" marL="91425"/>
                </a:tc>
              </a:tr>
              <a:tr h="381000">
                <a:tc>
                  <a:txBody>
                    <a:bodyPr>
                      <a:noAutofit/>
                    </a:bodyPr>
                    <a:lstStyle/>
                    <a:p>
                      <a:pPr lvl="0">
                        <a:spcBef>
                          <a:spcPts val="0"/>
                        </a:spcBef>
                        <a:buNone/>
                      </a:pPr>
                      <a:r>
                        <a:rPr lang="en-US" sz="1800">
                          <a:latin typeface="Georgia"/>
                          <a:ea typeface="Georgia"/>
                          <a:cs typeface="Georgia"/>
                          <a:sym typeface="Georgia"/>
                        </a:rPr>
                        <a:t>is_green</a:t>
                      </a:r>
                    </a:p>
                  </a:txBody>
                  <a:tcPr marT="91425" marB="91425" marR="91425" marL="91425"/>
                </a:tc>
                <a:tc>
                  <a:txBody>
                    <a:bodyPr>
                      <a:noAutofit/>
                    </a:bodyPr>
                    <a:lstStyle/>
                    <a:p>
                      <a:pPr lvl="0">
                        <a:spcBef>
                          <a:spcPts val="0"/>
                        </a:spcBef>
                        <a:buNone/>
                      </a:pPr>
                      <a:r>
                        <a:rPr lang="en-US" sz="1800">
                          <a:latin typeface="Georgia"/>
                          <a:ea typeface="Georgia"/>
                          <a:cs typeface="Georgia"/>
                          <a:sym typeface="Georgia"/>
                        </a:rPr>
                        <a:t>13</a:t>
                      </a:r>
                    </a:p>
                  </a:txBody>
                  <a:tcPr marT="91425" marB="91425" marR="91425" marL="91425"/>
                </a:tc>
                <a:tc>
                  <a:txBody>
                    <a:bodyPr>
                      <a:noAutofit/>
                    </a:bodyPr>
                    <a:lstStyle/>
                    <a:p>
                      <a:pPr lvl="0">
                        <a:spcBef>
                          <a:spcPts val="0"/>
                        </a:spcBef>
                        <a:buNone/>
                      </a:pPr>
                      <a:r>
                        <a:rPr lang="en-US" sz="1800">
                          <a:latin typeface="Georgia"/>
                          <a:ea typeface="Georgia"/>
                          <a:cs typeface="Georgia"/>
                          <a:sym typeface="Georgia"/>
                        </a:rPr>
                        <a:t>7</a:t>
                      </a:r>
                    </a:p>
                  </a:txBody>
                  <a:tcPr marT="91425" marB="91425" marR="91425" marL="91425"/>
                </a:tc>
              </a:tr>
              <a:tr h="381000">
                <a:tc>
                  <a:txBody>
                    <a:bodyPr>
                      <a:noAutofit/>
                    </a:bodyPr>
                    <a:lstStyle/>
                    <a:p>
                      <a:pPr lvl="0">
                        <a:spcBef>
                          <a:spcPts val="0"/>
                        </a:spcBef>
                        <a:buNone/>
                      </a:pPr>
                      <a:r>
                        <a:rPr lang="en-US" sz="1800">
                          <a:latin typeface="Georgia"/>
                          <a:ea typeface="Georgia"/>
                          <a:cs typeface="Georgia"/>
                          <a:sym typeface="Georgia"/>
                        </a:rPr>
                        <a:t>is_not_green</a:t>
                      </a:r>
                    </a:p>
                  </a:txBody>
                  <a:tcPr marT="91425" marB="91425" marR="91425" marL="91425"/>
                </a:tc>
                <a:tc>
                  <a:txBody>
                    <a:bodyPr>
                      <a:noAutofit/>
                    </a:bodyPr>
                    <a:lstStyle/>
                    <a:p>
                      <a:pPr lvl="0">
                        <a:spcBef>
                          <a:spcPts val="0"/>
                        </a:spcBef>
                        <a:buNone/>
                      </a:pPr>
                      <a:r>
                        <a:rPr lang="en-US" sz="1800">
                          <a:latin typeface="Georgia"/>
                          <a:ea typeface="Georgia"/>
                          <a:cs typeface="Georgia"/>
                          <a:sym typeface="Georgia"/>
                        </a:rPr>
                        <a:t>8</a:t>
                      </a:r>
                    </a:p>
                  </a:txBody>
                  <a:tcPr marT="91425" marB="91425" marR="91425" marL="91425"/>
                </a:tc>
                <a:tc>
                  <a:txBody>
                    <a:bodyPr>
                      <a:noAutofit/>
                    </a:bodyPr>
                    <a:lstStyle/>
                    <a:p>
                      <a:pPr lvl="0">
                        <a:spcBef>
                          <a:spcPts val="0"/>
                        </a:spcBef>
                        <a:buNone/>
                      </a:pPr>
                      <a:r>
                        <a:rPr lang="en-US" sz="1800">
                          <a:latin typeface="Georgia"/>
                          <a:ea typeface="Georgia"/>
                          <a:cs typeface="Georgia"/>
                          <a:sym typeface="Georgia"/>
                        </a:rPr>
                        <a:t>12</a:t>
                      </a:r>
                    </a:p>
                  </a:txBody>
                  <a:tcPr marT="91425" marB="91425" marR="91425" marL="91425"/>
                </a:tc>
              </a:tr>
            </a:tbl>
          </a:graphicData>
        </a:graphic>
      </p:graphicFrame>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2" name="Shape 622"/>
        <p:cNvGrpSpPr/>
        <p:nvPr/>
      </p:nvGrpSpPr>
      <p:grpSpPr>
        <a:xfrm>
          <a:off x="0" y="0"/>
          <a:ext cx="0" cy="0"/>
          <a:chOff x="0" y="0"/>
          <a:chExt cx="0" cy="0"/>
        </a:xfrm>
      </p:grpSpPr>
      <p:sp>
        <p:nvSpPr>
          <p:cNvPr id="623" name="Shape 623"/>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THE DIFFERENCE BETWEEN PRECISION AND RECALL</a:t>
            </a:r>
          </a:p>
        </p:txBody>
      </p:sp>
      <p:sp>
        <p:nvSpPr>
          <p:cNvPr id="624" name="Shape 624"/>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The key difference between the two is the attribution and value of error.</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Should our model be more pick in avoiding false positives (precision)?</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Or should it be more pick in avoiding false negatives (recall)?</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The answer should be determined by the problem you’re trying to solve.</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8" name="Shape 628"/>
        <p:cNvGrpSpPr/>
        <p:nvPr/>
      </p:nvGrpSpPr>
      <p:grpSpPr>
        <a:xfrm>
          <a:off x="0" y="0"/>
          <a:ext cx="0" cy="0"/>
          <a:chOff x="0" y="0"/>
          <a:chExt cx="0" cy="0"/>
        </a:xfrm>
      </p:grpSpPr>
      <p:sp>
        <p:nvSpPr>
          <p:cNvPr id="629" name="Shape 629"/>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DEMO	</a:t>
            </a:r>
          </a:p>
        </p:txBody>
      </p:sp>
      <p:sp>
        <p:nvSpPr>
          <p:cNvPr id="630" name="Shape 630"/>
          <p:cNvSpPr/>
          <p:nvPr/>
        </p:nvSpPr>
        <p:spPr>
          <a:xfrm>
            <a:off x="635000" y="1473200"/>
            <a:ext cx="11734800" cy="2806799"/>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UNDERSTANDING TRADEOFF </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4" name="Shape 634"/>
        <p:cNvGrpSpPr/>
        <p:nvPr/>
      </p:nvGrpSpPr>
      <p:grpSpPr>
        <a:xfrm>
          <a:off x="0" y="0"/>
          <a:ext cx="0" cy="0"/>
          <a:chOff x="0" y="0"/>
          <a:chExt cx="0" cy="0"/>
        </a:xfrm>
      </p:grpSpPr>
      <p:sp>
        <p:nvSpPr>
          <p:cNvPr id="635" name="Shape 635"/>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Let’s consider the following data problem:  we are given a data set in order to predict or identify traits for typically late flights.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Optimizing toward recall, we could assume that every flight will be delayed.</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The trade-off, a lower precision, is that this could create even further delays, missed flights, etc.</a:t>
            </a:r>
          </a:p>
          <a:p>
            <a:pPr lvl="0" marR="0" rtl="0" algn="l">
              <a:spcBef>
                <a:spcPts val="0"/>
              </a:spcBef>
              <a:buNone/>
            </a:pPr>
            <a:r>
              <a:t/>
            </a:r>
            <a:endParaRPr sz="2800">
              <a:latin typeface="Georgia"/>
              <a:ea typeface="Georgia"/>
              <a:cs typeface="Georgia"/>
              <a:sym typeface="Georgia"/>
            </a:endParaRPr>
          </a:p>
        </p:txBody>
      </p:sp>
      <p:sp>
        <p:nvSpPr>
          <p:cNvPr id="636" name="Shape 636"/>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UNDERSTANDING TRADEOFF</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0" name="Shape 640"/>
        <p:cNvGrpSpPr/>
        <p:nvPr/>
      </p:nvGrpSpPr>
      <p:grpSpPr>
        <a:xfrm>
          <a:off x="0" y="0"/>
          <a:ext cx="0" cy="0"/>
          <a:chOff x="0" y="0"/>
          <a:chExt cx="0" cy="0"/>
        </a:xfrm>
      </p:grpSpPr>
      <p:sp>
        <p:nvSpPr>
          <p:cNvPr id="641" name="Shape 641"/>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Optimizing toward precision, we would specifically look to identify flights that will be late.  </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The trade-off here would be lower recall.  We might miss flights that would be delayed, causing a strain on the system.</a:t>
            </a:r>
          </a:p>
        </p:txBody>
      </p:sp>
      <p:sp>
        <p:nvSpPr>
          <p:cNvPr id="642" name="Shape 642"/>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UNDERSTANDING TRADEOFF</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6" name="Shape 646"/>
        <p:cNvGrpSpPr/>
        <p:nvPr/>
      </p:nvGrpSpPr>
      <p:grpSpPr>
        <a:xfrm>
          <a:off x="0" y="0"/>
          <a:ext cx="0" cy="0"/>
          <a:chOff x="0" y="0"/>
          <a:chExt cx="0" cy="0"/>
        </a:xfrm>
      </p:grpSpPr>
      <p:sp>
        <p:nvSpPr>
          <p:cNvPr id="647" name="Shape 647"/>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Below is a sample plot that shows how precision and recall are related for a model used to predict late survivors.</a:t>
            </a:r>
          </a:p>
        </p:txBody>
      </p:sp>
      <p:sp>
        <p:nvSpPr>
          <p:cNvPr id="648" name="Shape 648"/>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UNDERSTANDING TRADEOFF</a:t>
            </a:r>
          </a:p>
        </p:txBody>
      </p:sp>
      <p:pic>
        <p:nvPicPr>
          <p:cNvPr id="649" name="Shape 649"/>
          <p:cNvPicPr preferRelativeResize="0"/>
          <p:nvPr/>
        </p:nvPicPr>
        <p:blipFill>
          <a:blip r:embed="rId3">
            <a:alphaModFix/>
          </a:blip>
          <a:stretch>
            <a:fillRect/>
          </a:stretch>
        </p:blipFill>
        <p:spPr>
          <a:xfrm>
            <a:off x="3386587" y="2592100"/>
            <a:ext cx="6231624" cy="4640550"/>
          </a:xfrm>
          <a:prstGeom prst="rect">
            <a:avLst/>
          </a:prstGeom>
          <a:noFill/>
          <a:ln>
            <a:noFill/>
          </a:ln>
        </p:spPr>
      </p:pic>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3" name="Shape 653"/>
        <p:cNvGrpSpPr/>
        <p:nvPr/>
      </p:nvGrpSpPr>
      <p:grpSpPr>
        <a:xfrm>
          <a:off x="0" y="0"/>
          <a:ext cx="0" cy="0"/>
          <a:chOff x="0" y="0"/>
          <a:chExt cx="0" cy="0"/>
        </a:xfrm>
      </p:grpSpPr>
      <p:sp>
        <p:nvSpPr>
          <p:cNvPr id="654" name="Shape 654"/>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This plot is based on choosing decision line thresholds, much like the AUC figure from the previous class.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In terms of the delays model, this would be like moving the decision line for lateness from a probability of 0.01 up to 0.99, and then calculating the precision and recall at each decision.</a:t>
            </a:r>
          </a:p>
        </p:txBody>
      </p:sp>
      <p:sp>
        <p:nvSpPr>
          <p:cNvPr id="655" name="Shape 655"/>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UNDERSTANDING TRADEOFF</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9" name="Shape 659"/>
        <p:cNvGrpSpPr/>
        <p:nvPr/>
      </p:nvGrpSpPr>
      <p:grpSpPr>
        <a:xfrm>
          <a:off x="0" y="0"/>
          <a:ext cx="0" cy="0"/>
          <a:chOff x="0" y="0"/>
          <a:chExt cx="0" cy="0"/>
        </a:xfrm>
      </p:grpSpPr>
      <p:sp>
        <p:nvSpPr>
          <p:cNvPr id="660" name="Shape 660"/>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Interpreting our plot, there’s a few interesting nuggets compared to the benchmark (blue line):</a:t>
            </a:r>
          </a:p>
          <a:p>
            <a:pPr lvl="0" marR="0" rtl="0" algn="l">
              <a:spcBef>
                <a:spcPts val="0"/>
              </a:spcBef>
              <a:buNone/>
            </a:pPr>
            <a:r>
              <a:t/>
            </a:r>
            <a:endParaRPr sz="2800">
              <a:latin typeface="Georgia"/>
              <a:ea typeface="Georgia"/>
              <a:cs typeface="Georgia"/>
              <a:sym typeface="Georgia"/>
            </a:endParaRPr>
          </a:p>
          <a:p>
            <a:pPr lvl="1" marR="0" rtl="0" algn="l">
              <a:spcBef>
                <a:spcPts val="0"/>
              </a:spcBef>
              <a:buSzPct val="100000"/>
              <a:buFont typeface="Georgia"/>
            </a:pPr>
            <a:r>
              <a:rPr lang="en-US" sz="2800">
                <a:latin typeface="Georgia"/>
                <a:ea typeface="Georgia"/>
                <a:cs typeface="Georgia"/>
                <a:sym typeface="Georgia"/>
              </a:rPr>
              <a:t>At a lower recall (below 0.2), there is a noticeable lower precision in the model.</a:t>
            </a:r>
          </a:p>
          <a:p>
            <a:pPr lvl="0" marR="0" rtl="0" algn="l">
              <a:spcBef>
                <a:spcPts val="0"/>
              </a:spcBef>
              <a:buNone/>
            </a:pPr>
            <a:r>
              <a:t/>
            </a:r>
            <a:endParaRPr sz="2800">
              <a:latin typeface="Georgia"/>
              <a:ea typeface="Georgia"/>
              <a:cs typeface="Georgia"/>
              <a:sym typeface="Georgia"/>
            </a:endParaRPr>
          </a:p>
          <a:p>
            <a:pPr lvl="1" marR="0" rtl="0" algn="l">
              <a:spcBef>
                <a:spcPts val="0"/>
              </a:spcBef>
              <a:buSzPct val="100000"/>
              <a:buFont typeface="Georgia"/>
            </a:pPr>
            <a:r>
              <a:rPr lang="en-US" sz="2800">
                <a:latin typeface="Georgia"/>
                <a:ea typeface="Georgia"/>
                <a:cs typeface="Georgia"/>
                <a:sym typeface="Georgia"/>
              </a:rPr>
              <a:t>Beyond 0.2 recall, the model outperforms the benchmark.</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Whether we’re optimizing for recall or precision, this plot helps us decide based on the 0.3 threshold.</a:t>
            </a:r>
          </a:p>
        </p:txBody>
      </p:sp>
      <p:sp>
        <p:nvSpPr>
          <p:cNvPr id="661" name="Shape 661"/>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UNDERSTANDING TRADEOFF</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5" name="Shape 665"/>
        <p:cNvGrpSpPr/>
        <p:nvPr/>
      </p:nvGrpSpPr>
      <p:grpSpPr>
        <a:xfrm>
          <a:off x="0" y="0"/>
          <a:ext cx="0" cy="0"/>
          <a:chOff x="0" y="0"/>
          <a:chExt cx="0" cy="0"/>
        </a:xfrm>
      </p:grpSpPr>
      <p:sp>
        <p:nvSpPr>
          <p:cNvPr id="666" name="Shape 666"/>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GUIDED PRACTICE	</a:t>
            </a:r>
          </a:p>
        </p:txBody>
      </p:sp>
      <p:sp>
        <p:nvSpPr>
          <p:cNvPr id="667" name="Shape 667"/>
          <p:cNvSpPr/>
          <p:nvPr/>
        </p:nvSpPr>
        <p:spPr>
          <a:xfrm>
            <a:off x="635000" y="1473200"/>
            <a:ext cx="11734800" cy="2806799"/>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COST BENEFIT ANALYSIS</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1" name="Shape 671"/>
        <p:cNvGrpSpPr/>
        <p:nvPr/>
      </p:nvGrpSpPr>
      <p:grpSpPr>
        <a:xfrm>
          <a:off x="0" y="0"/>
          <a:ext cx="0" cy="0"/>
          <a:chOff x="0" y="0"/>
          <a:chExt cx="0" cy="0"/>
        </a:xfrm>
      </p:grpSpPr>
      <p:pic>
        <p:nvPicPr>
          <p:cNvPr id="672" name="Shape 672"/>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673" name="Shape 673"/>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674" name="Shape 674"/>
          <p:cNvSpPr/>
          <p:nvPr/>
        </p:nvSpPr>
        <p:spPr>
          <a:xfrm>
            <a:off x="2961475" y="2224350"/>
            <a:ext cx="9398400" cy="4883099"/>
          </a:xfrm>
          <a:prstGeom prst="rect">
            <a:avLst/>
          </a:prstGeom>
          <a:noFill/>
          <a:ln>
            <a:noFill/>
          </a:ln>
        </p:spPr>
        <p:txBody>
          <a:bodyPr anchorCtr="0" anchor="ctr" bIns="50800" lIns="50800" rIns="50800" tIns="50800">
            <a:noAutofit/>
          </a:bodyPr>
          <a:lstStyle/>
          <a:p>
            <a:pPr lvl="0" rtl="0">
              <a:spcBef>
                <a:spcPts val="0"/>
              </a:spcBef>
              <a:buNone/>
            </a:pPr>
            <a:r>
              <a:rPr lang="en-US" sz="1800">
                <a:latin typeface="Georgia"/>
                <a:ea typeface="Georgia"/>
                <a:cs typeface="Georgia"/>
                <a:sym typeface="Georgia"/>
              </a:rPr>
              <a:t>O</a:t>
            </a:r>
            <a:r>
              <a:rPr lang="en-US" sz="1800">
                <a:highlight>
                  <a:srgbClr val="FFFFFF"/>
                </a:highlight>
                <a:latin typeface="Georgia"/>
                <a:ea typeface="Georgia"/>
                <a:cs typeface="Georgia"/>
                <a:sym typeface="Georgia"/>
              </a:rPr>
              <a:t>ne tool that complements the confusion matrix is cost-benefit analysis, where you attach a </a:t>
            </a:r>
            <a:r>
              <a:rPr i="1" lang="en-US" sz="1800">
                <a:highlight>
                  <a:srgbClr val="FFFFFF"/>
                </a:highlight>
                <a:latin typeface="Georgia"/>
                <a:ea typeface="Georgia"/>
                <a:cs typeface="Georgia"/>
                <a:sym typeface="Georgia"/>
              </a:rPr>
              <a:t>value</a:t>
            </a:r>
            <a:r>
              <a:rPr lang="en-US" sz="1800">
                <a:highlight>
                  <a:srgbClr val="FFFFFF"/>
                </a:highlight>
                <a:latin typeface="Georgia"/>
                <a:ea typeface="Georgia"/>
                <a:cs typeface="Georgia"/>
                <a:sym typeface="Georgia"/>
              </a:rPr>
              <a:t> to correctly and incorrectly predicted data</a:t>
            </a:r>
            <a:r>
              <a:rPr lang="en-US" sz="1800">
                <a:latin typeface="Georgia"/>
                <a:ea typeface="Georgia"/>
                <a:cs typeface="Georgia"/>
                <a:sym typeface="Georgia"/>
              </a:rPr>
              <a:t>.</a:t>
            </a:r>
          </a:p>
          <a:p>
            <a:pPr lvl="0" rtl="0">
              <a:spcBef>
                <a:spcPts val="0"/>
              </a:spcBef>
              <a:buNone/>
            </a:pPr>
            <a:r>
              <a:t/>
            </a:r>
            <a:endParaRPr sz="1800">
              <a:latin typeface="Georgia"/>
              <a:ea typeface="Georgia"/>
              <a:cs typeface="Georgia"/>
              <a:sym typeface="Georgia"/>
            </a:endParaRPr>
          </a:p>
          <a:p>
            <a:pPr lvl="0" rtl="0">
              <a:spcBef>
                <a:spcPts val="0"/>
              </a:spcBef>
              <a:buNone/>
            </a:pPr>
            <a:r>
              <a:rPr lang="en-US" sz="1800">
                <a:latin typeface="Georgia"/>
                <a:ea typeface="Georgia"/>
                <a:cs typeface="Georgia"/>
                <a:sym typeface="Georgia"/>
              </a:rPr>
              <a:t>L</a:t>
            </a:r>
            <a:r>
              <a:rPr lang="en-US" sz="1800">
                <a:highlight>
                  <a:srgbClr val="FFFFFF"/>
                </a:highlight>
                <a:latin typeface="Georgia"/>
                <a:ea typeface="Georgia"/>
                <a:cs typeface="Georgia"/>
                <a:sym typeface="Georgia"/>
              </a:rPr>
              <a:t>ike the Precision-Recall trade off, there is a balancing point to the </a:t>
            </a:r>
            <a:r>
              <a:rPr i="1" lang="en-US" sz="1800">
                <a:highlight>
                  <a:srgbClr val="FFFFFF"/>
                </a:highlight>
                <a:latin typeface="Georgia"/>
                <a:ea typeface="Georgia"/>
                <a:cs typeface="Georgia"/>
                <a:sym typeface="Georgia"/>
              </a:rPr>
              <a:t>probabilities</a:t>
            </a:r>
            <a:r>
              <a:rPr lang="en-US" sz="1800">
                <a:highlight>
                  <a:srgbClr val="FFFFFF"/>
                </a:highlight>
                <a:latin typeface="Georgia"/>
                <a:ea typeface="Georgia"/>
                <a:cs typeface="Georgia"/>
                <a:sym typeface="Georgia"/>
              </a:rPr>
              <a:t> of a given position in the confusion matrix, and the </a:t>
            </a:r>
            <a:r>
              <a:rPr i="1" lang="en-US" sz="1800">
                <a:highlight>
                  <a:srgbClr val="FFFFFF"/>
                </a:highlight>
                <a:latin typeface="Georgia"/>
                <a:ea typeface="Georgia"/>
                <a:cs typeface="Georgia"/>
                <a:sym typeface="Georgia"/>
              </a:rPr>
              <a:t>cost</a:t>
            </a:r>
            <a:r>
              <a:rPr lang="en-US" sz="1800">
                <a:highlight>
                  <a:srgbClr val="FFFFFF"/>
                </a:highlight>
                <a:latin typeface="Georgia"/>
                <a:ea typeface="Georgia"/>
                <a:cs typeface="Georgia"/>
                <a:sym typeface="Georgia"/>
              </a:rPr>
              <a:t> or </a:t>
            </a:r>
            <a:r>
              <a:rPr i="1" lang="en-US" sz="1800">
                <a:highlight>
                  <a:srgbClr val="FFFFFF"/>
                </a:highlight>
                <a:latin typeface="Georgia"/>
                <a:ea typeface="Georgia"/>
                <a:cs typeface="Georgia"/>
                <a:sym typeface="Georgia"/>
              </a:rPr>
              <a:t>benefit</a:t>
            </a:r>
            <a:r>
              <a:rPr lang="en-US" sz="1800">
                <a:highlight>
                  <a:srgbClr val="FFFFFF"/>
                </a:highlight>
                <a:latin typeface="Georgia"/>
                <a:ea typeface="Georgia"/>
                <a:cs typeface="Georgia"/>
                <a:sym typeface="Georgia"/>
              </a:rPr>
              <a:t> to that position. This approach allows you to not only add a weighting system to your confusion matrix, but also to speak the language of your business stakeholders (i.e. communicate your values in dollars!)</a:t>
            </a:r>
            <a:r>
              <a:rPr lang="en-US" sz="1800">
                <a:latin typeface="Georgia"/>
                <a:ea typeface="Georgia"/>
                <a:cs typeface="Georgia"/>
                <a:sym typeface="Georgia"/>
              </a:rPr>
              <a:t>.</a:t>
            </a:r>
          </a:p>
          <a:p>
            <a:pPr lvl="0" rtl="0">
              <a:spcBef>
                <a:spcPts val="0"/>
              </a:spcBef>
              <a:buNone/>
            </a:pPr>
            <a:r>
              <a:t/>
            </a:r>
            <a:endParaRPr sz="1800">
              <a:latin typeface="Georgia"/>
              <a:ea typeface="Georgia"/>
              <a:cs typeface="Georgia"/>
              <a:sym typeface="Georgia"/>
            </a:endParaRPr>
          </a:p>
          <a:p>
            <a:pPr lvl="0" rtl="0">
              <a:spcBef>
                <a:spcPts val="0"/>
              </a:spcBef>
              <a:buClr>
                <a:schemeClr val="dk1"/>
              </a:buClr>
              <a:buSzPct val="61111"/>
              <a:buFont typeface="Arial"/>
              <a:buNone/>
            </a:pPr>
            <a:r>
              <a:rPr lang="en-US" sz="1800">
                <a:latin typeface="Georgia"/>
                <a:ea typeface="Georgia"/>
                <a:cs typeface="Georgia"/>
                <a:sym typeface="Georgia"/>
              </a:rPr>
              <a:t>Consider the following marketing problem:</a:t>
            </a:r>
          </a:p>
          <a:p>
            <a:pPr lvl="0" rtl="0">
              <a:spcBef>
                <a:spcPts val="0"/>
              </a:spcBef>
              <a:buClr>
                <a:schemeClr val="dk1"/>
              </a:buClr>
              <a:buFont typeface="Arial"/>
              <a:buNone/>
            </a:pPr>
            <a:r>
              <a:t/>
            </a:r>
            <a:endParaRPr sz="1800">
              <a:latin typeface="Georgia"/>
              <a:ea typeface="Georgia"/>
              <a:cs typeface="Georgia"/>
              <a:sym typeface="Georgia"/>
            </a:endParaRPr>
          </a:p>
          <a:p>
            <a:pPr lvl="0" rtl="0">
              <a:spcBef>
                <a:spcPts val="0"/>
              </a:spcBef>
              <a:buNone/>
            </a:pPr>
            <a:r>
              <a:rPr lang="en-US" sz="1800">
                <a:latin typeface="Georgia"/>
                <a:ea typeface="Georgia"/>
                <a:cs typeface="Georgia"/>
                <a:sym typeface="Georgia"/>
              </a:rPr>
              <a:t>As a data scientist working on marketing spend, you've build a model that reduces user churn--the number of users who decide to stop paying for a product--through a marketing campaign. Your model generates a confusion matrix with the following probabilities (these probabilities are calculated as the value in that position over the sum of the sample):</a:t>
            </a:r>
          </a:p>
          <a:p>
            <a:pPr lvl="0" rtl="0">
              <a:spcBef>
                <a:spcPts val="0"/>
              </a:spcBef>
              <a:buNone/>
            </a:pPr>
            <a:r>
              <a:t/>
            </a:r>
            <a:endParaRPr sz="1800">
              <a:latin typeface="Georgia"/>
              <a:ea typeface="Georgia"/>
              <a:cs typeface="Georgia"/>
              <a:sym typeface="Georgia"/>
            </a:endParaRPr>
          </a:p>
          <a:p>
            <a:pPr lvl="0" rtl="0">
              <a:spcBef>
                <a:spcPts val="0"/>
              </a:spcBef>
              <a:buClr>
                <a:schemeClr val="dk1"/>
              </a:buClr>
              <a:buSzPct val="61111"/>
              <a:buFont typeface="Arial"/>
              <a:buNone/>
            </a:pPr>
            <a:r>
              <a:rPr lang="en-US" sz="1800">
                <a:highlight>
                  <a:srgbClr val="F7F7F7"/>
                </a:highlight>
                <a:latin typeface="Consolas"/>
                <a:ea typeface="Consolas"/>
                <a:cs typeface="Consolas"/>
                <a:sym typeface="Consolas"/>
              </a:rPr>
              <a:t>| TP: 0.2 | FP: 0.2 |</a:t>
            </a:r>
            <a:br>
              <a:rPr lang="en-US" sz="1800">
                <a:highlight>
                  <a:srgbClr val="F7F7F7"/>
                </a:highlight>
                <a:latin typeface="Consolas"/>
                <a:ea typeface="Consolas"/>
                <a:cs typeface="Consolas"/>
                <a:sym typeface="Consolas"/>
              </a:rPr>
            </a:br>
            <a:r>
              <a:rPr lang="en-US" sz="1800">
                <a:highlight>
                  <a:srgbClr val="F7F7F7"/>
                </a:highlight>
                <a:latin typeface="Consolas"/>
                <a:ea typeface="Consolas"/>
                <a:cs typeface="Consolas"/>
                <a:sym typeface="Consolas"/>
              </a:rPr>
              <a:t>---------------------</a:t>
            </a:r>
            <a:br>
              <a:rPr lang="en-US" sz="1800">
                <a:highlight>
                  <a:srgbClr val="F7F7F7"/>
                </a:highlight>
                <a:latin typeface="Consolas"/>
                <a:ea typeface="Consolas"/>
                <a:cs typeface="Consolas"/>
                <a:sym typeface="Consolas"/>
              </a:rPr>
            </a:br>
            <a:r>
              <a:rPr lang="en-US" sz="1800">
                <a:highlight>
                  <a:srgbClr val="F7F7F7"/>
                </a:highlight>
                <a:latin typeface="Consolas"/>
                <a:ea typeface="Consolas"/>
                <a:cs typeface="Consolas"/>
                <a:sym typeface="Consolas"/>
              </a:rPr>
              <a:t>| FN: 0.1 | TN: 0.5 |</a:t>
            </a:r>
          </a:p>
        </p:txBody>
      </p:sp>
      <p:sp>
        <p:nvSpPr>
          <p:cNvPr id="675" name="Shape 675"/>
          <p:cNvSpPr/>
          <p:nvPr/>
        </p:nvSpPr>
        <p:spPr>
          <a:xfrm>
            <a:off x="2989800" y="1776150"/>
            <a:ext cx="8950799"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DIRECTIONS (15 minutes)</a:t>
            </a:r>
          </a:p>
        </p:txBody>
      </p:sp>
      <p:cxnSp>
        <p:nvCxnSpPr>
          <p:cNvPr id="676" name="Shape 676"/>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
        <p:nvSpPr>
          <p:cNvPr id="677" name="Shape 677"/>
          <p:cNvSpPr/>
          <p:nvPr/>
        </p:nvSpPr>
        <p:spPr>
          <a:xfrm>
            <a:off x="635000" y="736600"/>
            <a:ext cx="117248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COST BENEFIT ANALYSIS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3" name="Shape 433"/>
        <p:cNvGrpSpPr/>
        <p:nvPr/>
      </p:nvGrpSpPr>
      <p:grpSpPr>
        <a:xfrm>
          <a:off x="0" y="0"/>
          <a:ext cx="0" cy="0"/>
          <a:chOff x="0" y="0"/>
          <a:chExt cx="0" cy="0"/>
        </a:xfrm>
      </p:grpSpPr>
      <p:sp>
        <p:nvSpPr>
          <p:cNvPr id="434" name="Shape 434"/>
          <p:cNvSpPr/>
          <p:nvPr/>
        </p:nvSpPr>
        <p:spPr>
          <a:xfrm>
            <a:off x="635000" y="5778500"/>
            <a:ext cx="11734800" cy="863700"/>
          </a:xfrm>
          <a:prstGeom prst="rect">
            <a:avLst/>
          </a:prstGeom>
          <a:noFill/>
          <a:ln>
            <a:noFill/>
          </a:ln>
        </p:spPr>
        <p:txBody>
          <a:bodyPr anchorCtr="0" anchor="t" bIns="0" lIns="0" rIns="0" tIns="0">
            <a:noAutofit/>
          </a:bodyPr>
          <a:lstStyle/>
          <a:p>
            <a:pPr indent="0" lvl="0" marL="0" marR="0" rtl="0" algn="l">
              <a:lnSpc>
                <a:spcPct val="121428"/>
              </a:lnSpc>
              <a:spcBef>
                <a:spcPts val="0"/>
              </a:spcBef>
              <a:buSzPct val="25000"/>
              <a:buNone/>
            </a:pPr>
            <a:r>
              <a:rPr b="0" i="1" lang="en-US" sz="2800" u="none" cap="none" strike="noStrike">
                <a:solidFill>
                  <a:srgbClr val="E52123"/>
                </a:solidFill>
                <a:latin typeface="Georgia"/>
                <a:ea typeface="Georgia"/>
                <a:cs typeface="Georgia"/>
                <a:sym typeface="Georgia"/>
              </a:rPr>
              <a:t>Insert Instructor Name</a:t>
            </a:r>
          </a:p>
          <a:p>
            <a:pPr indent="0" lvl="0" marL="0" marR="0" rtl="0" algn="l">
              <a:lnSpc>
                <a:spcPct val="121428"/>
              </a:lnSpc>
              <a:spcBef>
                <a:spcPts val="0"/>
              </a:spcBef>
              <a:buSzPct val="25000"/>
              <a:buNone/>
            </a:pPr>
            <a:r>
              <a:rPr b="0" i="1" lang="en-US" sz="2800" u="none" cap="none" strike="noStrike">
                <a:solidFill>
                  <a:srgbClr val="EAEAEA"/>
                </a:solidFill>
                <a:latin typeface="Georgia"/>
                <a:ea typeface="Georgia"/>
                <a:cs typeface="Georgia"/>
                <a:sym typeface="Georgia"/>
              </a:rPr>
              <a:t>Title, Company </a:t>
            </a:r>
          </a:p>
        </p:txBody>
      </p:sp>
      <p:sp>
        <p:nvSpPr>
          <p:cNvPr id="435" name="Shape 435"/>
          <p:cNvSpPr/>
          <p:nvPr/>
        </p:nvSpPr>
        <p:spPr>
          <a:xfrm>
            <a:off x="635000" y="1574800"/>
            <a:ext cx="11734800" cy="3721199"/>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lang="en-US" sz="9600">
                <a:solidFill>
                  <a:srgbClr val="FFFFFF"/>
                </a:solidFill>
                <a:latin typeface="Oswald"/>
                <a:ea typeface="Oswald"/>
                <a:cs typeface="Oswald"/>
                <a:sym typeface="Oswald"/>
              </a:rPr>
              <a:t>COMMUNICATING RESULTS</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1" name="Shape 681"/>
        <p:cNvGrpSpPr/>
        <p:nvPr/>
      </p:nvGrpSpPr>
      <p:grpSpPr>
        <a:xfrm>
          <a:off x="0" y="0"/>
          <a:ext cx="0" cy="0"/>
          <a:chOff x="0" y="0"/>
          <a:chExt cx="0" cy="0"/>
        </a:xfrm>
      </p:grpSpPr>
      <p:sp>
        <p:nvSpPr>
          <p:cNvPr id="682" name="Shape 682"/>
          <p:cNvSpPr/>
          <p:nvPr/>
        </p:nvSpPr>
        <p:spPr>
          <a:xfrm>
            <a:off x="2961475" y="2224350"/>
            <a:ext cx="9398400" cy="4539300"/>
          </a:xfrm>
          <a:prstGeom prst="rect">
            <a:avLst/>
          </a:prstGeom>
          <a:noFill/>
          <a:ln>
            <a:noFill/>
          </a:ln>
        </p:spPr>
        <p:txBody>
          <a:bodyPr anchorCtr="0" anchor="ctr" bIns="50800" lIns="50800" rIns="50800" tIns="50800">
            <a:noAutofit/>
          </a:bodyPr>
          <a:lstStyle/>
          <a:p>
            <a:pPr lvl="0" rtl="0">
              <a:lnSpc>
                <a:spcPct val="100000"/>
              </a:lnSpc>
              <a:spcBef>
                <a:spcPts val="0"/>
              </a:spcBef>
              <a:spcAft>
                <a:spcPts val="0"/>
              </a:spcAft>
              <a:buNone/>
            </a:pPr>
            <a:r>
              <a:rPr lang="en-US" sz="1800">
                <a:latin typeface="Georgia"/>
                <a:ea typeface="Georgia"/>
                <a:cs typeface="Georgia"/>
                <a:sym typeface="Georgia"/>
              </a:rPr>
              <a:t>In this case: </a:t>
            </a:r>
          </a:p>
          <a:p>
            <a:pPr indent="-342900" lvl="0" marL="457200" rtl="0">
              <a:lnSpc>
                <a:spcPct val="100000"/>
              </a:lnSpc>
              <a:spcBef>
                <a:spcPts val="0"/>
              </a:spcBef>
              <a:spcAft>
                <a:spcPts val="0"/>
              </a:spcAft>
              <a:buSzPct val="100000"/>
              <a:buFont typeface="Georgia"/>
              <a:buChar char="●"/>
            </a:pPr>
            <a:r>
              <a:rPr lang="en-US" sz="1800">
                <a:latin typeface="Georgia"/>
                <a:ea typeface="Georgia"/>
                <a:cs typeface="Georgia"/>
                <a:sym typeface="Georgia"/>
              </a:rPr>
              <a:t>The </a:t>
            </a:r>
            <a:r>
              <a:rPr i="1" lang="en-US" sz="1800">
                <a:latin typeface="Georgia"/>
                <a:ea typeface="Georgia"/>
                <a:cs typeface="Georgia"/>
                <a:sym typeface="Georgia"/>
              </a:rPr>
              <a:t>benefit</a:t>
            </a:r>
            <a:r>
              <a:rPr lang="en-US" sz="1800">
                <a:latin typeface="Georgia"/>
                <a:ea typeface="Georgia"/>
                <a:cs typeface="Georgia"/>
                <a:sym typeface="Georgia"/>
              </a:rPr>
              <a:t> of a true positive is the retention of a user ($10 for the month) </a:t>
            </a:r>
          </a:p>
          <a:p>
            <a:pPr indent="-342900" lvl="0" marL="457200" rtl="0">
              <a:lnSpc>
                <a:spcPct val="100000"/>
              </a:lnSpc>
              <a:spcBef>
                <a:spcPts val="0"/>
              </a:spcBef>
              <a:spcAft>
                <a:spcPts val="0"/>
              </a:spcAft>
              <a:buSzPct val="100000"/>
              <a:buFont typeface="Georgia"/>
              <a:buChar char="●"/>
            </a:pPr>
            <a:r>
              <a:rPr lang="en-US" sz="1800">
                <a:latin typeface="Georgia"/>
                <a:ea typeface="Georgia"/>
                <a:cs typeface="Georgia"/>
                <a:sym typeface="Georgia"/>
              </a:rPr>
              <a:t>The </a:t>
            </a:r>
            <a:r>
              <a:rPr i="1" lang="en-US" sz="1800">
                <a:latin typeface="Georgia"/>
                <a:ea typeface="Georgia"/>
                <a:cs typeface="Georgia"/>
                <a:sym typeface="Georgia"/>
              </a:rPr>
              <a:t>cost</a:t>
            </a:r>
            <a:r>
              <a:rPr lang="en-US" sz="1800">
                <a:latin typeface="Georgia"/>
                <a:ea typeface="Georgia"/>
                <a:cs typeface="Georgia"/>
                <a:sym typeface="Georgia"/>
              </a:rPr>
              <a:t> of a false positive is the spend of the campaign per user ($0.05) </a:t>
            </a:r>
          </a:p>
          <a:p>
            <a:pPr indent="-342900" lvl="0" marL="457200" rtl="0">
              <a:lnSpc>
                <a:spcPct val="100000"/>
              </a:lnSpc>
              <a:spcBef>
                <a:spcPts val="0"/>
              </a:spcBef>
              <a:spcAft>
                <a:spcPts val="0"/>
              </a:spcAft>
              <a:buSzPct val="100000"/>
              <a:buFont typeface="Georgia"/>
              <a:buChar char="●"/>
            </a:pPr>
            <a:r>
              <a:rPr lang="en-US" sz="1800">
                <a:latin typeface="Georgia"/>
                <a:ea typeface="Georgia"/>
                <a:cs typeface="Georgia"/>
                <a:sym typeface="Georgia"/>
              </a:rPr>
              <a:t>The </a:t>
            </a:r>
            <a:r>
              <a:rPr i="1" lang="en-US" sz="1800">
                <a:latin typeface="Georgia"/>
                <a:ea typeface="Georgia"/>
                <a:cs typeface="Georgia"/>
                <a:sym typeface="Georgia"/>
              </a:rPr>
              <a:t>cost</a:t>
            </a:r>
            <a:r>
              <a:rPr lang="en-US" sz="1800">
                <a:latin typeface="Georgia"/>
                <a:ea typeface="Georgia"/>
                <a:cs typeface="Georgia"/>
                <a:sym typeface="Georgia"/>
              </a:rPr>
              <a:t> of a false negative (someone who could have retained if sent the campaign) is, effectively, 0 (we didn't send it... but we certainly didn't benefit!) </a:t>
            </a:r>
          </a:p>
          <a:p>
            <a:pPr indent="-342900" lvl="0" marL="457200" rtl="0">
              <a:lnSpc>
                <a:spcPct val="100000"/>
              </a:lnSpc>
              <a:spcBef>
                <a:spcPts val="0"/>
              </a:spcBef>
              <a:spcAft>
                <a:spcPts val="0"/>
              </a:spcAft>
              <a:buSzPct val="100000"/>
              <a:buFont typeface="Georgia"/>
              <a:buChar char="●"/>
            </a:pPr>
            <a:r>
              <a:rPr lang="en-US" sz="1800">
                <a:latin typeface="Georgia"/>
                <a:ea typeface="Georgia"/>
                <a:cs typeface="Georgia"/>
                <a:sym typeface="Georgia"/>
              </a:rPr>
              <a:t>The </a:t>
            </a:r>
            <a:r>
              <a:rPr i="1" lang="en-US" sz="1800">
                <a:latin typeface="Georgia"/>
                <a:ea typeface="Georgia"/>
                <a:cs typeface="Georgia"/>
                <a:sym typeface="Georgia"/>
              </a:rPr>
              <a:t>benefit</a:t>
            </a:r>
            <a:r>
              <a:rPr lang="en-US" sz="1800">
                <a:latin typeface="Georgia"/>
                <a:ea typeface="Georgia"/>
                <a:cs typeface="Georgia"/>
                <a:sym typeface="Georgia"/>
              </a:rPr>
              <a:t> of a true negative is 0: No spend on users who would have never retained.</a:t>
            </a:r>
          </a:p>
          <a:p>
            <a:pPr lvl="0" rtl="0">
              <a:lnSpc>
                <a:spcPct val="100000"/>
              </a:lnSpc>
              <a:spcBef>
                <a:spcPts val="0"/>
              </a:spcBef>
              <a:spcAft>
                <a:spcPts val="0"/>
              </a:spcAft>
              <a:buNone/>
            </a:pPr>
            <a:r>
              <a:t/>
            </a:r>
            <a:endParaRPr sz="1800">
              <a:latin typeface="Georgia"/>
              <a:ea typeface="Georgia"/>
              <a:cs typeface="Georgia"/>
              <a:sym typeface="Georgia"/>
            </a:endParaRPr>
          </a:p>
          <a:p>
            <a:pPr lvl="0" rtl="0">
              <a:spcBef>
                <a:spcPts val="0"/>
              </a:spcBef>
              <a:buNone/>
            </a:pPr>
            <a:r>
              <a:rPr lang="en-US" sz="1800">
                <a:latin typeface="Georgia"/>
                <a:ea typeface="Georgia"/>
                <a:cs typeface="Georgia"/>
                <a:sym typeface="Georgia"/>
              </a:rPr>
              <a:t>To calculate Cost-Benefit, we'll use this following function:</a:t>
            </a:r>
          </a:p>
          <a:p>
            <a:pPr lvl="0" rtl="0">
              <a:spcBef>
                <a:spcPts val="0"/>
              </a:spcBef>
              <a:buClr>
                <a:schemeClr val="dk1"/>
              </a:buClr>
              <a:buFont typeface="Arial"/>
              <a:buNone/>
            </a:pPr>
            <a:r>
              <a:t/>
            </a:r>
            <a:endParaRPr sz="1800">
              <a:latin typeface="Georgia"/>
              <a:ea typeface="Georgia"/>
              <a:cs typeface="Georgia"/>
              <a:sym typeface="Georgia"/>
            </a:endParaRPr>
          </a:p>
          <a:p>
            <a:pPr lvl="0" rtl="0">
              <a:spcBef>
                <a:spcPts val="0"/>
              </a:spcBef>
              <a:buClr>
                <a:schemeClr val="dk1"/>
              </a:buClr>
              <a:buSzPct val="61111"/>
              <a:buFont typeface="Arial"/>
              <a:buNone/>
            </a:pPr>
            <a:r>
              <a:rPr lang="en-US" sz="1800">
                <a:latin typeface="Consolas"/>
                <a:ea typeface="Consolas"/>
                <a:cs typeface="Consolas"/>
                <a:sym typeface="Consolas"/>
              </a:rPr>
              <a:t>(P(TP) * B(TP)) + (P(TN) * B(TN)) + (P(FP) * C(FP)) + (C(FN) * C(FN))</a:t>
            </a:r>
          </a:p>
          <a:p>
            <a:pPr lvl="0" rtl="0">
              <a:spcBef>
                <a:spcPts val="0"/>
              </a:spcBef>
              <a:buNone/>
            </a:pPr>
            <a:r>
              <a:t/>
            </a:r>
            <a:endParaRPr sz="1800">
              <a:latin typeface="Georgia"/>
              <a:ea typeface="Georgia"/>
              <a:cs typeface="Georgia"/>
              <a:sym typeface="Georgia"/>
            </a:endParaRPr>
          </a:p>
          <a:p>
            <a:pPr lvl="0" rtl="0">
              <a:spcBef>
                <a:spcPts val="0"/>
              </a:spcBef>
              <a:buClr>
                <a:schemeClr val="dk1"/>
              </a:buClr>
              <a:buSzPct val="61111"/>
              <a:buFont typeface="Arial"/>
              <a:buNone/>
            </a:pPr>
            <a:r>
              <a:rPr lang="en-US" sz="1800">
                <a:latin typeface="Georgia"/>
                <a:ea typeface="Georgia"/>
                <a:cs typeface="Georgia"/>
                <a:sym typeface="Georgia"/>
              </a:rPr>
              <a:t>which for our marketing problem, comes out to this:</a:t>
            </a:r>
          </a:p>
          <a:p>
            <a:pPr lvl="0" rtl="0">
              <a:spcBef>
                <a:spcPts val="0"/>
              </a:spcBef>
              <a:buNone/>
            </a:pPr>
            <a:r>
              <a:t/>
            </a:r>
            <a:endParaRPr sz="1800">
              <a:latin typeface="Consolas"/>
              <a:ea typeface="Consolas"/>
              <a:cs typeface="Consolas"/>
              <a:sym typeface="Consolas"/>
            </a:endParaRPr>
          </a:p>
          <a:p>
            <a:pPr lvl="0" rtl="0">
              <a:spcBef>
                <a:spcPts val="0"/>
              </a:spcBef>
              <a:buClr>
                <a:schemeClr val="dk1"/>
              </a:buClr>
              <a:buSzPct val="61111"/>
              <a:buFont typeface="Arial"/>
              <a:buNone/>
            </a:pPr>
            <a:r>
              <a:rPr lang="en-US" sz="1800">
                <a:latin typeface="Consolas"/>
                <a:ea typeface="Consolas"/>
                <a:cs typeface="Consolas"/>
                <a:sym typeface="Consolas"/>
              </a:rPr>
              <a:t>(.2 * 10) + (.5 * 0) - (.2 * .05) - (.1 * 0)</a:t>
            </a:r>
          </a:p>
          <a:p>
            <a:pPr lvl="0" rtl="0">
              <a:spcBef>
                <a:spcPts val="0"/>
              </a:spcBef>
              <a:buNone/>
            </a:pPr>
            <a:r>
              <a:t/>
            </a:r>
            <a:endParaRPr sz="1800">
              <a:latin typeface="Georgia"/>
              <a:ea typeface="Georgia"/>
              <a:cs typeface="Georgia"/>
              <a:sym typeface="Georgia"/>
            </a:endParaRPr>
          </a:p>
          <a:p>
            <a:pPr lvl="0" rtl="0">
              <a:spcBef>
                <a:spcPts val="0"/>
              </a:spcBef>
              <a:buNone/>
            </a:pPr>
            <a:r>
              <a:rPr lang="en-US" sz="1800">
                <a:latin typeface="Georgia"/>
                <a:ea typeface="Georgia"/>
                <a:cs typeface="Georgia"/>
                <a:sym typeface="Georgia"/>
              </a:rPr>
              <a:t>or $1.99 per user targeted.</a:t>
            </a:r>
          </a:p>
        </p:txBody>
      </p:sp>
      <p:pic>
        <p:nvPicPr>
          <p:cNvPr id="683" name="Shape 683"/>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684" name="Shape 684"/>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685" name="Shape 685"/>
          <p:cNvSpPr/>
          <p:nvPr/>
        </p:nvSpPr>
        <p:spPr>
          <a:xfrm>
            <a:off x="2989800" y="1776150"/>
            <a:ext cx="8950799"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DIRECTIONS (15 minutes)</a:t>
            </a:r>
          </a:p>
        </p:txBody>
      </p:sp>
      <p:cxnSp>
        <p:nvCxnSpPr>
          <p:cNvPr id="686" name="Shape 686"/>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
        <p:nvSpPr>
          <p:cNvPr id="687" name="Shape 687"/>
          <p:cNvSpPr/>
          <p:nvPr/>
        </p:nvSpPr>
        <p:spPr>
          <a:xfrm>
            <a:off x="635000" y="736600"/>
            <a:ext cx="117248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COST BENEFIT ANALYSIS</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1" name="Shape 691"/>
        <p:cNvGrpSpPr/>
        <p:nvPr/>
      </p:nvGrpSpPr>
      <p:grpSpPr>
        <a:xfrm>
          <a:off x="0" y="0"/>
          <a:ext cx="0" cy="0"/>
          <a:chOff x="0" y="0"/>
          <a:chExt cx="0" cy="0"/>
        </a:xfrm>
      </p:grpSpPr>
      <p:pic>
        <p:nvPicPr>
          <p:cNvPr id="692" name="Shape 692"/>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693" name="Shape 693"/>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694" name="Shape 694"/>
          <p:cNvSpPr/>
          <p:nvPr/>
        </p:nvSpPr>
        <p:spPr>
          <a:xfrm>
            <a:off x="2961475" y="2224360"/>
            <a:ext cx="7559399" cy="2496599"/>
          </a:xfrm>
          <a:prstGeom prst="rect">
            <a:avLst/>
          </a:prstGeom>
          <a:noFill/>
          <a:ln>
            <a:noFill/>
          </a:ln>
        </p:spPr>
        <p:txBody>
          <a:bodyPr anchorCtr="0" anchor="ctr" bIns="50800" lIns="50800" rIns="50800" tIns="50800">
            <a:noAutofit/>
          </a:bodyPr>
          <a:lstStyle/>
          <a:p>
            <a:pPr lvl="0" rtl="0">
              <a:spcBef>
                <a:spcPts val="0"/>
              </a:spcBef>
              <a:buNone/>
            </a:pPr>
            <a:r>
              <a:rPr lang="en-US" sz="1800">
                <a:latin typeface="Georgia"/>
                <a:ea typeface="Georgia"/>
                <a:cs typeface="Georgia"/>
                <a:sym typeface="Georgia"/>
              </a:rPr>
              <a:t>T</a:t>
            </a:r>
            <a:r>
              <a:rPr lang="en-US" sz="1800">
                <a:solidFill>
                  <a:srgbClr val="333333"/>
                </a:solidFill>
                <a:highlight>
                  <a:srgbClr val="FFFFFF"/>
                </a:highlight>
                <a:latin typeface="Georgia"/>
                <a:ea typeface="Georgia"/>
                <a:cs typeface="Georgia"/>
                <a:sym typeface="Georgia"/>
              </a:rPr>
              <a:t>hink about precision, recall, and cost benefit analysis from the above problem to answer the following questions</a:t>
            </a:r>
            <a:r>
              <a:rPr lang="en-US" sz="1800">
                <a:latin typeface="Georgia"/>
                <a:ea typeface="Georgia"/>
                <a:cs typeface="Georgia"/>
                <a:sym typeface="Georgia"/>
              </a:rPr>
              <a:t>:</a:t>
            </a:r>
          </a:p>
          <a:p>
            <a:pPr lvl="0" rtl="0">
              <a:spcBef>
                <a:spcPts val="0"/>
              </a:spcBef>
              <a:buNone/>
            </a:pPr>
            <a:r>
              <a:t/>
            </a:r>
            <a:endParaRPr sz="1800">
              <a:latin typeface="Georgia"/>
              <a:ea typeface="Georgia"/>
              <a:cs typeface="Georgia"/>
              <a:sym typeface="Georgia"/>
            </a:endParaRPr>
          </a:p>
          <a:p>
            <a:pPr indent="-342900" lvl="0" marL="457200" rtl="0">
              <a:spcBef>
                <a:spcPts val="0"/>
              </a:spcBef>
              <a:buClr>
                <a:schemeClr val="dk1"/>
              </a:buClr>
              <a:buSzPct val="100000"/>
              <a:buFont typeface="Georgia"/>
              <a:buAutoNum type="arabicPeriod"/>
            </a:pPr>
            <a:r>
              <a:rPr lang="en-US" sz="1800">
                <a:latin typeface="Georgia"/>
                <a:ea typeface="Georgia"/>
                <a:cs typeface="Georgia"/>
                <a:sym typeface="Georgia"/>
              </a:rPr>
              <a:t>H</a:t>
            </a:r>
            <a:r>
              <a:rPr lang="en-US" sz="1800">
                <a:solidFill>
                  <a:srgbClr val="333333"/>
                </a:solidFill>
                <a:highlight>
                  <a:srgbClr val="FFFFFF"/>
                </a:highlight>
                <a:latin typeface="Georgia"/>
                <a:ea typeface="Georgia"/>
                <a:cs typeface="Georgia"/>
                <a:sym typeface="Georgia"/>
              </a:rPr>
              <a:t>ow would you rephrase the business problem if your model was optimizing toward </a:t>
            </a:r>
            <a:r>
              <a:rPr i="1" lang="en-US" sz="1800">
                <a:solidFill>
                  <a:srgbClr val="333333"/>
                </a:solidFill>
                <a:highlight>
                  <a:srgbClr val="FFFFFF"/>
                </a:highlight>
                <a:latin typeface="Georgia"/>
                <a:ea typeface="Georgia"/>
                <a:cs typeface="Georgia"/>
                <a:sym typeface="Georgia"/>
              </a:rPr>
              <a:t>precision</a:t>
            </a:r>
            <a:r>
              <a:rPr lang="en-US" sz="1800">
                <a:solidFill>
                  <a:srgbClr val="333333"/>
                </a:solidFill>
                <a:highlight>
                  <a:srgbClr val="FFFFFF"/>
                </a:highlight>
                <a:latin typeface="Georgia"/>
                <a:ea typeface="Georgia"/>
                <a:cs typeface="Georgia"/>
                <a:sym typeface="Georgia"/>
              </a:rPr>
              <a:t>? i.e., How might the model behave differently, and what effect would if have</a:t>
            </a:r>
            <a:r>
              <a:rPr lang="en-US" sz="1800">
                <a:latin typeface="Georgia"/>
                <a:ea typeface="Georgia"/>
                <a:cs typeface="Georgia"/>
                <a:sym typeface="Georgia"/>
              </a:rPr>
              <a:t>?</a:t>
            </a:r>
          </a:p>
          <a:p>
            <a:pPr indent="-342900" lvl="0" marL="457200" rtl="0">
              <a:spcBef>
                <a:spcPts val="0"/>
              </a:spcBef>
              <a:buSzPct val="100000"/>
              <a:buFont typeface="Georgia"/>
              <a:buAutoNum type="arabicPeriod"/>
            </a:pPr>
            <a:r>
              <a:rPr lang="en-US" sz="1800">
                <a:latin typeface="Georgia"/>
                <a:ea typeface="Georgia"/>
                <a:cs typeface="Georgia"/>
                <a:sym typeface="Georgia"/>
              </a:rPr>
              <a:t>H</a:t>
            </a:r>
            <a:r>
              <a:rPr lang="en-US" sz="1800">
                <a:solidFill>
                  <a:srgbClr val="333333"/>
                </a:solidFill>
                <a:highlight>
                  <a:srgbClr val="FFFFFF"/>
                </a:highlight>
                <a:latin typeface="Georgia"/>
                <a:ea typeface="Georgia"/>
                <a:cs typeface="Georgia"/>
                <a:sym typeface="Georgia"/>
              </a:rPr>
              <a:t>ow would you rephrase the business problem if your model was optimizing toward </a:t>
            </a:r>
            <a:r>
              <a:rPr i="1" lang="en-US" sz="1800">
                <a:solidFill>
                  <a:srgbClr val="333333"/>
                </a:solidFill>
                <a:highlight>
                  <a:srgbClr val="FFFFFF"/>
                </a:highlight>
                <a:latin typeface="Georgia"/>
                <a:ea typeface="Georgia"/>
                <a:cs typeface="Georgia"/>
                <a:sym typeface="Georgia"/>
              </a:rPr>
              <a:t>recall</a:t>
            </a:r>
            <a:r>
              <a:rPr lang="en-US" sz="1800">
                <a:latin typeface="Georgia"/>
                <a:ea typeface="Georgia"/>
                <a:cs typeface="Georgia"/>
                <a:sym typeface="Georgia"/>
              </a:rPr>
              <a:t>?</a:t>
            </a:r>
          </a:p>
          <a:p>
            <a:pPr indent="-342900" lvl="0" marL="457200" rtl="0">
              <a:spcBef>
                <a:spcPts val="0"/>
              </a:spcBef>
              <a:buSzPct val="100000"/>
              <a:buFont typeface="Georgia"/>
              <a:buAutoNum type="arabicPeriod"/>
            </a:pPr>
            <a:r>
              <a:rPr lang="en-US" sz="1800">
                <a:latin typeface="Georgia"/>
                <a:ea typeface="Georgia"/>
                <a:cs typeface="Georgia"/>
                <a:sym typeface="Georgia"/>
              </a:rPr>
              <a:t>W</a:t>
            </a:r>
            <a:r>
              <a:rPr lang="en-US" sz="1800">
                <a:solidFill>
                  <a:srgbClr val="333333"/>
                </a:solidFill>
                <a:highlight>
                  <a:srgbClr val="FFFFFF"/>
                </a:highlight>
                <a:latin typeface="Georgia"/>
                <a:ea typeface="Georgia"/>
                <a:cs typeface="Georgia"/>
                <a:sym typeface="Georgia"/>
              </a:rPr>
              <a:t>hat would the most ideal model look like in this case</a:t>
            </a:r>
            <a:r>
              <a:rPr lang="en-US" sz="1800">
                <a:latin typeface="Georgia"/>
                <a:ea typeface="Georgia"/>
                <a:cs typeface="Georgia"/>
                <a:sym typeface="Georgia"/>
              </a:rPr>
              <a:t>?</a:t>
            </a:r>
          </a:p>
        </p:txBody>
      </p:sp>
      <p:sp>
        <p:nvSpPr>
          <p:cNvPr id="695" name="Shape 695"/>
          <p:cNvSpPr/>
          <p:nvPr/>
        </p:nvSpPr>
        <p:spPr>
          <a:xfrm>
            <a:off x="3052744" y="5792341"/>
            <a:ext cx="4170900" cy="330300"/>
          </a:xfrm>
          <a:prstGeom prst="rect">
            <a:avLst/>
          </a:prstGeom>
          <a:noFill/>
          <a:ln>
            <a:noFill/>
          </a:ln>
        </p:spPr>
        <p:txBody>
          <a:bodyPr anchorCtr="0" anchor="ctr" bIns="50800" lIns="50800" rIns="50800" tIns="50800">
            <a:noAutofit/>
          </a:bodyPr>
          <a:lstStyle/>
          <a:p>
            <a:pPr indent="0" lvl="0" marL="0" marR="0" rtl="0" algn="l">
              <a:spcBef>
                <a:spcPts val="0"/>
              </a:spcBef>
              <a:buSzPct val="25000"/>
              <a:buNone/>
            </a:pPr>
            <a:r>
              <a:rPr lang="en-US" sz="1800">
                <a:latin typeface="Georgia"/>
                <a:ea typeface="Georgia"/>
                <a:cs typeface="Georgia"/>
                <a:sym typeface="Georgia"/>
              </a:rPr>
              <a:t>Answers to the above questions</a:t>
            </a:r>
          </a:p>
        </p:txBody>
      </p:sp>
      <p:sp>
        <p:nvSpPr>
          <p:cNvPr id="696" name="Shape 696"/>
          <p:cNvSpPr/>
          <p:nvPr/>
        </p:nvSpPr>
        <p:spPr>
          <a:xfrm>
            <a:off x="2989800" y="5399657"/>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Oswald"/>
                <a:ea typeface="Oswald"/>
                <a:cs typeface="Oswald"/>
                <a:sym typeface="Oswald"/>
              </a:rPr>
              <a:t>DELIVERABLE</a:t>
            </a:r>
          </a:p>
        </p:txBody>
      </p:sp>
      <p:sp>
        <p:nvSpPr>
          <p:cNvPr id="697" name="Shape 697"/>
          <p:cNvSpPr/>
          <p:nvPr/>
        </p:nvSpPr>
        <p:spPr>
          <a:xfrm>
            <a:off x="2989800" y="1776150"/>
            <a:ext cx="8950799"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FOLLOW UP QUESTIONS</a:t>
            </a:r>
          </a:p>
        </p:txBody>
      </p:sp>
      <p:cxnSp>
        <p:nvCxnSpPr>
          <p:cNvPr id="698" name="Shape 698"/>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
        <p:nvSpPr>
          <p:cNvPr id="699" name="Shape 699"/>
          <p:cNvSpPr/>
          <p:nvPr/>
        </p:nvSpPr>
        <p:spPr>
          <a:xfrm>
            <a:off x="635000" y="736600"/>
            <a:ext cx="117248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COST BENEFIT ANALYSIS</a:t>
            </a: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3" name="Shape 703"/>
        <p:cNvGrpSpPr/>
        <p:nvPr/>
      </p:nvGrpSpPr>
      <p:grpSpPr>
        <a:xfrm>
          <a:off x="0" y="0"/>
          <a:ext cx="0" cy="0"/>
          <a:chOff x="0" y="0"/>
          <a:chExt cx="0" cy="0"/>
        </a:xfrm>
      </p:grpSpPr>
      <p:sp>
        <p:nvSpPr>
          <p:cNvPr id="704" name="Shape 704"/>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INTRODUCTION</a:t>
            </a:r>
          </a:p>
        </p:txBody>
      </p:sp>
      <p:sp>
        <p:nvSpPr>
          <p:cNvPr id="705" name="Shape 705"/>
          <p:cNvSpPr/>
          <p:nvPr/>
        </p:nvSpPr>
        <p:spPr>
          <a:xfrm>
            <a:off x="635000" y="1473200"/>
            <a:ext cx="11734800" cy="2806799"/>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SHOWING WORK</a:t>
            </a: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9" name="Shape 709"/>
        <p:cNvGrpSpPr/>
        <p:nvPr/>
      </p:nvGrpSpPr>
      <p:grpSpPr>
        <a:xfrm>
          <a:off x="0" y="0"/>
          <a:ext cx="0" cy="0"/>
          <a:chOff x="0" y="0"/>
          <a:chExt cx="0" cy="0"/>
        </a:xfrm>
      </p:grpSpPr>
      <p:sp>
        <p:nvSpPr>
          <p:cNvPr id="710" name="Shape 710"/>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SHOWING WORK</a:t>
            </a:r>
          </a:p>
        </p:txBody>
      </p:sp>
      <p:sp>
        <p:nvSpPr>
          <p:cNvPr id="711" name="Shape 711"/>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We’ve spent a lot of time exploring our data and building a reasonable model that performs well.</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However, if we look at our visuals, they are most likely:</a:t>
            </a:r>
          </a:p>
          <a:p>
            <a:pPr lvl="0" marR="0" rtl="0" algn="l">
              <a:spcBef>
                <a:spcPts val="0"/>
              </a:spcBef>
              <a:buNone/>
            </a:pPr>
            <a:r>
              <a:t/>
            </a:r>
            <a:endParaRPr sz="2800">
              <a:latin typeface="Georgia"/>
              <a:ea typeface="Georgia"/>
              <a:cs typeface="Georgia"/>
              <a:sym typeface="Georgia"/>
            </a:endParaRPr>
          </a:p>
          <a:p>
            <a:pPr lvl="1" marR="0" rtl="0" algn="l">
              <a:spcBef>
                <a:spcPts val="0"/>
              </a:spcBef>
              <a:buSzPct val="100000"/>
              <a:buFont typeface="Georgia"/>
            </a:pPr>
            <a:r>
              <a:rPr lang="en-US" sz="2800">
                <a:latin typeface="Georgia"/>
                <a:ea typeface="Georgia"/>
                <a:cs typeface="Georgia"/>
                <a:sym typeface="Georgia"/>
              </a:rPr>
              <a:t>Statistically heavy:  Most people don’t understand histograms.</a:t>
            </a:r>
          </a:p>
          <a:p>
            <a:pPr lvl="0" marR="0" rtl="0" algn="l">
              <a:spcBef>
                <a:spcPts val="0"/>
              </a:spcBef>
              <a:buNone/>
            </a:pPr>
            <a:r>
              <a:t/>
            </a:r>
            <a:endParaRPr sz="2800">
              <a:latin typeface="Georgia"/>
              <a:ea typeface="Georgia"/>
              <a:cs typeface="Georgia"/>
              <a:sym typeface="Georgia"/>
            </a:endParaRPr>
          </a:p>
          <a:p>
            <a:pPr lvl="1" marR="0" rtl="0" algn="l">
              <a:spcBef>
                <a:spcPts val="0"/>
              </a:spcBef>
              <a:buSzPct val="100000"/>
              <a:buFont typeface="Georgia"/>
            </a:pPr>
            <a:r>
              <a:rPr lang="en-US" sz="2800">
                <a:latin typeface="Georgia"/>
                <a:ea typeface="Georgia"/>
                <a:cs typeface="Georgia"/>
                <a:sym typeface="Georgia"/>
              </a:rPr>
              <a:t>Overly complicated:  Scatter matrices produce too much information.</a:t>
            </a:r>
          </a:p>
          <a:p>
            <a:pPr lvl="0" marR="0" rtl="0" algn="l">
              <a:spcBef>
                <a:spcPts val="0"/>
              </a:spcBef>
              <a:buNone/>
            </a:pPr>
            <a:r>
              <a:t/>
            </a:r>
            <a:endParaRPr sz="2800">
              <a:latin typeface="Georgia"/>
              <a:ea typeface="Georgia"/>
              <a:cs typeface="Georgia"/>
              <a:sym typeface="Georgia"/>
            </a:endParaRPr>
          </a:p>
          <a:p>
            <a:pPr lvl="1" marR="0" rtl="0" algn="l">
              <a:spcBef>
                <a:spcPts val="0"/>
              </a:spcBef>
              <a:buSzPct val="100000"/>
              <a:buFont typeface="Georgia"/>
            </a:pPr>
            <a:r>
              <a:rPr lang="en-US" sz="2800">
                <a:latin typeface="Georgia"/>
                <a:ea typeface="Georgia"/>
                <a:cs typeface="Georgia"/>
                <a:sym typeface="Georgia"/>
              </a:rPr>
              <a:t>Poorly labeled:  Code doesn’t require adding labels, so you may not have added them.</a:t>
            </a:r>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5" name="Shape 715"/>
        <p:cNvGrpSpPr/>
        <p:nvPr/>
      </p:nvGrpSpPr>
      <p:grpSpPr>
        <a:xfrm>
          <a:off x="0" y="0"/>
          <a:ext cx="0" cy="0"/>
          <a:chOff x="0" y="0"/>
          <a:chExt cx="0" cy="0"/>
        </a:xfrm>
      </p:grpSpPr>
      <p:sp>
        <p:nvSpPr>
          <p:cNvPr id="716" name="Shape 716"/>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SHOWING WORK</a:t>
            </a:r>
          </a:p>
        </p:txBody>
      </p:sp>
      <p:sp>
        <p:nvSpPr>
          <p:cNvPr id="717" name="Shape 717"/>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In order to convey important information to our audience, make sure our charts are:</a:t>
            </a:r>
          </a:p>
          <a:p>
            <a:pPr lvl="0" marR="0" rtl="0" algn="l">
              <a:lnSpc>
                <a:spcPct val="100000"/>
              </a:lnSpc>
              <a:spcBef>
                <a:spcPts val="0"/>
              </a:spcBef>
              <a:spcAft>
                <a:spcPts val="0"/>
              </a:spcAft>
              <a:buNone/>
            </a:pPr>
            <a:r>
              <a:t/>
            </a:r>
            <a:endParaRPr sz="2800">
              <a:latin typeface="Georgia"/>
              <a:ea typeface="Georgia"/>
              <a:cs typeface="Georgia"/>
              <a:sym typeface="Georgia"/>
            </a:endParaRPr>
          </a:p>
          <a:p>
            <a:pPr lvl="1" marR="0" rtl="0" algn="l">
              <a:lnSpc>
                <a:spcPct val="100000"/>
              </a:lnSpc>
              <a:spcBef>
                <a:spcPts val="0"/>
              </a:spcBef>
              <a:spcAft>
                <a:spcPts val="0"/>
              </a:spcAft>
              <a:buSzPct val="100000"/>
              <a:buFont typeface="Georgia"/>
            </a:pPr>
            <a:r>
              <a:rPr lang="en-US" sz="2800">
                <a:latin typeface="Georgia"/>
                <a:ea typeface="Georgia"/>
                <a:cs typeface="Georgia"/>
                <a:sym typeface="Georgia"/>
              </a:rPr>
              <a:t>Simplified</a:t>
            </a:r>
          </a:p>
          <a:p>
            <a:pPr lvl="0" marR="0" rtl="0" algn="l">
              <a:lnSpc>
                <a:spcPct val="100000"/>
              </a:lnSpc>
              <a:spcBef>
                <a:spcPts val="0"/>
              </a:spcBef>
              <a:spcAft>
                <a:spcPts val="0"/>
              </a:spcAft>
              <a:buNone/>
            </a:pPr>
            <a:r>
              <a:t/>
            </a:r>
            <a:endParaRPr sz="2800">
              <a:latin typeface="Georgia"/>
              <a:ea typeface="Georgia"/>
              <a:cs typeface="Georgia"/>
              <a:sym typeface="Georgia"/>
            </a:endParaRPr>
          </a:p>
          <a:p>
            <a:pPr lvl="1" marR="0" rtl="0" algn="l">
              <a:lnSpc>
                <a:spcPct val="100000"/>
              </a:lnSpc>
              <a:spcBef>
                <a:spcPts val="0"/>
              </a:spcBef>
              <a:spcAft>
                <a:spcPts val="0"/>
              </a:spcAft>
              <a:buSzPct val="100000"/>
              <a:buFont typeface="Georgia"/>
            </a:pPr>
            <a:r>
              <a:rPr lang="en-US" sz="2800">
                <a:latin typeface="Georgia"/>
                <a:ea typeface="Georgia"/>
                <a:cs typeface="Georgia"/>
                <a:sym typeface="Georgia"/>
              </a:rPr>
              <a:t>Easily interpretable</a:t>
            </a:r>
          </a:p>
          <a:p>
            <a:pPr lvl="0" marR="0" rtl="0" algn="l">
              <a:lnSpc>
                <a:spcPct val="100000"/>
              </a:lnSpc>
              <a:spcBef>
                <a:spcPts val="0"/>
              </a:spcBef>
              <a:spcAft>
                <a:spcPts val="0"/>
              </a:spcAft>
              <a:buNone/>
            </a:pPr>
            <a:r>
              <a:t/>
            </a:r>
            <a:endParaRPr sz="2800">
              <a:latin typeface="Georgia"/>
              <a:ea typeface="Georgia"/>
              <a:cs typeface="Georgia"/>
              <a:sym typeface="Georgia"/>
            </a:endParaRPr>
          </a:p>
          <a:p>
            <a:pPr lvl="1" marR="0" rtl="0" algn="l">
              <a:lnSpc>
                <a:spcPct val="100000"/>
              </a:lnSpc>
              <a:spcBef>
                <a:spcPts val="0"/>
              </a:spcBef>
              <a:spcAft>
                <a:spcPts val="0"/>
              </a:spcAft>
              <a:buSzPct val="100000"/>
              <a:buFont typeface="Georgia"/>
            </a:pPr>
            <a:r>
              <a:rPr lang="en-US" sz="2800">
                <a:latin typeface="Georgia"/>
                <a:ea typeface="Georgia"/>
                <a:cs typeface="Georgia"/>
                <a:sym typeface="Georgia"/>
              </a:rPr>
              <a:t>Clearly labeled</a:t>
            </a:r>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1" name="Shape 721"/>
        <p:cNvGrpSpPr/>
        <p:nvPr/>
      </p:nvGrpSpPr>
      <p:grpSpPr>
        <a:xfrm>
          <a:off x="0" y="0"/>
          <a:ext cx="0" cy="0"/>
          <a:chOff x="0" y="0"/>
          <a:chExt cx="0" cy="0"/>
        </a:xfrm>
      </p:grpSpPr>
      <p:sp>
        <p:nvSpPr>
          <p:cNvPr id="722" name="Shape 722"/>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SIMPLIFIED</a:t>
            </a:r>
          </a:p>
        </p:txBody>
      </p:sp>
      <p:sp>
        <p:nvSpPr>
          <p:cNvPr id="723" name="Shape 723"/>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At most, you’ll want to include figures that either explain a variable on its own or explain that variable’s relationship with a target.</a:t>
            </a:r>
          </a:p>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If your model used a data transformation (like natural log), just visualize the original data.</a:t>
            </a:r>
          </a:p>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Try to remove any unnecessary complexity.</a:t>
            </a:r>
          </a:p>
        </p:txBody>
      </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7" name="Shape 727"/>
        <p:cNvGrpSpPr/>
        <p:nvPr/>
      </p:nvGrpSpPr>
      <p:grpSpPr>
        <a:xfrm>
          <a:off x="0" y="0"/>
          <a:ext cx="0" cy="0"/>
          <a:chOff x="0" y="0"/>
          <a:chExt cx="0" cy="0"/>
        </a:xfrm>
      </p:grpSpPr>
      <p:sp>
        <p:nvSpPr>
          <p:cNvPr id="728" name="Shape 728"/>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EASILY INTERPRETABLE</a:t>
            </a:r>
          </a:p>
        </p:txBody>
      </p:sp>
      <p:sp>
        <p:nvSpPr>
          <p:cNvPr id="729" name="Shape 729"/>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Any stakeholder looking at a figure should be seeing the exact same thing you’re seeing.</a:t>
            </a:r>
          </a:p>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A good test for this is to share the visual with others less familiar with the data and see if they come to the same conclusion.</a:t>
            </a:r>
          </a:p>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How long did it take them?</a:t>
            </a:r>
          </a:p>
        </p:txBody>
      </p:sp>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3" name="Shape 733"/>
        <p:cNvGrpSpPr/>
        <p:nvPr/>
      </p:nvGrpSpPr>
      <p:grpSpPr>
        <a:xfrm>
          <a:off x="0" y="0"/>
          <a:ext cx="0" cy="0"/>
          <a:chOff x="0" y="0"/>
          <a:chExt cx="0" cy="0"/>
        </a:xfrm>
      </p:grpSpPr>
      <p:sp>
        <p:nvSpPr>
          <p:cNvPr id="734" name="Shape 734"/>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CLEARLY LABELED</a:t>
            </a:r>
          </a:p>
        </p:txBody>
      </p:sp>
      <p:sp>
        <p:nvSpPr>
          <p:cNvPr id="735" name="Shape 735"/>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Take the time to clearly label your axis, title your plot, and double check your scales - especially if the figures should be comparable.</a:t>
            </a:r>
          </a:p>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If you’re showing two graphs side by side, they should follow the same Y axis.</a:t>
            </a:r>
          </a:p>
        </p:txBody>
      </p:sp>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9" name="Shape 739"/>
        <p:cNvGrpSpPr/>
        <p:nvPr/>
      </p:nvGrpSpPr>
      <p:grpSpPr>
        <a:xfrm>
          <a:off x="0" y="0"/>
          <a:ext cx="0" cy="0"/>
          <a:chOff x="0" y="0"/>
          <a:chExt cx="0" cy="0"/>
        </a:xfrm>
      </p:grpSpPr>
      <p:sp>
        <p:nvSpPr>
          <p:cNvPr id="740" name="Shape 740"/>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QUESTION TO ASK</a:t>
            </a:r>
          </a:p>
        </p:txBody>
      </p:sp>
      <p:sp>
        <p:nvSpPr>
          <p:cNvPr id="741" name="Shape 741"/>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When building visuals for another audience, ask yourself these questions:</a:t>
            </a:r>
          </a:p>
          <a:p>
            <a:pPr lvl="0" marR="0" rtl="0" algn="l">
              <a:lnSpc>
                <a:spcPct val="100000"/>
              </a:lnSpc>
              <a:spcBef>
                <a:spcPts val="0"/>
              </a:spcBef>
              <a:spcAft>
                <a:spcPts val="0"/>
              </a:spcAft>
              <a:buNone/>
            </a:pPr>
            <a:r>
              <a:t/>
            </a:r>
            <a:endParaRPr b="1" sz="2800">
              <a:latin typeface="Georgia"/>
              <a:ea typeface="Georgia"/>
              <a:cs typeface="Georgia"/>
              <a:sym typeface="Georgia"/>
            </a:endParaRPr>
          </a:p>
          <a:p>
            <a:pPr lvl="1" marR="0" rtl="0" algn="l">
              <a:lnSpc>
                <a:spcPct val="100000"/>
              </a:lnSpc>
              <a:spcBef>
                <a:spcPts val="0"/>
              </a:spcBef>
              <a:spcAft>
                <a:spcPts val="0"/>
              </a:spcAft>
              <a:buSzPct val="100000"/>
              <a:buFont typeface="Georgia"/>
            </a:pPr>
            <a:r>
              <a:rPr b="1" lang="en-US" sz="2800">
                <a:latin typeface="Georgia"/>
                <a:ea typeface="Georgia"/>
                <a:cs typeface="Georgia"/>
                <a:sym typeface="Georgia"/>
              </a:rPr>
              <a:t>Who</a:t>
            </a:r>
            <a:r>
              <a:rPr lang="en-US" sz="2800">
                <a:latin typeface="Georgia"/>
                <a:ea typeface="Georgia"/>
                <a:cs typeface="Georgia"/>
                <a:sym typeface="Georgia"/>
              </a:rPr>
              <a:t>:  Who is my target audience for the visual?</a:t>
            </a:r>
          </a:p>
          <a:p>
            <a:pPr lvl="0" marR="0" rtl="0" algn="l">
              <a:lnSpc>
                <a:spcPct val="100000"/>
              </a:lnSpc>
              <a:spcBef>
                <a:spcPts val="0"/>
              </a:spcBef>
              <a:spcAft>
                <a:spcPts val="0"/>
              </a:spcAft>
              <a:buNone/>
            </a:pPr>
            <a:r>
              <a:t/>
            </a:r>
            <a:endParaRPr b="1" sz="2800">
              <a:latin typeface="Georgia"/>
              <a:ea typeface="Georgia"/>
              <a:cs typeface="Georgia"/>
              <a:sym typeface="Georgia"/>
            </a:endParaRPr>
          </a:p>
          <a:p>
            <a:pPr lvl="1" marR="0" rtl="0" algn="l">
              <a:lnSpc>
                <a:spcPct val="100000"/>
              </a:lnSpc>
              <a:spcBef>
                <a:spcPts val="0"/>
              </a:spcBef>
              <a:spcAft>
                <a:spcPts val="0"/>
              </a:spcAft>
              <a:buSzPct val="100000"/>
              <a:buFont typeface="Georgia"/>
            </a:pPr>
            <a:r>
              <a:rPr b="1" lang="en-US" sz="2800">
                <a:latin typeface="Georgia"/>
                <a:ea typeface="Georgia"/>
                <a:cs typeface="Georgia"/>
                <a:sym typeface="Georgia"/>
              </a:rPr>
              <a:t>What</a:t>
            </a:r>
            <a:r>
              <a:rPr lang="en-US" sz="2800">
                <a:latin typeface="Georgia"/>
                <a:ea typeface="Georgia"/>
                <a:cs typeface="Georgia"/>
                <a:sym typeface="Georgia"/>
              </a:rPr>
              <a:t>:  What do they already know about this project?  What do they need to know?</a:t>
            </a:r>
          </a:p>
          <a:p>
            <a:pPr lvl="0" marR="0" rtl="0" algn="l">
              <a:lnSpc>
                <a:spcPct val="100000"/>
              </a:lnSpc>
              <a:spcBef>
                <a:spcPts val="0"/>
              </a:spcBef>
              <a:spcAft>
                <a:spcPts val="0"/>
              </a:spcAft>
              <a:buNone/>
            </a:pPr>
            <a:r>
              <a:t/>
            </a:r>
            <a:endParaRPr b="1" sz="2800">
              <a:latin typeface="Georgia"/>
              <a:ea typeface="Georgia"/>
              <a:cs typeface="Georgia"/>
              <a:sym typeface="Georgia"/>
            </a:endParaRPr>
          </a:p>
          <a:p>
            <a:pPr lvl="1" marR="0" rtl="0" algn="l">
              <a:lnSpc>
                <a:spcPct val="100000"/>
              </a:lnSpc>
              <a:spcBef>
                <a:spcPts val="0"/>
              </a:spcBef>
              <a:spcAft>
                <a:spcPts val="0"/>
              </a:spcAft>
              <a:buSzPct val="100000"/>
              <a:buFont typeface="Georgia"/>
            </a:pPr>
            <a:r>
              <a:rPr b="1" lang="en-US" sz="2800">
                <a:latin typeface="Georgia"/>
                <a:ea typeface="Georgia"/>
                <a:cs typeface="Georgia"/>
                <a:sym typeface="Georgia"/>
              </a:rPr>
              <a:t>How</a:t>
            </a:r>
            <a:r>
              <a:rPr lang="en-US" sz="2800">
                <a:latin typeface="Georgia"/>
                <a:ea typeface="Georgia"/>
                <a:cs typeface="Georgia"/>
                <a:sym typeface="Georgia"/>
              </a:rPr>
              <a:t>:  How does my project affect this audience?  How might they interpret (or misinterpret) the data?</a:t>
            </a:r>
          </a:p>
        </p:txBody>
      </p:sp>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5" name="Shape 745"/>
        <p:cNvGrpSpPr/>
        <p:nvPr/>
      </p:nvGrpSpPr>
      <p:grpSpPr>
        <a:xfrm>
          <a:off x="0" y="0"/>
          <a:ext cx="0" cy="0"/>
          <a:chOff x="0" y="0"/>
          <a:chExt cx="0" cy="0"/>
        </a:xfrm>
      </p:grpSpPr>
      <p:sp>
        <p:nvSpPr>
          <p:cNvPr id="746" name="Shape 746"/>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DEMO	</a:t>
            </a:r>
          </a:p>
        </p:txBody>
      </p:sp>
      <p:sp>
        <p:nvSpPr>
          <p:cNvPr id="747" name="Shape 747"/>
          <p:cNvSpPr/>
          <p:nvPr/>
        </p:nvSpPr>
        <p:spPr>
          <a:xfrm>
            <a:off x="635000" y="1473200"/>
            <a:ext cx="11734800" cy="2806799"/>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VISUALIZING MODELS OVER VARIABLES</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9" name="Shape 439"/>
        <p:cNvGrpSpPr/>
        <p:nvPr/>
      </p:nvGrpSpPr>
      <p:grpSpPr>
        <a:xfrm>
          <a:off x="0" y="0"/>
          <a:ext cx="0" cy="0"/>
          <a:chOff x="0" y="0"/>
          <a:chExt cx="0" cy="0"/>
        </a:xfrm>
      </p:grpSpPr>
      <p:sp>
        <p:nvSpPr>
          <p:cNvPr id="440" name="Shape 440"/>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COMMUNICATING RESULTS</a:t>
            </a:r>
          </a:p>
        </p:txBody>
      </p:sp>
      <p:sp>
        <p:nvSpPr>
          <p:cNvPr id="441" name="Shape 441"/>
          <p:cNvSpPr txBox="1"/>
          <p:nvPr>
            <p:ph idx="1" type="body"/>
          </p:nvPr>
        </p:nvSpPr>
        <p:spPr>
          <a:xfrm>
            <a:off x="635006" y="1940250"/>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E</a:t>
            </a:r>
            <a:r>
              <a:rPr lang="en-US" sz="2800">
                <a:solidFill>
                  <a:srgbClr val="333333"/>
                </a:solidFill>
                <a:highlight>
                  <a:srgbClr val="FFFFFF"/>
                </a:highlight>
                <a:latin typeface="Georgia"/>
                <a:ea typeface="Georgia"/>
                <a:cs typeface="Georgia"/>
                <a:sym typeface="Georgia"/>
              </a:rPr>
              <a:t>xplain the trade-offs between the precision and recall of a model while articulating the cost of false positives vs. false negative</a:t>
            </a:r>
            <a:r>
              <a:rPr lang="en-US" sz="2800">
                <a:latin typeface="Georgia"/>
                <a:ea typeface="Georgia"/>
                <a:cs typeface="Georgia"/>
                <a:sym typeface="Georgia"/>
              </a:rPr>
              <a:t>s</a:t>
            </a:r>
          </a:p>
          <a:p>
            <a:pPr indent="-256540" lvl="0" marL="203200" marR="0" rtl="0" algn="l">
              <a:spcBef>
                <a:spcPts val="1000"/>
              </a:spcBef>
              <a:buSzPct val="100000"/>
              <a:buFont typeface="Georgia"/>
              <a:buChar char="‣"/>
            </a:pPr>
            <a:r>
              <a:rPr lang="en-US" sz="2800">
                <a:latin typeface="Georgia"/>
                <a:ea typeface="Georgia"/>
                <a:cs typeface="Georgia"/>
                <a:sym typeface="Georgia"/>
              </a:rPr>
              <a:t>D</a:t>
            </a:r>
            <a:r>
              <a:rPr lang="en-US" sz="2800">
                <a:solidFill>
                  <a:srgbClr val="333333"/>
                </a:solidFill>
                <a:highlight>
                  <a:srgbClr val="FFFFFF"/>
                </a:highlight>
                <a:latin typeface="Georgia"/>
                <a:ea typeface="Georgia"/>
                <a:cs typeface="Georgia"/>
                <a:sym typeface="Georgia"/>
              </a:rPr>
              <a:t>escribe the difference between visualization for presentations vs. exploratory data analysi</a:t>
            </a:r>
            <a:r>
              <a:rPr lang="en-US" sz="2800">
                <a:latin typeface="Georgia"/>
                <a:ea typeface="Georgia"/>
                <a:cs typeface="Georgia"/>
                <a:sym typeface="Georgia"/>
              </a:rPr>
              <a:t>s</a:t>
            </a:r>
          </a:p>
          <a:p>
            <a:pPr indent="-256540" lvl="0" marL="203200" marR="0" rtl="0" algn="l">
              <a:spcBef>
                <a:spcPts val="1000"/>
              </a:spcBef>
              <a:buSzPct val="100000"/>
              <a:buFont typeface="Georgia"/>
              <a:buChar char="‣"/>
            </a:pPr>
            <a:r>
              <a:rPr lang="en-US" sz="2800">
                <a:latin typeface="Georgia"/>
                <a:ea typeface="Georgia"/>
                <a:cs typeface="Georgia"/>
                <a:sym typeface="Georgia"/>
              </a:rPr>
              <a:t>I</a:t>
            </a:r>
            <a:r>
              <a:rPr lang="en-US" sz="2800">
                <a:solidFill>
                  <a:srgbClr val="333333"/>
                </a:solidFill>
                <a:highlight>
                  <a:srgbClr val="FFFFFF"/>
                </a:highlight>
                <a:latin typeface="Georgia"/>
                <a:ea typeface="Georgia"/>
                <a:cs typeface="Georgia"/>
                <a:sym typeface="Georgia"/>
              </a:rPr>
              <a:t>dentify the components of a concise, convincing report and how they relate to specific audiences/stakeholder</a:t>
            </a:r>
            <a:r>
              <a:rPr lang="en-US" sz="2800">
                <a:latin typeface="Georgia"/>
                <a:ea typeface="Georgia"/>
                <a:cs typeface="Georgia"/>
                <a:sym typeface="Georgia"/>
              </a:rPr>
              <a:t>s</a:t>
            </a:r>
          </a:p>
          <a:p>
            <a:pPr lvl="0" marR="0" rtl="0" algn="l">
              <a:spcBef>
                <a:spcPts val="1000"/>
              </a:spcBef>
              <a:buNone/>
            </a:pPr>
            <a:r>
              <a:t/>
            </a:r>
            <a:endParaRPr sz="2800">
              <a:latin typeface="Georgia"/>
              <a:ea typeface="Georgia"/>
              <a:cs typeface="Georgia"/>
              <a:sym typeface="Georgia"/>
            </a:endParaRPr>
          </a:p>
          <a:p>
            <a:pPr lvl="0" marR="0" rtl="0" algn="l">
              <a:spcBef>
                <a:spcPts val="1000"/>
              </a:spcBef>
              <a:buNone/>
            </a:pPr>
            <a:r>
              <a:t/>
            </a:r>
            <a:endParaRPr sz="2800">
              <a:latin typeface="Georgia"/>
              <a:ea typeface="Georgia"/>
              <a:cs typeface="Georgia"/>
              <a:sym typeface="Georgia"/>
            </a:endParaRPr>
          </a:p>
        </p:txBody>
      </p:sp>
      <p:sp>
        <p:nvSpPr>
          <p:cNvPr id="442" name="Shape 442"/>
          <p:cNvSpPr txBox="1"/>
          <p:nvPr>
            <p:ph type="title"/>
          </p:nvPr>
        </p:nvSpPr>
        <p:spPr>
          <a:xfrm>
            <a:off x="635000" y="1473200"/>
            <a:ext cx="11734800" cy="711300"/>
          </a:xfrm>
          <a:prstGeom prst="rect">
            <a:avLst/>
          </a:prstGeom>
          <a:noFill/>
          <a:ln>
            <a:noFill/>
          </a:ln>
        </p:spPr>
        <p:txBody>
          <a:bodyPr anchorCtr="0" anchor="t" bIns="0" lIns="0" rIns="0" tIns="0">
            <a:noAutofit/>
          </a:bodyPr>
          <a:lstStyle/>
          <a:p>
            <a:pPr indent="0" lvl="0" marL="0" marR="0" rtl="0" algn="l">
              <a:lnSpc>
                <a:spcPct val="92592"/>
              </a:lnSpc>
              <a:spcBef>
                <a:spcPts val="0"/>
              </a:spcBef>
              <a:buSzPct val="25000"/>
              <a:buNone/>
            </a:pPr>
            <a:r>
              <a:rPr b="1" lang="en-US" sz="5400">
                <a:latin typeface="Oswald"/>
                <a:ea typeface="Oswald"/>
                <a:cs typeface="Oswald"/>
                <a:sym typeface="Oswald"/>
              </a:rPr>
              <a:t>LEARNING OBJECTIVES</a:t>
            </a:r>
          </a:p>
        </p:txBody>
      </p:sp>
    </p:spTree>
  </p:cSld>
  <p:clrMapOvr>
    <a:masterClrMapping/>
  </p:clrMapOvr>
  <p:transition spd="slow">
    <p:cut/>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1" name="Shape 751"/>
        <p:cNvGrpSpPr/>
        <p:nvPr/>
      </p:nvGrpSpPr>
      <p:grpSpPr>
        <a:xfrm>
          <a:off x="0" y="0"/>
          <a:ext cx="0" cy="0"/>
          <a:chOff x="0" y="0"/>
          <a:chExt cx="0" cy="0"/>
        </a:xfrm>
      </p:grpSpPr>
      <p:sp>
        <p:nvSpPr>
          <p:cNvPr id="752" name="Shape 752"/>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The rest of today’s class will focus on visualizing your model.</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One effective way to explain your model over particular variables is to plot the predicted values against the most explanatory variables.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For example, in logistic regression, plotting the probability of a class against a variable can help explain the range of effect of the model.</a:t>
            </a:r>
          </a:p>
          <a:p>
            <a:pPr lvl="0" marR="0" rtl="0" algn="l">
              <a:spcBef>
                <a:spcPts val="0"/>
              </a:spcBef>
              <a:buNone/>
            </a:pPr>
            <a:r>
              <a:t/>
            </a:r>
            <a:endParaRPr sz="2800">
              <a:solidFill>
                <a:schemeClr val="dk1"/>
              </a:solidFill>
              <a:latin typeface="Georgia"/>
              <a:ea typeface="Georgia"/>
              <a:cs typeface="Georgia"/>
              <a:sym typeface="Georgia"/>
            </a:endParaRPr>
          </a:p>
        </p:txBody>
      </p:sp>
      <p:sp>
        <p:nvSpPr>
          <p:cNvPr id="753" name="Shape 753"/>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VISUALIZING MODELS OVER VARIABLES</a:t>
            </a:r>
          </a:p>
        </p:txBody>
      </p:sp>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7" name="Shape 757"/>
        <p:cNvGrpSpPr/>
        <p:nvPr/>
      </p:nvGrpSpPr>
      <p:grpSpPr>
        <a:xfrm>
          <a:off x="0" y="0"/>
          <a:ext cx="0" cy="0"/>
          <a:chOff x="0" y="0"/>
          <a:chExt cx="0" cy="0"/>
        </a:xfrm>
      </p:grpSpPr>
      <p:sp>
        <p:nvSpPr>
          <p:cNvPr id="758" name="Shape 758"/>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We’ll use the flight delay data for all following examples.  </a:t>
            </a:r>
            <a:r>
              <a:rPr lang="en-US" sz="2800">
                <a:solidFill>
                  <a:schemeClr val="dk1"/>
                </a:solidFill>
                <a:latin typeface="Georgia"/>
                <a:ea typeface="Georgia"/>
                <a:cs typeface="Georgia"/>
                <a:sym typeface="Georgia"/>
              </a:rPr>
              <a:t>Let’s build our first model and plot.</a:t>
            </a:r>
          </a:p>
          <a:p>
            <a:pPr lvl="0" marR="0" rtl="0" algn="l">
              <a:spcBef>
                <a:spcPts val="0"/>
              </a:spcBef>
              <a:buNone/>
            </a:pPr>
            <a:r>
              <a:t/>
            </a:r>
            <a:endParaRPr sz="2800">
              <a:solidFill>
                <a:schemeClr val="dk1"/>
              </a:solidFill>
              <a:latin typeface="Georgia"/>
              <a:ea typeface="Georgia"/>
              <a:cs typeface="Georgia"/>
              <a:sym typeface="Georgia"/>
            </a:endParaRPr>
          </a:p>
          <a:p>
            <a:pPr indent="-256540" lvl="0" marL="203200" marR="0" rtl="0" algn="l">
              <a:spcBef>
                <a:spcPts val="0"/>
              </a:spcBef>
              <a:buClr>
                <a:schemeClr val="dk1"/>
              </a:buClr>
              <a:buSzPct val="100000"/>
              <a:buFont typeface="Georgia"/>
              <a:buChar char="‣"/>
            </a:pPr>
            <a:r>
              <a:rPr lang="en-US" sz="2800">
                <a:solidFill>
                  <a:schemeClr val="dk1"/>
                </a:solidFill>
                <a:latin typeface="Georgia"/>
                <a:ea typeface="Georgia"/>
                <a:cs typeface="Georgia"/>
                <a:sym typeface="Georgia"/>
              </a:rPr>
              <a:t>Open the starter code from the class repo and follow along.</a:t>
            </a:r>
          </a:p>
        </p:txBody>
      </p:sp>
      <p:sp>
        <p:nvSpPr>
          <p:cNvPr id="759" name="Shape 759"/>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VISUALIZING MODELS OVER VARIABLES</a:t>
            </a:r>
          </a:p>
        </p:txBody>
      </p:sp>
    </p:spTree>
  </p:cSld>
  <p:clrMapOvr>
    <a:masterClrMapping/>
  </p:clrMapOvr>
  <p:transition spd="slow">
    <p:cut/>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3" name="Shape 763"/>
        <p:cNvGrpSpPr/>
        <p:nvPr/>
      </p:nvGrpSpPr>
      <p:grpSpPr>
        <a:xfrm>
          <a:off x="0" y="0"/>
          <a:ext cx="0" cy="0"/>
          <a:chOff x="0" y="0"/>
          <a:chExt cx="0" cy="0"/>
        </a:xfrm>
      </p:grpSpPr>
      <p:sp>
        <p:nvSpPr>
          <p:cNvPr id="764" name="Shape 764"/>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lnSpc>
                <a:spcPct val="100000"/>
              </a:lnSpc>
              <a:spcBef>
                <a:spcPts val="0"/>
              </a:spcBef>
              <a:buNone/>
            </a:pPr>
            <a:r>
              <a:t/>
            </a:r>
            <a:endParaRPr sz="2200">
              <a:latin typeface="Consolas"/>
              <a:ea typeface="Consolas"/>
              <a:cs typeface="Consolas"/>
              <a:sym typeface="Consolas"/>
            </a:endParaRPr>
          </a:p>
          <a:p>
            <a:pPr lvl="0" rtl="0">
              <a:lnSpc>
                <a:spcPct val="100000"/>
              </a:lnSpc>
              <a:spcBef>
                <a:spcPts val="0"/>
              </a:spcBef>
              <a:buNone/>
            </a:pPr>
            <a:r>
              <a:rPr lang="en-US" sz="2200">
                <a:solidFill>
                  <a:srgbClr val="969896"/>
                </a:solidFill>
                <a:highlight>
                  <a:srgbClr val="F7F7F7"/>
                </a:highlight>
                <a:latin typeface="Consolas"/>
                <a:ea typeface="Consolas"/>
                <a:cs typeface="Consolas"/>
                <a:sym typeface="Consolas"/>
              </a:rPr>
              <a:t># read in the file and generate a quick model (assume we've done the data exploration already)</a:t>
            </a:r>
            <a:br>
              <a:rPr lang="en-US" sz="2200">
                <a:solidFill>
                  <a:srgbClr val="333333"/>
                </a:solidFill>
                <a:highlight>
                  <a:srgbClr val="F7F7F7"/>
                </a:highlight>
                <a:latin typeface="Consolas"/>
                <a:ea typeface="Consolas"/>
                <a:cs typeface="Consolas"/>
                <a:sym typeface="Consolas"/>
              </a:rPr>
            </a:br>
            <a:r>
              <a:rPr lang="en-US" sz="2200">
                <a:solidFill>
                  <a:srgbClr val="A71D5D"/>
                </a:solidFill>
                <a:highlight>
                  <a:srgbClr val="F7F7F7"/>
                </a:highlight>
                <a:latin typeface="Consolas"/>
                <a:ea typeface="Consolas"/>
                <a:cs typeface="Consolas"/>
                <a:sym typeface="Consolas"/>
              </a:rPr>
              <a:t>import</a:t>
            </a:r>
            <a:r>
              <a:rPr lang="en-US" sz="2200">
                <a:solidFill>
                  <a:srgbClr val="333333"/>
                </a:solidFill>
                <a:highlight>
                  <a:srgbClr val="F7F7F7"/>
                </a:highlight>
                <a:latin typeface="Consolas"/>
                <a:ea typeface="Consolas"/>
                <a:cs typeface="Consolas"/>
                <a:sym typeface="Consolas"/>
              </a:rPr>
              <a:t> pandas </a:t>
            </a:r>
            <a:r>
              <a:rPr lang="en-US" sz="2200">
                <a:solidFill>
                  <a:srgbClr val="A71D5D"/>
                </a:solidFill>
                <a:highlight>
                  <a:srgbClr val="F7F7F7"/>
                </a:highlight>
                <a:latin typeface="Consolas"/>
                <a:ea typeface="Consolas"/>
                <a:cs typeface="Consolas"/>
                <a:sym typeface="Consolas"/>
              </a:rPr>
              <a:t>as</a:t>
            </a:r>
            <a:r>
              <a:rPr lang="en-US" sz="2200">
                <a:solidFill>
                  <a:srgbClr val="333333"/>
                </a:solidFill>
                <a:highlight>
                  <a:srgbClr val="F7F7F7"/>
                </a:highlight>
                <a:latin typeface="Consolas"/>
                <a:ea typeface="Consolas"/>
                <a:cs typeface="Consolas"/>
                <a:sym typeface="Consolas"/>
              </a:rPr>
              <a:t> pd</a:t>
            </a:r>
            <a:br>
              <a:rPr lang="en-US" sz="2200">
                <a:solidFill>
                  <a:srgbClr val="333333"/>
                </a:solidFill>
                <a:highlight>
                  <a:srgbClr val="F7F7F7"/>
                </a:highlight>
                <a:latin typeface="Consolas"/>
                <a:ea typeface="Consolas"/>
                <a:cs typeface="Consolas"/>
                <a:sym typeface="Consolas"/>
              </a:rPr>
            </a:br>
            <a:r>
              <a:rPr lang="en-US" sz="2200">
                <a:solidFill>
                  <a:srgbClr val="A71D5D"/>
                </a:solidFill>
                <a:highlight>
                  <a:srgbClr val="F7F7F7"/>
                </a:highlight>
                <a:latin typeface="Consolas"/>
                <a:ea typeface="Consolas"/>
                <a:cs typeface="Consolas"/>
                <a:sym typeface="Consolas"/>
              </a:rPr>
              <a:t>import</a:t>
            </a:r>
            <a:r>
              <a:rPr lang="en-US" sz="2200">
                <a:solidFill>
                  <a:srgbClr val="333333"/>
                </a:solidFill>
                <a:highlight>
                  <a:srgbClr val="F7F7F7"/>
                </a:highlight>
                <a:latin typeface="Consolas"/>
                <a:ea typeface="Consolas"/>
                <a:cs typeface="Consolas"/>
                <a:sym typeface="Consolas"/>
              </a:rPr>
              <a:t> sklearn.linear_model </a:t>
            </a:r>
            <a:r>
              <a:rPr lang="en-US" sz="2200">
                <a:solidFill>
                  <a:srgbClr val="A71D5D"/>
                </a:solidFill>
                <a:highlight>
                  <a:srgbClr val="F7F7F7"/>
                </a:highlight>
                <a:latin typeface="Consolas"/>
                <a:ea typeface="Consolas"/>
                <a:cs typeface="Consolas"/>
                <a:sym typeface="Consolas"/>
              </a:rPr>
              <a:t>as</a:t>
            </a:r>
            <a:r>
              <a:rPr lang="en-US" sz="2200">
                <a:solidFill>
                  <a:srgbClr val="333333"/>
                </a:solidFill>
                <a:highlight>
                  <a:srgbClr val="F7F7F7"/>
                </a:highlight>
                <a:latin typeface="Consolas"/>
                <a:ea typeface="Consolas"/>
                <a:cs typeface="Consolas"/>
                <a:sym typeface="Consolas"/>
              </a:rPr>
              <a:t> lm</a:t>
            </a:r>
            <a:br>
              <a:rPr lang="en-US" sz="2200">
                <a:solidFill>
                  <a:srgbClr val="333333"/>
                </a:solidFill>
                <a:highlight>
                  <a:srgbClr val="F7F7F7"/>
                </a:highlight>
                <a:latin typeface="Consolas"/>
                <a:ea typeface="Consolas"/>
                <a:cs typeface="Consolas"/>
                <a:sym typeface="Consolas"/>
              </a:rPr>
            </a:br>
            <a:r>
              <a:rPr lang="en-US" sz="2200">
                <a:solidFill>
                  <a:srgbClr val="A71D5D"/>
                </a:solidFill>
                <a:highlight>
                  <a:srgbClr val="F7F7F7"/>
                </a:highlight>
                <a:latin typeface="Consolas"/>
                <a:ea typeface="Consolas"/>
                <a:cs typeface="Consolas"/>
                <a:sym typeface="Consolas"/>
              </a:rPr>
              <a:t>import</a:t>
            </a:r>
            <a:r>
              <a:rPr lang="en-US" sz="2200">
                <a:solidFill>
                  <a:srgbClr val="333333"/>
                </a:solidFill>
                <a:highlight>
                  <a:srgbClr val="F7F7F7"/>
                </a:highlight>
                <a:latin typeface="Consolas"/>
                <a:ea typeface="Consolas"/>
                <a:cs typeface="Consolas"/>
                <a:sym typeface="Consolas"/>
              </a:rPr>
              <a:t> matplotlib.pyplot </a:t>
            </a:r>
            <a:r>
              <a:rPr lang="en-US" sz="2200">
                <a:solidFill>
                  <a:srgbClr val="A71D5D"/>
                </a:solidFill>
                <a:highlight>
                  <a:srgbClr val="F7F7F7"/>
                </a:highlight>
                <a:latin typeface="Consolas"/>
                <a:ea typeface="Consolas"/>
                <a:cs typeface="Consolas"/>
                <a:sym typeface="Consolas"/>
              </a:rPr>
              <a:t>as</a:t>
            </a:r>
            <a:r>
              <a:rPr lang="en-US" sz="2200">
                <a:solidFill>
                  <a:srgbClr val="333333"/>
                </a:solidFill>
                <a:highlight>
                  <a:srgbClr val="F7F7F7"/>
                </a:highlight>
                <a:latin typeface="Consolas"/>
                <a:ea typeface="Consolas"/>
                <a:cs typeface="Consolas"/>
                <a:sym typeface="Consolas"/>
              </a:rPr>
              <a:t> plt</a:t>
            </a:r>
            <a:br>
              <a:rPr lang="en-US" sz="2200">
                <a:solidFill>
                  <a:srgbClr val="333333"/>
                </a:solidFill>
                <a:highlight>
                  <a:srgbClr val="F7F7F7"/>
                </a:highlight>
                <a:latin typeface="Consolas"/>
                <a:ea typeface="Consolas"/>
                <a:cs typeface="Consolas"/>
                <a:sym typeface="Consolas"/>
              </a:rPr>
            </a:b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df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pd.read_csv(</a:t>
            </a:r>
            <a:r>
              <a:rPr lang="en-US" sz="2200">
                <a:solidFill>
                  <a:srgbClr val="183691"/>
                </a:solidFill>
                <a:highlight>
                  <a:srgbClr val="F7F7F7"/>
                </a:highlight>
                <a:latin typeface="Consolas"/>
                <a:ea typeface="Consolas"/>
                <a:cs typeface="Consolas"/>
                <a:sym typeface="Consolas"/>
              </a:rPr>
              <a:t>'../../assets/dataset/flight_delays.csv'</a:t>
            </a:r>
            <a:r>
              <a:rPr lang="en-US" sz="2200">
                <a:solidFill>
                  <a:srgbClr val="333333"/>
                </a:solidFill>
                <a:highlight>
                  <a:srgbClr val="F7F7F7"/>
                </a:highlight>
                <a:latin typeface="Consolas"/>
                <a:ea typeface="Consolas"/>
                <a:cs typeface="Consolas"/>
                <a:sym typeface="Consolas"/>
              </a:rPr>
              <a:t>)</a:t>
            </a:r>
            <a:br>
              <a:rPr lang="en-US" sz="2200">
                <a:solidFill>
                  <a:srgbClr val="333333"/>
                </a:solidFill>
                <a:highlight>
                  <a:srgbClr val="F7F7F7"/>
                </a:highlight>
                <a:latin typeface="Consolas"/>
                <a:ea typeface="Consolas"/>
                <a:cs typeface="Consolas"/>
                <a:sym typeface="Consolas"/>
              </a:rPr>
            </a:b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df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df.join(pd.get_dummies(df[</a:t>
            </a:r>
            <a:r>
              <a:rPr lang="en-US" sz="2200">
                <a:solidFill>
                  <a:srgbClr val="183691"/>
                </a:solidFill>
                <a:highlight>
                  <a:srgbClr val="F7F7F7"/>
                </a:highlight>
                <a:latin typeface="Consolas"/>
                <a:ea typeface="Consolas"/>
                <a:cs typeface="Consolas"/>
                <a:sym typeface="Consolas"/>
              </a:rPr>
              <a:t>'DAY_OF_WEEK'</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prefix</a:t>
            </a:r>
            <a:r>
              <a:rPr lang="en-US" sz="2200">
                <a:solidFill>
                  <a:srgbClr val="A71D5D"/>
                </a:solidFill>
                <a:highlight>
                  <a:srgbClr val="F7F7F7"/>
                </a:highlight>
                <a:latin typeface="Consolas"/>
                <a:ea typeface="Consolas"/>
                <a:cs typeface="Consolas"/>
                <a:sym typeface="Consolas"/>
              </a:rPr>
              <a:t>=</a:t>
            </a:r>
            <a:r>
              <a:rPr lang="en-US" sz="2200">
                <a:solidFill>
                  <a:srgbClr val="183691"/>
                </a:solidFill>
                <a:highlight>
                  <a:srgbClr val="F7F7F7"/>
                </a:highlight>
                <a:latin typeface="Consolas"/>
                <a:ea typeface="Consolas"/>
                <a:cs typeface="Consolas"/>
                <a:sym typeface="Consolas"/>
              </a:rPr>
              <a:t>'dow'</a:t>
            </a:r>
            <a:r>
              <a:rPr lang="en-US" sz="2200">
                <a:solidFill>
                  <a:srgbClr val="333333"/>
                </a:solidFill>
                <a:highlight>
                  <a:srgbClr val="F7F7F7"/>
                </a:highlight>
                <a:latin typeface="Consolas"/>
                <a:ea typeface="Consolas"/>
                <a:cs typeface="Consolas"/>
                <a:sym typeface="Consolas"/>
              </a:rPr>
              <a:t>))</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df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df[df.</a:t>
            </a:r>
            <a:r>
              <a:rPr lang="en-US" sz="2200">
                <a:solidFill>
                  <a:srgbClr val="0086B3"/>
                </a:solidFill>
                <a:highlight>
                  <a:srgbClr val="F7F7F7"/>
                </a:highlight>
                <a:latin typeface="Consolas"/>
                <a:ea typeface="Consolas"/>
                <a:cs typeface="Consolas"/>
                <a:sym typeface="Consolas"/>
              </a:rPr>
              <a:t>DEP_DEL15</a:t>
            </a:r>
            <a:r>
              <a:rPr lang="en-US" sz="2200">
                <a:solidFill>
                  <a:srgbClr val="333333"/>
                </a:solidFill>
                <a:highlight>
                  <a:srgbClr val="F7F7F7"/>
                </a:highlight>
                <a:latin typeface="Consolas"/>
                <a:ea typeface="Consolas"/>
                <a:cs typeface="Consolas"/>
                <a:sym typeface="Consolas"/>
              </a:rPr>
              <a:t>.notnull()].copy()</a:t>
            </a:r>
            <a:br>
              <a:rPr lang="en-US" sz="2200">
                <a:solidFill>
                  <a:srgbClr val="333333"/>
                </a:solidFill>
                <a:highlight>
                  <a:srgbClr val="F7F7F7"/>
                </a:highlight>
                <a:latin typeface="Consolas"/>
                <a:ea typeface="Consolas"/>
                <a:cs typeface="Consolas"/>
                <a:sym typeface="Consolas"/>
              </a:rPr>
            </a:br>
          </a:p>
          <a:p>
            <a:pPr lvl="0" rtl="0">
              <a:spcBef>
                <a:spcPts val="0"/>
              </a:spcBef>
              <a:buNone/>
            </a:pPr>
            <a:r>
              <a:rPr lang="en-US" sz="2200">
                <a:solidFill>
                  <a:srgbClr val="969896"/>
                </a:solidFill>
                <a:highlight>
                  <a:srgbClr val="F7F7F7"/>
                </a:highlight>
                <a:latin typeface="Consolas"/>
                <a:ea typeface="Consolas"/>
                <a:cs typeface="Consolas"/>
                <a:sym typeface="Consolas"/>
              </a:rPr>
              <a:t># Build a model</a:t>
            </a:r>
          </a:p>
          <a:p>
            <a:pPr lvl="0" rtl="0">
              <a:lnSpc>
                <a:spcPct val="100000"/>
              </a:lnSpc>
              <a:spcBef>
                <a:spcPts val="0"/>
              </a:spcBef>
              <a:buNone/>
            </a:pPr>
            <a:r>
              <a:rPr lang="en-US" sz="2200">
                <a:solidFill>
                  <a:srgbClr val="333333"/>
                </a:solidFill>
                <a:highlight>
                  <a:srgbClr val="F7F7F7"/>
                </a:highlight>
                <a:latin typeface="Consolas"/>
                <a:ea typeface="Consolas"/>
                <a:cs typeface="Consolas"/>
                <a:sym typeface="Consolas"/>
              </a:rPr>
              <a:t>model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lm.LogisticRegression()</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features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a:t>
            </a:r>
            <a:r>
              <a:rPr lang="en-US" sz="2200">
                <a:solidFill>
                  <a:srgbClr val="183691"/>
                </a:solidFill>
                <a:highlight>
                  <a:srgbClr val="F7F7F7"/>
                </a:highlight>
                <a:latin typeface="Consolas"/>
                <a:ea typeface="Consolas"/>
                <a:cs typeface="Consolas"/>
                <a:sym typeface="Consolas"/>
              </a:rPr>
              <a:t>'dow_1'</a:t>
            </a:r>
            <a:r>
              <a:rPr lang="en-US" sz="2200">
                <a:solidFill>
                  <a:srgbClr val="333333"/>
                </a:solidFill>
                <a:highlight>
                  <a:srgbClr val="F7F7F7"/>
                </a:highlight>
                <a:latin typeface="Consolas"/>
                <a:ea typeface="Consolas"/>
                <a:cs typeface="Consolas"/>
                <a:sym typeface="Consolas"/>
              </a:rPr>
              <a:t>, </a:t>
            </a:r>
            <a:r>
              <a:rPr lang="en-US" sz="2200">
                <a:solidFill>
                  <a:srgbClr val="183691"/>
                </a:solidFill>
                <a:highlight>
                  <a:srgbClr val="F7F7F7"/>
                </a:highlight>
                <a:latin typeface="Consolas"/>
                <a:ea typeface="Consolas"/>
                <a:cs typeface="Consolas"/>
                <a:sym typeface="Consolas"/>
              </a:rPr>
              <a:t>'dow_2'</a:t>
            </a:r>
            <a:r>
              <a:rPr lang="en-US" sz="2200">
                <a:solidFill>
                  <a:srgbClr val="333333"/>
                </a:solidFill>
                <a:highlight>
                  <a:srgbClr val="F7F7F7"/>
                </a:highlight>
                <a:latin typeface="Consolas"/>
                <a:ea typeface="Consolas"/>
                <a:cs typeface="Consolas"/>
                <a:sym typeface="Consolas"/>
              </a:rPr>
              <a:t>, </a:t>
            </a:r>
            <a:r>
              <a:rPr lang="en-US" sz="2200">
                <a:solidFill>
                  <a:srgbClr val="183691"/>
                </a:solidFill>
                <a:highlight>
                  <a:srgbClr val="F7F7F7"/>
                </a:highlight>
                <a:latin typeface="Consolas"/>
                <a:ea typeface="Consolas"/>
                <a:cs typeface="Consolas"/>
                <a:sym typeface="Consolas"/>
              </a:rPr>
              <a:t>'dow_3'</a:t>
            </a:r>
            <a:r>
              <a:rPr lang="en-US" sz="2200">
                <a:solidFill>
                  <a:srgbClr val="333333"/>
                </a:solidFill>
                <a:highlight>
                  <a:srgbClr val="F7F7F7"/>
                </a:highlight>
                <a:latin typeface="Consolas"/>
                <a:ea typeface="Consolas"/>
                <a:cs typeface="Consolas"/>
                <a:sym typeface="Consolas"/>
              </a:rPr>
              <a:t>, </a:t>
            </a:r>
            <a:r>
              <a:rPr lang="en-US" sz="2200">
                <a:solidFill>
                  <a:srgbClr val="183691"/>
                </a:solidFill>
                <a:highlight>
                  <a:srgbClr val="F7F7F7"/>
                </a:highlight>
                <a:latin typeface="Consolas"/>
                <a:ea typeface="Consolas"/>
                <a:cs typeface="Consolas"/>
                <a:sym typeface="Consolas"/>
              </a:rPr>
              <a:t>'dow_4'</a:t>
            </a:r>
            <a:r>
              <a:rPr lang="en-US" sz="2200">
                <a:solidFill>
                  <a:srgbClr val="333333"/>
                </a:solidFill>
                <a:highlight>
                  <a:srgbClr val="F7F7F7"/>
                </a:highlight>
                <a:latin typeface="Consolas"/>
                <a:ea typeface="Consolas"/>
                <a:cs typeface="Consolas"/>
                <a:sym typeface="Consolas"/>
              </a:rPr>
              <a:t>, </a:t>
            </a:r>
            <a:r>
              <a:rPr lang="en-US" sz="2200">
                <a:solidFill>
                  <a:srgbClr val="183691"/>
                </a:solidFill>
                <a:highlight>
                  <a:srgbClr val="F7F7F7"/>
                </a:highlight>
                <a:latin typeface="Consolas"/>
                <a:ea typeface="Consolas"/>
                <a:cs typeface="Consolas"/>
                <a:sym typeface="Consolas"/>
              </a:rPr>
              <a:t>'dow_5'</a:t>
            </a:r>
            <a:r>
              <a:rPr lang="en-US" sz="2200">
                <a:solidFill>
                  <a:srgbClr val="333333"/>
                </a:solidFill>
                <a:highlight>
                  <a:srgbClr val="F7F7F7"/>
                </a:highlight>
                <a:latin typeface="Consolas"/>
                <a:ea typeface="Consolas"/>
                <a:cs typeface="Consolas"/>
                <a:sym typeface="Consolas"/>
              </a:rPr>
              <a:t>, </a:t>
            </a:r>
            <a:r>
              <a:rPr lang="en-US" sz="2200">
                <a:solidFill>
                  <a:srgbClr val="183691"/>
                </a:solidFill>
                <a:highlight>
                  <a:srgbClr val="F7F7F7"/>
                </a:highlight>
                <a:latin typeface="Consolas"/>
                <a:ea typeface="Consolas"/>
                <a:cs typeface="Consolas"/>
                <a:sym typeface="Consolas"/>
              </a:rPr>
              <a:t>'dow_6'</a:t>
            </a:r>
            <a:r>
              <a:rPr lang="en-US" sz="2200">
                <a:solidFill>
                  <a:srgbClr val="333333"/>
                </a:solidFill>
                <a:highlight>
                  <a:srgbClr val="F7F7F7"/>
                </a:highlight>
                <a:latin typeface="Consolas"/>
                <a:ea typeface="Consolas"/>
                <a:cs typeface="Consolas"/>
                <a:sym typeface="Consolas"/>
              </a:rPr>
              <a:t>]</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model.fit(df[features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a:t>
            </a:r>
            <a:r>
              <a:rPr lang="en-US" sz="2200">
                <a:solidFill>
                  <a:srgbClr val="183691"/>
                </a:solidFill>
                <a:highlight>
                  <a:srgbClr val="F7F7F7"/>
                </a:highlight>
                <a:latin typeface="Consolas"/>
                <a:ea typeface="Consolas"/>
                <a:cs typeface="Consolas"/>
                <a:sym typeface="Consolas"/>
              </a:rPr>
              <a:t>'CRS_DEP_TIME'</a:t>
            </a:r>
            <a:r>
              <a:rPr lang="en-US" sz="2200">
                <a:solidFill>
                  <a:srgbClr val="333333"/>
                </a:solidFill>
                <a:highlight>
                  <a:srgbClr val="F7F7F7"/>
                </a:highlight>
                <a:latin typeface="Consolas"/>
                <a:ea typeface="Consolas"/>
                <a:cs typeface="Consolas"/>
                <a:sym typeface="Consolas"/>
              </a:rPr>
              <a:t>]], df[</a:t>
            </a:r>
            <a:r>
              <a:rPr lang="en-US" sz="2200">
                <a:solidFill>
                  <a:srgbClr val="183691"/>
                </a:solidFill>
                <a:highlight>
                  <a:srgbClr val="F7F7F7"/>
                </a:highlight>
                <a:latin typeface="Consolas"/>
                <a:ea typeface="Consolas"/>
                <a:cs typeface="Consolas"/>
                <a:sym typeface="Consolas"/>
              </a:rPr>
              <a:t>'DEP_DEL15'</a:t>
            </a:r>
            <a:r>
              <a:rPr lang="en-US" sz="2200">
                <a:solidFill>
                  <a:srgbClr val="333333"/>
                </a:solidFill>
                <a:highlight>
                  <a:srgbClr val="F7F7F7"/>
                </a:highlight>
                <a:latin typeface="Consolas"/>
                <a:ea typeface="Consolas"/>
                <a:cs typeface="Consolas"/>
                <a:sym typeface="Consolas"/>
              </a:rPr>
              <a:t>])</a:t>
            </a:r>
            <a:br>
              <a:rPr lang="en-US" sz="2200">
                <a:solidFill>
                  <a:srgbClr val="333333"/>
                </a:solidFill>
                <a:highlight>
                  <a:srgbClr val="F7F7F7"/>
                </a:highlight>
                <a:latin typeface="Consolas"/>
                <a:ea typeface="Consolas"/>
                <a:cs typeface="Consolas"/>
                <a:sym typeface="Consolas"/>
              </a:rPr>
            </a:br>
          </a:p>
        </p:txBody>
      </p:sp>
      <p:sp>
        <p:nvSpPr>
          <p:cNvPr id="765" name="Shape 765"/>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VISUALIZING MODELS OVER VARIABLES</a:t>
            </a:r>
          </a:p>
        </p:txBody>
      </p:sp>
    </p:spTree>
  </p:cSld>
  <p:clrMapOvr>
    <a:masterClrMapping/>
  </p:clrMapOvr>
  <p:transition spd="slow">
    <p:cut/>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9" name="Shape 769"/>
        <p:cNvGrpSpPr/>
        <p:nvPr/>
      </p:nvGrpSpPr>
      <p:grpSpPr>
        <a:xfrm>
          <a:off x="0" y="0"/>
          <a:ext cx="0" cy="0"/>
          <a:chOff x="0" y="0"/>
          <a:chExt cx="0" cy="0"/>
        </a:xfrm>
      </p:grpSpPr>
      <p:sp>
        <p:nvSpPr>
          <p:cNvPr id="770" name="Shape 770"/>
          <p:cNvSpPr txBox="1"/>
          <p:nvPr>
            <p:ph idx="1" type="body"/>
          </p:nvPr>
        </p:nvSpPr>
        <p:spPr>
          <a:xfrm>
            <a:off x="634999" y="1301275"/>
            <a:ext cx="12204899" cy="3809999"/>
          </a:xfrm>
          <a:prstGeom prst="rect">
            <a:avLst/>
          </a:prstGeom>
          <a:noFill/>
          <a:ln>
            <a:noFill/>
          </a:ln>
        </p:spPr>
        <p:txBody>
          <a:bodyPr anchorCtr="0" anchor="t" bIns="0" lIns="0" rIns="0" tIns="0">
            <a:noAutofit/>
          </a:bodyPr>
          <a:lstStyle/>
          <a:p>
            <a:pPr lvl="0" rtl="0">
              <a:lnSpc>
                <a:spcPct val="100000"/>
              </a:lnSpc>
              <a:spcBef>
                <a:spcPts val="0"/>
              </a:spcBef>
              <a:buNone/>
            </a:pP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df[</a:t>
            </a:r>
            <a:r>
              <a:rPr lang="en-US" sz="2200">
                <a:solidFill>
                  <a:srgbClr val="183691"/>
                </a:solidFill>
                <a:highlight>
                  <a:srgbClr val="F7F7F7"/>
                </a:highlight>
                <a:latin typeface="Consolas"/>
                <a:ea typeface="Consolas"/>
                <a:cs typeface="Consolas"/>
                <a:sym typeface="Consolas"/>
              </a:rPr>
              <a:t>'probability'</a:t>
            </a:r>
            <a:r>
              <a:rPr lang="en-US" sz="2200">
                <a:solidFill>
                  <a:srgbClr val="333333"/>
                </a:solidFill>
                <a:highlight>
                  <a:srgbClr val="F7F7F7"/>
                </a:highlight>
                <a:latin typeface="Consolas"/>
                <a:ea typeface="Consolas"/>
                <a:cs typeface="Consolas"/>
                <a:sym typeface="Consolas"/>
              </a:rPr>
              <a:t>]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model.predict_proba(df[features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a:t>
            </a:r>
            <a:r>
              <a:rPr lang="en-US" sz="2200">
                <a:solidFill>
                  <a:srgbClr val="183691"/>
                </a:solidFill>
                <a:highlight>
                  <a:srgbClr val="F7F7F7"/>
                </a:highlight>
                <a:latin typeface="Consolas"/>
                <a:ea typeface="Consolas"/>
                <a:cs typeface="Consolas"/>
                <a:sym typeface="Consolas"/>
              </a:rPr>
              <a:t>'CRS_DEP_TIME'</a:t>
            </a:r>
            <a:r>
              <a:rPr lang="en-US" sz="2200">
                <a:solidFill>
                  <a:srgbClr val="333333"/>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T</a:t>
            </a:r>
            <a:r>
              <a:rPr lang="en-US" sz="2200">
                <a:solidFill>
                  <a:srgbClr val="333333"/>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a:t>
            </a:r>
            <a:br>
              <a:rPr lang="en-US" sz="2200">
                <a:solidFill>
                  <a:srgbClr val="333333"/>
                </a:solidFill>
                <a:highlight>
                  <a:srgbClr val="F7F7F7"/>
                </a:highlight>
                <a:latin typeface="Consolas"/>
                <a:ea typeface="Consolas"/>
                <a:cs typeface="Consolas"/>
                <a:sym typeface="Consolas"/>
              </a:rPr>
            </a:br>
          </a:p>
          <a:p>
            <a:pPr lvl="0" rtl="0">
              <a:lnSpc>
                <a:spcPct val="100000"/>
              </a:lnSpc>
              <a:spcBef>
                <a:spcPts val="0"/>
              </a:spcBef>
              <a:buNone/>
            </a:pPr>
            <a:r>
              <a:rPr lang="en-US" sz="2200">
                <a:solidFill>
                  <a:srgbClr val="969896"/>
                </a:solidFill>
                <a:highlight>
                  <a:srgbClr val="F7F7F7"/>
                </a:highlight>
                <a:latin typeface="Consolas"/>
                <a:ea typeface="Consolas"/>
                <a:cs typeface="Consolas"/>
                <a:sym typeface="Consolas"/>
              </a:rPr>
              <a:t># Create a plot</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ax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plt.subplot(</a:t>
            </a:r>
            <a:r>
              <a:rPr lang="en-US" sz="2200">
                <a:solidFill>
                  <a:srgbClr val="0086B3"/>
                </a:solidFill>
                <a:highlight>
                  <a:srgbClr val="F7F7F7"/>
                </a:highlight>
                <a:latin typeface="Consolas"/>
                <a:ea typeface="Consolas"/>
                <a:cs typeface="Consolas"/>
                <a:sym typeface="Consolas"/>
              </a:rPr>
              <a:t>111</a:t>
            </a:r>
            <a:r>
              <a:rPr lang="en-US" sz="2200">
                <a:solidFill>
                  <a:srgbClr val="333333"/>
                </a:solidFill>
                <a:highlight>
                  <a:srgbClr val="F7F7F7"/>
                </a:highlight>
                <a:latin typeface="Consolas"/>
                <a:ea typeface="Consolas"/>
                <a:cs typeface="Consolas"/>
                <a:sym typeface="Consolas"/>
              </a:rPr>
              <a:t>)</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colors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a:t>
            </a:r>
            <a:r>
              <a:rPr lang="en-US" sz="2200">
                <a:solidFill>
                  <a:srgbClr val="183691"/>
                </a:solidFill>
                <a:highlight>
                  <a:srgbClr val="F7F7F7"/>
                </a:highlight>
                <a:latin typeface="Consolas"/>
                <a:ea typeface="Consolas"/>
                <a:cs typeface="Consolas"/>
                <a:sym typeface="Consolas"/>
              </a:rPr>
              <a:t>'blue'</a:t>
            </a:r>
            <a:r>
              <a:rPr lang="en-US" sz="2200">
                <a:solidFill>
                  <a:srgbClr val="333333"/>
                </a:solidFill>
                <a:highlight>
                  <a:srgbClr val="F7F7F7"/>
                </a:highlight>
                <a:latin typeface="Consolas"/>
                <a:ea typeface="Consolas"/>
                <a:cs typeface="Consolas"/>
                <a:sym typeface="Consolas"/>
              </a:rPr>
              <a:t>, </a:t>
            </a:r>
            <a:r>
              <a:rPr lang="en-US" sz="2200">
                <a:solidFill>
                  <a:srgbClr val="183691"/>
                </a:solidFill>
                <a:highlight>
                  <a:srgbClr val="F7F7F7"/>
                </a:highlight>
                <a:latin typeface="Consolas"/>
                <a:ea typeface="Consolas"/>
                <a:cs typeface="Consolas"/>
                <a:sym typeface="Consolas"/>
              </a:rPr>
              <a:t>'green'</a:t>
            </a:r>
            <a:r>
              <a:rPr lang="en-US" sz="2200">
                <a:solidFill>
                  <a:srgbClr val="333333"/>
                </a:solidFill>
                <a:highlight>
                  <a:srgbClr val="F7F7F7"/>
                </a:highlight>
                <a:latin typeface="Consolas"/>
                <a:ea typeface="Consolas"/>
                <a:cs typeface="Consolas"/>
                <a:sym typeface="Consolas"/>
              </a:rPr>
              <a:t>, </a:t>
            </a:r>
            <a:r>
              <a:rPr lang="en-US" sz="2200">
                <a:solidFill>
                  <a:srgbClr val="183691"/>
                </a:solidFill>
                <a:highlight>
                  <a:srgbClr val="F7F7F7"/>
                </a:highlight>
                <a:latin typeface="Consolas"/>
                <a:ea typeface="Consolas"/>
                <a:cs typeface="Consolas"/>
                <a:sym typeface="Consolas"/>
              </a:rPr>
              <a:t>'red'</a:t>
            </a:r>
            <a:r>
              <a:rPr lang="en-US" sz="2200">
                <a:solidFill>
                  <a:srgbClr val="333333"/>
                </a:solidFill>
                <a:highlight>
                  <a:srgbClr val="F7F7F7"/>
                </a:highlight>
                <a:latin typeface="Consolas"/>
                <a:ea typeface="Consolas"/>
                <a:cs typeface="Consolas"/>
                <a:sym typeface="Consolas"/>
              </a:rPr>
              <a:t>, </a:t>
            </a:r>
            <a:r>
              <a:rPr lang="en-US" sz="2200">
                <a:solidFill>
                  <a:srgbClr val="183691"/>
                </a:solidFill>
                <a:highlight>
                  <a:srgbClr val="F7F7F7"/>
                </a:highlight>
                <a:latin typeface="Consolas"/>
                <a:ea typeface="Consolas"/>
                <a:cs typeface="Consolas"/>
                <a:sym typeface="Consolas"/>
              </a:rPr>
              <a:t>'purple'</a:t>
            </a:r>
            <a:r>
              <a:rPr lang="en-US" sz="2200">
                <a:solidFill>
                  <a:srgbClr val="333333"/>
                </a:solidFill>
                <a:highlight>
                  <a:srgbClr val="F7F7F7"/>
                </a:highlight>
                <a:latin typeface="Consolas"/>
                <a:ea typeface="Consolas"/>
                <a:cs typeface="Consolas"/>
                <a:sym typeface="Consolas"/>
              </a:rPr>
              <a:t>, </a:t>
            </a:r>
            <a:r>
              <a:rPr lang="en-US" sz="2200">
                <a:solidFill>
                  <a:srgbClr val="183691"/>
                </a:solidFill>
                <a:highlight>
                  <a:srgbClr val="F7F7F7"/>
                </a:highlight>
                <a:latin typeface="Consolas"/>
                <a:ea typeface="Consolas"/>
                <a:cs typeface="Consolas"/>
                <a:sym typeface="Consolas"/>
              </a:rPr>
              <a:t>'orange'</a:t>
            </a:r>
            <a:r>
              <a:rPr lang="en-US" sz="2200">
                <a:solidFill>
                  <a:srgbClr val="333333"/>
                </a:solidFill>
                <a:highlight>
                  <a:srgbClr val="F7F7F7"/>
                </a:highlight>
                <a:latin typeface="Consolas"/>
                <a:ea typeface="Consolas"/>
                <a:cs typeface="Consolas"/>
                <a:sym typeface="Consolas"/>
              </a:rPr>
              <a:t>, </a:t>
            </a:r>
            <a:r>
              <a:rPr lang="en-US" sz="2200">
                <a:solidFill>
                  <a:srgbClr val="183691"/>
                </a:solidFill>
                <a:highlight>
                  <a:srgbClr val="F7F7F7"/>
                </a:highlight>
                <a:latin typeface="Consolas"/>
                <a:ea typeface="Consolas"/>
                <a:cs typeface="Consolas"/>
                <a:sym typeface="Consolas"/>
              </a:rPr>
              <a:t>'brown'</a:t>
            </a:r>
            <a:r>
              <a:rPr lang="en-US" sz="2200">
                <a:solidFill>
                  <a:srgbClr val="333333"/>
                </a:solidFill>
                <a:highlight>
                  <a:srgbClr val="F7F7F7"/>
                </a:highlight>
                <a:latin typeface="Consolas"/>
                <a:ea typeface="Consolas"/>
                <a:cs typeface="Consolas"/>
                <a:sym typeface="Consolas"/>
              </a:rPr>
              <a:t>]</a:t>
            </a:r>
            <a:br>
              <a:rPr lang="en-US" sz="2200">
                <a:solidFill>
                  <a:srgbClr val="333333"/>
                </a:solidFill>
                <a:highlight>
                  <a:srgbClr val="F7F7F7"/>
                </a:highlight>
                <a:latin typeface="Consolas"/>
                <a:ea typeface="Consolas"/>
                <a:cs typeface="Consolas"/>
                <a:sym typeface="Consolas"/>
              </a:rPr>
            </a:br>
            <a:r>
              <a:rPr lang="en-US" sz="2200">
                <a:solidFill>
                  <a:srgbClr val="A71D5D"/>
                </a:solidFill>
                <a:highlight>
                  <a:srgbClr val="F7F7F7"/>
                </a:highlight>
                <a:latin typeface="Consolas"/>
                <a:ea typeface="Consolas"/>
                <a:cs typeface="Consolas"/>
                <a:sym typeface="Consolas"/>
              </a:rPr>
              <a:t>for</a:t>
            </a:r>
            <a:r>
              <a:rPr lang="en-US" sz="2200">
                <a:solidFill>
                  <a:srgbClr val="333333"/>
                </a:solidFill>
                <a:highlight>
                  <a:srgbClr val="F7F7F7"/>
                </a:highlight>
                <a:latin typeface="Consolas"/>
                <a:ea typeface="Consolas"/>
                <a:cs typeface="Consolas"/>
                <a:sym typeface="Consolas"/>
              </a:rPr>
              <a:t> e, c </a:t>
            </a:r>
            <a:r>
              <a:rPr lang="en-US" sz="2200">
                <a:solidFill>
                  <a:srgbClr val="A71D5D"/>
                </a:solidFill>
                <a:highlight>
                  <a:srgbClr val="F7F7F7"/>
                </a:highlight>
                <a:latin typeface="Consolas"/>
                <a:ea typeface="Consolas"/>
                <a:cs typeface="Consolas"/>
                <a:sym typeface="Consolas"/>
              </a:rPr>
              <a:t>in</a:t>
            </a:r>
            <a:r>
              <a:rPr lang="en-US" sz="2200">
                <a:solidFill>
                  <a:srgbClr val="333333"/>
                </a:solidFill>
                <a:highlight>
                  <a:srgbClr val="F7F7F7"/>
                </a:highlight>
                <a:latin typeface="Consolas"/>
                <a:ea typeface="Consolas"/>
                <a:cs typeface="Consolas"/>
                <a:sym typeface="Consolas"/>
              </a:rPr>
              <a:t> </a:t>
            </a:r>
            <a:r>
              <a:rPr lang="en-US" sz="2200">
                <a:solidFill>
                  <a:srgbClr val="0086B3"/>
                </a:solidFill>
                <a:highlight>
                  <a:srgbClr val="F7F7F7"/>
                </a:highlight>
                <a:latin typeface="Consolas"/>
                <a:ea typeface="Consolas"/>
                <a:cs typeface="Consolas"/>
                <a:sym typeface="Consolas"/>
              </a:rPr>
              <a:t>enumerate</a:t>
            </a:r>
            <a:r>
              <a:rPr lang="en-US" sz="2200">
                <a:solidFill>
                  <a:srgbClr val="333333"/>
                </a:solidFill>
                <a:highlight>
                  <a:srgbClr val="F7F7F7"/>
                </a:highlight>
                <a:latin typeface="Consolas"/>
                <a:ea typeface="Consolas"/>
                <a:cs typeface="Consolas"/>
                <a:sym typeface="Consolas"/>
              </a:rPr>
              <a:t>(colors):</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    df[df[features[e]]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].plot(</a:t>
            </a:r>
            <a:r>
              <a:rPr lang="en-US" sz="2200">
                <a:solidFill>
                  <a:srgbClr val="ED6A43"/>
                </a:solidFill>
                <a:highlight>
                  <a:srgbClr val="F7F7F7"/>
                </a:highlight>
                <a:latin typeface="Consolas"/>
                <a:ea typeface="Consolas"/>
                <a:cs typeface="Consolas"/>
                <a:sym typeface="Consolas"/>
              </a:rPr>
              <a:t>x</a:t>
            </a:r>
            <a:r>
              <a:rPr lang="en-US" sz="2200">
                <a:solidFill>
                  <a:srgbClr val="A71D5D"/>
                </a:solidFill>
                <a:highlight>
                  <a:srgbClr val="F7F7F7"/>
                </a:highlight>
                <a:latin typeface="Consolas"/>
                <a:ea typeface="Consolas"/>
                <a:cs typeface="Consolas"/>
                <a:sym typeface="Consolas"/>
              </a:rPr>
              <a:t>=</a:t>
            </a:r>
            <a:r>
              <a:rPr lang="en-US" sz="2200">
                <a:solidFill>
                  <a:srgbClr val="183691"/>
                </a:solidFill>
                <a:highlight>
                  <a:srgbClr val="F7F7F7"/>
                </a:highlight>
                <a:latin typeface="Consolas"/>
                <a:ea typeface="Consolas"/>
                <a:cs typeface="Consolas"/>
                <a:sym typeface="Consolas"/>
              </a:rPr>
              <a:t>'CRS_DEP_TIME'</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y</a:t>
            </a:r>
            <a:r>
              <a:rPr lang="en-US" sz="2200">
                <a:solidFill>
                  <a:srgbClr val="A71D5D"/>
                </a:solidFill>
                <a:highlight>
                  <a:srgbClr val="F7F7F7"/>
                </a:highlight>
                <a:latin typeface="Consolas"/>
                <a:ea typeface="Consolas"/>
                <a:cs typeface="Consolas"/>
                <a:sym typeface="Consolas"/>
              </a:rPr>
              <a:t>=</a:t>
            </a:r>
            <a:r>
              <a:rPr lang="en-US" sz="2200">
                <a:solidFill>
                  <a:srgbClr val="183691"/>
                </a:solidFill>
                <a:highlight>
                  <a:srgbClr val="F7F7F7"/>
                </a:highlight>
                <a:latin typeface="Consolas"/>
                <a:ea typeface="Consolas"/>
                <a:cs typeface="Consolas"/>
                <a:sym typeface="Consolas"/>
              </a:rPr>
              <a:t>'probability'</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kind</a:t>
            </a:r>
            <a:r>
              <a:rPr lang="en-US" sz="2200">
                <a:solidFill>
                  <a:srgbClr val="A71D5D"/>
                </a:solidFill>
                <a:highlight>
                  <a:srgbClr val="F7F7F7"/>
                </a:highlight>
                <a:latin typeface="Consolas"/>
                <a:ea typeface="Consolas"/>
                <a:cs typeface="Consolas"/>
                <a:sym typeface="Consolas"/>
              </a:rPr>
              <a:t>=</a:t>
            </a:r>
            <a:r>
              <a:rPr lang="en-US" sz="2200">
                <a:solidFill>
                  <a:srgbClr val="183691"/>
                </a:solidFill>
                <a:highlight>
                  <a:srgbClr val="F7F7F7"/>
                </a:highlight>
                <a:latin typeface="Consolas"/>
                <a:ea typeface="Consolas"/>
                <a:cs typeface="Consolas"/>
                <a:sym typeface="Consolas"/>
              </a:rPr>
              <a:t>'scatter'</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color</a:t>
            </a:r>
            <a:r>
              <a:rPr lang="en-US" sz="2200">
                <a:solidFill>
                  <a:srgbClr val="333333"/>
                </a:solidFill>
                <a:highlight>
                  <a:srgbClr val="F7F7F7"/>
                </a:highlight>
                <a:latin typeface="Consolas"/>
                <a:ea typeface="Consolas"/>
                <a:cs typeface="Consolas"/>
                <a:sym typeface="Consolas"/>
              </a:rPr>
              <a:t>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c, </a:t>
            </a:r>
            <a:r>
              <a:rPr lang="en-US" sz="2200">
                <a:solidFill>
                  <a:srgbClr val="ED6A43"/>
                </a:solidFill>
                <a:highlight>
                  <a:srgbClr val="F7F7F7"/>
                </a:highlight>
                <a:latin typeface="Consolas"/>
                <a:ea typeface="Consolas"/>
                <a:cs typeface="Consolas"/>
                <a:sym typeface="Consolas"/>
              </a:rPr>
              <a:t>ax</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ax)</a:t>
            </a:r>
            <a:br>
              <a:rPr lang="en-US" sz="2200">
                <a:solidFill>
                  <a:srgbClr val="333333"/>
                </a:solidFill>
                <a:highlight>
                  <a:srgbClr val="F7F7F7"/>
                </a:highlight>
                <a:latin typeface="Consolas"/>
                <a:ea typeface="Consolas"/>
                <a:cs typeface="Consolas"/>
                <a:sym typeface="Consolas"/>
              </a:rPr>
            </a:b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ax.set(</a:t>
            </a:r>
            <a:r>
              <a:rPr lang="en-US" sz="2200">
                <a:solidFill>
                  <a:srgbClr val="ED6A43"/>
                </a:solidFill>
                <a:highlight>
                  <a:srgbClr val="F7F7F7"/>
                </a:highlight>
                <a:latin typeface="Consolas"/>
                <a:ea typeface="Consolas"/>
                <a:cs typeface="Consolas"/>
                <a:sym typeface="Consolas"/>
              </a:rPr>
              <a:t>title</a:t>
            </a:r>
            <a:r>
              <a:rPr lang="en-US" sz="2200">
                <a:solidFill>
                  <a:srgbClr val="A71D5D"/>
                </a:solidFill>
                <a:highlight>
                  <a:srgbClr val="F7F7F7"/>
                </a:highlight>
                <a:latin typeface="Consolas"/>
                <a:ea typeface="Consolas"/>
                <a:cs typeface="Consolas"/>
                <a:sym typeface="Consolas"/>
              </a:rPr>
              <a:t>=</a:t>
            </a:r>
            <a:r>
              <a:rPr lang="en-US" sz="2200">
                <a:solidFill>
                  <a:srgbClr val="183691"/>
                </a:solidFill>
                <a:highlight>
                  <a:srgbClr val="F7F7F7"/>
                </a:highlight>
                <a:latin typeface="Consolas"/>
                <a:ea typeface="Consolas"/>
                <a:cs typeface="Consolas"/>
                <a:sym typeface="Consolas"/>
              </a:rPr>
              <a:t>'Probability of Delay\n Based on Day of Week and Time of Day'</a:t>
            </a:r>
            <a:r>
              <a:rPr lang="en-US" sz="2200">
                <a:solidFill>
                  <a:srgbClr val="333333"/>
                </a:solidFill>
                <a:highlight>
                  <a:srgbClr val="F7F7F7"/>
                </a:highlight>
                <a:latin typeface="Consolas"/>
                <a:ea typeface="Consolas"/>
                <a:cs typeface="Consolas"/>
                <a:sym typeface="Consolas"/>
              </a:rPr>
              <a:t>)</a:t>
            </a:r>
          </a:p>
          <a:p>
            <a:pPr lvl="0" marR="0" rtl="0" algn="l">
              <a:lnSpc>
                <a:spcPct val="100000"/>
              </a:lnSpc>
              <a:spcBef>
                <a:spcPts val="0"/>
              </a:spcBef>
              <a:buNone/>
            </a:pPr>
            <a:r>
              <a:t/>
            </a:r>
            <a:endParaRPr sz="2200">
              <a:latin typeface="Consolas"/>
              <a:ea typeface="Consolas"/>
              <a:cs typeface="Consolas"/>
              <a:sym typeface="Consolas"/>
            </a:endParaRPr>
          </a:p>
        </p:txBody>
      </p:sp>
      <p:sp>
        <p:nvSpPr>
          <p:cNvPr id="771" name="Shape 771"/>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VISUALIZING MODELS OVER VARIABLES</a:t>
            </a:r>
          </a:p>
        </p:txBody>
      </p:sp>
    </p:spTree>
  </p:cSld>
  <p:clrMapOvr>
    <a:masterClrMapping/>
  </p:clrMapOvr>
  <p:transition spd="slow">
    <p:cut/>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5" name="Shape 775"/>
        <p:cNvGrpSpPr/>
        <p:nvPr/>
      </p:nvGrpSpPr>
      <p:grpSpPr>
        <a:xfrm>
          <a:off x="0" y="0"/>
          <a:ext cx="0" cy="0"/>
          <a:chOff x="0" y="0"/>
          <a:chExt cx="0" cy="0"/>
        </a:xfrm>
      </p:grpSpPr>
      <p:sp>
        <p:nvSpPr>
          <p:cNvPr id="776" name="Shape 776"/>
          <p:cNvSpPr txBox="1"/>
          <p:nvPr>
            <p:ph idx="1" type="body"/>
          </p:nvPr>
        </p:nvSpPr>
        <p:spPr>
          <a:xfrm>
            <a:off x="635003" y="1301275"/>
            <a:ext cx="4287600" cy="5865000"/>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This visual can help showcase the range of effect on delays from both day of the week and time of day.</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Given this model, some days are more likely to have delays than others.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The likelihood of delay increases as the day goes on.</a:t>
            </a:r>
          </a:p>
        </p:txBody>
      </p:sp>
      <p:sp>
        <p:nvSpPr>
          <p:cNvPr id="777" name="Shape 777"/>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VISUALIZING MODELS OVER VARIABLES</a:t>
            </a:r>
          </a:p>
        </p:txBody>
      </p:sp>
      <p:pic>
        <p:nvPicPr>
          <p:cNvPr id="778" name="Shape 778"/>
          <p:cNvPicPr preferRelativeResize="0"/>
          <p:nvPr/>
        </p:nvPicPr>
        <p:blipFill>
          <a:blip r:embed="rId3">
            <a:alphaModFix/>
          </a:blip>
          <a:stretch>
            <a:fillRect/>
          </a:stretch>
        </p:blipFill>
        <p:spPr>
          <a:xfrm>
            <a:off x="4922525" y="1342300"/>
            <a:ext cx="8021150" cy="5865100"/>
          </a:xfrm>
          <a:prstGeom prst="rect">
            <a:avLst/>
          </a:prstGeom>
          <a:noFill/>
          <a:ln>
            <a:noFill/>
          </a:ln>
        </p:spPr>
      </p:pic>
    </p:spTree>
  </p:cSld>
  <p:clrMapOvr>
    <a:masterClrMapping/>
  </p:clrMapOvr>
  <p:transition spd="slow">
    <p:cut/>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2" name="Shape 782"/>
        <p:cNvGrpSpPr/>
        <p:nvPr/>
      </p:nvGrpSpPr>
      <p:grpSpPr>
        <a:xfrm>
          <a:off x="0" y="0"/>
          <a:ext cx="0" cy="0"/>
          <a:chOff x="0" y="0"/>
          <a:chExt cx="0" cy="0"/>
        </a:xfrm>
      </p:grpSpPr>
      <p:pic>
        <p:nvPicPr>
          <p:cNvPr id="783" name="Shape 783"/>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784" name="Shape 784"/>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785" name="Shape 785"/>
          <p:cNvSpPr/>
          <p:nvPr/>
        </p:nvSpPr>
        <p:spPr>
          <a:xfrm>
            <a:off x="2961475" y="2224360"/>
            <a:ext cx="7559399" cy="2496599"/>
          </a:xfrm>
          <a:prstGeom prst="rect">
            <a:avLst/>
          </a:prstGeom>
          <a:noFill/>
          <a:ln>
            <a:noFill/>
          </a:ln>
        </p:spPr>
        <p:txBody>
          <a:bodyPr anchorCtr="0" anchor="ctr" bIns="50800" lIns="50800" rIns="50800" tIns="50800">
            <a:noAutofit/>
          </a:bodyPr>
          <a:lstStyle/>
          <a:p>
            <a:pPr indent="-342900" lvl="0" marL="457200" rtl="0">
              <a:spcBef>
                <a:spcPts val="0"/>
              </a:spcBef>
              <a:buClr>
                <a:schemeClr val="dk1"/>
              </a:buClr>
              <a:buSzPct val="100000"/>
              <a:buFont typeface="Georgia"/>
              <a:buAutoNum type="arabicPeriod"/>
            </a:pPr>
            <a:r>
              <a:rPr lang="en-US" sz="1800">
                <a:latin typeface="Georgia"/>
                <a:ea typeface="Georgia"/>
                <a:cs typeface="Georgia"/>
                <a:sym typeface="Georgia"/>
              </a:rPr>
              <a:t>A</a:t>
            </a:r>
            <a:r>
              <a:rPr lang="en-US" sz="1800">
                <a:solidFill>
                  <a:srgbClr val="333333"/>
                </a:solidFill>
                <a:highlight>
                  <a:srgbClr val="FFFFFF"/>
                </a:highlight>
                <a:latin typeface="Georgia"/>
                <a:ea typeface="Georgia"/>
                <a:cs typeface="Georgia"/>
                <a:sym typeface="Georgia"/>
              </a:rPr>
              <a:t>djust the model to make delay predictions using airlines instead of day of week, and time, then plot the effect on CRS_DEP_TIME=1</a:t>
            </a:r>
            <a:r>
              <a:rPr lang="en-US" sz="1800">
                <a:latin typeface="Georgia"/>
                <a:ea typeface="Georgia"/>
                <a:cs typeface="Georgia"/>
                <a:sym typeface="Georgia"/>
              </a:rPr>
              <a:t>.</a:t>
            </a:r>
          </a:p>
          <a:p>
            <a:pPr indent="-342900" lvl="0" marL="457200" rtl="0">
              <a:spcBef>
                <a:spcPts val="0"/>
              </a:spcBef>
              <a:buSzPct val="100000"/>
              <a:buFont typeface="Georgia"/>
              <a:buAutoNum type="arabicPeriod"/>
            </a:pPr>
            <a:r>
              <a:rPr lang="en-US" sz="1800">
                <a:latin typeface="Georgia"/>
                <a:ea typeface="Georgia"/>
                <a:cs typeface="Georgia"/>
                <a:sym typeface="Georgia"/>
              </a:rPr>
              <a:t>T</a:t>
            </a:r>
            <a:r>
              <a:rPr lang="en-US" sz="1800">
                <a:solidFill>
                  <a:srgbClr val="333333"/>
                </a:solidFill>
                <a:highlight>
                  <a:srgbClr val="FFFFFF"/>
                </a:highlight>
                <a:latin typeface="Georgia"/>
                <a:ea typeface="Georgia"/>
                <a:cs typeface="Georgia"/>
                <a:sym typeface="Georgia"/>
              </a:rPr>
              <a:t>ry plotting the inverse: pick either model and plot the effect on CRS_DEP_TIME=0</a:t>
            </a:r>
            <a:r>
              <a:rPr lang="en-US" sz="1800">
                <a:latin typeface="Georgia"/>
                <a:ea typeface="Georgia"/>
                <a:cs typeface="Georgia"/>
                <a:sym typeface="Georgia"/>
              </a:rPr>
              <a:t>.</a:t>
            </a:r>
          </a:p>
        </p:txBody>
      </p:sp>
      <p:sp>
        <p:nvSpPr>
          <p:cNvPr id="786" name="Shape 786"/>
          <p:cNvSpPr/>
          <p:nvPr/>
        </p:nvSpPr>
        <p:spPr>
          <a:xfrm>
            <a:off x="3052744" y="5792341"/>
            <a:ext cx="4170900" cy="330300"/>
          </a:xfrm>
          <a:prstGeom prst="rect">
            <a:avLst/>
          </a:prstGeom>
          <a:noFill/>
          <a:ln>
            <a:noFill/>
          </a:ln>
        </p:spPr>
        <p:txBody>
          <a:bodyPr anchorCtr="0" anchor="ctr" bIns="50800" lIns="50800" rIns="50800" tIns="50800">
            <a:noAutofit/>
          </a:bodyPr>
          <a:lstStyle/>
          <a:p>
            <a:pPr indent="0" lvl="0" marL="0" marR="0" rtl="0" algn="l">
              <a:spcBef>
                <a:spcPts val="0"/>
              </a:spcBef>
              <a:buSzPct val="25000"/>
              <a:buNone/>
            </a:pPr>
            <a:r>
              <a:rPr lang="en-US" sz="1800">
                <a:latin typeface="Georgia"/>
                <a:ea typeface="Georgia"/>
                <a:cs typeface="Georgia"/>
                <a:sym typeface="Georgia"/>
              </a:rPr>
              <a:t>The new plots</a:t>
            </a:r>
          </a:p>
        </p:txBody>
      </p:sp>
      <p:sp>
        <p:nvSpPr>
          <p:cNvPr id="787" name="Shape 787"/>
          <p:cNvSpPr/>
          <p:nvPr/>
        </p:nvSpPr>
        <p:spPr>
          <a:xfrm>
            <a:off x="2989800" y="5399657"/>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Oswald"/>
                <a:ea typeface="Oswald"/>
                <a:cs typeface="Oswald"/>
                <a:sym typeface="Oswald"/>
              </a:rPr>
              <a:t>DELIVERABLE</a:t>
            </a:r>
          </a:p>
        </p:txBody>
      </p:sp>
      <p:sp>
        <p:nvSpPr>
          <p:cNvPr id="788" name="Shape 788"/>
          <p:cNvSpPr/>
          <p:nvPr/>
        </p:nvSpPr>
        <p:spPr>
          <a:xfrm>
            <a:off x="2989800" y="1776150"/>
            <a:ext cx="8099699"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DIRECTIONS </a:t>
            </a:r>
          </a:p>
        </p:txBody>
      </p:sp>
      <p:cxnSp>
        <p:nvCxnSpPr>
          <p:cNvPr id="789" name="Shape 789"/>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
        <p:nvSpPr>
          <p:cNvPr id="790" name="Shape 790"/>
          <p:cNvSpPr/>
          <p:nvPr/>
        </p:nvSpPr>
        <p:spPr>
          <a:xfrm>
            <a:off x="635000" y="736600"/>
            <a:ext cx="117867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TRY IT OUT</a:t>
            </a:r>
          </a:p>
        </p:txBody>
      </p:sp>
    </p:spTree>
  </p:cSld>
  <p:clrMapOvr>
    <a:masterClrMapping/>
  </p:clrMapOvr>
  <p:transition spd="slow">
    <p:cut/>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4" name="Shape 794"/>
        <p:cNvGrpSpPr/>
        <p:nvPr/>
      </p:nvGrpSpPr>
      <p:grpSpPr>
        <a:xfrm>
          <a:off x="0" y="0"/>
          <a:ext cx="0" cy="0"/>
          <a:chOff x="0" y="0"/>
          <a:chExt cx="0" cy="0"/>
        </a:xfrm>
      </p:grpSpPr>
      <p:sp>
        <p:nvSpPr>
          <p:cNvPr id="795" name="Shape 795"/>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DEMO	</a:t>
            </a:r>
          </a:p>
        </p:txBody>
      </p:sp>
      <p:sp>
        <p:nvSpPr>
          <p:cNvPr id="796" name="Shape 796"/>
          <p:cNvSpPr/>
          <p:nvPr/>
        </p:nvSpPr>
        <p:spPr>
          <a:xfrm>
            <a:off x="635000" y="1473200"/>
            <a:ext cx="11734800" cy="2806799"/>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VISUALIZING PERFORMANCE AGAINST BASELINE</a:t>
            </a:r>
          </a:p>
        </p:txBody>
      </p:sp>
    </p:spTree>
  </p:cSld>
  <p:clrMapOvr>
    <a:masterClrMapping/>
  </p:clrMapOvr>
  <p:transition spd="slow">
    <p:cut/>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0" name="Shape 800"/>
        <p:cNvGrpSpPr/>
        <p:nvPr/>
      </p:nvGrpSpPr>
      <p:grpSpPr>
        <a:xfrm>
          <a:off x="0" y="0"/>
          <a:ext cx="0" cy="0"/>
          <a:chOff x="0" y="0"/>
          <a:chExt cx="0" cy="0"/>
        </a:xfrm>
      </p:grpSpPr>
      <p:sp>
        <p:nvSpPr>
          <p:cNvPr id="801" name="Shape 801"/>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Another approach of visualization is the effect of your model against a baseline, or even better, against previous models.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Plots like this will also be useful when talking to your peers - other data scientists or analysts who are familiar with your project and interested in the progress you’ve made.</a:t>
            </a:r>
          </a:p>
          <a:p>
            <a:pPr lvl="0" marR="0" rtl="0" algn="l">
              <a:spcBef>
                <a:spcPts val="0"/>
              </a:spcBef>
              <a:buNone/>
            </a:pPr>
            <a:r>
              <a:t/>
            </a:r>
            <a:endParaRPr sz="2800">
              <a:latin typeface="Georgia"/>
              <a:ea typeface="Georgia"/>
              <a:cs typeface="Georgia"/>
              <a:sym typeface="Georgia"/>
            </a:endParaRPr>
          </a:p>
        </p:txBody>
      </p:sp>
      <p:sp>
        <p:nvSpPr>
          <p:cNvPr id="802" name="Shape 802"/>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VISUALIZING PERFORMANCE AGAINST BASELINE</a:t>
            </a:r>
          </a:p>
        </p:txBody>
      </p:sp>
    </p:spTree>
  </p:cSld>
  <p:clrMapOvr>
    <a:masterClrMapping/>
  </p:clrMapOvr>
  <p:transition spd="slow">
    <p:cut/>
  </p:transition>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6" name="Shape 806"/>
        <p:cNvGrpSpPr/>
        <p:nvPr/>
      </p:nvGrpSpPr>
      <p:grpSpPr>
        <a:xfrm>
          <a:off x="0" y="0"/>
          <a:ext cx="0" cy="0"/>
          <a:chOff x="0" y="0"/>
          <a:chExt cx="0" cy="0"/>
        </a:xfrm>
      </p:grpSpPr>
      <p:sp>
        <p:nvSpPr>
          <p:cNvPr id="807" name="Shape 807"/>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For classification, we’ve practiced plotting AUC and precision-recall plots.  Consider the premise of each:</a:t>
            </a:r>
          </a:p>
        </p:txBody>
      </p:sp>
      <p:sp>
        <p:nvSpPr>
          <p:cNvPr id="808" name="Shape 808"/>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VISUALIZING PERFORMANCE AGAINST BASELINE</a:t>
            </a:r>
          </a:p>
        </p:txBody>
      </p:sp>
      <p:pic>
        <p:nvPicPr>
          <p:cNvPr id="809" name="Shape 809"/>
          <p:cNvPicPr preferRelativeResize="0"/>
          <p:nvPr/>
        </p:nvPicPr>
        <p:blipFill>
          <a:blip r:embed="rId3">
            <a:alphaModFix/>
          </a:blip>
          <a:stretch>
            <a:fillRect/>
          </a:stretch>
        </p:blipFill>
        <p:spPr>
          <a:xfrm>
            <a:off x="7835900" y="2585237"/>
            <a:ext cx="4762500" cy="4429125"/>
          </a:xfrm>
          <a:prstGeom prst="rect">
            <a:avLst/>
          </a:prstGeom>
          <a:noFill/>
          <a:ln>
            <a:noFill/>
          </a:ln>
        </p:spPr>
      </p:pic>
      <p:sp>
        <p:nvSpPr>
          <p:cNvPr id="810" name="Shape 810"/>
          <p:cNvSpPr txBox="1"/>
          <p:nvPr/>
        </p:nvSpPr>
        <p:spPr>
          <a:xfrm>
            <a:off x="613175" y="3056650"/>
            <a:ext cx="7299000" cy="4022999"/>
          </a:xfrm>
          <a:prstGeom prst="rect">
            <a:avLst/>
          </a:prstGeom>
          <a:noFill/>
          <a:ln>
            <a:noFill/>
          </a:ln>
        </p:spPr>
        <p:txBody>
          <a:bodyPr anchorCtr="0" anchor="t" bIns="91425" lIns="91425" rIns="91425" tIns="91425">
            <a:noAutofit/>
          </a:bodyPr>
          <a:lstStyle/>
          <a:p>
            <a:pPr indent="-256540" lvl="1" marL="6604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AUC plots explain and represent “accuracy” as having the largest area under the curve.  Good models will be high and to the left.</a:t>
            </a:r>
          </a:p>
          <a:p>
            <a:pPr lvl="0" rtl="0">
              <a:spcBef>
                <a:spcPts val="0"/>
              </a:spcBef>
              <a:buClr>
                <a:schemeClr val="dk1"/>
              </a:buClr>
              <a:buFont typeface="Arial"/>
              <a:buNone/>
            </a:pPr>
            <a:r>
              <a:t/>
            </a:r>
            <a:endParaRPr sz="2800">
              <a:solidFill>
                <a:schemeClr val="dk1"/>
              </a:solidFill>
              <a:latin typeface="Georgia"/>
              <a:ea typeface="Georgia"/>
              <a:cs typeface="Georgia"/>
              <a:sym typeface="Georgia"/>
            </a:endParaRPr>
          </a:p>
          <a:p>
            <a:pPr indent="-256540" lvl="1" marL="6604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For precision-recall plots, it will depend on the </a:t>
            </a:r>
            <a:r>
              <a:rPr i="1" lang="en-US" sz="2800">
                <a:solidFill>
                  <a:schemeClr val="dk1"/>
                </a:solidFill>
                <a:latin typeface="Georgia"/>
                <a:ea typeface="Georgia"/>
                <a:cs typeface="Georgia"/>
                <a:sym typeface="Georgia"/>
              </a:rPr>
              <a:t>cost</a:t>
            </a:r>
            <a:r>
              <a:rPr lang="en-US" sz="2800">
                <a:solidFill>
                  <a:schemeClr val="dk1"/>
                </a:solidFill>
                <a:latin typeface="Georgia"/>
                <a:ea typeface="Georgia"/>
                <a:cs typeface="Georgia"/>
                <a:sym typeface="Georgia"/>
              </a:rPr>
              <a:t> requirements.  Either a model will have good recall at the cost of precision or vice versa.</a:t>
            </a:r>
          </a:p>
        </p:txBody>
      </p:sp>
    </p:spTree>
  </p:cSld>
  <p:clrMapOvr>
    <a:masterClrMapping/>
  </p:clrMapOvr>
  <p:transition spd="slow">
    <p:cut/>
  </p:transition>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4" name="Shape 814"/>
        <p:cNvGrpSpPr/>
        <p:nvPr/>
      </p:nvGrpSpPr>
      <p:grpSpPr>
        <a:xfrm>
          <a:off x="0" y="0"/>
          <a:ext cx="0" cy="0"/>
          <a:chOff x="0" y="0"/>
          <a:chExt cx="0" cy="0"/>
        </a:xfrm>
      </p:grpSpPr>
      <p:sp>
        <p:nvSpPr>
          <p:cNvPr id="815" name="Shape 815"/>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When comparing multiple models:</a:t>
            </a:r>
          </a:p>
          <a:p>
            <a:pPr lvl="0" marR="0" rtl="0" algn="l">
              <a:lnSpc>
                <a:spcPct val="100000"/>
              </a:lnSpc>
              <a:spcBef>
                <a:spcPts val="0"/>
              </a:spcBef>
              <a:spcAft>
                <a:spcPts val="0"/>
              </a:spcAft>
              <a:buNone/>
            </a:pPr>
            <a:r>
              <a:t/>
            </a:r>
            <a:endParaRPr sz="2800">
              <a:latin typeface="Georgia"/>
              <a:ea typeface="Georgia"/>
              <a:cs typeface="Georgia"/>
              <a:sym typeface="Georgia"/>
            </a:endParaRPr>
          </a:p>
          <a:p>
            <a:pPr lvl="1" marR="0" rtl="0" algn="l">
              <a:lnSpc>
                <a:spcPct val="100000"/>
              </a:lnSpc>
              <a:spcBef>
                <a:spcPts val="0"/>
              </a:spcBef>
              <a:spcAft>
                <a:spcPts val="0"/>
              </a:spcAft>
              <a:buSzPct val="100000"/>
              <a:buFont typeface="Georgia"/>
            </a:pPr>
            <a:r>
              <a:rPr lang="en-US" sz="2800">
                <a:latin typeface="Georgia"/>
                <a:ea typeface="Georgia"/>
                <a:cs typeface="Georgia"/>
                <a:sym typeface="Georgia"/>
              </a:rPr>
              <a:t>For AUC plots, you’ll be interested in which model has the </a:t>
            </a:r>
            <a:r>
              <a:rPr i="1" lang="en-US" sz="2800">
                <a:latin typeface="Georgia"/>
                <a:ea typeface="Georgia"/>
                <a:cs typeface="Georgia"/>
                <a:sym typeface="Georgia"/>
              </a:rPr>
              <a:t>largest</a:t>
            </a:r>
            <a:r>
              <a:rPr lang="en-US" sz="2800">
                <a:latin typeface="Georgia"/>
                <a:ea typeface="Georgia"/>
                <a:cs typeface="Georgia"/>
                <a:sym typeface="Georgia"/>
              </a:rPr>
              <a:t> area under the curve.</a:t>
            </a:r>
          </a:p>
          <a:p>
            <a:pPr indent="0" lvl="0" marL="0" marR="0" rtl="0" algn="l">
              <a:lnSpc>
                <a:spcPct val="100000"/>
              </a:lnSpc>
              <a:spcBef>
                <a:spcPts val="0"/>
              </a:spcBef>
              <a:spcAft>
                <a:spcPts val="0"/>
              </a:spcAft>
              <a:buNone/>
            </a:pPr>
            <a:r>
              <a:t/>
            </a:r>
            <a:endParaRPr sz="2800">
              <a:latin typeface="Georgia"/>
              <a:ea typeface="Georgia"/>
              <a:cs typeface="Georgia"/>
              <a:sym typeface="Georgia"/>
            </a:endParaRPr>
          </a:p>
        </p:txBody>
      </p:sp>
      <p:sp>
        <p:nvSpPr>
          <p:cNvPr id="816" name="Shape 816"/>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VISUALIZING PERFORMANCE AGAINST BASELINE</a:t>
            </a:r>
          </a:p>
        </p:txBody>
      </p:sp>
      <p:pic>
        <p:nvPicPr>
          <p:cNvPr id="817" name="Shape 817"/>
          <p:cNvPicPr preferRelativeResize="0"/>
          <p:nvPr/>
        </p:nvPicPr>
        <p:blipFill>
          <a:blip r:embed="rId3">
            <a:alphaModFix/>
          </a:blip>
          <a:stretch>
            <a:fillRect/>
          </a:stretch>
        </p:blipFill>
        <p:spPr>
          <a:xfrm>
            <a:off x="7607300" y="3182487"/>
            <a:ext cx="4762500" cy="3895725"/>
          </a:xfrm>
          <a:prstGeom prst="rect">
            <a:avLst/>
          </a:prstGeom>
          <a:noFill/>
          <a:ln>
            <a:noFill/>
          </a:ln>
        </p:spPr>
      </p:pic>
      <p:sp>
        <p:nvSpPr>
          <p:cNvPr id="818" name="Shape 818"/>
          <p:cNvSpPr txBox="1"/>
          <p:nvPr/>
        </p:nvSpPr>
        <p:spPr>
          <a:xfrm>
            <a:off x="631775" y="3418975"/>
            <a:ext cx="6975600" cy="3659099"/>
          </a:xfrm>
          <a:prstGeom prst="rect">
            <a:avLst/>
          </a:prstGeom>
          <a:noFill/>
          <a:ln>
            <a:noFill/>
          </a:ln>
        </p:spPr>
        <p:txBody>
          <a:bodyPr anchorCtr="0" anchor="t" bIns="91425" lIns="91425" rIns="91425" tIns="91425">
            <a:noAutofit/>
          </a:bodyPr>
          <a:lstStyle/>
          <a:p>
            <a:pPr lvl="0" rtl="0">
              <a:spcBef>
                <a:spcPts val="0"/>
              </a:spcBef>
              <a:buClr>
                <a:schemeClr val="dk1"/>
              </a:buClr>
              <a:buFont typeface="Arial"/>
              <a:buNone/>
            </a:pPr>
            <a:r>
              <a:t/>
            </a:r>
            <a:endParaRPr sz="2800">
              <a:solidFill>
                <a:schemeClr val="dk1"/>
              </a:solidFill>
              <a:latin typeface="Georgia"/>
              <a:ea typeface="Georgia"/>
              <a:cs typeface="Georgia"/>
              <a:sym typeface="Georgia"/>
            </a:endParaRPr>
          </a:p>
          <a:p>
            <a:pPr indent="-256540" lvl="1" marL="6604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For precision-recall plots, based on the cost requirement, you are looking at which model has the best precision given the same recall, or the best recall given the same precision.</a:t>
            </a:r>
          </a:p>
          <a:p>
            <a:pPr lvl="0">
              <a:spcBef>
                <a:spcPts val="0"/>
              </a:spcBef>
              <a:buNone/>
            </a:pPr>
            <a:r>
              <a:t/>
            </a:r>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52123"/>
        </a:solidFill>
      </p:bgPr>
    </p:bg>
    <p:spTree>
      <p:nvGrpSpPr>
        <p:cNvPr id="446" name="Shape 446"/>
        <p:cNvGrpSpPr/>
        <p:nvPr/>
      </p:nvGrpSpPr>
      <p:grpSpPr>
        <a:xfrm>
          <a:off x="0" y="0"/>
          <a:ext cx="0" cy="0"/>
          <a:chOff x="0" y="0"/>
          <a:chExt cx="0" cy="0"/>
        </a:xfrm>
      </p:grpSpPr>
      <p:sp>
        <p:nvSpPr>
          <p:cNvPr id="447" name="Shape 447"/>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COURSE</a:t>
            </a:r>
          </a:p>
        </p:txBody>
      </p:sp>
      <p:sp>
        <p:nvSpPr>
          <p:cNvPr id="448" name="Shape 448"/>
          <p:cNvSpPr/>
          <p:nvPr/>
        </p:nvSpPr>
        <p:spPr>
          <a:xfrm>
            <a:off x="635000" y="1473200"/>
            <a:ext cx="11734800" cy="2806699"/>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i="0" lang="en-US" sz="9600" u="none" cap="none" strike="noStrike">
                <a:solidFill>
                  <a:srgbClr val="FFFFFF"/>
                </a:solidFill>
                <a:latin typeface="Oswald"/>
                <a:ea typeface="Oswald"/>
                <a:cs typeface="Oswald"/>
                <a:sym typeface="Oswald"/>
              </a:rPr>
              <a:t>PRE-WORK </a:t>
            </a:r>
          </a:p>
        </p:txBody>
      </p:sp>
    </p:spTree>
  </p:cSld>
  <p:clrMapOvr>
    <a:masterClrMapping/>
  </p:clrMapOvr>
  <p:transition spd="slow">
    <p:cut/>
  </p:transition>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2" name="Shape 822"/>
        <p:cNvGrpSpPr/>
        <p:nvPr/>
      </p:nvGrpSpPr>
      <p:grpSpPr>
        <a:xfrm>
          <a:off x="0" y="0"/>
          <a:ext cx="0" cy="0"/>
          <a:chOff x="0" y="0"/>
          <a:chExt cx="0" cy="0"/>
        </a:xfrm>
      </p:grpSpPr>
      <p:sp>
        <p:nvSpPr>
          <p:cNvPr id="823" name="Shape 823"/>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Follow along with the starter code located in the class repo.</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We’ve plotted several models for AUC:  a dummy model and additional features.</a:t>
            </a:r>
          </a:p>
          <a:p>
            <a:pPr lvl="0" rtl="0">
              <a:spcBef>
                <a:spcPts val="0"/>
              </a:spcBef>
              <a:buNone/>
            </a:pPr>
            <a:r>
              <a:t/>
            </a:r>
            <a:endParaRPr sz="2200">
              <a:solidFill>
                <a:schemeClr val="dk1"/>
              </a:solidFill>
              <a:latin typeface="Consolas"/>
              <a:ea typeface="Consolas"/>
              <a:cs typeface="Consolas"/>
              <a:sym typeface="Consolas"/>
            </a:endParaRPr>
          </a:p>
          <a:p>
            <a:pPr lvl="0" rtl="0">
              <a:spcBef>
                <a:spcPts val="0"/>
              </a:spcBef>
              <a:buNone/>
            </a:pPr>
            <a:r>
              <a:rPr lang="en-US" sz="2200">
                <a:solidFill>
                  <a:srgbClr val="333333"/>
                </a:solidFill>
                <a:highlight>
                  <a:srgbClr val="F7F7F7"/>
                </a:highlight>
                <a:latin typeface="Consolas"/>
                <a:ea typeface="Consolas"/>
                <a:cs typeface="Consolas"/>
                <a:sym typeface="Consolas"/>
              </a:rPr>
              <a:t>model0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dummy.DummyClassifier()</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model0.fit(df[features[</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a:t>
            </a:r>
            <a:r>
              <a:rPr lang="en-US" sz="2200">
                <a:solidFill>
                  <a:srgbClr val="A71D5D"/>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 df.</a:t>
            </a:r>
            <a:r>
              <a:rPr lang="en-US" sz="2200">
                <a:solidFill>
                  <a:srgbClr val="0086B3"/>
                </a:solidFill>
                <a:highlight>
                  <a:srgbClr val="F7F7F7"/>
                </a:highlight>
                <a:latin typeface="Consolas"/>
                <a:ea typeface="Consolas"/>
                <a:cs typeface="Consolas"/>
                <a:sym typeface="Consolas"/>
              </a:rPr>
              <a:t>DEP_DEL15</a:t>
            </a:r>
            <a:r>
              <a:rPr lang="en-US" sz="2200">
                <a:solidFill>
                  <a:srgbClr val="333333"/>
                </a:solidFill>
                <a:highlight>
                  <a:srgbClr val="F7F7F7"/>
                </a:highlight>
                <a:latin typeface="Consolas"/>
                <a:ea typeface="Consolas"/>
                <a:cs typeface="Consolas"/>
                <a:sym typeface="Consolas"/>
              </a:rPr>
              <a:t>)</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df[</a:t>
            </a:r>
            <a:r>
              <a:rPr lang="en-US" sz="2200">
                <a:solidFill>
                  <a:srgbClr val="183691"/>
                </a:solidFill>
                <a:highlight>
                  <a:srgbClr val="F7F7F7"/>
                </a:highlight>
                <a:latin typeface="Consolas"/>
                <a:ea typeface="Consolas"/>
                <a:cs typeface="Consolas"/>
                <a:sym typeface="Consolas"/>
              </a:rPr>
              <a:t>'probability_0'</a:t>
            </a:r>
            <a:r>
              <a:rPr lang="en-US" sz="2200">
                <a:solidFill>
                  <a:srgbClr val="333333"/>
                </a:solidFill>
                <a:highlight>
                  <a:srgbClr val="F7F7F7"/>
                </a:highlight>
                <a:latin typeface="Consolas"/>
                <a:ea typeface="Consolas"/>
                <a:cs typeface="Consolas"/>
                <a:sym typeface="Consolas"/>
              </a:rPr>
              <a:t>]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model0.predict_proba(df[features[</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a:t>
            </a:r>
            <a:r>
              <a:rPr lang="en-US" sz="2200">
                <a:solidFill>
                  <a:srgbClr val="A71D5D"/>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T</a:t>
            </a:r>
            <a:r>
              <a:rPr lang="en-US" sz="2200">
                <a:solidFill>
                  <a:srgbClr val="333333"/>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a:t>
            </a:r>
            <a:br>
              <a:rPr lang="en-US" sz="2200">
                <a:solidFill>
                  <a:srgbClr val="333333"/>
                </a:solidFill>
                <a:highlight>
                  <a:srgbClr val="F7F7F7"/>
                </a:highlight>
                <a:latin typeface="Consolas"/>
                <a:ea typeface="Consolas"/>
                <a:cs typeface="Consolas"/>
                <a:sym typeface="Consolas"/>
              </a:rPr>
            </a:b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model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lm.LogisticRegression()</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model.fit(df[features[</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a:t>
            </a:r>
            <a:r>
              <a:rPr lang="en-US" sz="2200">
                <a:solidFill>
                  <a:srgbClr val="A71D5D"/>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 df.</a:t>
            </a:r>
            <a:r>
              <a:rPr lang="en-US" sz="2200">
                <a:solidFill>
                  <a:srgbClr val="0086B3"/>
                </a:solidFill>
                <a:highlight>
                  <a:srgbClr val="F7F7F7"/>
                </a:highlight>
                <a:latin typeface="Consolas"/>
                <a:ea typeface="Consolas"/>
                <a:cs typeface="Consolas"/>
                <a:sym typeface="Consolas"/>
              </a:rPr>
              <a:t>DEP_DEL15</a:t>
            </a:r>
            <a:r>
              <a:rPr lang="en-US" sz="2200">
                <a:solidFill>
                  <a:srgbClr val="333333"/>
                </a:solidFill>
                <a:highlight>
                  <a:srgbClr val="F7F7F7"/>
                </a:highlight>
                <a:latin typeface="Consolas"/>
                <a:ea typeface="Consolas"/>
                <a:cs typeface="Consolas"/>
                <a:sym typeface="Consolas"/>
              </a:rPr>
              <a:t>)</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df[</a:t>
            </a:r>
            <a:r>
              <a:rPr lang="en-US" sz="2200">
                <a:solidFill>
                  <a:srgbClr val="183691"/>
                </a:solidFill>
                <a:highlight>
                  <a:srgbClr val="F7F7F7"/>
                </a:highlight>
                <a:latin typeface="Consolas"/>
                <a:ea typeface="Consolas"/>
                <a:cs typeface="Consolas"/>
                <a:sym typeface="Consolas"/>
              </a:rPr>
              <a:t>'probability_1'</a:t>
            </a:r>
            <a:r>
              <a:rPr lang="en-US" sz="2200">
                <a:solidFill>
                  <a:srgbClr val="333333"/>
                </a:solidFill>
                <a:highlight>
                  <a:srgbClr val="F7F7F7"/>
                </a:highlight>
                <a:latin typeface="Consolas"/>
                <a:ea typeface="Consolas"/>
                <a:cs typeface="Consolas"/>
                <a:sym typeface="Consolas"/>
              </a:rPr>
              <a:t>]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model.predict_proba(df[features[</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a:t>
            </a:r>
            <a:r>
              <a:rPr lang="en-US" sz="2200">
                <a:solidFill>
                  <a:srgbClr val="A71D5D"/>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T</a:t>
            </a:r>
            <a:r>
              <a:rPr lang="en-US" sz="2200">
                <a:solidFill>
                  <a:srgbClr val="333333"/>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a:t>
            </a:r>
          </a:p>
          <a:p>
            <a:pPr lvl="0" marR="0" rtl="0" algn="l">
              <a:spcBef>
                <a:spcPts val="0"/>
              </a:spcBef>
              <a:buNone/>
            </a:pPr>
            <a:r>
              <a:t/>
            </a:r>
            <a:endParaRPr sz="2800">
              <a:latin typeface="Georgia"/>
              <a:ea typeface="Georgia"/>
              <a:cs typeface="Georgia"/>
              <a:sym typeface="Georgia"/>
            </a:endParaRPr>
          </a:p>
        </p:txBody>
      </p:sp>
      <p:sp>
        <p:nvSpPr>
          <p:cNvPr id="824" name="Shape 824"/>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VISUALIZING PERFORMANCE AGAINST BASELINE</a:t>
            </a:r>
          </a:p>
        </p:txBody>
      </p:sp>
    </p:spTree>
  </p:cSld>
  <p:clrMapOvr>
    <a:masterClrMapping/>
  </p:clrMapOvr>
  <p:transition spd="slow">
    <p:cut/>
  </p:transition>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8" name="Shape 828"/>
        <p:cNvGrpSpPr/>
        <p:nvPr/>
      </p:nvGrpSpPr>
      <p:grpSpPr>
        <a:xfrm>
          <a:off x="0" y="0"/>
          <a:ext cx="0" cy="0"/>
          <a:chOff x="0" y="0"/>
          <a:chExt cx="0" cy="0"/>
        </a:xfrm>
      </p:grpSpPr>
      <p:sp>
        <p:nvSpPr>
          <p:cNvPr id="829" name="Shape 829"/>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rtl="0">
              <a:lnSpc>
                <a:spcPct val="100000"/>
              </a:lnSpc>
              <a:spcBef>
                <a:spcPts val="0"/>
              </a:spcBef>
              <a:buNone/>
            </a:pP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ax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plt.subplot(</a:t>
            </a:r>
            <a:r>
              <a:rPr lang="en-US" sz="2200">
                <a:solidFill>
                  <a:srgbClr val="0086B3"/>
                </a:solidFill>
                <a:highlight>
                  <a:srgbClr val="F7F7F7"/>
                </a:highlight>
                <a:latin typeface="Consolas"/>
                <a:ea typeface="Consolas"/>
                <a:cs typeface="Consolas"/>
                <a:sym typeface="Consolas"/>
              </a:rPr>
              <a:t>111</a:t>
            </a:r>
            <a:r>
              <a:rPr lang="en-US" sz="2200">
                <a:solidFill>
                  <a:srgbClr val="333333"/>
                </a:solidFill>
                <a:highlight>
                  <a:srgbClr val="F7F7F7"/>
                </a:highlight>
                <a:latin typeface="Consolas"/>
                <a:ea typeface="Consolas"/>
                <a:cs typeface="Consolas"/>
                <a:sym typeface="Consolas"/>
              </a:rPr>
              <a:t>)</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vals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metrics.roc_curve(df.</a:t>
            </a:r>
            <a:r>
              <a:rPr lang="en-US" sz="2200">
                <a:solidFill>
                  <a:srgbClr val="0086B3"/>
                </a:solidFill>
                <a:highlight>
                  <a:srgbClr val="F7F7F7"/>
                </a:highlight>
                <a:latin typeface="Consolas"/>
                <a:ea typeface="Consolas"/>
                <a:cs typeface="Consolas"/>
                <a:sym typeface="Consolas"/>
              </a:rPr>
              <a:t>DEP_DEL15</a:t>
            </a:r>
            <a:r>
              <a:rPr lang="en-US" sz="2200">
                <a:solidFill>
                  <a:srgbClr val="333333"/>
                </a:solidFill>
                <a:highlight>
                  <a:srgbClr val="F7F7F7"/>
                </a:highlight>
                <a:latin typeface="Consolas"/>
                <a:ea typeface="Consolas"/>
                <a:cs typeface="Consolas"/>
                <a:sym typeface="Consolas"/>
              </a:rPr>
              <a:t>, df.probability_0)</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ax.plot(vals[</a:t>
            </a:r>
            <a:r>
              <a:rPr lang="en-US" sz="2200">
                <a:solidFill>
                  <a:srgbClr val="0086B3"/>
                </a:solidFill>
                <a:highlight>
                  <a:srgbClr val="F7F7F7"/>
                </a:highlight>
                <a:latin typeface="Consolas"/>
                <a:ea typeface="Consolas"/>
                <a:cs typeface="Consolas"/>
                <a:sym typeface="Consolas"/>
              </a:rPr>
              <a:t>0</a:t>
            </a:r>
            <a:r>
              <a:rPr lang="en-US" sz="2200">
                <a:solidFill>
                  <a:srgbClr val="333333"/>
                </a:solidFill>
                <a:highlight>
                  <a:srgbClr val="F7F7F7"/>
                </a:highlight>
                <a:latin typeface="Consolas"/>
                <a:ea typeface="Consolas"/>
                <a:cs typeface="Consolas"/>
                <a:sym typeface="Consolas"/>
              </a:rPr>
              <a:t>], vals[</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vals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metrics.roc_curve(df.</a:t>
            </a:r>
            <a:r>
              <a:rPr lang="en-US" sz="2200">
                <a:solidFill>
                  <a:srgbClr val="0086B3"/>
                </a:solidFill>
                <a:highlight>
                  <a:srgbClr val="F7F7F7"/>
                </a:highlight>
                <a:latin typeface="Consolas"/>
                <a:ea typeface="Consolas"/>
                <a:cs typeface="Consolas"/>
                <a:sym typeface="Consolas"/>
              </a:rPr>
              <a:t>DEP_DEL15</a:t>
            </a:r>
            <a:r>
              <a:rPr lang="en-US" sz="2200">
                <a:solidFill>
                  <a:srgbClr val="333333"/>
                </a:solidFill>
                <a:highlight>
                  <a:srgbClr val="F7F7F7"/>
                </a:highlight>
                <a:latin typeface="Consolas"/>
                <a:ea typeface="Consolas"/>
                <a:cs typeface="Consolas"/>
                <a:sym typeface="Consolas"/>
              </a:rPr>
              <a:t>, df.probability_1)</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ax.plot(vals[</a:t>
            </a:r>
            <a:r>
              <a:rPr lang="en-US" sz="2200">
                <a:solidFill>
                  <a:srgbClr val="0086B3"/>
                </a:solidFill>
                <a:highlight>
                  <a:srgbClr val="F7F7F7"/>
                </a:highlight>
                <a:latin typeface="Consolas"/>
                <a:ea typeface="Consolas"/>
                <a:cs typeface="Consolas"/>
                <a:sym typeface="Consolas"/>
              </a:rPr>
              <a:t>0</a:t>
            </a:r>
            <a:r>
              <a:rPr lang="en-US" sz="2200">
                <a:solidFill>
                  <a:srgbClr val="333333"/>
                </a:solidFill>
                <a:highlight>
                  <a:srgbClr val="F7F7F7"/>
                </a:highlight>
                <a:latin typeface="Consolas"/>
                <a:ea typeface="Consolas"/>
                <a:cs typeface="Consolas"/>
                <a:sym typeface="Consolas"/>
              </a:rPr>
              <a:t>], vals[</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a:t>
            </a:r>
            <a:br>
              <a:rPr lang="en-US" sz="2200">
                <a:solidFill>
                  <a:srgbClr val="333333"/>
                </a:solidFill>
                <a:highlight>
                  <a:srgbClr val="F7F7F7"/>
                </a:highlight>
                <a:latin typeface="Consolas"/>
                <a:ea typeface="Consolas"/>
                <a:cs typeface="Consolas"/>
                <a:sym typeface="Consolas"/>
              </a:rPr>
            </a:b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ax.set(</a:t>
            </a:r>
            <a:r>
              <a:rPr lang="en-US" sz="2200">
                <a:solidFill>
                  <a:srgbClr val="ED6A43"/>
                </a:solidFill>
                <a:highlight>
                  <a:srgbClr val="F7F7F7"/>
                </a:highlight>
                <a:latin typeface="Consolas"/>
                <a:ea typeface="Consolas"/>
                <a:cs typeface="Consolas"/>
                <a:sym typeface="Consolas"/>
              </a:rPr>
              <a:t>title</a:t>
            </a:r>
            <a:r>
              <a:rPr lang="en-US" sz="2200">
                <a:solidFill>
                  <a:srgbClr val="A71D5D"/>
                </a:solidFill>
                <a:highlight>
                  <a:srgbClr val="F7F7F7"/>
                </a:highlight>
                <a:latin typeface="Consolas"/>
                <a:ea typeface="Consolas"/>
                <a:cs typeface="Consolas"/>
                <a:sym typeface="Consolas"/>
              </a:rPr>
              <a:t>=</a:t>
            </a:r>
            <a:r>
              <a:rPr lang="en-US" sz="2200">
                <a:solidFill>
                  <a:srgbClr val="183691"/>
                </a:solidFill>
                <a:highlight>
                  <a:srgbClr val="F7F7F7"/>
                </a:highlight>
                <a:latin typeface="Consolas"/>
                <a:ea typeface="Consolas"/>
                <a:cs typeface="Consolas"/>
                <a:sym typeface="Consolas"/>
              </a:rPr>
              <a:t>'Area Under the Curve for prediction delayed=1'</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ylabel</a:t>
            </a:r>
            <a:r>
              <a:rPr lang="en-US" sz="2200">
                <a:solidFill>
                  <a:srgbClr val="A71D5D"/>
                </a:solidFill>
                <a:highlight>
                  <a:srgbClr val="F7F7F7"/>
                </a:highlight>
                <a:latin typeface="Consolas"/>
                <a:ea typeface="Consolas"/>
                <a:cs typeface="Consolas"/>
                <a:sym typeface="Consolas"/>
              </a:rPr>
              <a:t>=</a:t>
            </a:r>
            <a:r>
              <a:rPr lang="en-US" sz="2200">
                <a:solidFill>
                  <a:srgbClr val="183691"/>
                </a:solidFill>
                <a:highlight>
                  <a:srgbClr val="F7F7F7"/>
                </a:highlight>
                <a:latin typeface="Consolas"/>
                <a:ea typeface="Consolas"/>
                <a:cs typeface="Consolas"/>
                <a:sym typeface="Consolas"/>
              </a:rPr>
              <a:t>'TRP'</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xlabel</a:t>
            </a:r>
            <a:r>
              <a:rPr lang="en-US" sz="2200">
                <a:solidFill>
                  <a:srgbClr val="A71D5D"/>
                </a:solidFill>
                <a:highlight>
                  <a:srgbClr val="F7F7F7"/>
                </a:highlight>
                <a:latin typeface="Consolas"/>
                <a:ea typeface="Consolas"/>
                <a:cs typeface="Consolas"/>
                <a:sym typeface="Consolas"/>
              </a:rPr>
              <a:t>=</a:t>
            </a:r>
            <a:r>
              <a:rPr lang="en-US" sz="2200">
                <a:solidFill>
                  <a:srgbClr val="183691"/>
                </a:solidFill>
                <a:highlight>
                  <a:srgbClr val="F7F7F7"/>
                </a:highlight>
                <a:latin typeface="Consolas"/>
                <a:ea typeface="Consolas"/>
                <a:cs typeface="Consolas"/>
                <a:sym typeface="Consolas"/>
              </a:rPr>
              <a:t>'FRP'</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xlim</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0</a:t>
            </a:r>
            <a:r>
              <a:rPr lang="en-US" sz="2200">
                <a:solidFill>
                  <a:srgbClr val="333333"/>
                </a:solidFill>
                <a:highlight>
                  <a:srgbClr val="F7F7F7"/>
                </a:highlight>
                <a:latin typeface="Consolas"/>
                <a:ea typeface="Consolas"/>
                <a:cs typeface="Consolas"/>
                <a:sym typeface="Consolas"/>
              </a:rPr>
              <a:t>, </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ylim</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0</a:t>
            </a:r>
            <a:r>
              <a:rPr lang="en-US" sz="2200">
                <a:solidFill>
                  <a:srgbClr val="333333"/>
                </a:solidFill>
                <a:highlight>
                  <a:srgbClr val="F7F7F7"/>
                </a:highlight>
                <a:latin typeface="Consolas"/>
                <a:ea typeface="Consolas"/>
                <a:cs typeface="Consolas"/>
                <a:sym typeface="Consolas"/>
              </a:rPr>
              <a:t>, </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a:t>
            </a:r>
          </a:p>
          <a:p>
            <a:pPr lvl="0" marR="0" rtl="0" algn="l">
              <a:lnSpc>
                <a:spcPct val="100000"/>
              </a:lnSpc>
              <a:spcBef>
                <a:spcPts val="0"/>
              </a:spcBef>
              <a:buNone/>
            </a:pPr>
            <a:r>
              <a:t/>
            </a:r>
            <a:endParaRPr sz="2200">
              <a:latin typeface="Consolas"/>
              <a:ea typeface="Consolas"/>
              <a:cs typeface="Consolas"/>
              <a:sym typeface="Consolas"/>
            </a:endParaRPr>
          </a:p>
        </p:txBody>
      </p:sp>
      <p:sp>
        <p:nvSpPr>
          <p:cNvPr id="830" name="Shape 830"/>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VISUALIZING PERFORMANCE AGAINST BASELINE</a:t>
            </a:r>
          </a:p>
        </p:txBody>
      </p:sp>
    </p:spTree>
  </p:cSld>
  <p:clrMapOvr>
    <a:masterClrMapping/>
  </p:clrMapOvr>
  <p:transition spd="slow">
    <p:cut/>
  </p:transition>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4" name="Shape 834"/>
        <p:cNvGrpSpPr/>
        <p:nvPr/>
      </p:nvGrpSpPr>
      <p:grpSpPr>
        <a:xfrm>
          <a:off x="0" y="0"/>
          <a:ext cx="0" cy="0"/>
          <a:chOff x="0" y="0"/>
          <a:chExt cx="0" cy="0"/>
        </a:xfrm>
      </p:grpSpPr>
      <p:sp>
        <p:nvSpPr>
          <p:cNvPr id="835" name="Shape 835"/>
          <p:cNvSpPr txBox="1"/>
          <p:nvPr>
            <p:ph idx="1" type="body"/>
          </p:nvPr>
        </p:nvSpPr>
        <p:spPr>
          <a:xfrm>
            <a:off x="634999" y="1301275"/>
            <a:ext cx="4857900" cy="5865000"/>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This plot showcases:</a:t>
            </a:r>
          </a:p>
          <a:p>
            <a:pPr lvl="0" marR="0" rtl="0" algn="l">
              <a:spcBef>
                <a:spcPts val="0"/>
              </a:spcBef>
              <a:buNone/>
            </a:pPr>
            <a:r>
              <a:t/>
            </a:r>
            <a:endParaRPr sz="2800">
              <a:latin typeface="Georgia"/>
              <a:ea typeface="Georgia"/>
              <a:cs typeface="Georgia"/>
              <a:sym typeface="Georgia"/>
            </a:endParaRPr>
          </a:p>
          <a:p>
            <a:pPr indent="-406400" lvl="0" marL="457200" marR="0" rtl="0" algn="l">
              <a:spcBef>
                <a:spcPts val="0"/>
              </a:spcBef>
              <a:buSzPct val="100000"/>
              <a:buFont typeface="Georgia"/>
              <a:buAutoNum type="arabicPeriod"/>
            </a:pPr>
            <a:r>
              <a:rPr lang="en-US" sz="2800">
                <a:latin typeface="Georgia"/>
                <a:ea typeface="Georgia"/>
                <a:cs typeface="Georgia"/>
                <a:sym typeface="Georgia"/>
              </a:rPr>
              <a:t>The model using data outperforms a baseline dummy model.</a:t>
            </a:r>
          </a:p>
          <a:p>
            <a:pPr lvl="0" marR="0" rtl="0" algn="l">
              <a:spcBef>
                <a:spcPts val="0"/>
              </a:spcBef>
              <a:buNone/>
            </a:pPr>
            <a:r>
              <a:t/>
            </a:r>
            <a:endParaRPr sz="2800">
              <a:latin typeface="Georgia"/>
              <a:ea typeface="Georgia"/>
              <a:cs typeface="Georgia"/>
              <a:sym typeface="Georgia"/>
            </a:endParaRPr>
          </a:p>
          <a:p>
            <a:pPr indent="-406400" lvl="0" marL="457200" marR="0" rtl="0" algn="l">
              <a:spcBef>
                <a:spcPts val="0"/>
              </a:spcBef>
              <a:buSzPct val="100000"/>
              <a:buFont typeface="Georgia"/>
              <a:buAutoNum type="arabicPeriod"/>
            </a:pPr>
            <a:r>
              <a:rPr lang="en-US" sz="2800">
                <a:latin typeface="Georgia"/>
                <a:ea typeface="Georgia"/>
                <a:cs typeface="Georgia"/>
                <a:sym typeface="Georgia"/>
              </a:rPr>
              <a:t>By adding other features, there’s some give and take with probability as the model gets more complicated.</a:t>
            </a:r>
          </a:p>
        </p:txBody>
      </p:sp>
      <p:sp>
        <p:nvSpPr>
          <p:cNvPr id="836" name="Shape 836"/>
          <p:cNvSpPr/>
          <p:nvPr/>
        </p:nvSpPr>
        <p:spPr>
          <a:xfrm>
            <a:off x="635000" y="736600"/>
            <a:ext cx="11734800" cy="431700"/>
          </a:xfrm>
          <a:prstGeom prst="rect">
            <a:avLst/>
          </a:prstGeom>
          <a:noFill/>
          <a:ln>
            <a:noFill/>
          </a:ln>
        </p:spPr>
        <p:txBody>
          <a:bodyPr anchorCtr="0" anchor="t" bIns="0" lIns="0" rIns="0" tIns="0">
            <a:noAutofit/>
          </a:bodyPr>
          <a:lstStyle/>
          <a:p>
            <a:pPr lvl="0" rtl="0">
              <a:spcBef>
                <a:spcPts val="0"/>
              </a:spcBef>
              <a:buSzPct val="25000"/>
              <a:buNone/>
            </a:pPr>
            <a:r>
              <a:rPr b="1" lang="en-US" sz="3200">
                <a:solidFill>
                  <a:schemeClr val="dk1"/>
                </a:solidFill>
                <a:latin typeface="Oswald"/>
                <a:ea typeface="Oswald"/>
                <a:cs typeface="Oswald"/>
                <a:sym typeface="Oswald"/>
              </a:rPr>
              <a:t>VISUALIZING PERFORMANCE AGAINST BASELINE</a:t>
            </a:r>
          </a:p>
        </p:txBody>
      </p:sp>
      <p:pic>
        <p:nvPicPr>
          <p:cNvPr id="837" name="Shape 837"/>
          <p:cNvPicPr preferRelativeResize="0"/>
          <p:nvPr/>
        </p:nvPicPr>
        <p:blipFill>
          <a:blip r:embed="rId3">
            <a:alphaModFix/>
          </a:blip>
          <a:stretch>
            <a:fillRect/>
          </a:stretch>
        </p:blipFill>
        <p:spPr>
          <a:xfrm>
            <a:off x="5492750" y="1738675"/>
            <a:ext cx="7258050" cy="5181600"/>
          </a:xfrm>
          <a:prstGeom prst="rect">
            <a:avLst/>
          </a:prstGeom>
          <a:noFill/>
          <a:ln>
            <a:noFill/>
          </a:ln>
        </p:spPr>
      </p:pic>
    </p:spTree>
  </p:cSld>
  <p:clrMapOvr>
    <a:masterClrMapping/>
  </p:clrMapOvr>
  <p:transition spd="slow">
    <p:cut/>
  </p:transition>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1" name="Shape 841"/>
        <p:cNvGrpSpPr/>
        <p:nvPr/>
      </p:nvGrpSpPr>
      <p:grpSpPr>
        <a:xfrm>
          <a:off x="0" y="0"/>
          <a:ext cx="0" cy="0"/>
          <a:chOff x="0" y="0"/>
          <a:chExt cx="0" cy="0"/>
        </a:xfrm>
      </p:grpSpPr>
      <p:pic>
        <p:nvPicPr>
          <p:cNvPr id="842" name="Shape 842"/>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843" name="Shape 843"/>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844" name="Shape 844"/>
          <p:cNvSpPr/>
          <p:nvPr/>
        </p:nvSpPr>
        <p:spPr>
          <a:xfrm>
            <a:off x="2961475" y="2224348"/>
            <a:ext cx="7559399" cy="2857800"/>
          </a:xfrm>
          <a:prstGeom prst="rect">
            <a:avLst/>
          </a:prstGeom>
          <a:noFill/>
          <a:ln>
            <a:noFill/>
          </a:ln>
        </p:spPr>
        <p:txBody>
          <a:bodyPr anchorCtr="0" anchor="ctr" bIns="50800" lIns="50800" rIns="50800" tIns="50800">
            <a:noAutofit/>
          </a:bodyPr>
          <a:lstStyle/>
          <a:p>
            <a:pPr indent="-342900" lvl="0" marL="457200" rtl="0">
              <a:spcBef>
                <a:spcPts val="0"/>
              </a:spcBef>
              <a:buSzPct val="100000"/>
              <a:buFont typeface="Georgia"/>
              <a:buAutoNum type="arabicPeriod"/>
            </a:pPr>
            <a:r>
              <a:rPr lang="en-US" sz="1800">
                <a:latin typeface="Georgia"/>
                <a:ea typeface="Georgia"/>
                <a:cs typeface="Georgia"/>
                <a:sym typeface="Georgia"/>
              </a:rPr>
              <a:t>I</a:t>
            </a:r>
            <a:r>
              <a:rPr lang="en-US" sz="1800">
                <a:solidFill>
                  <a:srgbClr val="333333"/>
                </a:solidFill>
                <a:highlight>
                  <a:srgbClr val="FFFFFF"/>
                </a:highlight>
                <a:latin typeface="Georgia"/>
                <a:ea typeface="Georgia"/>
                <a:cs typeface="Georgia"/>
                <a:sym typeface="Georgia"/>
              </a:rPr>
              <a:t>n a similar approach, use the sklearn precision_recall_curve function to enable you to plot the precision-recall curve of the four models from above</a:t>
            </a:r>
            <a:r>
              <a:rPr lang="en-US" sz="1800">
                <a:latin typeface="Georgia"/>
                <a:ea typeface="Georgia"/>
                <a:cs typeface="Georgia"/>
                <a:sym typeface="Georgia"/>
              </a:rPr>
              <a:t>.  K</a:t>
            </a:r>
            <a:r>
              <a:rPr lang="en-US" sz="1800">
                <a:solidFill>
                  <a:srgbClr val="333333"/>
                </a:solidFill>
                <a:highlight>
                  <a:srgbClr val="FFFFFF"/>
                </a:highlight>
                <a:latin typeface="Georgia"/>
                <a:ea typeface="Georgia"/>
                <a:cs typeface="Georgia"/>
                <a:sym typeface="Georgia"/>
              </a:rPr>
              <a:t>eep in mind precision in the first array is returned from the function, but the plot shows it as the y-axis</a:t>
            </a:r>
            <a:r>
              <a:rPr lang="en-US" sz="1800">
                <a:latin typeface="Georgia"/>
                <a:ea typeface="Georgia"/>
                <a:cs typeface="Georgia"/>
                <a:sym typeface="Georgia"/>
              </a:rPr>
              <a:t>.</a:t>
            </a:r>
          </a:p>
          <a:p>
            <a:pPr indent="-342900" lvl="0" marL="457200" rtl="0">
              <a:spcBef>
                <a:spcPts val="0"/>
              </a:spcBef>
              <a:buSzPct val="100000"/>
              <a:buFont typeface="Georgia"/>
              <a:buAutoNum type="arabicPeriod"/>
            </a:pPr>
            <a:r>
              <a:rPr lang="en-US" sz="1800">
                <a:latin typeface="Georgia"/>
                <a:ea typeface="Georgia"/>
                <a:cs typeface="Georgia"/>
                <a:sym typeface="Georgia"/>
              </a:rPr>
              <a:t>E</a:t>
            </a:r>
            <a:r>
              <a:rPr lang="en-US" sz="1800">
                <a:solidFill>
                  <a:srgbClr val="333333"/>
                </a:solidFill>
                <a:highlight>
                  <a:srgbClr val="FFFFFF"/>
                </a:highlight>
                <a:latin typeface="Georgia"/>
                <a:ea typeface="Georgia"/>
                <a:cs typeface="Georgia"/>
                <a:sym typeface="Georgia"/>
              </a:rPr>
              <a:t>xplain what is occurring when the recall is below 0.2</a:t>
            </a:r>
            <a:r>
              <a:rPr lang="en-US" sz="1800">
                <a:latin typeface="Georgia"/>
                <a:ea typeface="Georgia"/>
                <a:cs typeface="Georgia"/>
                <a:sym typeface="Georgia"/>
              </a:rPr>
              <a:t>.</a:t>
            </a:r>
          </a:p>
          <a:p>
            <a:pPr indent="-342900" lvl="0" marL="457200" rtl="0">
              <a:spcBef>
                <a:spcPts val="0"/>
              </a:spcBef>
              <a:buSzPct val="100000"/>
              <a:buFont typeface="Georgia"/>
              <a:buAutoNum type="arabicPeriod"/>
            </a:pPr>
            <a:r>
              <a:rPr lang="en-US" sz="1800">
                <a:latin typeface="Georgia"/>
                <a:ea typeface="Georgia"/>
                <a:cs typeface="Georgia"/>
                <a:sym typeface="Georgia"/>
              </a:rPr>
              <a:t>B</a:t>
            </a:r>
            <a:r>
              <a:rPr lang="en-US" sz="1800">
                <a:solidFill>
                  <a:srgbClr val="333333"/>
                </a:solidFill>
                <a:highlight>
                  <a:srgbClr val="FFFFFF"/>
                </a:highlight>
                <a:latin typeface="Georgia"/>
                <a:ea typeface="Georgia"/>
                <a:cs typeface="Georgia"/>
                <a:sym typeface="Georgia"/>
              </a:rPr>
              <a:t>ased on this performance, is there a clear winner at different thresholds</a:t>
            </a:r>
            <a:r>
              <a:rPr lang="en-US" sz="1800">
                <a:latin typeface="Georgia"/>
                <a:ea typeface="Georgia"/>
                <a:cs typeface="Georgia"/>
                <a:sym typeface="Georgia"/>
              </a:rPr>
              <a:t>?</a:t>
            </a:r>
          </a:p>
          <a:p>
            <a:pPr indent="-342900" lvl="0" marL="457200" rtl="0">
              <a:spcBef>
                <a:spcPts val="0"/>
              </a:spcBef>
              <a:buSzPct val="100000"/>
              <a:buFont typeface="Georgia"/>
              <a:buAutoNum type="arabicPeriod"/>
            </a:pPr>
            <a:r>
              <a:rPr b="1" lang="en-US" sz="1800">
                <a:latin typeface="Georgia"/>
                <a:ea typeface="Georgia"/>
                <a:cs typeface="Georgia"/>
                <a:sym typeface="Georgia"/>
              </a:rPr>
              <a:t>Bonus</a:t>
            </a:r>
            <a:r>
              <a:rPr lang="en-US" sz="1800">
                <a:latin typeface="Georgia"/>
                <a:ea typeface="Georgia"/>
                <a:cs typeface="Georgia"/>
                <a:sym typeface="Georgia"/>
              </a:rPr>
              <a:t>:  R</a:t>
            </a:r>
            <a:r>
              <a:rPr lang="en-US" sz="1800">
                <a:solidFill>
                  <a:srgbClr val="333333"/>
                </a:solidFill>
                <a:highlight>
                  <a:srgbClr val="FFFFFF"/>
                </a:highlight>
                <a:latin typeface="Georgia"/>
                <a:ea typeface="Georgia"/>
                <a:cs typeface="Georgia"/>
                <a:sym typeface="Georgia"/>
              </a:rPr>
              <a:t>edo both the AUC and precision-recall curves using models that have been cross validated using kfold. How do these new figures change your expectations for performance</a:t>
            </a:r>
            <a:r>
              <a:rPr lang="en-US" sz="1800">
                <a:latin typeface="Georgia"/>
                <a:ea typeface="Georgia"/>
                <a:cs typeface="Georgia"/>
                <a:sym typeface="Georgia"/>
              </a:rPr>
              <a:t>?</a:t>
            </a:r>
          </a:p>
        </p:txBody>
      </p:sp>
      <p:sp>
        <p:nvSpPr>
          <p:cNvPr id="845" name="Shape 845"/>
          <p:cNvSpPr/>
          <p:nvPr/>
        </p:nvSpPr>
        <p:spPr>
          <a:xfrm>
            <a:off x="3052754" y="5792350"/>
            <a:ext cx="7185600" cy="330300"/>
          </a:xfrm>
          <a:prstGeom prst="rect">
            <a:avLst/>
          </a:prstGeom>
          <a:noFill/>
          <a:ln>
            <a:noFill/>
          </a:ln>
        </p:spPr>
        <p:txBody>
          <a:bodyPr anchorCtr="0" anchor="ctr" bIns="50800" lIns="50800" rIns="50800" tIns="50800">
            <a:noAutofit/>
          </a:bodyPr>
          <a:lstStyle/>
          <a:p>
            <a:pPr indent="0" lvl="0" marL="0" marR="0" rtl="0" algn="l">
              <a:spcBef>
                <a:spcPts val="0"/>
              </a:spcBef>
              <a:buSzPct val="25000"/>
              <a:buNone/>
            </a:pPr>
            <a:r>
              <a:rPr lang="en-US" sz="1800">
                <a:latin typeface="Georgia"/>
                <a:ea typeface="Georgia"/>
                <a:cs typeface="Georgia"/>
                <a:sym typeface="Georgia"/>
              </a:rPr>
              <a:t>The new plots and associated answers</a:t>
            </a:r>
          </a:p>
        </p:txBody>
      </p:sp>
      <p:sp>
        <p:nvSpPr>
          <p:cNvPr id="846" name="Shape 846"/>
          <p:cNvSpPr/>
          <p:nvPr/>
        </p:nvSpPr>
        <p:spPr>
          <a:xfrm>
            <a:off x="2989800" y="5399657"/>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Oswald"/>
                <a:ea typeface="Oswald"/>
                <a:cs typeface="Oswald"/>
                <a:sym typeface="Oswald"/>
              </a:rPr>
              <a:t>DELIVERABLE</a:t>
            </a:r>
          </a:p>
        </p:txBody>
      </p:sp>
      <p:sp>
        <p:nvSpPr>
          <p:cNvPr id="847" name="Shape 847"/>
          <p:cNvSpPr/>
          <p:nvPr/>
        </p:nvSpPr>
        <p:spPr>
          <a:xfrm>
            <a:off x="2989800" y="1776150"/>
            <a:ext cx="8099699"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DIRECTIONS </a:t>
            </a:r>
          </a:p>
        </p:txBody>
      </p:sp>
      <p:cxnSp>
        <p:nvCxnSpPr>
          <p:cNvPr id="848" name="Shape 848"/>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
        <p:nvSpPr>
          <p:cNvPr id="849" name="Shape 849"/>
          <p:cNvSpPr/>
          <p:nvPr/>
        </p:nvSpPr>
        <p:spPr>
          <a:xfrm>
            <a:off x="635000" y="736600"/>
            <a:ext cx="117867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TRY IT OUT</a:t>
            </a:r>
          </a:p>
        </p:txBody>
      </p:sp>
    </p:spTree>
  </p:cSld>
  <p:clrMapOvr>
    <a:masterClrMapping/>
  </p:clrMapOvr>
  <p:transition spd="slow">
    <p:cut/>
  </p:transition>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3" name="Shape 853"/>
        <p:cNvGrpSpPr/>
        <p:nvPr/>
      </p:nvGrpSpPr>
      <p:grpSpPr>
        <a:xfrm>
          <a:off x="0" y="0"/>
          <a:ext cx="0" cy="0"/>
          <a:chOff x="0" y="0"/>
          <a:chExt cx="0" cy="0"/>
        </a:xfrm>
      </p:grpSpPr>
      <p:sp>
        <p:nvSpPr>
          <p:cNvPr id="854" name="Shape 854"/>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INDEPENDENT PRACTICE</a:t>
            </a:r>
          </a:p>
        </p:txBody>
      </p:sp>
      <p:sp>
        <p:nvSpPr>
          <p:cNvPr id="855" name="Shape 855"/>
          <p:cNvSpPr/>
          <p:nvPr/>
        </p:nvSpPr>
        <p:spPr>
          <a:xfrm>
            <a:off x="635000" y="1473200"/>
            <a:ext cx="11734800" cy="2806799"/>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PROJECT PRACTICE</a:t>
            </a:r>
          </a:p>
        </p:txBody>
      </p:sp>
    </p:spTree>
  </p:cSld>
  <p:clrMapOvr>
    <a:masterClrMapping/>
  </p:clrMapOvr>
  <p:transition spd="slow">
    <p:cut/>
  </p:transition>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9" name="Shape 859"/>
        <p:cNvGrpSpPr/>
        <p:nvPr/>
      </p:nvGrpSpPr>
      <p:grpSpPr>
        <a:xfrm>
          <a:off x="0" y="0"/>
          <a:ext cx="0" cy="0"/>
          <a:chOff x="0" y="0"/>
          <a:chExt cx="0" cy="0"/>
        </a:xfrm>
      </p:grpSpPr>
      <p:pic>
        <p:nvPicPr>
          <p:cNvPr id="860" name="Shape 860"/>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861" name="Shape 861"/>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862" name="Shape 862"/>
          <p:cNvSpPr/>
          <p:nvPr/>
        </p:nvSpPr>
        <p:spPr>
          <a:xfrm>
            <a:off x="2961475" y="2224350"/>
            <a:ext cx="9460199" cy="3656699"/>
          </a:xfrm>
          <a:prstGeom prst="rect">
            <a:avLst/>
          </a:prstGeom>
          <a:noFill/>
          <a:ln>
            <a:noFill/>
          </a:ln>
        </p:spPr>
        <p:txBody>
          <a:bodyPr anchorCtr="0" anchor="ctr" bIns="50800" lIns="50800" rIns="50800" tIns="50800">
            <a:noAutofit/>
          </a:bodyPr>
          <a:lstStyle/>
          <a:p>
            <a:pPr lvl="0" marR="0" rtl="0" algn="l">
              <a:spcBef>
                <a:spcPts val="0"/>
              </a:spcBef>
              <a:buNone/>
            </a:pPr>
            <a:r>
              <a:rPr lang="en-US" sz="1800">
                <a:latin typeface="Georgia"/>
                <a:ea typeface="Georgia"/>
                <a:cs typeface="Georgia"/>
                <a:sym typeface="Georgia"/>
              </a:rPr>
              <a:t>U</a:t>
            </a:r>
            <a:r>
              <a:rPr lang="en-US" sz="1800">
                <a:solidFill>
                  <a:srgbClr val="333333"/>
                </a:solidFill>
                <a:highlight>
                  <a:srgbClr val="FFFFFF"/>
                </a:highlight>
                <a:latin typeface="Georgia"/>
                <a:ea typeface="Georgia"/>
                <a:cs typeface="Georgia"/>
                <a:sym typeface="Georgia"/>
              </a:rPr>
              <a:t>sing models built from the flight data problem earlier in class, work through the same problems. Your data and models should already be accessible. Your goals</a:t>
            </a:r>
            <a:r>
              <a:rPr lang="en-US" sz="1800">
                <a:latin typeface="Georgia"/>
                <a:ea typeface="Georgia"/>
                <a:cs typeface="Georgia"/>
                <a:sym typeface="Georgia"/>
              </a:rPr>
              <a:t>:</a:t>
            </a:r>
          </a:p>
          <a:p>
            <a:pPr lvl="0" marR="0" rtl="0" algn="l">
              <a:spcBef>
                <a:spcPts val="0"/>
              </a:spcBef>
              <a:buNone/>
            </a:pPr>
            <a:r>
              <a:t/>
            </a:r>
            <a:endParaRPr sz="1800">
              <a:latin typeface="Georgia"/>
              <a:ea typeface="Georgia"/>
              <a:cs typeface="Georgia"/>
              <a:sym typeface="Georgia"/>
            </a:endParaRPr>
          </a:p>
          <a:p>
            <a:pPr indent="-342900" lvl="0" marL="457200" marR="0" rtl="0" algn="l">
              <a:spcBef>
                <a:spcPts val="0"/>
              </a:spcBef>
              <a:buClr>
                <a:srgbClr val="000000"/>
              </a:buClr>
              <a:buSzPct val="100000"/>
              <a:buFont typeface="Georgia"/>
              <a:buAutoNum type="arabicPeriod"/>
            </a:pPr>
            <a:r>
              <a:rPr lang="en-US" sz="1800">
                <a:latin typeface="Georgia"/>
                <a:ea typeface="Georgia"/>
                <a:cs typeface="Georgia"/>
                <a:sym typeface="Georgia"/>
              </a:rPr>
              <a:t>T</a:t>
            </a:r>
            <a:r>
              <a:rPr lang="en-US" sz="1800">
                <a:solidFill>
                  <a:srgbClr val="333333"/>
                </a:solidFill>
                <a:highlight>
                  <a:srgbClr val="FFFFFF"/>
                </a:highlight>
                <a:latin typeface="Georgia"/>
                <a:ea typeface="Georgia"/>
                <a:cs typeface="Georgia"/>
                <a:sym typeface="Georgia"/>
              </a:rPr>
              <a:t>here are </a:t>
            </a:r>
            <a:r>
              <a:rPr i="1" lang="en-US" sz="1800">
                <a:solidFill>
                  <a:srgbClr val="333333"/>
                </a:solidFill>
                <a:highlight>
                  <a:srgbClr val="FFFFFF"/>
                </a:highlight>
                <a:latin typeface="Georgia"/>
                <a:ea typeface="Georgia"/>
                <a:cs typeface="Georgia"/>
                <a:sym typeface="Georgia"/>
              </a:rPr>
              <a:t>many</a:t>
            </a:r>
            <a:r>
              <a:rPr lang="en-US" sz="1800">
                <a:solidFill>
                  <a:srgbClr val="333333"/>
                </a:solidFill>
                <a:highlight>
                  <a:srgbClr val="FFFFFF"/>
                </a:highlight>
                <a:latin typeface="Georgia"/>
                <a:ea typeface="Georgia"/>
                <a:cs typeface="Georgia"/>
                <a:sym typeface="Georgia"/>
              </a:rPr>
              <a:t> ways to manipulate this data set. Consider what is a proper "categorical" variable, and keep </a:t>
            </a:r>
            <a:r>
              <a:rPr i="1" lang="en-US" sz="1800">
                <a:solidFill>
                  <a:srgbClr val="333333"/>
                </a:solidFill>
                <a:highlight>
                  <a:srgbClr val="FFFFFF"/>
                </a:highlight>
                <a:latin typeface="Georgia"/>
                <a:ea typeface="Georgia"/>
                <a:cs typeface="Georgia"/>
                <a:sym typeface="Georgia"/>
              </a:rPr>
              <a:t>only</a:t>
            </a:r>
            <a:r>
              <a:rPr lang="en-US" sz="1800">
                <a:solidFill>
                  <a:srgbClr val="333333"/>
                </a:solidFill>
                <a:highlight>
                  <a:srgbClr val="FFFFFF"/>
                </a:highlight>
                <a:latin typeface="Georgia"/>
                <a:ea typeface="Georgia"/>
                <a:cs typeface="Georgia"/>
                <a:sym typeface="Georgia"/>
              </a:rPr>
              <a:t> what is significant. You will easily have 20+ variables. Aim to have at least three visuals that clearly explain the relationship of variables you've used against the predictive survival value</a:t>
            </a:r>
            <a:r>
              <a:rPr lang="en-US" sz="1800">
                <a:latin typeface="Georgia"/>
                <a:ea typeface="Georgia"/>
                <a:cs typeface="Georgia"/>
                <a:sym typeface="Georgia"/>
              </a:rPr>
              <a:t>.</a:t>
            </a:r>
          </a:p>
          <a:p>
            <a:pPr indent="-342900" lvl="0" marL="4572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G</a:t>
            </a:r>
            <a:r>
              <a:rPr lang="en-US" sz="1800">
                <a:solidFill>
                  <a:srgbClr val="333333"/>
                </a:solidFill>
                <a:highlight>
                  <a:srgbClr val="FFFFFF"/>
                </a:highlight>
                <a:latin typeface="Georgia"/>
                <a:ea typeface="Georgia"/>
                <a:cs typeface="Georgia"/>
                <a:sym typeface="Georgia"/>
              </a:rPr>
              <a:t>enerate the AUC or precision-recall curve (based on which you think makes more sense), and have a statement that defines, compared to a baseline, how your model performs and any caveats</a:t>
            </a:r>
            <a:r>
              <a:rPr lang="en-US" sz="1800">
                <a:solidFill>
                  <a:schemeClr val="dk1"/>
                </a:solidFill>
                <a:latin typeface="Georgia"/>
                <a:ea typeface="Georgia"/>
                <a:cs typeface="Georgia"/>
                <a:sym typeface="Georgia"/>
              </a:rPr>
              <a:t>.  F</a:t>
            </a:r>
            <a:r>
              <a:rPr lang="en-US" sz="1800">
                <a:solidFill>
                  <a:srgbClr val="333333"/>
                </a:solidFill>
                <a:highlight>
                  <a:srgbClr val="FFFFFF"/>
                </a:highlight>
                <a:latin typeface="Georgia"/>
                <a:ea typeface="Georgia"/>
                <a:cs typeface="Georgia"/>
                <a:sym typeface="Georgia"/>
              </a:rPr>
              <a:t>or example: "My model on average performs at x rate, but the features under-perform and explain less of the data at these thresholds." Consider this as practice for your own project, since the steps you'll take to present your work will be relatively similar</a:t>
            </a:r>
            <a:r>
              <a:rPr lang="en-US" sz="1800">
                <a:solidFill>
                  <a:schemeClr val="dk1"/>
                </a:solidFill>
                <a:latin typeface="Georgia"/>
                <a:ea typeface="Georgia"/>
                <a:cs typeface="Georgia"/>
                <a:sym typeface="Georgia"/>
              </a:rPr>
              <a:t>.</a:t>
            </a:r>
          </a:p>
        </p:txBody>
      </p:sp>
      <p:sp>
        <p:nvSpPr>
          <p:cNvPr id="863" name="Shape 863"/>
          <p:cNvSpPr/>
          <p:nvPr/>
        </p:nvSpPr>
        <p:spPr>
          <a:xfrm>
            <a:off x="3052756" y="6478150"/>
            <a:ext cx="9062400" cy="330300"/>
          </a:xfrm>
          <a:prstGeom prst="rect">
            <a:avLst/>
          </a:prstGeom>
          <a:noFill/>
          <a:ln>
            <a:noFill/>
          </a:ln>
        </p:spPr>
        <p:txBody>
          <a:bodyPr anchorCtr="0" anchor="ctr" bIns="50800" lIns="50800" rIns="50800" tIns="50800">
            <a:noAutofit/>
          </a:bodyPr>
          <a:lstStyle/>
          <a:p>
            <a:pPr indent="0" lvl="0" marL="0" marR="0" rtl="0" algn="l">
              <a:spcBef>
                <a:spcPts val="0"/>
              </a:spcBef>
              <a:buSzPct val="25000"/>
              <a:buNone/>
            </a:pPr>
            <a:r>
              <a:rPr lang="en-US" sz="1800">
                <a:latin typeface="Georgia"/>
                <a:ea typeface="Georgia"/>
                <a:cs typeface="Georgia"/>
                <a:sym typeface="Georgia"/>
              </a:rPr>
              <a:t>New models and performance statement</a:t>
            </a:r>
          </a:p>
        </p:txBody>
      </p:sp>
      <p:sp>
        <p:nvSpPr>
          <p:cNvPr id="864" name="Shape 864"/>
          <p:cNvSpPr/>
          <p:nvPr/>
        </p:nvSpPr>
        <p:spPr>
          <a:xfrm>
            <a:off x="2989800" y="6085457"/>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Oswald"/>
                <a:ea typeface="Oswald"/>
                <a:cs typeface="Oswald"/>
                <a:sym typeface="Oswald"/>
              </a:rPr>
              <a:t>DELIVERABLE</a:t>
            </a:r>
          </a:p>
        </p:txBody>
      </p:sp>
      <p:sp>
        <p:nvSpPr>
          <p:cNvPr id="865" name="Shape 865"/>
          <p:cNvSpPr/>
          <p:nvPr/>
        </p:nvSpPr>
        <p:spPr>
          <a:xfrm>
            <a:off x="2989800" y="1776150"/>
            <a:ext cx="8099699"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DIRECTIONS (45 minutes)</a:t>
            </a:r>
          </a:p>
        </p:txBody>
      </p:sp>
      <p:cxnSp>
        <p:nvCxnSpPr>
          <p:cNvPr id="866" name="Shape 866"/>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
        <p:nvSpPr>
          <p:cNvPr id="867" name="Shape 867"/>
          <p:cNvSpPr/>
          <p:nvPr/>
        </p:nvSpPr>
        <p:spPr>
          <a:xfrm>
            <a:off x="635000" y="736600"/>
            <a:ext cx="117867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PROJECT PRACTICE</a:t>
            </a:r>
          </a:p>
        </p:txBody>
      </p:sp>
    </p:spTree>
  </p:cSld>
  <p:clrMapOvr>
    <a:masterClrMapping/>
  </p:clrMapOvr>
  <p:transition spd="slow">
    <p:cut/>
  </p:transition>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1" name="Shape 871"/>
        <p:cNvGrpSpPr/>
        <p:nvPr/>
      </p:nvGrpSpPr>
      <p:grpSpPr>
        <a:xfrm>
          <a:off x="0" y="0"/>
          <a:ext cx="0" cy="0"/>
          <a:chOff x="0" y="0"/>
          <a:chExt cx="0" cy="0"/>
        </a:xfrm>
      </p:grpSpPr>
      <p:sp>
        <p:nvSpPr>
          <p:cNvPr id="872" name="Shape 872"/>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CONCLUSION</a:t>
            </a:r>
          </a:p>
        </p:txBody>
      </p:sp>
      <p:sp>
        <p:nvSpPr>
          <p:cNvPr id="873" name="Shape 873"/>
          <p:cNvSpPr/>
          <p:nvPr/>
        </p:nvSpPr>
        <p:spPr>
          <a:xfrm>
            <a:off x="635000" y="1473200"/>
            <a:ext cx="11734800" cy="2806799"/>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TOPIC REVIEW</a:t>
            </a:r>
          </a:p>
        </p:txBody>
      </p:sp>
    </p:spTree>
  </p:cSld>
  <p:clrMapOvr>
    <a:masterClrMapping/>
  </p:clrMapOvr>
  <p:transition spd="slow">
    <p:cut/>
  </p:transition>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7" name="Shape 877"/>
        <p:cNvGrpSpPr/>
        <p:nvPr/>
      </p:nvGrpSpPr>
      <p:grpSpPr>
        <a:xfrm>
          <a:off x="0" y="0"/>
          <a:ext cx="0" cy="0"/>
          <a:chOff x="0" y="0"/>
          <a:chExt cx="0" cy="0"/>
        </a:xfrm>
      </p:grpSpPr>
      <p:sp>
        <p:nvSpPr>
          <p:cNvPr id="878" name="Shape 878"/>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15000"/>
              </a:lnSpc>
              <a:spcBef>
                <a:spcPts val="0"/>
              </a:spcBef>
              <a:buSzPct val="100000"/>
              <a:buFont typeface="Georgia"/>
              <a:buChar char="‣"/>
            </a:pPr>
            <a:r>
              <a:rPr lang="en-US" sz="2800">
                <a:latin typeface="Georgia"/>
                <a:ea typeface="Georgia"/>
                <a:cs typeface="Georgia"/>
                <a:sym typeface="Georgia"/>
              </a:rPr>
              <a:t>W</a:t>
            </a:r>
            <a:r>
              <a:rPr lang="en-US" sz="2800">
                <a:solidFill>
                  <a:srgbClr val="333333"/>
                </a:solidFill>
                <a:highlight>
                  <a:srgbClr val="FFFFFF"/>
                </a:highlight>
                <a:latin typeface="Georgia"/>
                <a:ea typeface="Georgia"/>
                <a:cs typeface="Georgia"/>
                <a:sym typeface="Georgia"/>
              </a:rPr>
              <a:t>hat do precision and recall mean? How are they similar and different to True Positive Rate and False Positive Rate</a:t>
            </a:r>
            <a:r>
              <a:rPr lang="en-US" sz="2800">
                <a:latin typeface="Georgia"/>
                <a:ea typeface="Georgia"/>
                <a:cs typeface="Georgia"/>
                <a:sym typeface="Georgia"/>
              </a:rPr>
              <a:t>?</a:t>
            </a:r>
          </a:p>
          <a:p>
            <a:pPr lvl="0" marR="0" rtl="0" algn="l">
              <a:lnSpc>
                <a:spcPct val="100000"/>
              </a:lnSpc>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H</a:t>
            </a:r>
            <a:r>
              <a:rPr lang="en-US" sz="2800">
                <a:solidFill>
                  <a:srgbClr val="333333"/>
                </a:solidFill>
                <a:highlight>
                  <a:srgbClr val="FFFFFF"/>
                </a:highlight>
                <a:latin typeface="Georgia"/>
                <a:ea typeface="Georgia"/>
                <a:cs typeface="Georgia"/>
                <a:sym typeface="Georgia"/>
              </a:rPr>
              <a:t>ow does cost benefit analysis play a role in building models</a:t>
            </a:r>
            <a:r>
              <a:rPr lang="en-US" sz="2800">
                <a:latin typeface="Georgia"/>
                <a:ea typeface="Georgia"/>
                <a:cs typeface="Georgia"/>
                <a:sym typeface="Georgia"/>
              </a:rPr>
              <a:t>?</a:t>
            </a:r>
          </a:p>
          <a:p>
            <a:pPr lvl="0" marR="0" rtl="0" algn="l">
              <a:spcBef>
                <a:spcPts val="0"/>
              </a:spcBef>
              <a:buNone/>
            </a:pPr>
            <a:r>
              <a:t/>
            </a:r>
            <a:endParaRPr sz="2800">
              <a:latin typeface="Georgia"/>
              <a:ea typeface="Georgia"/>
              <a:cs typeface="Georgia"/>
              <a:sym typeface="Georgia"/>
            </a:endParaRPr>
          </a:p>
          <a:p>
            <a:pPr indent="-256540" lvl="0" marL="203200" marR="0" rtl="0" algn="l">
              <a:lnSpc>
                <a:spcPct val="115000"/>
              </a:lnSpc>
              <a:spcBef>
                <a:spcPts val="0"/>
              </a:spcBef>
              <a:buSzPct val="100000"/>
              <a:buFont typeface="Georgia"/>
              <a:buChar char="‣"/>
            </a:pPr>
            <a:r>
              <a:rPr lang="en-US" sz="2800">
                <a:latin typeface="Georgia"/>
                <a:ea typeface="Georgia"/>
                <a:cs typeface="Georgia"/>
                <a:sym typeface="Georgia"/>
              </a:rPr>
              <a:t>W</a:t>
            </a:r>
            <a:r>
              <a:rPr lang="en-US" sz="2800">
                <a:solidFill>
                  <a:srgbClr val="333333"/>
                </a:solidFill>
                <a:highlight>
                  <a:srgbClr val="FFFFFF"/>
                </a:highlight>
                <a:latin typeface="Georgia"/>
                <a:ea typeface="Georgia"/>
                <a:cs typeface="Georgia"/>
                <a:sym typeface="Georgia"/>
              </a:rPr>
              <a:t>hat are at least two very important details to consider when creating visuals for a project's stakeholders</a:t>
            </a:r>
            <a:r>
              <a:rPr lang="en-US" sz="2800">
                <a:latin typeface="Georgia"/>
                <a:ea typeface="Georgia"/>
                <a:cs typeface="Georgia"/>
                <a:sym typeface="Georgia"/>
              </a:rPr>
              <a:t>?</a:t>
            </a:r>
          </a:p>
          <a:p>
            <a:pPr lvl="0" marR="0" rtl="0" algn="l">
              <a:spcBef>
                <a:spcPts val="0"/>
              </a:spcBef>
              <a:buNone/>
            </a:pPr>
            <a:r>
              <a:t/>
            </a:r>
            <a:endParaRPr sz="2800">
              <a:latin typeface="Georgia"/>
              <a:ea typeface="Georgia"/>
              <a:cs typeface="Georgia"/>
              <a:sym typeface="Georgia"/>
            </a:endParaRPr>
          </a:p>
          <a:p>
            <a:pPr indent="-256540" lvl="0" marL="203200" marR="0" rtl="0" algn="l">
              <a:lnSpc>
                <a:spcPct val="115000"/>
              </a:lnSpc>
              <a:spcBef>
                <a:spcPts val="0"/>
              </a:spcBef>
              <a:buSzPct val="100000"/>
              <a:buFont typeface="Georgia"/>
              <a:buChar char="‣"/>
            </a:pPr>
            <a:r>
              <a:rPr lang="en-US" sz="2800">
                <a:latin typeface="Georgia"/>
                <a:ea typeface="Georgia"/>
                <a:cs typeface="Georgia"/>
                <a:sym typeface="Georgia"/>
              </a:rPr>
              <a:t>W</a:t>
            </a:r>
            <a:r>
              <a:rPr lang="en-US" sz="2800">
                <a:solidFill>
                  <a:srgbClr val="333333"/>
                </a:solidFill>
                <a:highlight>
                  <a:srgbClr val="FFFFFF"/>
                </a:highlight>
                <a:latin typeface="Georgia"/>
                <a:ea typeface="Georgia"/>
                <a:cs typeface="Georgia"/>
                <a:sym typeface="Georgia"/>
              </a:rPr>
              <a:t>hy would an AUC plot work well for a data science audience but not for a business audience? What would be a more effective visualization for that group</a:t>
            </a:r>
            <a:r>
              <a:rPr lang="en-US" sz="2800">
                <a:latin typeface="Georgia"/>
                <a:ea typeface="Georgia"/>
                <a:cs typeface="Georgia"/>
                <a:sym typeface="Georgia"/>
              </a:rPr>
              <a:t>?</a:t>
            </a:r>
          </a:p>
          <a:p>
            <a:pPr lvl="0" marR="0" rtl="0" algn="l">
              <a:spcBef>
                <a:spcPts val="1000"/>
              </a:spcBef>
              <a:buNone/>
            </a:pPr>
            <a:r>
              <a:t/>
            </a:r>
            <a:endParaRPr sz="2800">
              <a:latin typeface="Georgia"/>
              <a:ea typeface="Georgia"/>
              <a:cs typeface="Georgia"/>
              <a:sym typeface="Georgia"/>
            </a:endParaRPr>
          </a:p>
        </p:txBody>
      </p:sp>
      <p:sp>
        <p:nvSpPr>
          <p:cNvPr id="879" name="Shape 879"/>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REVIEW AND NEXT STEPS</a:t>
            </a:r>
          </a:p>
        </p:txBody>
      </p:sp>
    </p:spTree>
  </p:cSld>
  <p:clrMapOvr>
    <a:masterClrMapping/>
  </p:clrMapOvr>
  <p:transition spd="slow">
    <p:cut/>
  </p:transition>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52123"/>
        </a:solidFill>
      </p:bgPr>
    </p:bg>
    <p:spTree>
      <p:nvGrpSpPr>
        <p:cNvPr id="883" name="Shape 883"/>
        <p:cNvGrpSpPr/>
        <p:nvPr/>
      </p:nvGrpSpPr>
      <p:grpSpPr>
        <a:xfrm>
          <a:off x="0" y="0"/>
          <a:ext cx="0" cy="0"/>
          <a:chOff x="0" y="0"/>
          <a:chExt cx="0" cy="0"/>
        </a:xfrm>
      </p:grpSpPr>
      <p:sp>
        <p:nvSpPr>
          <p:cNvPr id="884" name="Shape 884"/>
          <p:cNvSpPr/>
          <p:nvPr/>
        </p:nvSpPr>
        <p:spPr>
          <a:xfrm>
            <a:off x="635000" y="736600"/>
            <a:ext cx="101600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COURSE</a:t>
            </a:r>
          </a:p>
        </p:txBody>
      </p:sp>
      <p:sp>
        <p:nvSpPr>
          <p:cNvPr id="885" name="Shape 885"/>
          <p:cNvSpPr/>
          <p:nvPr/>
        </p:nvSpPr>
        <p:spPr>
          <a:xfrm>
            <a:off x="635000" y="1473200"/>
            <a:ext cx="11734800" cy="2806799"/>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BEFORE NEXT CLASS</a:t>
            </a:r>
          </a:p>
        </p:txBody>
      </p:sp>
    </p:spTree>
  </p:cSld>
  <p:clrMapOvr>
    <a:masterClrMapping/>
  </p:clrMapOvr>
  <p:transition spd="slow">
    <p:cut/>
  </p:transition>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9" name="Shape 889"/>
        <p:cNvGrpSpPr/>
        <p:nvPr/>
      </p:nvGrpSpPr>
      <p:grpSpPr>
        <a:xfrm>
          <a:off x="0" y="0"/>
          <a:ext cx="0" cy="0"/>
          <a:chOff x="0" y="0"/>
          <a:chExt cx="0" cy="0"/>
        </a:xfrm>
      </p:grpSpPr>
      <p:sp>
        <p:nvSpPr>
          <p:cNvPr id="890" name="Shape 890"/>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BEFORE NEXT CLASS</a:t>
            </a:r>
          </a:p>
        </p:txBody>
      </p:sp>
      <p:sp>
        <p:nvSpPr>
          <p:cNvPr id="891" name="Shape 891"/>
          <p:cNvSpPr txBox="1"/>
          <p:nvPr>
            <p:ph type="title"/>
          </p:nvPr>
        </p:nvSpPr>
        <p:spPr>
          <a:xfrm>
            <a:off x="635000" y="1473200"/>
            <a:ext cx="11734800" cy="711300"/>
          </a:xfrm>
          <a:prstGeom prst="rect">
            <a:avLst/>
          </a:prstGeom>
          <a:noFill/>
          <a:ln>
            <a:noFill/>
          </a:ln>
        </p:spPr>
        <p:txBody>
          <a:bodyPr anchorCtr="0" anchor="t" bIns="0" lIns="0" rIns="0" tIns="0">
            <a:noAutofit/>
          </a:bodyPr>
          <a:lstStyle/>
          <a:p>
            <a:pPr indent="0" lvl="0" marL="0" marR="0" rtl="0" algn="l">
              <a:lnSpc>
                <a:spcPct val="92592"/>
              </a:lnSpc>
              <a:spcBef>
                <a:spcPts val="0"/>
              </a:spcBef>
              <a:buSzPct val="25000"/>
              <a:buNone/>
            </a:pPr>
            <a:r>
              <a:rPr b="1" lang="en-US" sz="5400">
                <a:latin typeface="Oswald"/>
                <a:ea typeface="Oswald"/>
                <a:cs typeface="Oswald"/>
                <a:sym typeface="Oswald"/>
              </a:rPr>
              <a:t>DUE DATE</a:t>
            </a:r>
          </a:p>
        </p:txBody>
      </p:sp>
      <p:sp>
        <p:nvSpPr>
          <p:cNvPr id="892" name="Shape 892"/>
          <p:cNvSpPr txBox="1"/>
          <p:nvPr>
            <p:ph idx="1" type="body"/>
          </p:nvPr>
        </p:nvSpPr>
        <p:spPr>
          <a:xfrm>
            <a:off x="632056" y="2413000"/>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Homework:</a:t>
            </a:r>
          </a:p>
          <a:p>
            <a:pPr indent="-256540" lvl="0" marL="203200" marR="0" rtl="0" algn="l">
              <a:spcBef>
                <a:spcPts val="0"/>
              </a:spcBef>
              <a:buSzPct val="100000"/>
              <a:buFont typeface="Georgia"/>
              <a:buChar char="‣"/>
            </a:pPr>
            <a:r>
              <a:rPr lang="en-US" sz="2800">
                <a:latin typeface="Georgia"/>
                <a:ea typeface="Georgia"/>
                <a:cs typeface="Georgia"/>
                <a:sym typeface="Georgia"/>
              </a:rPr>
              <a:t>Project:  Unit Project 4</a:t>
            </a:r>
          </a:p>
          <a:p>
            <a:pPr lvl="0" marR="0" rtl="0" algn="l">
              <a:spcBef>
                <a:spcPts val="1000"/>
              </a:spcBef>
              <a:buNone/>
            </a:pPr>
            <a:r>
              <a:t/>
            </a:r>
            <a:endParaRPr>
              <a:latin typeface="Georgia"/>
              <a:ea typeface="Georgia"/>
              <a:cs typeface="Georgia"/>
              <a:sym typeface="Georgia"/>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2" name="Shape 452"/>
        <p:cNvGrpSpPr/>
        <p:nvPr/>
      </p:nvGrpSpPr>
      <p:grpSpPr>
        <a:xfrm>
          <a:off x="0" y="0"/>
          <a:ext cx="0" cy="0"/>
          <a:chOff x="0" y="0"/>
          <a:chExt cx="0" cy="0"/>
        </a:xfrm>
      </p:grpSpPr>
      <p:sp>
        <p:nvSpPr>
          <p:cNvPr id="453" name="Shape 453"/>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PRE-WORK REVIEW</a:t>
            </a:r>
          </a:p>
        </p:txBody>
      </p:sp>
      <p:sp>
        <p:nvSpPr>
          <p:cNvPr id="454" name="Shape 454"/>
          <p:cNvSpPr txBox="1"/>
          <p:nvPr>
            <p:ph idx="1" type="body"/>
          </p:nvPr>
        </p:nvSpPr>
        <p:spPr>
          <a:xfrm>
            <a:off x="635006" y="958000"/>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Understand results from a confusion matrix and measure true positive rate and false positive rate</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Create and interpret results from a binary classification problem</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Know what a decision line is in logistic regression</a:t>
            </a:r>
          </a:p>
        </p:txBody>
      </p:sp>
    </p:spTree>
  </p:cSld>
  <p:clrMapOvr>
    <a:masterClrMapping/>
  </p:clrMapOvr>
  <p:transition spd="slow">
    <p:cut/>
  </p:transition>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9D9D9"/>
        </a:solidFill>
      </p:bgPr>
    </p:bg>
    <p:spTree>
      <p:nvGrpSpPr>
        <p:cNvPr id="896" name="Shape 896"/>
        <p:cNvGrpSpPr/>
        <p:nvPr/>
      </p:nvGrpSpPr>
      <p:grpSpPr>
        <a:xfrm>
          <a:off x="0" y="0"/>
          <a:ext cx="0" cy="0"/>
          <a:chOff x="0" y="0"/>
          <a:chExt cx="0" cy="0"/>
        </a:xfrm>
      </p:grpSpPr>
      <p:sp>
        <p:nvSpPr>
          <p:cNvPr id="897" name="Shape 897"/>
          <p:cNvSpPr/>
          <p:nvPr/>
        </p:nvSpPr>
        <p:spPr>
          <a:xfrm>
            <a:off x="635000" y="736600"/>
            <a:ext cx="101600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LESSON</a:t>
            </a:r>
          </a:p>
        </p:txBody>
      </p:sp>
      <p:sp>
        <p:nvSpPr>
          <p:cNvPr id="898" name="Shape 898"/>
          <p:cNvSpPr/>
          <p:nvPr/>
        </p:nvSpPr>
        <p:spPr>
          <a:xfrm>
            <a:off x="635000" y="1473200"/>
            <a:ext cx="11734800" cy="2806799"/>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CREDITS</a:t>
            </a:r>
          </a:p>
        </p:txBody>
      </p:sp>
    </p:spTree>
  </p:cSld>
  <p:clrMapOvr>
    <a:masterClrMapping/>
  </p:clrMapOvr>
  <p:transition spd="slow">
    <p:cut/>
  </p:transition>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2" name="Shape 902"/>
        <p:cNvGrpSpPr/>
        <p:nvPr/>
      </p:nvGrpSpPr>
      <p:grpSpPr>
        <a:xfrm>
          <a:off x="0" y="0"/>
          <a:ext cx="0" cy="0"/>
          <a:chOff x="0" y="0"/>
          <a:chExt cx="0" cy="0"/>
        </a:xfrm>
      </p:grpSpPr>
      <p:sp>
        <p:nvSpPr>
          <p:cNvPr id="903" name="Shape 903"/>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THANKS FOR THE FOLLOWING</a:t>
            </a:r>
          </a:p>
        </p:txBody>
      </p:sp>
      <p:sp>
        <p:nvSpPr>
          <p:cNvPr id="904" name="Shape 904"/>
          <p:cNvSpPr txBox="1"/>
          <p:nvPr>
            <p:ph type="title"/>
          </p:nvPr>
        </p:nvSpPr>
        <p:spPr>
          <a:xfrm>
            <a:off x="635000" y="1473200"/>
            <a:ext cx="11734800" cy="711300"/>
          </a:xfrm>
          <a:prstGeom prst="rect">
            <a:avLst/>
          </a:prstGeom>
          <a:noFill/>
          <a:ln>
            <a:noFill/>
          </a:ln>
        </p:spPr>
        <p:txBody>
          <a:bodyPr anchorCtr="0" anchor="t" bIns="0" lIns="0" rIns="0" tIns="0">
            <a:noAutofit/>
          </a:bodyPr>
          <a:lstStyle/>
          <a:p>
            <a:pPr indent="0" lvl="0" marL="0" marR="0" rtl="0" algn="l">
              <a:lnSpc>
                <a:spcPct val="92592"/>
              </a:lnSpc>
              <a:spcBef>
                <a:spcPts val="0"/>
              </a:spcBef>
              <a:buSzPct val="25000"/>
              <a:buNone/>
            </a:pPr>
            <a:r>
              <a:rPr b="1" lang="en-US" sz="5400">
                <a:latin typeface="Oswald"/>
                <a:ea typeface="Oswald"/>
                <a:cs typeface="Oswald"/>
                <a:sym typeface="Oswald"/>
              </a:rPr>
              <a:t>CITATIONS</a:t>
            </a:r>
          </a:p>
        </p:txBody>
      </p:sp>
      <p:sp>
        <p:nvSpPr>
          <p:cNvPr id="905" name="Shape 905"/>
          <p:cNvSpPr txBox="1"/>
          <p:nvPr>
            <p:ph idx="1" type="body"/>
          </p:nvPr>
        </p:nvSpPr>
        <p:spPr>
          <a:xfrm>
            <a:off x="632056" y="2413000"/>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Title, Author: link </a:t>
            </a:r>
          </a:p>
          <a:p>
            <a:pPr indent="-256540" lvl="0" marL="203200" rtl="0">
              <a:spcBef>
                <a:spcPts val="0"/>
              </a:spcBef>
              <a:buSzPct val="100000"/>
              <a:buFont typeface="Georgia"/>
              <a:buChar char="‣"/>
            </a:pPr>
            <a:r>
              <a:rPr lang="en-US" sz="2800">
                <a:solidFill>
                  <a:schemeClr val="dk1"/>
                </a:solidFill>
                <a:latin typeface="Georgia"/>
                <a:ea typeface="Georgia"/>
                <a:cs typeface="Georgia"/>
                <a:sym typeface="Georgia"/>
              </a:rPr>
              <a:t>Title, Author: link </a:t>
            </a:r>
          </a:p>
          <a:p>
            <a:pPr indent="-256540" lvl="0" marL="203200" rtl="0">
              <a:spcBef>
                <a:spcPts val="0"/>
              </a:spcBef>
              <a:buSzPct val="100000"/>
              <a:buFont typeface="Georgia"/>
              <a:buChar char="‣"/>
            </a:pPr>
            <a:r>
              <a:rPr lang="en-US" sz="2800">
                <a:solidFill>
                  <a:schemeClr val="dk1"/>
                </a:solidFill>
                <a:latin typeface="Georgia"/>
                <a:ea typeface="Georgia"/>
                <a:cs typeface="Georgia"/>
                <a:sym typeface="Georgia"/>
              </a:rPr>
              <a:t>Title, Author: link </a:t>
            </a:r>
          </a:p>
          <a:p>
            <a:pPr lvl="0" marR="0" rtl="0" algn="l">
              <a:spcBef>
                <a:spcPts val="1000"/>
              </a:spcBef>
              <a:buNone/>
            </a:pPr>
            <a:r>
              <a:t/>
            </a:r>
            <a:endParaRPr sz="2800">
              <a:latin typeface="Georgia"/>
              <a:ea typeface="Georgia"/>
              <a:cs typeface="Georgia"/>
              <a:sym typeface="Georgia"/>
            </a:endParaRPr>
          </a:p>
        </p:txBody>
      </p:sp>
    </p:spTree>
  </p:cSld>
  <p:clrMapOvr>
    <a:masterClrMapping/>
  </p:clrMapOvr>
  <p:transition spd="slow">
    <p:cut/>
  </p:transition>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D800"/>
        </a:solidFill>
      </p:bgPr>
    </p:bg>
    <p:spTree>
      <p:nvGrpSpPr>
        <p:cNvPr id="909" name="Shape 909"/>
        <p:cNvGrpSpPr/>
        <p:nvPr/>
      </p:nvGrpSpPr>
      <p:grpSpPr>
        <a:xfrm>
          <a:off x="0" y="0"/>
          <a:ext cx="0" cy="0"/>
          <a:chOff x="0" y="0"/>
          <a:chExt cx="0" cy="0"/>
        </a:xfrm>
      </p:grpSpPr>
      <p:sp>
        <p:nvSpPr>
          <p:cNvPr id="910" name="Shape 910"/>
          <p:cNvSpPr/>
          <p:nvPr/>
        </p:nvSpPr>
        <p:spPr>
          <a:xfrm>
            <a:off x="635000" y="1473200"/>
            <a:ext cx="11734800" cy="1612799"/>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lang="en-US" sz="9000">
                <a:solidFill>
                  <a:srgbClr val="FFFFFF"/>
                </a:solidFill>
                <a:latin typeface="Oswald"/>
                <a:ea typeface="Oswald"/>
                <a:cs typeface="Oswald"/>
                <a:sym typeface="Oswald"/>
              </a:rPr>
              <a:t>Q &amp; A</a:t>
            </a:r>
          </a:p>
        </p:txBody>
      </p:sp>
      <p:cxnSp>
        <p:nvCxnSpPr>
          <p:cNvPr id="911" name="Shape 911"/>
          <p:cNvCxnSpPr/>
          <p:nvPr/>
        </p:nvCxnSpPr>
        <p:spPr>
          <a:xfrm>
            <a:off x="635000" y="635000"/>
            <a:ext cx="11734800" cy="0"/>
          </a:xfrm>
          <a:prstGeom prst="straightConnector1">
            <a:avLst/>
          </a:prstGeom>
          <a:noFill/>
          <a:ln cap="flat" cmpd="sng" w="12700">
            <a:solidFill>
              <a:srgbClr val="FFFFFF"/>
            </a:solidFill>
            <a:prstDash val="solid"/>
            <a:miter/>
            <a:headEnd len="med" w="med" type="none"/>
            <a:tailEnd len="med" w="med" type="none"/>
          </a:ln>
        </p:spPr>
      </p:cxnSp>
      <p:cxnSp>
        <p:nvCxnSpPr>
          <p:cNvPr id="912" name="Shape 912"/>
          <p:cNvCxnSpPr/>
          <p:nvPr/>
        </p:nvCxnSpPr>
        <p:spPr>
          <a:xfrm>
            <a:off x="635000" y="1219200"/>
            <a:ext cx="11734800" cy="0"/>
          </a:xfrm>
          <a:prstGeom prst="straightConnector1">
            <a:avLst/>
          </a:prstGeom>
          <a:noFill/>
          <a:ln cap="flat" cmpd="sng" w="12700">
            <a:solidFill>
              <a:srgbClr val="FFFFFF"/>
            </a:solidFill>
            <a:prstDash val="solid"/>
            <a:miter/>
            <a:headEnd len="med" w="med" type="none"/>
            <a:tailEnd len="med" w="med" type="none"/>
          </a:ln>
        </p:spPr>
      </p:cxnSp>
      <p:sp>
        <p:nvSpPr>
          <p:cNvPr id="913" name="Shape 913"/>
          <p:cNvSpPr/>
          <p:nvPr/>
        </p:nvSpPr>
        <p:spPr>
          <a:xfrm>
            <a:off x="635000" y="736600"/>
            <a:ext cx="7721699" cy="431700"/>
          </a:xfrm>
          <a:prstGeom prst="rect">
            <a:avLst/>
          </a:prstGeom>
          <a:noFill/>
          <a:ln>
            <a:noFill/>
          </a:ln>
        </p:spPr>
        <p:txBody>
          <a:bodyPr anchorCtr="0" anchor="t" bIns="0" lIns="0" rIns="0" tIns="0">
            <a:noAutofit/>
          </a:bodyPr>
          <a:lstStyle/>
          <a:p>
            <a:pPr indent="0" lvl="0" marL="0" marR="0" rtl="0" algn="l">
              <a:lnSpc>
                <a:spcPct val="114285"/>
              </a:lnSpc>
              <a:spcBef>
                <a:spcPts val="0"/>
              </a:spcBef>
              <a:buSzPct val="25000"/>
              <a:buNone/>
            </a:pPr>
            <a:r>
              <a:rPr b="1" lang="en-US" sz="2800">
                <a:latin typeface="Oswald"/>
                <a:ea typeface="Oswald"/>
                <a:cs typeface="Oswald"/>
                <a:sym typeface="Oswald"/>
              </a:rPr>
              <a:t>LESSON</a:t>
            </a:r>
          </a:p>
        </p:txBody>
      </p:sp>
    </p:spTree>
  </p:cSld>
  <p:clrMapOvr>
    <a:masterClrMapping/>
  </p:clrMapOvr>
  <p:transition spd="slow">
    <p:cut/>
  </p:transition>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AFC0"/>
        </a:solidFill>
      </p:bgPr>
    </p:bg>
    <p:spTree>
      <p:nvGrpSpPr>
        <p:cNvPr id="917" name="Shape 917"/>
        <p:cNvGrpSpPr/>
        <p:nvPr/>
      </p:nvGrpSpPr>
      <p:grpSpPr>
        <a:xfrm>
          <a:off x="0" y="0"/>
          <a:ext cx="0" cy="0"/>
          <a:chOff x="0" y="0"/>
          <a:chExt cx="0" cy="0"/>
        </a:xfrm>
      </p:grpSpPr>
      <p:sp>
        <p:nvSpPr>
          <p:cNvPr id="918" name="Shape 918"/>
          <p:cNvSpPr/>
          <p:nvPr/>
        </p:nvSpPr>
        <p:spPr>
          <a:xfrm>
            <a:off x="635000" y="1473200"/>
            <a:ext cx="11734800" cy="1612799"/>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lang="en-US" sz="9000">
                <a:solidFill>
                  <a:srgbClr val="FFFFFF"/>
                </a:solidFill>
                <a:latin typeface="Oswald"/>
                <a:ea typeface="Oswald"/>
                <a:cs typeface="Oswald"/>
                <a:sym typeface="Oswald"/>
              </a:rPr>
              <a:t>EXIT TICKET </a:t>
            </a:r>
          </a:p>
          <a:p>
            <a:pPr indent="0" lvl="0" marL="0" marR="0" rtl="0" algn="l">
              <a:lnSpc>
                <a:spcPct val="75000"/>
              </a:lnSpc>
              <a:spcBef>
                <a:spcPts val="0"/>
              </a:spcBef>
              <a:buNone/>
            </a:pPr>
            <a:r>
              <a:t/>
            </a:r>
            <a:endParaRPr b="1" sz="9000">
              <a:solidFill>
                <a:srgbClr val="FFFFFF"/>
              </a:solidFill>
              <a:latin typeface="Impact"/>
              <a:ea typeface="Impact"/>
              <a:cs typeface="Impact"/>
              <a:sym typeface="Impact"/>
            </a:endParaRPr>
          </a:p>
        </p:txBody>
      </p:sp>
      <p:cxnSp>
        <p:nvCxnSpPr>
          <p:cNvPr id="919" name="Shape 919"/>
          <p:cNvCxnSpPr/>
          <p:nvPr/>
        </p:nvCxnSpPr>
        <p:spPr>
          <a:xfrm>
            <a:off x="635000" y="635000"/>
            <a:ext cx="11734800" cy="0"/>
          </a:xfrm>
          <a:prstGeom prst="straightConnector1">
            <a:avLst/>
          </a:prstGeom>
          <a:noFill/>
          <a:ln cap="flat" cmpd="sng" w="12700">
            <a:solidFill>
              <a:srgbClr val="FFFFFF"/>
            </a:solidFill>
            <a:prstDash val="solid"/>
            <a:miter/>
            <a:headEnd len="med" w="med" type="none"/>
            <a:tailEnd len="med" w="med" type="none"/>
          </a:ln>
        </p:spPr>
      </p:cxnSp>
      <p:cxnSp>
        <p:nvCxnSpPr>
          <p:cNvPr id="920" name="Shape 920"/>
          <p:cNvCxnSpPr/>
          <p:nvPr/>
        </p:nvCxnSpPr>
        <p:spPr>
          <a:xfrm>
            <a:off x="635000" y="1219200"/>
            <a:ext cx="11734800" cy="0"/>
          </a:xfrm>
          <a:prstGeom prst="straightConnector1">
            <a:avLst/>
          </a:prstGeom>
          <a:noFill/>
          <a:ln cap="flat" cmpd="sng" w="12700">
            <a:solidFill>
              <a:srgbClr val="FFFFFF"/>
            </a:solidFill>
            <a:prstDash val="solid"/>
            <a:miter/>
            <a:headEnd len="med" w="med" type="none"/>
            <a:tailEnd len="med" w="med" type="none"/>
          </a:ln>
        </p:spPr>
      </p:cxnSp>
      <p:sp>
        <p:nvSpPr>
          <p:cNvPr id="921" name="Shape 921"/>
          <p:cNvSpPr/>
          <p:nvPr/>
        </p:nvSpPr>
        <p:spPr>
          <a:xfrm>
            <a:off x="635000" y="736600"/>
            <a:ext cx="7721699" cy="431700"/>
          </a:xfrm>
          <a:prstGeom prst="rect">
            <a:avLst/>
          </a:prstGeom>
          <a:noFill/>
          <a:ln>
            <a:noFill/>
          </a:ln>
        </p:spPr>
        <p:txBody>
          <a:bodyPr anchorCtr="0" anchor="t" bIns="0" lIns="0" rIns="0" tIns="0">
            <a:noAutofit/>
          </a:bodyPr>
          <a:lstStyle/>
          <a:p>
            <a:pPr indent="0" lvl="0" marL="0" marR="0" rtl="0" algn="l">
              <a:lnSpc>
                <a:spcPct val="114285"/>
              </a:lnSpc>
              <a:spcBef>
                <a:spcPts val="0"/>
              </a:spcBef>
              <a:buSzPct val="25000"/>
              <a:buNone/>
            </a:pPr>
            <a:r>
              <a:rPr b="1" lang="en-US" sz="2800">
                <a:latin typeface="Oswald"/>
                <a:ea typeface="Oswald"/>
                <a:cs typeface="Oswald"/>
                <a:sym typeface="Oswald"/>
              </a:rPr>
              <a:t>LESSON</a:t>
            </a:r>
          </a:p>
        </p:txBody>
      </p:sp>
      <p:sp>
        <p:nvSpPr>
          <p:cNvPr id="922" name="Shape 922"/>
          <p:cNvSpPr/>
          <p:nvPr/>
        </p:nvSpPr>
        <p:spPr>
          <a:xfrm>
            <a:off x="3113900" y="4078875"/>
            <a:ext cx="7721699" cy="431700"/>
          </a:xfrm>
          <a:prstGeom prst="rect">
            <a:avLst/>
          </a:prstGeom>
          <a:noFill/>
          <a:ln>
            <a:noFill/>
          </a:ln>
        </p:spPr>
        <p:txBody>
          <a:bodyPr anchorCtr="0" anchor="t" bIns="0" lIns="0" rIns="0" tIns="0">
            <a:noAutofit/>
          </a:bodyPr>
          <a:lstStyle/>
          <a:p>
            <a:pPr indent="0" lvl="0" marL="0" marR="0" rtl="0" algn="l">
              <a:lnSpc>
                <a:spcPct val="114285"/>
              </a:lnSpc>
              <a:spcBef>
                <a:spcPts val="0"/>
              </a:spcBef>
              <a:buSzPct val="25000"/>
              <a:buNone/>
            </a:pPr>
            <a:r>
              <a:rPr b="1" lang="en-US" sz="2800">
                <a:latin typeface="Oswald"/>
                <a:ea typeface="Oswald"/>
                <a:cs typeface="Oswald"/>
                <a:sym typeface="Oswald"/>
              </a:rPr>
              <a:t>DON’T FORGET TO FILL OUT YOUR EXIT TICKET</a:t>
            </a:r>
          </a:p>
        </p:txBody>
      </p:sp>
    </p:spTree>
  </p:cSld>
  <p:clrMapOvr>
    <a:masterClrMapping/>
  </p:clrMapOvr>
  <p:transition spd="slow">
    <p:cut/>
  </p:transition>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6" name="Shape 926"/>
        <p:cNvGrpSpPr/>
        <p:nvPr/>
      </p:nvGrpSpPr>
      <p:grpSpPr>
        <a:xfrm>
          <a:off x="0" y="0"/>
          <a:ext cx="0" cy="0"/>
          <a:chOff x="0" y="0"/>
          <a:chExt cx="0" cy="0"/>
        </a:xfrm>
      </p:grpSpPr>
      <p:sp>
        <p:nvSpPr>
          <p:cNvPr id="927" name="Shape 927"/>
          <p:cNvSpPr/>
          <p:nvPr/>
        </p:nvSpPr>
        <p:spPr>
          <a:xfrm>
            <a:off x="635000" y="736600"/>
            <a:ext cx="7721599" cy="431799"/>
          </a:xfrm>
          <a:prstGeom prst="rect">
            <a:avLst/>
          </a:prstGeom>
          <a:noFill/>
          <a:ln>
            <a:noFill/>
          </a:ln>
        </p:spPr>
        <p:txBody>
          <a:bodyPr anchorCtr="0" anchor="t" bIns="0" lIns="0" rIns="0" tIns="0">
            <a:noAutofit/>
          </a:bodyPr>
          <a:lstStyle/>
          <a:p>
            <a:pPr indent="0" lvl="0" marL="0" marR="0" rtl="0" algn="l">
              <a:lnSpc>
                <a:spcPct val="114285"/>
              </a:lnSpc>
              <a:spcBef>
                <a:spcPts val="0"/>
              </a:spcBef>
              <a:buSzPct val="25000"/>
              <a:buNone/>
            </a:pPr>
            <a:r>
              <a:rPr b="1" i="0" lang="en-US" sz="2800" u="none" cap="none" strike="noStrike">
                <a:solidFill>
                  <a:srgbClr val="FFFFFF"/>
                </a:solidFill>
                <a:latin typeface="Oswald"/>
                <a:ea typeface="Oswald"/>
                <a:cs typeface="Oswald"/>
                <a:sym typeface="Oswald"/>
              </a:rPr>
              <a:t>THANKS!</a:t>
            </a:r>
          </a:p>
        </p:txBody>
      </p:sp>
      <p:cxnSp>
        <p:nvCxnSpPr>
          <p:cNvPr id="928" name="Shape 928"/>
          <p:cNvCxnSpPr/>
          <p:nvPr/>
        </p:nvCxnSpPr>
        <p:spPr>
          <a:xfrm>
            <a:off x="635000" y="635000"/>
            <a:ext cx="11734800" cy="11"/>
          </a:xfrm>
          <a:prstGeom prst="straightConnector1">
            <a:avLst/>
          </a:prstGeom>
          <a:noFill/>
          <a:ln cap="flat" cmpd="sng" w="12700">
            <a:solidFill>
              <a:srgbClr val="FFFFFF"/>
            </a:solidFill>
            <a:prstDash val="solid"/>
            <a:miter/>
            <a:headEnd len="med" w="med" type="none"/>
            <a:tailEnd len="med" w="med" type="none"/>
          </a:ln>
        </p:spPr>
      </p:cxnSp>
      <p:cxnSp>
        <p:nvCxnSpPr>
          <p:cNvPr id="929" name="Shape 929"/>
          <p:cNvCxnSpPr/>
          <p:nvPr/>
        </p:nvCxnSpPr>
        <p:spPr>
          <a:xfrm>
            <a:off x="635000" y="1219200"/>
            <a:ext cx="11734800" cy="11"/>
          </a:xfrm>
          <a:prstGeom prst="straightConnector1">
            <a:avLst/>
          </a:prstGeom>
          <a:noFill/>
          <a:ln cap="flat" cmpd="sng" w="12700">
            <a:solidFill>
              <a:srgbClr val="FFFFFF"/>
            </a:solidFill>
            <a:prstDash val="solid"/>
            <a:miter/>
            <a:headEnd len="med" w="med" type="none"/>
            <a:tailEnd len="med" w="med" type="none"/>
          </a:ln>
        </p:spPr>
      </p:cxnSp>
      <p:sp>
        <p:nvSpPr>
          <p:cNvPr id="930" name="Shape 930"/>
          <p:cNvSpPr/>
          <p:nvPr/>
        </p:nvSpPr>
        <p:spPr>
          <a:xfrm>
            <a:off x="635000" y="2273300"/>
            <a:ext cx="11734800" cy="3809999"/>
          </a:xfrm>
          <a:prstGeom prst="rect">
            <a:avLst/>
          </a:prstGeom>
          <a:noFill/>
          <a:ln>
            <a:noFill/>
          </a:ln>
        </p:spPr>
        <p:txBody>
          <a:bodyPr anchorCtr="0" anchor="t" bIns="0" lIns="0" rIns="0" tIns="0">
            <a:noAutofit/>
          </a:bodyPr>
          <a:lstStyle/>
          <a:p>
            <a:pPr indent="-177800" lvl="1" marL="177800" marR="0" rtl="0" algn="l">
              <a:lnSpc>
                <a:spcPct val="110000"/>
              </a:lnSpc>
              <a:spcBef>
                <a:spcPts val="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One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Two</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Three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Four</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Five</a:t>
            </a:r>
          </a:p>
        </p:txBody>
      </p:sp>
      <p:sp>
        <p:nvSpPr>
          <p:cNvPr id="931" name="Shape 931"/>
          <p:cNvSpPr/>
          <p:nvPr/>
        </p:nvSpPr>
        <p:spPr>
          <a:xfrm>
            <a:off x="635000" y="2273300"/>
            <a:ext cx="11734800" cy="3809999"/>
          </a:xfrm>
          <a:prstGeom prst="rect">
            <a:avLst/>
          </a:prstGeom>
          <a:noFill/>
          <a:ln>
            <a:noFill/>
          </a:ln>
        </p:spPr>
        <p:txBody>
          <a:bodyPr anchorCtr="0" anchor="t" bIns="0" lIns="0" rIns="0" tIns="0">
            <a:noAutofit/>
          </a:bodyPr>
          <a:lstStyle/>
          <a:p>
            <a:pPr indent="-177800" lvl="1" marL="177800" marR="0" rtl="0" algn="l">
              <a:lnSpc>
                <a:spcPct val="110000"/>
              </a:lnSpc>
              <a:spcBef>
                <a:spcPts val="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One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Two</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Three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Four</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Five</a:t>
            </a:r>
          </a:p>
        </p:txBody>
      </p:sp>
      <p:sp>
        <p:nvSpPr>
          <p:cNvPr id="932" name="Shape 932"/>
          <p:cNvSpPr/>
          <p:nvPr/>
        </p:nvSpPr>
        <p:spPr>
          <a:xfrm>
            <a:off x="635000" y="1587500"/>
            <a:ext cx="11734800" cy="596900"/>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3600" u="none" cap="none" strike="noStrike">
                <a:solidFill>
                  <a:srgbClr val="FFFFFF"/>
                </a:solidFill>
                <a:latin typeface="Oswald"/>
                <a:ea typeface="Oswald"/>
                <a:cs typeface="Oswald"/>
                <a:sym typeface="Oswald"/>
              </a:rPr>
              <a:t>NAME</a:t>
            </a:r>
          </a:p>
        </p:txBody>
      </p:sp>
      <p:sp>
        <p:nvSpPr>
          <p:cNvPr id="933" name="Shape 933"/>
          <p:cNvSpPr/>
          <p:nvPr/>
        </p:nvSpPr>
        <p:spPr>
          <a:xfrm>
            <a:off x="635000" y="2273300"/>
            <a:ext cx="11734800" cy="3809999"/>
          </a:xfrm>
          <a:prstGeom prst="rect">
            <a:avLst/>
          </a:prstGeom>
          <a:noFill/>
          <a:ln>
            <a:noFill/>
          </a:ln>
        </p:spPr>
        <p:txBody>
          <a:bodyPr anchorCtr="0" anchor="t" bIns="0" lIns="0" rIns="0" tIns="0">
            <a:noAutofit/>
          </a:bodyPr>
          <a:lstStyle/>
          <a:p>
            <a:pPr indent="-177800" lvl="1" marL="177800" marR="0" rtl="0" algn="l">
              <a:lnSpc>
                <a:spcPct val="110000"/>
              </a:lnSpc>
              <a:spcBef>
                <a:spcPts val="0"/>
              </a:spcBef>
              <a:buClr>
                <a:srgbClr val="FFFFFF"/>
              </a:buClr>
              <a:buSzPct val="85000"/>
              <a:buFont typeface="Georgia"/>
              <a:buChar char="‣"/>
            </a:pPr>
            <a:r>
              <a:rPr b="0" i="0" lang="en-US" sz="2500" u="none" cap="none" strike="noStrike">
                <a:solidFill>
                  <a:srgbClr val="FFFFFF"/>
                </a:solidFill>
                <a:latin typeface="Georgia"/>
                <a:ea typeface="Georgia"/>
                <a:cs typeface="Georgia"/>
                <a:sym typeface="Georgia"/>
              </a:rPr>
              <a:t>Optional Information:</a:t>
            </a:r>
          </a:p>
          <a:p>
            <a:pPr indent="-177800" lvl="1" marL="177800" marR="0" rtl="0" algn="l">
              <a:lnSpc>
                <a:spcPct val="110000"/>
              </a:lnSpc>
              <a:spcBef>
                <a:spcPts val="400"/>
              </a:spcBef>
              <a:buClr>
                <a:srgbClr val="FFFFFF"/>
              </a:buClr>
              <a:buSzPct val="85000"/>
              <a:buFont typeface="Georgia"/>
              <a:buChar char="‣"/>
            </a:pPr>
            <a:r>
              <a:rPr b="0" i="0" lang="en-US" sz="2500" u="none" cap="none" strike="noStrike">
                <a:solidFill>
                  <a:srgbClr val="FFFFFF"/>
                </a:solidFill>
                <a:latin typeface="Georgia"/>
                <a:ea typeface="Georgia"/>
                <a:cs typeface="Georgia"/>
                <a:sym typeface="Georgia"/>
              </a:rPr>
              <a:t>Email?</a:t>
            </a:r>
          </a:p>
          <a:p>
            <a:pPr indent="-177800" lvl="1" marL="177800" marR="0" rtl="0" algn="l">
              <a:lnSpc>
                <a:spcPct val="110000"/>
              </a:lnSpc>
              <a:spcBef>
                <a:spcPts val="400"/>
              </a:spcBef>
              <a:buClr>
                <a:srgbClr val="FFFFFF"/>
              </a:buClr>
              <a:buSzPct val="85000"/>
              <a:buFont typeface="Georgia"/>
              <a:buChar char="‣"/>
            </a:pPr>
            <a:r>
              <a:rPr b="0" i="0" lang="en-US" sz="2500" u="none" cap="none" strike="noStrike">
                <a:solidFill>
                  <a:srgbClr val="FFFFFF"/>
                </a:solidFill>
                <a:latin typeface="Georgia"/>
                <a:ea typeface="Georgia"/>
                <a:cs typeface="Georgia"/>
                <a:sym typeface="Georgia"/>
              </a:rPr>
              <a:t>Website?</a:t>
            </a:r>
          </a:p>
          <a:p>
            <a:pPr indent="-177800" lvl="1" marL="177800" marR="0" rtl="0" algn="l">
              <a:lnSpc>
                <a:spcPct val="110000"/>
              </a:lnSpc>
              <a:spcBef>
                <a:spcPts val="400"/>
              </a:spcBef>
              <a:buClr>
                <a:srgbClr val="FFFFFF"/>
              </a:buClr>
              <a:buSzPct val="85000"/>
              <a:buFont typeface="Georgia"/>
              <a:buChar char="‣"/>
            </a:pPr>
            <a:r>
              <a:rPr b="0" i="0" lang="en-US" sz="2500" u="none" cap="none" strike="noStrike">
                <a:solidFill>
                  <a:srgbClr val="FFFFFF"/>
                </a:solidFill>
                <a:latin typeface="Georgia"/>
                <a:ea typeface="Georgia"/>
                <a:cs typeface="Georgia"/>
                <a:sym typeface="Georgia"/>
              </a:rPr>
              <a:t>Twitter?</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8" name="Shape 458"/>
        <p:cNvGrpSpPr/>
        <p:nvPr/>
      </p:nvGrpSpPr>
      <p:grpSpPr>
        <a:xfrm>
          <a:off x="0" y="0"/>
          <a:ext cx="0" cy="0"/>
          <a:chOff x="0" y="0"/>
          <a:chExt cx="0" cy="0"/>
        </a:xfrm>
      </p:grpSpPr>
      <p:sp>
        <p:nvSpPr>
          <p:cNvPr id="459" name="Shape 459"/>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OPENING</a:t>
            </a:r>
          </a:p>
        </p:txBody>
      </p:sp>
      <p:sp>
        <p:nvSpPr>
          <p:cNvPr id="460" name="Shape 460"/>
          <p:cNvSpPr/>
          <p:nvPr/>
        </p:nvSpPr>
        <p:spPr>
          <a:xfrm>
            <a:off x="635000" y="1473200"/>
            <a:ext cx="11734800" cy="2806699"/>
          </a:xfrm>
          <a:prstGeom prst="rect">
            <a:avLst/>
          </a:prstGeom>
          <a:noFill/>
          <a:ln>
            <a:noFill/>
          </a:ln>
        </p:spPr>
        <p:txBody>
          <a:bodyPr anchorCtr="0" anchor="t" bIns="0" lIns="0" rIns="0" tIns="0">
            <a:noAutofit/>
          </a:bodyPr>
          <a:lstStyle/>
          <a:p>
            <a:pPr lvl="0" rtl="0">
              <a:lnSpc>
                <a:spcPct val="75000"/>
              </a:lnSpc>
              <a:spcBef>
                <a:spcPts val="0"/>
              </a:spcBef>
              <a:buClr>
                <a:schemeClr val="dk1"/>
              </a:buClr>
              <a:buSzPct val="25000"/>
              <a:buFont typeface="Arial"/>
              <a:buNone/>
            </a:pPr>
            <a:r>
              <a:rPr b="1" lang="en-US" sz="9600">
                <a:solidFill>
                  <a:schemeClr val="lt1"/>
                </a:solidFill>
                <a:latin typeface="Oswald"/>
                <a:ea typeface="Oswald"/>
                <a:cs typeface="Oswald"/>
                <a:sym typeface="Oswald"/>
              </a:rPr>
              <a:t>COMMUNICATING RESULT</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4" name="Shape 464"/>
        <p:cNvGrpSpPr/>
        <p:nvPr/>
      </p:nvGrpSpPr>
      <p:grpSpPr>
        <a:xfrm>
          <a:off x="0" y="0"/>
          <a:ext cx="0" cy="0"/>
          <a:chOff x="0" y="0"/>
          <a:chExt cx="0" cy="0"/>
        </a:xfrm>
      </p:grpSpPr>
      <p:sp>
        <p:nvSpPr>
          <p:cNvPr id="465" name="Shape 465"/>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WE BUILT A MODEL!  NOW WHAT?</a:t>
            </a:r>
          </a:p>
        </p:txBody>
      </p:sp>
      <p:sp>
        <p:nvSpPr>
          <p:cNvPr id="466" name="Shape 466"/>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We’ve built our model, but there is still a gap between your Notebook with plots/figures and a PowerPoint needed to present your results.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Classes so far have focused on two core concepts:  developing consistent practices and interpreting metrics to evaluate and improve model performance.</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But what does that mean to your end user?</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