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60" r:id="rId5"/>
    <p:sldId id="258" r:id="rId6"/>
    <p:sldId id="259" r:id="rId7"/>
    <p:sldId id="261" r:id="rId8"/>
    <p:sldId id="305" r:id="rId9"/>
    <p:sldId id="308" r:id="rId10"/>
    <p:sldId id="312" r:id="rId11"/>
    <p:sldId id="315" r:id="rId12"/>
    <p:sldId id="316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286" r:id="rId21"/>
    <p:sldId id="266" r:id="rId22"/>
    <p:sldId id="267" r:id="rId23"/>
    <p:sldId id="269" r:id="rId24"/>
    <p:sldId id="298" r:id="rId25"/>
    <p:sldId id="288" r:id="rId26"/>
    <p:sldId id="299" r:id="rId27"/>
    <p:sldId id="270" r:id="rId28"/>
    <p:sldId id="272" r:id="rId29"/>
    <p:sldId id="273" r:id="rId30"/>
    <p:sldId id="274" r:id="rId31"/>
    <p:sldId id="275" r:id="rId32"/>
    <p:sldId id="285" r:id="rId33"/>
    <p:sldId id="290" r:id="rId34"/>
    <p:sldId id="291" r:id="rId35"/>
    <p:sldId id="300" r:id="rId36"/>
    <p:sldId id="301" r:id="rId37"/>
    <p:sldId id="302" r:id="rId38"/>
    <p:sldId id="304" r:id="rId39"/>
    <p:sldId id="303" r:id="rId40"/>
    <p:sldId id="293" r:id="rId41"/>
    <p:sldId id="295" r:id="rId42"/>
    <p:sldId id="297" r:id="rId43"/>
    <p:sldId id="296" r:id="rId44"/>
    <p:sldId id="294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a-students/DAT-BOS-16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st.github.com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ithub/gitignore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Introduction to Git and GitHub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General Assembly – Data Science</a:t>
            </a:r>
          </a:p>
        </p:txBody>
      </p:sp>
    </p:spTree>
    <p:extLst>
      <p:ext uri="{BB962C8B-B14F-4D97-AF65-F5344CB8AC3E}">
        <p14:creationId xmlns:p14="http://schemas.microsoft.com/office/powerpoint/2010/main" val="2611624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DAT-BOS-16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Clone the course repository</a:t>
            </a:r>
          </a:p>
          <a:p>
            <a:pPr marL="0" indent="0">
              <a:buNone/>
            </a:pPr>
            <a:r>
              <a:rPr lang="en-US" dirty="0"/>
              <a:t>(one-time setup)</a:t>
            </a:r>
          </a:p>
          <a:p>
            <a:pPr marL="0" indent="0">
              <a:buNone/>
            </a:pPr>
            <a:r>
              <a:rPr lang="en-US" dirty="0"/>
              <a:t>‣ Using your terminal:</a:t>
            </a:r>
          </a:p>
          <a:p>
            <a:pPr marL="0" indent="0">
              <a:buNone/>
            </a:pPr>
            <a:r>
              <a:rPr lang="en-US" dirty="0"/>
              <a:t>‣ </a:t>
            </a:r>
            <a:r>
              <a:rPr lang="en-US" dirty="0" err="1"/>
              <a:t>git</a:t>
            </a:r>
            <a:r>
              <a:rPr lang="en-US" dirty="0"/>
              <a:t> clone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gastudents</a:t>
            </a:r>
            <a:r>
              <a:rPr lang="en-US" dirty="0" smtClean="0"/>
              <a:t>/DAT</a:t>
            </a:r>
            <a:r>
              <a:rPr lang="en-US" dirty="0"/>
              <a:t>-BOS-16</a:t>
            </a:r>
          </a:p>
          <a:p>
            <a:pPr marL="0" indent="0">
              <a:buNone/>
            </a:pPr>
            <a:r>
              <a:rPr lang="en-US" dirty="0"/>
              <a:t>‣ cd DAT-BOS-16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00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DAT-BOS-16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Update your clone</a:t>
            </a:r>
          </a:p>
          <a:p>
            <a:pPr marL="0" indent="0">
              <a:buNone/>
            </a:pPr>
            <a:r>
              <a:rPr lang="en-US" dirty="0"/>
              <a:t>(recurring)</a:t>
            </a:r>
          </a:p>
          <a:p>
            <a:pPr marL="0" indent="0">
              <a:buNone/>
            </a:pPr>
            <a:r>
              <a:rPr lang="en-US" dirty="0"/>
              <a:t>‣ </a:t>
            </a:r>
            <a:r>
              <a:rPr lang="en-US" dirty="0" err="1"/>
              <a:t>git</a:t>
            </a:r>
            <a:r>
              <a:rPr lang="en-US" dirty="0"/>
              <a:t> pull</a:t>
            </a:r>
          </a:p>
          <a:p>
            <a:pPr marL="0" indent="0">
              <a:buNone/>
            </a:pPr>
            <a:r>
              <a:rPr lang="en-US" dirty="0"/>
              <a:t>‣ </a:t>
            </a:r>
            <a:r>
              <a:rPr lang="en-US" dirty="0" err="1"/>
              <a:t>git</a:t>
            </a:r>
            <a:r>
              <a:rPr lang="en-US" dirty="0"/>
              <a:t> pull combines </a:t>
            </a:r>
            <a:r>
              <a:rPr lang="en-US" dirty="0" err="1"/>
              <a:t>git</a:t>
            </a:r>
            <a:r>
              <a:rPr lang="en-US" dirty="0"/>
              <a:t> fetch and </a:t>
            </a:r>
            <a:r>
              <a:rPr lang="en-US" dirty="0" err="1"/>
              <a:t>git</a:t>
            </a:r>
            <a:r>
              <a:rPr lang="en-US" dirty="0"/>
              <a:t> merge in</a:t>
            </a:r>
          </a:p>
          <a:p>
            <a:pPr marL="0" indent="0">
              <a:buNone/>
            </a:pPr>
            <a:r>
              <a:rPr lang="en-US" dirty="0"/>
              <a:t>one operation</a:t>
            </a:r>
          </a:p>
          <a:p>
            <a:pPr marL="0" indent="0">
              <a:buNone/>
            </a:pPr>
            <a:r>
              <a:rPr lang="en-US" dirty="0"/>
              <a:t>‣ </a:t>
            </a:r>
            <a:r>
              <a:rPr lang="en-US" dirty="0" err="1"/>
              <a:t>git</a:t>
            </a:r>
            <a:r>
              <a:rPr lang="en-US" dirty="0"/>
              <a:t> commit –m "Merged commits from</a:t>
            </a:r>
          </a:p>
          <a:p>
            <a:pPr marL="0" indent="0">
              <a:buNone/>
            </a:pPr>
            <a:r>
              <a:rPr lang="en-US" dirty="0" err="1"/>
              <a:t>ga</a:t>
            </a:r>
            <a:r>
              <a:rPr lang="en-US" dirty="0"/>
              <a:t>-students/DAT-BOS-16 up to xxx"</a:t>
            </a:r>
          </a:p>
          <a:p>
            <a:pPr marL="0" indent="0">
              <a:buNone/>
            </a:pPr>
            <a:r>
              <a:rPr lang="en-US" dirty="0"/>
              <a:t>‣ (if the merge was “Fast-forward”, i.e., trivial, there</a:t>
            </a:r>
          </a:p>
          <a:p>
            <a:pPr marL="0" indent="0">
              <a:buNone/>
            </a:pPr>
            <a:r>
              <a:rPr lang="en-US" dirty="0"/>
              <a:t>is no commit to perform)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00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DAT-BOS-16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‣ Assumptions</a:t>
            </a:r>
          </a:p>
          <a:p>
            <a:pPr marL="0" indent="0">
              <a:buNone/>
            </a:pPr>
            <a:r>
              <a:rPr lang="en-US" dirty="0"/>
              <a:t>‣ Your clones DAT-BOS-16 and DAT-BOS-16-</a:t>
            </a:r>
          </a:p>
          <a:p>
            <a:pPr marL="0" indent="0">
              <a:buNone/>
            </a:pPr>
            <a:r>
              <a:rPr lang="en-US" dirty="0"/>
              <a:t>work are the at same level (i.e., you were</a:t>
            </a:r>
          </a:p>
          <a:p>
            <a:pPr marL="0" indent="0">
              <a:buNone/>
            </a:pPr>
            <a:r>
              <a:rPr lang="en-US" dirty="0"/>
              <a:t>in the same directory/folder when you</a:t>
            </a:r>
          </a:p>
          <a:p>
            <a:pPr marL="0" indent="0">
              <a:buNone/>
            </a:pPr>
            <a:r>
              <a:rPr lang="en-US" dirty="0"/>
              <a:t>cloned these repositories; e.g., the root of</a:t>
            </a:r>
          </a:p>
          <a:p>
            <a:pPr marL="0" indent="0">
              <a:buNone/>
            </a:pPr>
            <a:r>
              <a:rPr lang="en-US" dirty="0"/>
              <a:t>your home directory)</a:t>
            </a:r>
          </a:p>
          <a:p>
            <a:pPr marL="0" indent="0">
              <a:buNone/>
            </a:pPr>
            <a:r>
              <a:rPr lang="en-US" dirty="0"/>
              <a:t>‣ If you decided to use DAT-BOS-16 to submit</a:t>
            </a:r>
          </a:p>
          <a:p>
            <a:pPr marL="0" indent="0">
              <a:buNone/>
            </a:pPr>
            <a:r>
              <a:rPr lang="en-US" dirty="0"/>
              <a:t>your assignments, replace “DAT-BOS-16-</a:t>
            </a:r>
          </a:p>
          <a:p>
            <a:pPr marL="0" indent="0">
              <a:buNone/>
            </a:pPr>
            <a:r>
              <a:rPr lang="en-US" dirty="0"/>
              <a:t>work” with “DAT-BOS-16” in these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4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DAT-BOS-16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Initial commit</a:t>
            </a:r>
          </a:p>
          <a:p>
            <a:pPr marL="0" indent="0">
              <a:buNone/>
            </a:pPr>
            <a:r>
              <a:rPr lang="en-US" dirty="0"/>
              <a:t>‣ cd DAT-BOS-16-work</a:t>
            </a:r>
          </a:p>
          <a:p>
            <a:pPr marL="0" indent="0">
              <a:buNone/>
            </a:pPr>
            <a:r>
              <a:rPr lang="en-US" dirty="0"/>
              <a:t>‣ </a:t>
            </a:r>
            <a:r>
              <a:rPr lang="en-US" dirty="0" err="1"/>
              <a:t>cp</a:t>
            </a:r>
            <a:r>
              <a:rPr lang="en-US" dirty="0"/>
              <a:t> ../DAT-BOS-16/unit-projects/1/code/</a:t>
            </a:r>
            <a:r>
              <a:rPr lang="en-US" dirty="0" err="1"/>
              <a:t>unitproject</a:t>
            </a:r>
            <a:r>
              <a:rPr lang="en-US" dirty="0"/>
              <a:t>-</a:t>
            </a:r>
          </a:p>
          <a:p>
            <a:pPr marL="0" indent="0">
              <a:buNone/>
            </a:pPr>
            <a:r>
              <a:rPr lang="en-US" dirty="0"/>
              <a:t>1-starter-code.ipynb unit-project-1-</a:t>
            </a:r>
          </a:p>
          <a:p>
            <a:pPr marL="0" indent="0">
              <a:buNone/>
            </a:pPr>
            <a:r>
              <a:rPr lang="en-US" dirty="0" err="1"/>
              <a:t>bear.ipynb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‣ </a:t>
            </a:r>
            <a:r>
              <a:rPr lang="en-US" dirty="0" err="1"/>
              <a:t>git</a:t>
            </a:r>
            <a:r>
              <a:rPr lang="en-US" dirty="0"/>
              <a:t> add unit-project-1-bear.ipynb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19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DAT-BOS-16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If you can’t merge. E.g., unit-project-1-</a:t>
            </a:r>
          </a:p>
          <a:p>
            <a:pPr marL="0" indent="0">
              <a:buNone/>
            </a:pPr>
            <a:r>
              <a:rPr lang="en-US" dirty="0" err="1"/>
              <a:t>bear.ipynb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‣ You have conflict(s). For example, you are trying to push</a:t>
            </a:r>
          </a:p>
          <a:p>
            <a:pPr marL="0" indent="0">
              <a:buNone/>
            </a:pPr>
            <a:r>
              <a:rPr lang="en-US" dirty="0"/>
              <a:t>changes that modify the same cell that a previous commit</a:t>
            </a:r>
          </a:p>
          <a:p>
            <a:pPr marL="0" indent="0">
              <a:buNone/>
            </a:pPr>
            <a:r>
              <a:rPr lang="en-US" dirty="0"/>
              <a:t>on the origin/</a:t>
            </a:r>
            <a:r>
              <a:rPr lang="en-US" dirty="0" err="1"/>
              <a:t>GitHub</a:t>
            </a:r>
            <a:r>
              <a:rPr lang="en-US" dirty="0"/>
              <a:t> repository also changed. Somehow,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cannot resolve the conflict because both commits aren’t</a:t>
            </a:r>
          </a:p>
          <a:p>
            <a:pPr marL="0" indent="0">
              <a:buNone/>
            </a:pPr>
            <a:r>
              <a:rPr lang="en-US" dirty="0"/>
              <a:t>compatible with each other so it errors out and let you</a:t>
            </a:r>
          </a:p>
          <a:p>
            <a:pPr marL="0" indent="0">
              <a:buNone/>
            </a:pPr>
            <a:r>
              <a:rPr lang="en-US" dirty="0"/>
              <a:t>resolve the merge manually)</a:t>
            </a:r>
          </a:p>
          <a:p>
            <a:pPr marL="0" indent="0">
              <a:buNone/>
            </a:pPr>
            <a:r>
              <a:rPr lang="en-US" dirty="0"/>
              <a:t>‣ You won’t be able to resolve the conflict with </a:t>
            </a:r>
            <a:r>
              <a:rPr lang="en-US" dirty="0" err="1"/>
              <a:t>iPython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Notebook as </a:t>
            </a:r>
            <a:r>
              <a:rPr lang="en-US" dirty="0" err="1"/>
              <a:t>Git</a:t>
            </a:r>
            <a:r>
              <a:rPr lang="en-US" dirty="0"/>
              <a:t> annotated the file with the merge conflict</a:t>
            </a:r>
          </a:p>
          <a:p>
            <a:pPr marL="0" indent="0">
              <a:buNone/>
            </a:pPr>
            <a:r>
              <a:rPr lang="en-US" dirty="0"/>
              <a:t>that broke the structure of the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3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DAT-BOS-16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If you can’t merge. E.g., unit-project-1-</a:t>
            </a:r>
          </a:p>
          <a:p>
            <a:pPr marL="0" indent="0">
              <a:buNone/>
            </a:pPr>
            <a:r>
              <a:rPr lang="en-US" dirty="0" err="1"/>
              <a:t>bear.ipynb</a:t>
            </a:r>
            <a:r>
              <a:rPr lang="en-US" dirty="0"/>
              <a:t> (cont.)</a:t>
            </a:r>
          </a:p>
          <a:p>
            <a:pPr marL="0" indent="0">
              <a:buNone/>
            </a:pPr>
            <a:r>
              <a:rPr lang="en-US" dirty="0"/>
              <a:t>‣ </a:t>
            </a:r>
            <a:r>
              <a:rPr lang="en-US" dirty="0" err="1"/>
              <a:t>git</a:t>
            </a:r>
            <a:r>
              <a:rPr lang="en-US" dirty="0"/>
              <a:t> diff unit-project-1-bear.ipynb</a:t>
            </a:r>
          </a:p>
          <a:p>
            <a:pPr marL="0" indent="0">
              <a:buNone/>
            </a:pPr>
            <a:r>
              <a:rPr lang="en-US" dirty="0"/>
              <a:t>‣ The output will tell you in plain text where the conflicts occurs. Make</a:t>
            </a:r>
          </a:p>
          <a:p>
            <a:pPr marL="0" indent="0">
              <a:buNone/>
            </a:pPr>
            <a:r>
              <a:rPr lang="en-US" dirty="0"/>
              <a:t>notes of them</a:t>
            </a:r>
          </a:p>
          <a:p>
            <a:pPr marL="0" indent="0">
              <a:buNone/>
            </a:pPr>
            <a:r>
              <a:rPr lang="en-US" dirty="0"/>
              <a:t>‣ </a:t>
            </a:r>
            <a:r>
              <a:rPr lang="en-US" dirty="0" err="1"/>
              <a:t>git</a:t>
            </a:r>
            <a:r>
              <a:rPr lang="en-US" dirty="0"/>
              <a:t> reset --hard</a:t>
            </a:r>
          </a:p>
          <a:p>
            <a:pPr marL="0" indent="0">
              <a:buNone/>
            </a:pPr>
            <a:r>
              <a:rPr lang="en-US" dirty="0"/>
              <a:t>‣ Undo the merge for the time being</a:t>
            </a:r>
          </a:p>
          <a:p>
            <a:pPr marL="0" indent="0">
              <a:buNone/>
            </a:pPr>
            <a:r>
              <a:rPr lang="en-US" dirty="0"/>
              <a:t>‣ </a:t>
            </a:r>
            <a:r>
              <a:rPr lang="en-US" dirty="0" err="1"/>
              <a:t>cp</a:t>
            </a:r>
            <a:r>
              <a:rPr lang="en-US" dirty="0"/>
              <a:t> unit-project-1-bear.ipynb unit-project-1-</a:t>
            </a:r>
          </a:p>
          <a:p>
            <a:pPr marL="0" indent="0">
              <a:buNone/>
            </a:pPr>
            <a:r>
              <a:rPr lang="en-US" dirty="0"/>
              <a:t>bear-pre-</a:t>
            </a:r>
            <a:r>
              <a:rPr lang="en-US" dirty="0" err="1"/>
              <a:t>merge.ipynb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‣ Make a copy of your pre-merge changes because you will apply them</a:t>
            </a:r>
          </a:p>
          <a:p>
            <a:pPr marL="0" indent="0">
              <a:buNone/>
            </a:pPr>
            <a:r>
              <a:rPr lang="en-US" dirty="0"/>
              <a:t>manually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19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DAT-BOS-16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If you can’t merge. E.g., unit-project-1-</a:t>
            </a:r>
          </a:p>
          <a:p>
            <a:pPr marL="0" indent="0">
              <a:buNone/>
            </a:pPr>
            <a:r>
              <a:rPr lang="en-US" dirty="0" err="1"/>
              <a:t>bear.ipynb</a:t>
            </a:r>
            <a:r>
              <a:rPr lang="en-US" dirty="0"/>
              <a:t> (cont.)</a:t>
            </a:r>
          </a:p>
          <a:p>
            <a:pPr marL="0" indent="0">
              <a:buNone/>
            </a:pPr>
            <a:r>
              <a:rPr lang="en-US" dirty="0"/>
              <a:t>‣ </a:t>
            </a:r>
            <a:r>
              <a:rPr lang="en-US" dirty="0" err="1"/>
              <a:t>git</a:t>
            </a:r>
            <a:r>
              <a:rPr lang="en-US" dirty="0"/>
              <a:t> merge</a:t>
            </a:r>
          </a:p>
          <a:p>
            <a:pPr marL="0" indent="0">
              <a:buNone/>
            </a:pPr>
            <a:r>
              <a:rPr lang="en-US" dirty="0"/>
              <a:t>‣ Try to merge again; of course, you’ll get the same conflicts</a:t>
            </a:r>
          </a:p>
          <a:p>
            <a:pPr marL="0" indent="0">
              <a:buNone/>
            </a:pPr>
            <a:r>
              <a:rPr lang="en-US" dirty="0"/>
              <a:t>‣ </a:t>
            </a:r>
            <a:r>
              <a:rPr lang="en-US" dirty="0" err="1"/>
              <a:t>git</a:t>
            </a:r>
            <a:r>
              <a:rPr lang="en-US" dirty="0"/>
              <a:t> checkout --theirs unit-project-1-</a:t>
            </a:r>
          </a:p>
          <a:p>
            <a:pPr marL="0" indent="0">
              <a:buNone/>
            </a:pPr>
            <a:r>
              <a:rPr lang="en-US" dirty="0" err="1"/>
              <a:t>bear.ipynb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‣ Checkout the copy from the origin/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marL="0" indent="0">
              <a:buNone/>
            </a:pPr>
            <a:r>
              <a:rPr lang="en-US" dirty="0"/>
              <a:t>‣ Now you can use </a:t>
            </a:r>
            <a:r>
              <a:rPr lang="en-US" dirty="0" err="1"/>
              <a:t>iPython</a:t>
            </a:r>
            <a:r>
              <a:rPr lang="en-US" dirty="0"/>
              <a:t> notebook to open both </a:t>
            </a:r>
            <a:r>
              <a:rPr lang="en-US" dirty="0" err="1"/>
              <a:t>unitproject</a:t>
            </a:r>
            <a:r>
              <a:rPr lang="en-US" dirty="0"/>
              <a:t>-</a:t>
            </a:r>
          </a:p>
          <a:p>
            <a:pPr marL="0" indent="0">
              <a:buNone/>
            </a:pPr>
            <a:r>
              <a:rPr lang="en-US" dirty="0"/>
              <a:t>1-bear.ipynb (the last version in the</a:t>
            </a:r>
          </a:p>
          <a:p>
            <a:pPr marL="0" indent="0">
              <a:buNone/>
            </a:pPr>
            <a:r>
              <a:rPr lang="en-US" dirty="0"/>
              <a:t>origin/</a:t>
            </a:r>
            <a:r>
              <a:rPr lang="en-US" dirty="0" err="1"/>
              <a:t>GitHub</a:t>
            </a:r>
            <a:r>
              <a:rPr lang="en-US" dirty="0"/>
              <a:t> repository) and unit-project-1-bear-premerge.</a:t>
            </a:r>
          </a:p>
          <a:p>
            <a:pPr marL="0" indent="0">
              <a:buNone/>
            </a:pPr>
            <a:r>
              <a:rPr lang="en-US" dirty="0" err="1"/>
              <a:t>ipynb</a:t>
            </a:r>
            <a:r>
              <a:rPr lang="en-US" dirty="0"/>
              <a:t> (the file you wanted to push)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3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DAT-BOS-16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If you can’t merge. E.g., unit-project-1-</a:t>
            </a:r>
          </a:p>
          <a:p>
            <a:pPr marL="0" indent="0">
              <a:buNone/>
            </a:pPr>
            <a:r>
              <a:rPr lang="en-US" dirty="0" err="1"/>
              <a:t>bear.ipynb</a:t>
            </a:r>
            <a:r>
              <a:rPr lang="en-US" dirty="0"/>
              <a:t> (cont.)</a:t>
            </a:r>
          </a:p>
          <a:p>
            <a:pPr marL="0" indent="0">
              <a:buNone/>
            </a:pPr>
            <a:r>
              <a:rPr lang="en-US" dirty="0"/>
              <a:t>‣ </a:t>
            </a:r>
            <a:r>
              <a:rPr lang="en-US" dirty="0" err="1"/>
              <a:t>git</a:t>
            </a:r>
            <a:r>
              <a:rPr lang="en-US" dirty="0"/>
              <a:t> merge</a:t>
            </a:r>
          </a:p>
          <a:p>
            <a:pPr marL="0" indent="0">
              <a:buNone/>
            </a:pPr>
            <a:r>
              <a:rPr lang="en-US" dirty="0"/>
              <a:t>‣ Try to merge again; of course, you’ll get the same conflicts</a:t>
            </a:r>
          </a:p>
          <a:p>
            <a:pPr marL="0" indent="0">
              <a:buNone/>
            </a:pPr>
            <a:r>
              <a:rPr lang="en-US" dirty="0"/>
              <a:t>‣ </a:t>
            </a:r>
            <a:r>
              <a:rPr lang="en-US" dirty="0" err="1"/>
              <a:t>git</a:t>
            </a:r>
            <a:r>
              <a:rPr lang="en-US" dirty="0"/>
              <a:t> checkout --theirs unit-project-1-</a:t>
            </a:r>
          </a:p>
          <a:p>
            <a:pPr marL="0" indent="0">
              <a:buNone/>
            </a:pPr>
            <a:r>
              <a:rPr lang="en-US" dirty="0" err="1"/>
              <a:t>bear.ipynb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‣ Checkout the copy from the origin/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marL="0" indent="0">
              <a:buNone/>
            </a:pPr>
            <a:r>
              <a:rPr lang="en-US" dirty="0"/>
              <a:t>‣ Now you can use </a:t>
            </a:r>
            <a:r>
              <a:rPr lang="en-US" dirty="0" err="1"/>
              <a:t>iPython</a:t>
            </a:r>
            <a:r>
              <a:rPr lang="en-US" dirty="0"/>
              <a:t> notebook to open both </a:t>
            </a:r>
            <a:r>
              <a:rPr lang="en-US" dirty="0" err="1"/>
              <a:t>unitproject</a:t>
            </a:r>
            <a:r>
              <a:rPr lang="en-US" dirty="0"/>
              <a:t>-</a:t>
            </a:r>
          </a:p>
          <a:p>
            <a:pPr marL="0" indent="0">
              <a:buNone/>
            </a:pPr>
            <a:r>
              <a:rPr lang="en-US" dirty="0"/>
              <a:t>1-bear.ipynb (the last version in the</a:t>
            </a:r>
          </a:p>
          <a:p>
            <a:pPr marL="0" indent="0">
              <a:buNone/>
            </a:pPr>
            <a:r>
              <a:rPr lang="en-US" dirty="0"/>
              <a:t>origin/</a:t>
            </a:r>
            <a:r>
              <a:rPr lang="en-US" dirty="0" err="1"/>
              <a:t>GitHub</a:t>
            </a:r>
            <a:r>
              <a:rPr lang="en-US" dirty="0"/>
              <a:t> repository) and unit-project-1-bear-premerge.</a:t>
            </a:r>
          </a:p>
          <a:p>
            <a:pPr marL="0" indent="0">
              <a:buNone/>
            </a:pPr>
            <a:r>
              <a:rPr lang="en-US" dirty="0" err="1"/>
              <a:t>ipynb</a:t>
            </a:r>
            <a:r>
              <a:rPr lang="en-US" dirty="0"/>
              <a:t> (the file you wanted to push)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19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DAT-BOS-16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‣ </a:t>
            </a:r>
            <a:r>
              <a:rPr lang="en-US" dirty="0" err="1"/>
              <a:t>git</a:t>
            </a:r>
            <a:r>
              <a:rPr lang="en-US" dirty="0"/>
              <a:t> commit -m "bear's Unit Project #1</a:t>
            </a:r>
          </a:p>
          <a:p>
            <a:pPr marL="0" indent="0">
              <a:buNone/>
            </a:pPr>
            <a:r>
              <a:rPr lang="en-US" dirty="0"/>
              <a:t>(unmodified from the course repository)"</a:t>
            </a:r>
          </a:p>
          <a:p>
            <a:pPr marL="0" indent="0">
              <a:buNone/>
            </a:pPr>
            <a:r>
              <a:rPr lang="en-US" dirty="0"/>
              <a:t>‣ </a:t>
            </a:r>
            <a:r>
              <a:rPr lang="en-US" dirty="0" err="1"/>
              <a:t>git</a:t>
            </a:r>
            <a:r>
              <a:rPr lang="en-US" dirty="0"/>
              <a:t> 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3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DAT-BOS-16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If you can’t push, you need to merge</a:t>
            </a:r>
          </a:p>
          <a:p>
            <a:pPr marL="0" indent="0">
              <a:buNone/>
            </a:pPr>
            <a:r>
              <a:rPr lang="en-US" dirty="0"/>
              <a:t>‣ If you have multiple clones of the same </a:t>
            </a:r>
            <a:r>
              <a:rPr lang="en-US" dirty="0" err="1"/>
              <a:t>GitHub</a:t>
            </a:r>
            <a:r>
              <a:rPr lang="en-US" dirty="0"/>
              <a:t> repositories (or</a:t>
            </a:r>
          </a:p>
          <a:p>
            <a:pPr marL="0" indent="0">
              <a:buNone/>
            </a:pPr>
            <a:r>
              <a:rPr lang="en-US" dirty="0"/>
              <a:t>you have multiple people working of the same </a:t>
            </a:r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repository), the local clone you are trying to push from the </a:t>
            </a:r>
            <a:r>
              <a:rPr lang="en-US" dirty="0" err="1"/>
              <a:t>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pull might be “behind” (it doesn’t have all the commits from the</a:t>
            </a:r>
          </a:p>
          <a:p>
            <a:pPr marL="0" indent="0">
              <a:buNone/>
            </a:pPr>
            <a:r>
              <a:rPr lang="en-US" dirty="0"/>
              <a:t>origin/</a:t>
            </a:r>
            <a:r>
              <a:rPr lang="en-US" dirty="0" err="1"/>
              <a:t>GitHub</a:t>
            </a:r>
            <a:r>
              <a:rPr lang="en-US" dirty="0"/>
              <a:t> repository)</a:t>
            </a:r>
          </a:p>
          <a:p>
            <a:pPr marL="0" indent="0">
              <a:buNone/>
            </a:pPr>
            <a:r>
              <a:rPr lang="en-US" dirty="0"/>
              <a:t>‣ </a:t>
            </a:r>
            <a:r>
              <a:rPr lang="en-US" dirty="0" err="1"/>
              <a:t>git</a:t>
            </a:r>
            <a:r>
              <a:rPr lang="en-US" dirty="0"/>
              <a:t> fetch</a:t>
            </a:r>
          </a:p>
          <a:p>
            <a:pPr marL="0" indent="0">
              <a:buNone/>
            </a:pPr>
            <a:r>
              <a:rPr lang="en-US" dirty="0"/>
              <a:t>‣ </a:t>
            </a:r>
            <a:r>
              <a:rPr lang="en-US" dirty="0" err="1"/>
              <a:t>git</a:t>
            </a:r>
            <a:r>
              <a:rPr lang="en-US" dirty="0"/>
              <a:t> merge</a:t>
            </a:r>
          </a:p>
          <a:p>
            <a:pPr marL="0" indent="0">
              <a:buNone/>
            </a:pPr>
            <a:r>
              <a:rPr lang="en-US" dirty="0"/>
              <a:t>‣ </a:t>
            </a:r>
            <a:r>
              <a:rPr lang="en-US" dirty="0" err="1"/>
              <a:t>git</a:t>
            </a:r>
            <a:r>
              <a:rPr lang="en-US" dirty="0"/>
              <a:t> commit –m "Merged commits from </a:t>
            </a:r>
            <a:r>
              <a:rPr lang="en-US" dirty="0" err="1"/>
              <a:t>ga</a:t>
            </a:r>
            <a:r>
              <a:rPr lang="en-US" dirty="0"/>
              <a:t>-students/DAT-BOS-16-work"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19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smtClean="0"/>
              <a:t>Introduction</a:t>
            </a:r>
            <a:endParaRPr lang="en-US"/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Exploring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Using Git with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Updating a Local Repo from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Assorted Tips</a:t>
            </a:r>
          </a:p>
        </p:txBody>
      </p:sp>
    </p:spTree>
    <p:extLst>
      <p:ext uri="{BB962C8B-B14F-4D97-AF65-F5344CB8AC3E}">
        <p14:creationId xmlns:p14="http://schemas.microsoft.com/office/powerpoint/2010/main" val="30649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II. Exploring GitHub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91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Navigating a GitHub repo (1 of 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Example repo: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://github.com/ga-students/</a:t>
            </a:r>
            <a:r>
              <a:rPr lang="en-US" dirty="0" smtClean="0">
                <a:hlinkClick r:id="rId2"/>
              </a:rPr>
              <a:t>DAT-BOS-16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Account </a:t>
            </a:r>
            <a:r>
              <a:rPr lang="en-US" dirty="0" smtClean="0"/>
              <a:t>name, repo name, description</a:t>
            </a:r>
          </a:p>
          <a:p>
            <a:r>
              <a:rPr lang="en-US" dirty="0"/>
              <a:t>F</a:t>
            </a:r>
            <a:r>
              <a:rPr lang="en-US" dirty="0" smtClean="0"/>
              <a:t>older structure</a:t>
            </a:r>
          </a:p>
          <a:p>
            <a:r>
              <a:rPr lang="en-US" dirty="0" smtClean="0"/>
              <a:t>Viewing files: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endered view (with syntax highlighting)</a:t>
            </a:r>
          </a:p>
          <a:p>
            <a:pPr lvl="1"/>
            <a:r>
              <a:rPr lang="en-US" dirty="0" smtClean="0"/>
              <a:t>Raw view</a:t>
            </a:r>
          </a:p>
          <a:p>
            <a:r>
              <a:rPr lang="en-US" dirty="0" err="1" smtClean="0"/>
              <a:t>README.md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Describes a repo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utomatically displayed</a:t>
            </a:r>
          </a:p>
          <a:p>
            <a:pPr lvl="1"/>
            <a:r>
              <a:rPr lang="en-US" dirty="0" smtClean="0"/>
              <a:t>Written in Markdown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77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Navigating a GitHub repo </a:t>
            </a:r>
            <a:r>
              <a:rPr lang="en-US" smtClean="0"/>
              <a:t>(2 </a:t>
            </a:r>
            <a:r>
              <a:rPr lang="en-US"/>
              <a:t>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Commits:</a:t>
            </a:r>
          </a:p>
          <a:p>
            <a:pPr lvl="1"/>
            <a:r>
              <a:rPr lang="en-US" smtClean="0"/>
              <a:t>One or more changes to one or more files</a:t>
            </a:r>
          </a:p>
          <a:p>
            <a:pPr lvl="1"/>
            <a:r>
              <a:rPr lang="en-US" smtClean="0"/>
              <a:t>Revision highlighting</a:t>
            </a:r>
          </a:p>
          <a:p>
            <a:pPr lvl="1"/>
            <a:r>
              <a:rPr lang="en-US"/>
              <a:t>Commit comments are </a:t>
            </a:r>
            <a:r>
              <a:rPr lang="en-US" smtClean="0"/>
              <a:t>required</a:t>
            </a:r>
          </a:p>
          <a:p>
            <a:pPr lvl="1"/>
            <a:r>
              <a:rPr lang="en-US" smtClean="0"/>
              <a:t>Most recent commit comment shown by filename</a:t>
            </a:r>
          </a:p>
          <a:p>
            <a:r>
              <a:rPr lang="en-US" smtClean="0"/>
              <a:t>Profile page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38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repo on GitHub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“Create New” (plus sign):</a:t>
            </a:r>
          </a:p>
          <a:p>
            <a:pPr lvl="1"/>
            <a:r>
              <a:rPr lang="en-US" smtClean="0"/>
              <a:t>Define name, description, public or private</a:t>
            </a:r>
          </a:p>
          <a:p>
            <a:pPr lvl="1"/>
            <a:r>
              <a:rPr lang="en-US" smtClean="0"/>
              <a:t>Initialize with README (if you’re going to clone)</a:t>
            </a:r>
          </a:p>
          <a:p>
            <a:r>
              <a:rPr lang="en-US" smtClean="0"/>
              <a:t>Notes:</a:t>
            </a:r>
          </a:p>
          <a:p>
            <a:pPr lvl="1"/>
            <a:r>
              <a:rPr lang="en-US" smtClean="0"/>
              <a:t>Nothing has happened to your local computer</a:t>
            </a:r>
          </a:p>
          <a:p>
            <a:pPr lvl="1"/>
            <a:r>
              <a:rPr lang="en-US" smtClean="0"/>
              <a:t>This was done on GitHub, but GitHub used Git to add the README.md file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87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Markdown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Easy-to-read, easy-to-write markup language</a:t>
            </a:r>
          </a:p>
          <a:p>
            <a:r>
              <a:rPr lang="en-US" smtClean="0"/>
              <a:t>Usually (always?) rendered as HTML</a:t>
            </a:r>
          </a:p>
          <a:p>
            <a:r>
              <a:rPr lang="en-US" smtClean="0"/>
              <a:t>Many implementations (aka “flavors”)</a:t>
            </a:r>
          </a:p>
          <a:p>
            <a:r>
              <a:rPr lang="en-US" smtClean="0"/>
              <a:t>Let’s edit </a:t>
            </a:r>
            <a:r>
              <a:rPr lang="en-US"/>
              <a:t>README.md using </a:t>
            </a:r>
            <a:r>
              <a:rPr lang="en-US" smtClean="0"/>
              <a:t>GitHub!</a:t>
            </a:r>
            <a:endParaRPr lang="en-US"/>
          </a:p>
          <a:p>
            <a:r>
              <a:rPr lang="en-US" smtClean="0"/>
              <a:t>Common syntax:</a:t>
            </a:r>
          </a:p>
          <a:p>
            <a:pPr lvl="1"/>
            <a:r>
              <a:rPr lang="en-US" smtClean="0"/>
              <a:t>## Header size 2</a:t>
            </a:r>
          </a:p>
          <a:p>
            <a:pPr lvl="1"/>
            <a:r>
              <a:rPr lang="en-US" smtClean="0"/>
              <a:t>*italics* and **bold**</a:t>
            </a:r>
          </a:p>
          <a:p>
            <a:pPr lvl="1"/>
            <a:r>
              <a:rPr lang="en-US" smtClean="0"/>
              <a:t>[link to GitHub](https://github.com)</a:t>
            </a:r>
          </a:p>
          <a:p>
            <a:pPr lvl="1"/>
            <a:r>
              <a:rPr lang="en-US" smtClean="0"/>
              <a:t>* bullet</a:t>
            </a:r>
          </a:p>
          <a:p>
            <a:pPr lvl="1"/>
            <a:r>
              <a:rPr lang="en-US" smtClean="0"/>
              <a:t>`inline code` and ```code blocks```</a:t>
            </a:r>
          </a:p>
          <a:p>
            <a:r>
              <a:rPr lang="en-US" smtClean="0"/>
              <a:t>Valid HTML can also be used within Markdown</a:t>
            </a:r>
          </a:p>
        </p:txBody>
      </p:sp>
    </p:spTree>
    <p:extLst>
      <p:ext uri="{BB962C8B-B14F-4D97-AF65-F5344CB8AC3E}">
        <p14:creationId xmlns:p14="http://schemas.microsoft.com/office/powerpoint/2010/main" val="1934599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III. Using Git with GitHub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7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Preview of what you’re about to do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Copy your new GitHub repo to your computer</a:t>
            </a:r>
          </a:p>
          <a:p>
            <a:r>
              <a:rPr lang="en-US" smtClean="0"/>
              <a:t>Make some file changes locally</a:t>
            </a:r>
          </a:p>
          <a:p>
            <a:r>
              <a:rPr lang="en-US" smtClean="0"/>
              <a:t>Save those changes locally (“commit” them)</a:t>
            </a:r>
          </a:p>
          <a:p>
            <a:r>
              <a:rPr lang="en-US" smtClean="0"/>
              <a:t>Update your GitHub repo with those changes</a:t>
            </a:r>
          </a:p>
        </p:txBody>
      </p:sp>
    </p:spTree>
    <p:extLst>
      <p:ext uri="{BB962C8B-B14F-4D97-AF65-F5344CB8AC3E}">
        <p14:creationId xmlns:p14="http://schemas.microsoft.com/office/powerpoint/2010/main" val="2988114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Cloning your new GitHub repo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Cloning = copying to your local computer</a:t>
            </a:r>
          </a:p>
          <a:p>
            <a:pPr lvl="1"/>
            <a:r>
              <a:rPr lang="en-US" smtClean="0"/>
              <a:t>Like copying your Dropbox files to a new machine</a:t>
            </a:r>
          </a:p>
          <a:p>
            <a:r>
              <a:rPr lang="en-US" smtClean="0"/>
              <a:t>First, change your working directory to where you want the repo to be stored locally: </a:t>
            </a:r>
            <a:r>
              <a:rPr lang="en-US" smtClean="0">
                <a:solidFill>
                  <a:srgbClr val="C00000"/>
                </a:solidFill>
              </a:rPr>
              <a:t>cd</a:t>
            </a:r>
          </a:p>
          <a:p>
            <a:r>
              <a:rPr lang="en-US" smtClean="0"/>
              <a:t>Then, clone the repo: </a:t>
            </a:r>
            <a:r>
              <a:rPr lang="en-US" smtClean="0">
                <a:solidFill>
                  <a:srgbClr val="C00000"/>
                </a:solidFill>
              </a:rPr>
              <a:t>git clone &lt;URL&gt;</a:t>
            </a:r>
          </a:p>
          <a:p>
            <a:pPr lvl="1"/>
            <a:r>
              <a:rPr lang="en-US" smtClean="0"/>
              <a:t>Get URL from GitHub (ends in .git)</a:t>
            </a:r>
          </a:p>
          <a:p>
            <a:pPr lvl="1"/>
            <a:r>
              <a:rPr lang="en-US" smtClean="0"/>
              <a:t>Clones to a subdirectory of the working directory</a:t>
            </a:r>
          </a:p>
          <a:p>
            <a:pPr lvl="1"/>
            <a:r>
              <a:rPr lang="en-US" smtClean="0"/>
              <a:t>No visual feedback when you type your password</a:t>
            </a:r>
          </a:p>
          <a:p>
            <a:r>
              <a:rPr lang="en-US" smtClean="0"/>
              <a:t>Navigate to the repo (</a:t>
            </a:r>
            <a:r>
              <a:rPr lang="en-US" smtClean="0">
                <a:solidFill>
                  <a:srgbClr val="C00000"/>
                </a:solidFill>
              </a:rPr>
              <a:t>cd</a:t>
            </a:r>
            <a:r>
              <a:rPr lang="en-US" smtClean="0"/>
              <a:t>), then list the files (</a:t>
            </a:r>
            <a:r>
              <a:rPr lang="en-US" smtClean="0">
                <a:solidFill>
                  <a:srgbClr val="C00000"/>
                </a:solidFill>
              </a:rPr>
              <a:t>ls</a:t>
            </a:r>
            <a:r>
              <a:rPr lang="en-US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4453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Checking your remotes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“remote alias” is a reference to a repo not on your local computer</a:t>
            </a:r>
          </a:p>
          <a:p>
            <a:pPr lvl="1"/>
            <a:r>
              <a:rPr lang="en-US" smtClean="0"/>
              <a:t>Like a connection to your Dropbox account</a:t>
            </a:r>
          </a:p>
          <a:p>
            <a:r>
              <a:rPr lang="en-US" smtClean="0"/>
              <a:t>View </a:t>
            </a:r>
            <a:r>
              <a:rPr lang="en-US"/>
              <a:t>remotes: </a:t>
            </a:r>
            <a:r>
              <a:rPr lang="en-US">
                <a:solidFill>
                  <a:srgbClr val="C00000"/>
                </a:solidFill>
              </a:rPr>
              <a:t>git remote -</a:t>
            </a:r>
            <a:r>
              <a:rPr lang="en-US" smtClean="0">
                <a:solidFill>
                  <a:srgbClr val="C00000"/>
                </a:solidFill>
              </a:rPr>
              <a:t>v</a:t>
            </a:r>
            <a:endParaRPr lang="en-US" smtClean="0"/>
          </a:p>
          <a:p>
            <a:r>
              <a:rPr lang="en-US"/>
              <a:t>“origin” remote was set up by “git clone”</a:t>
            </a:r>
          </a:p>
          <a:p>
            <a:r>
              <a:rPr lang="en-US" smtClean="0"/>
              <a:t>Note: Remotes are repo-specific</a:t>
            </a:r>
          </a:p>
        </p:txBody>
      </p:sp>
    </p:spTree>
    <p:extLst>
      <p:ext uri="{BB962C8B-B14F-4D97-AF65-F5344CB8AC3E}">
        <p14:creationId xmlns:p14="http://schemas.microsoft.com/office/powerpoint/2010/main" val="3828473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Making changes, checking your status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Making changes:</a:t>
            </a:r>
          </a:p>
          <a:p>
            <a:pPr lvl="1"/>
            <a:r>
              <a:rPr lang="en-US" smtClean="0"/>
              <a:t>Modify README.md in any text editor</a:t>
            </a:r>
          </a:p>
          <a:p>
            <a:pPr lvl="1"/>
            <a:r>
              <a:rPr lang="en-US" smtClean="0"/>
              <a:t>Create a new file: </a:t>
            </a:r>
            <a:r>
              <a:rPr lang="en-US" smtClean="0">
                <a:solidFill>
                  <a:srgbClr val="C00000"/>
                </a:solidFill>
              </a:rPr>
              <a:t>touch &lt;filename&gt;</a:t>
            </a:r>
          </a:p>
          <a:p>
            <a:r>
              <a:rPr lang="en-US" smtClean="0"/>
              <a:t>Check your status: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</a:p>
          <a:p>
            <a:r>
              <a:rPr lang="en-US" smtClean="0"/>
              <a:t>File statuses (possibly color-coded):</a:t>
            </a:r>
          </a:p>
          <a:p>
            <a:pPr lvl="1"/>
            <a:r>
              <a:rPr lang="en-US" smtClean="0"/>
              <a:t>Untracked (red)</a:t>
            </a:r>
          </a:p>
          <a:p>
            <a:pPr lvl="1"/>
            <a:r>
              <a:rPr lang="en-US" smtClean="0"/>
              <a:t>Tracked and modified (red)</a:t>
            </a:r>
          </a:p>
          <a:p>
            <a:pPr lvl="1"/>
            <a:r>
              <a:rPr lang="en-US"/>
              <a:t>S</a:t>
            </a:r>
            <a:r>
              <a:rPr lang="en-US" smtClean="0"/>
              <a:t>taged for committing (green)</a:t>
            </a:r>
          </a:p>
          <a:p>
            <a:pPr lvl="1"/>
            <a:r>
              <a:rPr lang="en-US" smtClean="0"/>
              <a:t>Committed</a:t>
            </a:r>
          </a:p>
        </p:txBody>
      </p:sp>
    </p:spTree>
    <p:extLst>
      <p:ext uri="{BB962C8B-B14F-4D97-AF65-F5344CB8AC3E}">
        <p14:creationId xmlns:p14="http://schemas.microsoft.com/office/powerpoint/2010/main" val="3431436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I. Introduction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1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Staging and committing changes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Stage changes for committing:</a:t>
            </a:r>
          </a:p>
          <a:p>
            <a:pPr lvl="1"/>
            <a:r>
              <a:rPr lang="en-US" smtClean="0"/>
              <a:t>Add a single file: </a:t>
            </a:r>
            <a:r>
              <a:rPr lang="en-US" smtClean="0">
                <a:solidFill>
                  <a:srgbClr val="C00000"/>
                </a:solidFill>
              </a:rPr>
              <a:t>git add &lt;filename&gt;</a:t>
            </a:r>
          </a:p>
          <a:p>
            <a:pPr lvl="1"/>
            <a:r>
              <a:rPr lang="en-US" smtClean="0"/>
              <a:t>Add all “red” files: </a:t>
            </a:r>
            <a:r>
              <a:rPr lang="en-US" smtClean="0">
                <a:solidFill>
                  <a:srgbClr val="C00000"/>
                </a:solidFill>
              </a:rPr>
              <a:t>git add -A</a:t>
            </a:r>
          </a:p>
          <a:p>
            <a:r>
              <a:rPr lang="en-US" smtClean="0"/>
              <a:t>Check your status:</a:t>
            </a:r>
          </a:p>
          <a:p>
            <a:pPr lvl="1"/>
            <a:r>
              <a:rPr lang="en-US" smtClean="0"/>
              <a:t>Red files have turned green</a:t>
            </a:r>
          </a:p>
          <a:p>
            <a:r>
              <a:rPr lang="en-US" smtClean="0"/>
              <a:t>Commit changes: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commit -m “message about commit”</a:t>
            </a:r>
          </a:p>
          <a:p>
            <a:r>
              <a:rPr lang="en-US" smtClean="0"/>
              <a:t>Check your status again!</a:t>
            </a:r>
          </a:p>
          <a:p>
            <a:r>
              <a:rPr lang="en-US" smtClean="0"/>
              <a:t>Check the log: </a:t>
            </a:r>
            <a:r>
              <a:rPr lang="en-US" smtClean="0">
                <a:solidFill>
                  <a:srgbClr val="C00000"/>
                </a:solidFill>
              </a:rPr>
              <a:t>git log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936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Pushing changes to GitHub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Everything you’ve done to your cloned repo (so far) has been local</a:t>
            </a:r>
          </a:p>
          <a:p>
            <a:r>
              <a:rPr lang="en-US" smtClean="0"/>
              <a:t>You’ve been working in the “master” branch</a:t>
            </a:r>
          </a:p>
          <a:p>
            <a:r>
              <a:rPr lang="en-US" smtClean="0"/>
              <a:t>Push committed changes to GitHub:</a:t>
            </a:r>
          </a:p>
          <a:p>
            <a:pPr lvl="1"/>
            <a:r>
              <a:rPr lang="en-US" smtClean="0"/>
              <a:t>Like syncing local file changes to Dropbox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push &lt;remote&gt; &lt;branch&gt;</a:t>
            </a:r>
          </a:p>
          <a:p>
            <a:pPr lvl="1"/>
            <a:r>
              <a:rPr lang="en-US" smtClean="0"/>
              <a:t>Often: </a:t>
            </a:r>
            <a:r>
              <a:rPr lang="en-US" smtClean="0">
                <a:solidFill>
                  <a:srgbClr val="C00000"/>
                </a:solidFill>
              </a:rPr>
              <a:t>git push origin master</a:t>
            </a:r>
          </a:p>
          <a:p>
            <a:r>
              <a:rPr lang="en-US" smtClean="0"/>
              <a:t>Refresh your GitHub repo to check!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82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recap of what you’ve done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Created a repo on GitHub</a:t>
            </a:r>
          </a:p>
          <a:p>
            <a:r>
              <a:rPr lang="en-US" smtClean="0"/>
              <a:t>Cloned repo to your local computer (</a:t>
            </a:r>
            <a:r>
              <a:rPr lang="en-US" smtClean="0">
                <a:solidFill>
                  <a:srgbClr val="C00000"/>
                </a:solidFill>
              </a:rPr>
              <a:t>git clone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Automatically sets up your “origin” remote</a:t>
            </a:r>
          </a:p>
          <a:p>
            <a:r>
              <a:rPr lang="en-US" smtClean="0"/>
              <a:t>Made two file changes</a:t>
            </a:r>
          </a:p>
          <a:p>
            <a:r>
              <a:rPr lang="en-US" smtClean="0"/>
              <a:t>Staged changes for committing (</a:t>
            </a:r>
            <a:r>
              <a:rPr lang="en-US" smtClean="0">
                <a:solidFill>
                  <a:srgbClr val="C00000"/>
                </a:solidFill>
              </a:rPr>
              <a:t>git add</a:t>
            </a:r>
            <a:r>
              <a:rPr lang="en-US" smtClean="0"/>
              <a:t>)</a:t>
            </a:r>
          </a:p>
          <a:p>
            <a:r>
              <a:rPr lang="en-US" smtClean="0"/>
              <a:t>Committed changes (</a:t>
            </a:r>
            <a:r>
              <a:rPr lang="en-US" smtClean="0">
                <a:solidFill>
                  <a:srgbClr val="C00000"/>
                </a:solidFill>
              </a:rPr>
              <a:t>git commit</a:t>
            </a:r>
            <a:r>
              <a:rPr lang="en-US" smtClean="0"/>
              <a:t>)</a:t>
            </a:r>
          </a:p>
          <a:p>
            <a:r>
              <a:rPr lang="en-US" smtClean="0"/>
              <a:t>Pushed changes to GitHub (</a:t>
            </a:r>
            <a:r>
              <a:rPr lang="en-US" smtClean="0">
                <a:solidFill>
                  <a:srgbClr val="C00000"/>
                </a:solidFill>
              </a:rPr>
              <a:t>git push</a:t>
            </a:r>
            <a:r>
              <a:rPr lang="en-US" smtClean="0"/>
              <a:t>)</a:t>
            </a:r>
          </a:p>
          <a:p>
            <a:r>
              <a:rPr lang="en-US" smtClean="0"/>
              <a:t>Inspected along the way (</a:t>
            </a:r>
            <a:r>
              <a:rPr lang="en-US" smtClean="0">
                <a:solidFill>
                  <a:srgbClr val="C00000"/>
                </a:solidFill>
              </a:rPr>
              <a:t>git remote</a:t>
            </a:r>
            <a:r>
              <a:rPr lang="en-US" smtClean="0"/>
              <a:t>,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  <a:r>
              <a:rPr lang="en-US" smtClean="0"/>
              <a:t>, </a:t>
            </a:r>
            <a:r>
              <a:rPr lang="en-US" smtClean="0">
                <a:solidFill>
                  <a:srgbClr val="C00000"/>
                </a:solidFill>
              </a:rPr>
              <a:t>git log</a:t>
            </a:r>
            <a:r>
              <a:rPr lang="en-US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15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Let’s do it again!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Modify or add a file, then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</a:p>
          <a:p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add &lt;filename&gt;</a:t>
            </a:r>
            <a:r>
              <a:rPr lang="en-US" smtClean="0"/>
              <a:t>, then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</a:p>
          <a:p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commit -m “message”</a:t>
            </a:r>
          </a:p>
          <a:p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push origin master</a:t>
            </a:r>
          </a:p>
          <a:p>
            <a:r>
              <a:rPr lang="en-US" smtClean="0"/>
              <a:t>Refresh your GitHub repo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09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IV. Updating a Local Repo</a:t>
            </a:r>
            <a:br>
              <a:rPr lang="en-US" smtClean="0"/>
            </a:br>
            <a:r>
              <a:rPr lang="en-US" smtClean="0"/>
              <a:t>from GitHub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10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Changes being made remotely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/>
          </a:bodyPr>
          <a:lstStyle/>
          <a:p>
            <a:r>
              <a:rPr lang="en-US" smtClean="0"/>
              <a:t>So far, repo changes have been made on your local machine and then pushed to GitHub</a:t>
            </a:r>
          </a:p>
          <a:p>
            <a:r>
              <a:rPr lang="en-US" smtClean="0"/>
              <a:t>What if you clone someone else’s GitHub repo, and then they make changes to it?</a:t>
            </a:r>
          </a:p>
          <a:p>
            <a:r>
              <a:rPr lang="en-US" smtClean="0"/>
              <a:t>Git </a:t>
            </a:r>
            <a:r>
              <a:rPr lang="en-US"/>
              <a:t>does not automatically update your local repository with remote </a:t>
            </a:r>
            <a:r>
              <a:rPr lang="en-US" smtClean="0"/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2298330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Pulling changes from GitHub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mtClean="0"/>
              <a:t>Git allows you to manually “pull” changes from remote locations</a:t>
            </a:r>
          </a:p>
          <a:p>
            <a:pPr lvl="1"/>
            <a:r>
              <a:rPr lang="en-US" smtClean="0"/>
              <a:t>Like syncing your local files from Dropbox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git pull &lt;remote&gt; &lt;branch&gt;</a:t>
            </a:r>
          </a:p>
          <a:p>
            <a:pPr lvl="1"/>
            <a:r>
              <a:rPr lang="en-US" smtClean="0"/>
              <a:t>Often: </a:t>
            </a:r>
            <a:r>
              <a:rPr lang="en-US" smtClean="0">
                <a:solidFill>
                  <a:srgbClr val="FF0000"/>
                </a:solidFill>
              </a:rPr>
              <a:t>git pull origin master</a:t>
            </a:r>
          </a:p>
          <a:p>
            <a:r>
              <a:rPr lang="en-US" smtClean="0"/>
              <a:t>Let’s practice with the DAT7 repo!</a:t>
            </a:r>
          </a:p>
        </p:txBody>
      </p:sp>
    </p:spTree>
    <p:extLst>
      <p:ext uri="{BB962C8B-B14F-4D97-AF65-F5344CB8AC3E}">
        <p14:creationId xmlns:p14="http://schemas.microsoft.com/office/powerpoint/2010/main" val="34833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pulling from </a:t>
            </a:r>
            <a:r>
              <a:rPr lang="en-US" dirty="0"/>
              <a:t>DAT-BOS-16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Clone the </a:t>
            </a:r>
            <a:r>
              <a:rPr lang="en-US" dirty="0"/>
              <a:t>DAT-BOS-16 </a:t>
            </a:r>
            <a:r>
              <a:rPr lang="en-US" dirty="0" smtClean="0"/>
              <a:t>repo (if you haven’t already)</a:t>
            </a:r>
          </a:p>
          <a:p>
            <a:pPr lvl="1"/>
            <a:r>
              <a:rPr lang="en-US" dirty="0" smtClean="0"/>
              <a:t>Store it where you can find it easily</a:t>
            </a:r>
          </a:p>
          <a:p>
            <a:pPr lvl="1"/>
            <a:r>
              <a:rPr lang="en-US" dirty="0" smtClean="0"/>
              <a:t>Don’t store it inside another </a:t>
            </a:r>
            <a:r>
              <a:rPr lang="en-US" dirty="0" err="1" smtClean="0"/>
              <a:t>Git</a:t>
            </a:r>
            <a:r>
              <a:rPr lang="en-US" dirty="0" smtClean="0"/>
              <a:t> repo</a:t>
            </a:r>
          </a:p>
          <a:p>
            <a:r>
              <a:rPr lang="en-US" dirty="0"/>
              <a:t>Navigate to the repo (</a:t>
            </a:r>
            <a:r>
              <a:rPr lang="en-US" dirty="0">
                <a:solidFill>
                  <a:srgbClr val="C00000"/>
                </a:solidFill>
              </a:rPr>
              <a:t>cd</a:t>
            </a:r>
            <a:r>
              <a:rPr lang="en-US" dirty="0" smtClean="0"/>
              <a:t>), </a:t>
            </a:r>
            <a:r>
              <a:rPr lang="en-US" dirty="0"/>
              <a:t>then list the files (</a:t>
            </a:r>
            <a:r>
              <a:rPr lang="en-US" dirty="0" err="1">
                <a:solidFill>
                  <a:srgbClr val="C00000"/>
                </a:solidFill>
              </a:rPr>
              <a:t>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pull origin master</a:t>
            </a:r>
          </a:p>
          <a:p>
            <a:r>
              <a:rPr lang="en-US" dirty="0" smtClean="0"/>
              <a:t>I’ll push a new change to </a:t>
            </a:r>
            <a:r>
              <a:rPr lang="en-US" dirty="0"/>
              <a:t>DAT-BOS-</a:t>
            </a:r>
            <a:r>
              <a:rPr lang="en-US" dirty="0" smtClean="0"/>
              <a:t>16</a:t>
            </a:r>
          </a:p>
          <a:p>
            <a:r>
              <a:rPr lang="en-US" dirty="0" smtClean="0"/>
              <a:t>Again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pull origin master</a:t>
            </a:r>
          </a:p>
        </p:txBody>
      </p:sp>
    </p:spTree>
    <p:extLst>
      <p:ext uri="{BB962C8B-B14F-4D97-AF65-F5344CB8AC3E}">
        <p14:creationId xmlns:p14="http://schemas.microsoft.com/office/powerpoint/2010/main" val="3109935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is pulling necessary?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/>
          </a:bodyPr>
          <a:lstStyle/>
          <a:p>
            <a:r>
              <a:rPr lang="en-US" smtClean="0"/>
              <a:t>Pulling is only necessary when changes have been made remotely but not locally</a:t>
            </a:r>
          </a:p>
          <a:p>
            <a:r>
              <a:rPr lang="en-US" smtClean="0"/>
              <a:t>Most common scenario: repo is owned by someone else</a:t>
            </a:r>
          </a:p>
          <a:p>
            <a:r>
              <a:rPr lang="en-US" smtClean="0"/>
              <a:t>Also common: you make changes to the same repo from multiple computers</a:t>
            </a:r>
          </a:p>
          <a:p>
            <a:r>
              <a:rPr lang="en-US" smtClean="0"/>
              <a:t>Good habit to pull before you start working</a:t>
            </a:r>
          </a:p>
          <a:p>
            <a:pPr lvl="1"/>
            <a:r>
              <a:rPr lang="en-US" smtClean="0"/>
              <a:t>No harm is done by pulling from a repo that hasn’t changed</a:t>
            </a:r>
          </a:p>
        </p:txBody>
      </p:sp>
    </p:spTree>
    <p:extLst>
      <p:ext uri="{BB962C8B-B14F-4D97-AF65-F5344CB8AC3E}">
        <p14:creationId xmlns:p14="http://schemas.microsoft.com/office/powerpoint/2010/main" val="4049578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Merge conflicts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most common problem when pulling is a “merge conflict”: there is a conflict between the changes being merged and changes you have made locally</a:t>
            </a:r>
          </a:p>
          <a:p>
            <a:r>
              <a:rPr lang="en-US" dirty="0" smtClean="0"/>
              <a:t>How to avoid merge conflicts:</a:t>
            </a:r>
          </a:p>
          <a:p>
            <a:pPr lvl="1"/>
            <a:r>
              <a:rPr lang="en-US" dirty="0" smtClean="0"/>
              <a:t>If you want to edit </a:t>
            </a:r>
            <a:r>
              <a:rPr lang="en-US" dirty="0"/>
              <a:t>DAT-BOS-16 </a:t>
            </a:r>
            <a:r>
              <a:rPr lang="en-US" dirty="0" smtClean="0"/>
              <a:t>files, make copies and edit the copies instead</a:t>
            </a:r>
          </a:p>
          <a:p>
            <a:r>
              <a:rPr lang="en-US" dirty="0" smtClean="0"/>
              <a:t>How to resolve a merge conflict:</a:t>
            </a:r>
          </a:p>
          <a:p>
            <a:pPr lvl="1"/>
            <a:r>
              <a:rPr lang="en-US" dirty="0" smtClean="0"/>
              <a:t>Discard your changes: 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checkout -- &lt;filename&gt;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Then try pulling again</a:t>
            </a:r>
          </a:p>
        </p:txBody>
      </p:sp>
    </p:spTree>
    <p:extLst>
      <p:ext uri="{BB962C8B-B14F-4D97-AF65-F5344CB8AC3E}">
        <p14:creationId xmlns:p14="http://schemas.microsoft.com/office/powerpoint/2010/main" val="1021624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learn version control?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Useful to have a formal system for tracking different versions of your work</a:t>
            </a:r>
          </a:p>
          <a:p>
            <a:r>
              <a:rPr lang="en-US" smtClean="0"/>
              <a:t>Especially useful when you write code</a:t>
            </a:r>
          </a:p>
          <a:p>
            <a:r>
              <a:rPr lang="en-US" smtClean="0"/>
              <a:t>Enables teams to easily collaborate on the same codebase</a:t>
            </a:r>
          </a:p>
          <a:p>
            <a:r>
              <a:rPr lang="en-US" smtClean="0"/>
              <a:t>Enables you to contribute to open source projects</a:t>
            </a:r>
          </a:p>
          <a:p>
            <a:r>
              <a:rPr lang="en-US" smtClean="0"/>
              <a:t>Attractive skill for employment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3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V. Assorted Tips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44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Deleting or moving a repo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Deleting a GitHub repo:</a:t>
            </a:r>
          </a:p>
          <a:p>
            <a:pPr lvl="1"/>
            <a:r>
              <a:rPr lang="en-US" smtClean="0"/>
              <a:t>Settings, then Delete</a:t>
            </a:r>
          </a:p>
          <a:p>
            <a:r>
              <a:rPr lang="en-US" smtClean="0"/>
              <a:t>Deleting a local repo:</a:t>
            </a:r>
          </a:p>
          <a:p>
            <a:pPr lvl="1"/>
            <a:r>
              <a:rPr lang="en-US" smtClean="0"/>
              <a:t>Just delete the folder!</a:t>
            </a:r>
          </a:p>
          <a:p>
            <a:r>
              <a:rPr lang="en-US" smtClean="0"/>
              <a:t>Moving a local repo:</a:t>
            </a:r>
          </a:p>
          <a:p>
            <a:pPr lvl="1"/>
            <a:r>
              <a:rPr lang="en-US" smtClean="0"/>
              <a:t>Just move the folder!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34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Gists</a:t>
            </a:r>
            <a:r>
              <a:rPr lang="en-US" smtClean="0"/>
              <a:t>: lightweight repos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mtClean="0"/>
              <a:t>You have access to Gist</a:t>
            </a:r>
            <a:r>
              <a:rPr lang="en-US"/>
              <a:t>: </a:t>
            </a:r>
            <a:r>
              <a:rPr lang="en-US" smtClean="0">
                <a:hlinkClick r:id="rId2"/>
              </a:rPr>
              <a:t>gist.github.com</a:t>
            </a:r>
            <a:endParaRPr lang="en-US" smtClean="0"/>
          </a:p>
          <a:p>
            <a:r>
              <a:rPr lang="en-US" smtClean="0"/>
              <a:t>Can include one or more files</a:t>
            </a:r>
          </a:p>
          <a:p>
            <a:r>
              <a:rPr lang="en-US" smtClean="0"/>
              <a:t>Useful for snippets, homework submissions</a:t>
            </a:r>
          </a:p>
          <a:p>
            <a:r>
              <a:rPr lang="en-US"/>
              <a:t>Can be public or secret (not private)</a:t>
            </a:r>
          </a:p>
          <a:p>
            <a:r>
              <a:rPr lang="en-US" smtClean="0"/>
              <a:t>Let’s </a:t>
            </a:r>
            <a:r>
              <a:rPr lang="en-US"/>
              <a:t>create one right now</a:t>
            </a:r>
            <a:r>
              <a:rPr lang="en-US" smtClean="0"/>
              <a:t>!</a:t>
            </a:r>
          </a:p>
          <a:p>
            <a:r>
              <a:rPr lang="en-US" smtClean="0"/>
              <a:t>Sharing the correct URL for a Gist</a:t>
            </a:r>
          </a:p>
          <a:p>
            <a:r>
              <a:rPr lang="en-US" smtClean="0"/>
              <a:t>Supports online editing, cloning</a:t>
            </a:r>
            <a:r>
              <a:rPr lang="en-US"/>
              <a:t>, committing, </a:t>
            </a:r>
            <a:r>
              <a:rPr lang="en-US" smtClean="0"/>
              <a:t>commenting, embedding, etc.</a:t>
            </a:r>
          </a:p>
        </p:txBody>
      </p:sp>
    </p:spTree>
    <p:extLst>
      <p:ext uri="{BB962C8B-B14F-4D97-AF65-F5344CB8AC3E}">
        <p14:creationId xmlns:p14="http://schemas.microsoft.com/office/powerpoint/2010/main" val="199383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Excluding files from a repo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a “.</a:t>
            </a:r>
            <a:r>
              <a:rPr lang="en-US" err="1" smtClean="0"/>
              <a:t>gitignore</a:t>
            </a:r>
            <a:r>
              <a:rPr lang="en-US" smtClean="0"/>
              <a:t>” file in your repo: </a:t>
            </a:r>
            <a:r>
              <a:rPr lang="en-US" smtClean="0">
                <a:solidFill>
                  <a:srgbClr val="C00000"/>
                </a:solidFill>
              </a:rPr>
              <a:t>touch .</a:t>
            </a:r>
            <a:r>
              <a:rPr lang="en-US" err="1" smtClean="0">
                <a:solidFill>
                  <a:srgbClr val="C00000"/>
                </a:solidFill>
              </a:rPr>
              <a:t>gitignore</a:t>
            </a:r>
            <a:endParaRPr lang="en-US" smtClean="0">
              <a:solidFill>
                <a:srgbClr val="C00000"/>
              </a:solidFill>
            </a:endParaRPr>
          </a:p>
          <a:p>
            <a:r>
              <a:rPr lang="en-US" smtClean="0"/>
              <a:t>Specify exclusions, one per line:</a:t>
            </a:r>
          </a:p>
          <a:p>
            <a:pPr lvl="1"/>
            <a:r>
              <a:rPr lang="en-US" smtClean="0"/>
              <a:t>Single files: pip-log.txt</a:t>
            </a:r>
          </a:p>
          <a:p>
            <a:pPr lvl="1"/>
            <a:r>
              <a:rPr lang="en-US" smtClean="0"/>
              <a:t>All files with a matching extension: *.</a:t>
            </a:r>
            <a:r>
              <a:rPr lang="en-US" err="1" smtClean="0"/>
              <a:t>pyc</a:t>
            </a:r>
            <a:endParaRPr lang="en-US" smtClean="0"/>
          </a:p>
          <a:p>
            <a:pPr lvl="1"/>
            <a:r>
              <a:rPr lang="en-US" smtClean="0"/>
              <a:t>Directories: </a:t>
            </a:r>
            <a:r>
              <a:rPr lang="en-US" err="1" smtClean="0"/>
              <a:t>env</a:t>
            </a:r>
            <a:r>
              <a:rPr lang="en-US" smtClean="0"/>
              <a:t>/</a:t>
            </a:r>
          </a:p>
          <a:p>
            <a:r>
              <a:rPr lang="en-US"/>
              <a:t>Templates: </a:t>
            </a:r>
            <a:r>
              <a:rPr lang="en-US" smtClean="0">
                <a:hlinkClick r:id="rId2"/>
              </a:rPr>
              <a:t>github.com/</a:t>
            </a:r>
            <a:r>
              <a:rPr lang="en-US" err="1" smtClean="0">
                <a:hlinkClick r:id="rId2"/>
              </a:rPr>
              <a:t>github</a:t>
            </a:r>
            <a:r>
              <a:rPr lang="en-US" smtClean="0">
                <a:hlinkClick r:id="rId2"/>
              </a:rPr>
              <a:t>/</a:t>
            </a:r>
            <a:r>
              <a:rPr lang="en-US" err="1" smtClean="0">
                <a:hlinkClick r:id="rId2"/>
              </a:rPr>
              <a:t>gitignore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28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ways to initialize Git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Initialize on GitHub:</a:t>
            </a:r>
          </a:p>
          <a:p>
            <a:pPr lvl="1"/>
            <a:r>
              <a:rPr lang="en-US" smtClean="0"/>
              <a:t>Create a repo on GitHub (with a README)</a:t>
            </a:r>
          </a:p>
          <a:p>
            <a:pPr lvl="1"/>
            <a:r>
              <a:rPr lang="en-US" smtClean="0"/>
              <a:t>Clone to your local machine</a:t>
            </a:r>
          </a:p>
          <a:p>
            <a:pPr lvl="1"/>
            <a:r>
              <a:rPr lang="en-US" smtClean="0"/>
              <a:t>This is what we did today (and what I recommend)</a:t>
            </a:r>
          </a:p>
          <a:p>
            <a:r>
              <a:rPr lang="en-US" smtClean="0"/>
              <a:t>Initialize locally:</a:t>
            </a:r>
          </a:p>
          <a:p>
            <a:pPr lvl="1"/>
            <a:r>
              <a:rPr lang="en-US" smtClean="0"/>
              <a:t>Initialize Git in an existing local directory: </a:t>
            </a:r>
            <a:r>
              <a:rPr lang="en-US" smtClean="0">
                <a:solidFill>
                  <a:srgbClr val="C00000"/>
                </a:solidFill>
              </a:rPr>
              <a:t>git </a:t>
            </a:r>
            <a:r>
              <a:rPr lang="en-US" err="1" smtClean="0">
                <a:solidFill>
                  <a:srgbClr val="C00000"/>
                </a:solidFill>
              </a:rPr>
              <a:t>init</a:t>
            </a:r>
            <a:endParaRPr lang="en-US" smtClean="0">
              <a:solidFill>
                <a:srgbClr val="C00000"/>
              </a:solidFill>
            </a:endParaRPr>
          </a:p>
          <a:p>
            <a:pPr lvl="1"/>
            <a:r>
              <a:rPr lang="en-US" smtClean="0"/>
              <a:t>Create a repo on GitHub (without a README)</a:t>
            </a:r>
          </a:p>
          <a:p>
            <a:pPr lvl="1"/>
            <a:r>
              <a:rPr lang="en-US" smtClean="0"/>
              <a:t>Add remote: </a:t>
            </a:r>
            <a:r>
              <a:rPr lang="en-US" smtClean="0">
                <a:solidFill>
                  <a:srgbClr val="C00000"/>
                </a:solidFill>
              </a:rPr>
              <a:t>git remote add origin &lt;URL&gt;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38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Git?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Version control system that allows you to track files and file changes in a repository (“repo”)</a:t>
            </a:r>
          </a:p>
          <a:p>
            <a:r>
              <a:rPr lang="en-US" smtClean="0"/>
              <a:t>Primarily used by software developers</a:t>
            </a:r>
          </a:p>
          <a:p>
            <a:r>
              <a:rPr lang="en-US" smtClean="0"/>
              <a:t>Most widely used version control system</a:t>
            </a:r>
          </a:p>
          <a:p>
            <a:pPr lvl="1"/>
            <a:r>
              <a:rPr lang="en-US" smtClean="0"/>
              <a:t>Alternatives: Mercurial, Subversion, CVS</a:t>
            </a:r>
          </a:p>
          <a:p>
            <a:r>
              <a:rPr lang="en-US" smtClean="0"/>
              <a:t>Runs from the command line (usually)</a:t>
            </a:r>
          </a:p>
          <a:p>
            <a:r>
              <a:rPr lang="en-US" smtClean="0"/>
              <a:t>Can be used alone or in a team</a:t>
            </a:r>
          </a:p>
        </p:txBody>
      </p:sp>
    </p:spTree>
    <p:extLst>
      <p:ext uri="{BB962C8B-B14F-4D97-AF65-F5344CB8AC3E}">
        <p14:creationId xmlns:p14="http://schemas.microsoft.com/office/powerpoint/2010/main" val="1860251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GitHub?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A website, not a version control system</a:t>
            </a:r>
          </a:p>
          <a:p>
            <a:r>
              <a:rPr lang="en-US" smtClean="0"/>
              <a:t>Allows you to put your Git repos online</a:t>
            </a:r>
          </a:p>
          <a:p>
            <a:pPr lvl="1"/>
            <a:r>
              <a:rPr lang="en-US" smtClean="0"/>
              <a:t>Largest code host in the world</a:t>
            </a:r>
          </a:p>
          <a:p>
            <a:pPr lvl="1"/>
            <a:r>
              <a:rPr lang="en-US" smtClean="0"/>
              <a:t>Alternative: Bitbucket</a:t>
            </a:r>
          </a:p>
          <a:p>
            <a:r>
              <a:rPr lang="en-US" smtClean="0"/>
              <a:t>Benefits of GitHub:</a:t>
            </a:r>
          </a:p>
          <a:p>
            <a:pPr lvl="1"/>
            <a:r>
              <a:rPr lang="en-US" smtClean="0"/>
              <a:t>Backup of files</a:t>
            </a:r>
          </a:p>
          <a:p>
            <a:pPr lvl="1"/>
            <a:r>
              <a:rPr lang="en-US" smtClean="0"/>
              <a:t>Visual interface for navigating repos</a:t>
            </a:r>
          </a:p>
          <a:p>
            <a:pPr lvl="1"/>
            <a:r>
              <a:rPr lang="en-US" smtClean="0"/>
              <a:t>Makes repo collaboration easy</a:t>
            </a:r>
          </a:p>
          <a:p>
            <a:r>
              <a:rPr lang="en-US" smtClean="0"/>
              <a:t>“GitHub is just Dropbox for Git”</a:t>
            </a:r>
          </a:p>
          <a:p>
            <a:r>
              <a:rPr lang="en-US" smtClean="0"/>
              <a:t>Note: Git does not require GitHub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88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 can be challenging to learn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Designed (by programmers) for power and flexibility over simplicity</a:t>
            </a:r>
          </a:p>
          <a:p>
            <a:r>
              <a:rPr lang="en-US" smtClean="0"/>
              <a:t>Hard to know if what you did was right</a:t>
            </a:r>
          </a:p>
          <a:p>
            <a:r>
              <a:rPr lang="en-US" smtClean="0"/>
              <a:t>Hard to explore since most actions are “permanent” (in a sense) and can have serious consequences</a:t>
            </a:r>
          </a:p>
          <a:p>
            <a:r>
              <a:rPr lang="en-US"/>
              <a:t>We’ll focus on the most important 10% of Git</a:t>
            </a:r>
          </a:p>
        </p:txBody>
      </p:sp>
    </p:spTree>
    <p:extLst>
      <p:ext uri="{BB962C8B-B14F-4D97-AF65-F5344CB8AC3E}">
        <p14:creationId xmlns:p14="http://schemas.microsoft.com/office/powerpoint/2010/main" val="2169124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DAT-BOS-16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‣ Open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ga</a:t>
            </a:r>
            <a:r>
              <a:rPr lang="en-US" dirty="0"/>
              <a:t>-students/DAT-BOS-16; click on </a:t>
            </a:r>
            <a:r>
              <a:rPr lang="en-US" dirty="0" smtClean="0"/>
              <a:t>the Fork </a:t>
            </a:r>
            <a:r>
              <a:rPr lang="en-US" dirty="0"/>
              <a:t>button on the top right; your fork is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/&lt;username&gt;/DAT-BOS-16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‣ </a:t>
            </a:r>
            <a:r>
              <a:rPr lang="en-US" dirty="0"/>
              <a:t>Using your terminal:</a:t>
            </a:r>
          </a:p>
          <a:p>
            <a:pPr marL="0" indent="0">
              <a:buNone/>
            </a:pPr>
            <a:r>
              <a:rPr lang="en-US" dirty="0"/>
              <a:t>‣ </a:t>
            </a:r>
            <a:r>
              <a:rPr lang="en-US" dirty="0" err="1"/>
              <a:t>git</a:t>
            </a:r>
            <a:r>
              <a:rPr lang="en-US" dirty="0"/>
              <a:t> clone https://</a:t>
            </a:r>
            <a:r>
              <a:rPr lang="en-US" dirty="0" err="1"/>
              <a:t>github.com</a:t>
            </a:r>
            <a:r>
              <a:rPr lang="en-US" dirty="0"/>
              <a:t>/&lt;username&gt;/DAT-BOS-16</a:t>
            </a:r>
          </a:p>
          <a:p>
            <a:pPr marL="0" indent="0">
              <a:buNone/>
            </a:pPr>
            <a:r>
              <a:rPr lang="en-US" dirty="0"/>
              <a:t>‣ cd DAT-BOS-16</a:t>
            </a:r>
          </a:p>
          <a:p>
            <a:pPr marL="0" indent="0">
              <a:buNone/>
            </a:pPr>
            <a:r>
              <a:rPr lang="en-US" dirty="0"/>
              <a:t>‣ </a:t>
            </a:r>
            <a:r>
              <a:rPr lang="en-US" dirty="0" err="1"/>
              <a:t>git</a:t>
            </a:r>
            <a:r>
              <a:rPr lang="en-US" dirty="0"/>
              <a:t> remote add upstream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gastudents</a:t>
            </a:r>
            <a:r>
              <a:rPr lang="en-US" dirty="0" smtClean="0"/>
              <a:t>/DAT</a:t>
            </a:r>
            <a:r>
              <a:rPr lang="en-US" dirty="0"/>
              <a:t>-BOS-16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55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DAT-BOS-16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Update your clone and fork (in that order)</a:t>
            </a:r>
          </a:p>
          <a:p>
            <a:pPr marL="0" indent="0">
              <a:buNone/>
            </a:pPr>
            <a:r>
              <a:rPr lang="en-US" dirty="0"/>
              <a:t>(recurring)</a:t>
            </a:r>
          </a:p>
          <a:p>
            <a:pPr marL="0" indent="0">
              <a:buNone/>
            </a:pPr>
            <a:r>
              <a:rPr lang="en-US" dirty="0"/>
              <a:t>‣ </a:t>
            </a:r>
            <a:r>
              <a:rPr lang="en-US" dirty="0" err="1"/>
              <a:t>git</a:t>
            </a:r>
            <a:r>
              <a:rPr lang="en-US" dirty="0"/>
              <a:t> fetch upstream</a:t>
            </a:r>
          </a:p>
          <a:p>
            <a:pPr marL="0" indent="0">
              <a:buNone/>
            </a:pPr>
            <a:r>
              <a:rPr lang="en-US" dirty="0"/>
              <a:t>‣ </a:t>
            </a:r>
            <a:r>
              <a:rPr lang="en-US" dirty="0" err="1"/>
              <a:t>git</a:t>
            </a:r>
            <a:r>
              <a:rPr lang="en-US" dirty="0"/>
              <a:t> merge upstream/master</a:t>
            </a:r>
          </a:p>
          <a:p>
            <a:pPr marL="0" indent="0">
              <a:buNone/>
            </a:pPr>
            <a:r>
              <a:rPr lang="en-US" dirty="0"/>
              <a:t>‣ </a:t>
            </a:r>
            <a:r>
              <a:rPr lang="en-US" dirty="0" err="1"/>
              <a:t>git</a:t>
            </a:r>
            <a:r>
              <a:rPr lang="en-US" dirty="0"/>
              <a:t> commit –m "Merged commits from </a:t>
            </a:r>
            <a:r>
              <a:rPr lang="en-US" dirty="0" err="1"/>
              <a:t>gastudents</a:t>
            </a:r>
            <a:r>
              <a:rPr lang="en-US" dirty="0"/>
              <a:t>/</a:t>
            </a:r>
          </a:p>
          <a:p>
            <a:pPr marL="0" indent="0">
              <a:buNone/>
            </a:pPr>
            <a:r>
              <a:rPr lang="en-US" dirty="0"/>
              <a:t>DAT-BOS-16 by xxx"</a:t>
            </a:r>
          </a:p>
          <a:p>
            <a:pPr marL="0" indent="0">
              <a:buNone/>
            </a:pPr>
            <a:r>
              <a:rPr lang="en-US" dirty="0"/>
              <a:t>‣ (if the merge was “Fast-forward”, i.e., trivial, there is no commit</a:t>
            </a:r>
          </a:p>
          <a:p>
            <a:pPr marL="0" indent="0">
              <a:buNone/>
            </a:pPr>
            <a:r>
              <a:rPr lang="en-US" dirty="0"/>
              <a:t>to do)</a:t>
            </a:r>
          </a:p>
          <a:p>
            <a:pPr marL="0" indent="0">
              <a:buNone/>
            </a:pPr>
            <a:r>
              <a:rPr lang="en-US" dirty="0"/>
              <a:t>‣ </a:t>
            </a:r>
            <a:r>
              <a:rPr lang="en-US" dirty="0" err="1"/>
              <a:t>git</a:t>
            </a:r>
            <a:r>
              <a:rPr lang="en-US" dirty="0"/>
              <a:t> push</a:t>
            </a:r>
          </a:p>
          <a:p>
            <a:pPr marL="0" indent="0">
              <a:buNone/>
            </a:pPr>
            <a:r>
              <a:rPr lang="en-US" dirty="0"/>
              <a:t>‣ (</a:t>
            </a:r>
            <a:r>
              <a:rPr lang="en-US" dirty="0" err="1"/>
              <a:t>Git</a:t>
            </a:r>
            <a:r>
              <a:rPr lang="en-US" dirty="0"/>
              <a:t> might ask you your </a:t>
            </a:r>
            <a:r>
              <a:rPr lang="en-US" dirty="0" err="1"/>
              <a:t>GitHub</a:t>
            </a:r>
            <a:r>
              <a:rPr lang="en-US" dirty="0"/>
              <a:t> credentials the first time</a:t>
            </a:r>
          </a:p>
          <a:p>
            <a:pPr marL="0" indent="0">
              <a:buNone/>
            </a:pPr>
            <a:r>
              <a:rPr lang="en-US" dirty="0"/>
              <a:t>around)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113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</TotalTime>
  <Words>2510</Words>
  <Application>Microsoft Macintosh PowerPoint</Application>
  <PresentationFormat>On-screen Show (4:3)</PresentationFormat>
  <Paragraphs>321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Introduction to Git and GitHub</vt:lpstr>
      <vt:lpstr>Agenda</vt:lpstr>
      <vt:lpstr>I. Introduction</vt:lpstr>
      <vt:lpstr>Why learn version control?</vt:lpstr>
      <vt:lpstr>What is Git?</vt:lpstr>
      <vt:lpstr>What is GitHub?</vt:lpstr>
      <vt:lpstr>Git can be challenging to learn</vt:lpstr>
      <vt:lpstr>DAT-BOS-16</vt:lpstr>
      <vt:lpstr>DAT-BOS-16</vt:lpstr>
      <vt:lpstr>DAT-BOS-16</vt:lpstr>
      <vt:lpstr>DAT-BOS-16</vt:lpstr>
      <vt:lpstr>DAT-BOS-16</vt:lpstr>
      <vt:lpstr>DAT-BOS-16</vt:lpstr>
      <vt:lpstr>DAT-BOS-16</vt:lpstr>
      <vt:lpstr>DAT-BOS-16</vt:lpstr>
      <vt:lpstr>DAT-BOS-16</vt:lpstr>
      <vt:lpstr>DAT-BOS-16</vt:lpstr>
      <vt:lpstr>DAT-BOS-16</vt:lpstr>
      <vt:lpstr>DAT-BOS-16</vt:lpstr>
      <vt:lpstr>II. Exploring GitHub</vt:lpstr>
      <vt:lpstr>Navigating a GitHub repo (1 of 2)</vt:lpstr>
      <vt:lpstr>Navigating a GitHub repo (2 of 2)</vt:lpstr>
      <vt:lpstr>Creating a repo on GitHub</vt:lpstr>
      <vt:lpstr>Basic Markdown</vt:lpstr>
      <vt:lpstr>III. Using Git with GitHub</vt:lpstr>
      <vt:lpstr>Preview of what you’re about to do</vt:lpstr>
      <vt:lpstr>Cloning your new GitHub repo</vt:lpstr>
      <vt:lpstr>Checking your remotes</vt:lpstr>
      <vt:lpstr>Making changes, checking your status</vt:lpstr>
      <vt:lpstr>Staging and committing changes</vt:lpstr>
      <vt:lpstr>Pushing changes to GitHub</vt:lpstr>
      <vt:lpstr>Quick recap of what you’ve done</vt:lpstr>
      <vt:lpstr>Let’s do it again!</vt:lpstr>
      <vt:lpstr>IV. Updating a Local Repo from GitHub</vt:lpstr>
      <vt:lpstr>Changes being made remotely</vt:lpstr>
      <vt:lpstr>Pulling changes from GitHub</vt:lpstr>
      <vt:lpstr>Practice pulling from DAT-BOS-16</vt:lpstr>
      <vt:lpstr>When is pulling necessary?</vt:lpstr>
      <vt:lpstr>Merge conflicts</vt:lpstr>
      <vt:lpstr>V. Assorted Tips</vt:lpstr>
      <vt:lpstr>Deleting or moving a repo</vt:lpstr>
      <vt:lpstr>Gists: lightweight repos</vt:lpstr>
      <vt:lpstr>Excluding files from a repo</vt:lpstr>
      <vt:lpstr>Two ways to initialize Git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and GitHub</dc:title>
  <dc:creator>Kevin</dc:creator>
  <cp:lastModifiedBy>Nik Brown</cp:lastModifiedBy>
  <cp:revision>173</cp:revision>
  <dcterms:created xsi:type="dcterms:W3CDTF">2006-08-16T00:00:00Z</dcterms:created>
  <dcterms:modified xsi:type="dcterms:W3CDTF">2017-04-10T19:43:12Z</dcterms:modified>
</cp:coreProperties>
</file>