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10" r:id="rId3"/>
    <p:sldMasterId id="214748371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7302500" cx="13004800"/>
  <p:notesSz cx="6858000" cy="9144000"/>
  <p:embeddedFontLst>
    <p:embeddedFont>
      <p:font typeface="Merriweather Sans"/>
      <p:regular r:id="rId54"/>
      <p:bold r:id="rId55"/>
      <p:italic r:id="rId56"/>
      <p:boldItalic r:id="rId57"/>
    </p:embeddedFont>
    <p:embeddedFont>
      <p:font typeface="Oswald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notesMaster" Target="notesMasters/notesMaster.xml"/><Relationship Id="rId6" Type="http://schemas.openxmlformats.org/officeDocument/2006/relationships/slide" Target="slides/slide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MerriweatherSans-bold.fntdata"/><Relationship Id="rId10" Type="http://schemas.openxmlformats.org/officeDocument/2006/relationships/slide" Target="slides/slide4.xml"/><Relationship Id="rId54" Type="http://schemas.openxmlformats.org/officeDocument/2006/relationships/font" Target="fonts/MerriweatherSans-regular.fntdata"/><Relationship Id="rId13" Type="http://schemas.openxmlformats.org/officeDocument/2006/relationships/slide" Target="slides/slide7.xml"/><Relationship Id="rId57" Type="http://schemas.openxmlformats.org/officeDocument/2006/relationships/font" Target="fonts/MerriweatherSans-boldItalic.fntdata"/><Relationship Id="rId12" Type="http://schemas.openxmlformats.org/officeDocument/2006/relationships/slide" Target="slides/slide6.xml"/><Relationship Id="rId56" Type="http://schemas.openxmlformats.org/officeDocument/2006/relationships/font" Target="fonts/MerriweatherSans-italic.fntdata"/><Relationship Id="rId15" Type="http://schemas.openxmlformats.org/officeDocument/2006/relationships/slide" Target="slides/slide9.xml"/><Relationship Id="rId59" Type="http://schemas.openxmlformats.org/officeDocument/2006/relationships/font" Target="fonts/Oswald-bold.fntdata"/><Relationship Id="rId14" Type="http://schemas.openxmlformats.org/officeDocument/2006/relationships/slide" Target="slides/slide8.xml"/><Relationship Id="rId58" Type="http://schemas.openxmlformats.org/officeDocument/2006/relationships/font" Target="fonts/Oswal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228600" lvl="1" marL="0" marR="0" rtl="0" algn="l">
              <a:spcBef>
                <a:spcPts val="0"/>
              </a:spcBef>
              <a:defRPr/>
            </a:lvl2pPr>
            <a:lvl3pPr indent="457200" lvl="2" marL="0" marR="0" rtl="0" algn="l">
              <a:spcBef>
                <a:spcPts val="0"/>
              </a:spcBef>
              <a:defRPr/>
            </a:lvl3pPr>
            <a:lvl4pPr indent="685800" lvl="3" marL="0" marR="0" rtl="0" algn="l">
              <a:spcBef>
                <a:spcPts val="0"/>
              </a:spcBef>
              <a:defRPr/>
            </a:lvl4pPr>
            <a:lvl5pPr indent="914400" lvl="4" marL="0" marR="0" rtl="0" algn="l">
              <a:spcBef>
                <a:spcPts val="0"/>
              </a:spcBef>
              <a:defRPr/>
            </a:lvl5pPr>
            <a:lvl6pPr indent="1143000" lvl="5" marL="0" marR="0" rtl="0" algn="l">
              <a:spcBef>
                <a:spcPts val="0"/>
              </a:spcBef>
              <a:defRPr/>
            </a:lvl6pPr>
            <a:lvl7pPr indent="1371600" lvl="6" marL="0" marR="0" rtl="0" algn="l">
              <a:spcBef>
                <a:spcPts val="0"/>
              </a:spcBef>
              <a:defRPr/>
            </a:lvl7pPr>
            <a:lvl8pPr indent="1600200" lvl="7" marL="0" marR="0" rtl="0" algn="l">
              <a:spcBef>
                <a:spcPts val="0"/>
              </a:spcBef>
              <a:defRPr/>
            </a:lvl8pPr>
            <a:lvl9pPr indent="182880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" name="Shape 5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5" name="Shape 58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" name="Shape 6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9" name="Shape 68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5" name="Shape 69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Shape 74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" name="Shape 7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Shape 76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" name="Shape 7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0" name="Shape 78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" name="Shape 7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2" name="Shape 79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" name="Shape 7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5" name="Shape 80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" name="Shape 8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" name="Shape 8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9" name="Shape 8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0.png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3.png"/><Relationship Id="rId3" Type="http://schemas.openxmlformats.org/officeDocument/2006/relationships/image" Target="../media/image05.png"/><Relationship Id="rId4" Type="http://schemas.openxmlformats.org/officeDocument/2006/relationships/image" Target="../media/image06.png"/><Relationship Id="rId11" Type="http://schemas.openxmlformats.org/officeDocument/2006/relationships/image" Target="../media/image15.png"/><Relationship Id="rId10" Type="http://schemas.openxmlformats.org/officeDocument/2006/relationships/image" Target="../media/image11.png"/><Relationship Id="rId9" Type="http://schemas.openxmlformats.org/officeDocument/2006/relationships/image" Target="../media/image13.png"/><Relationship Id="rId5" Type="http://schemas.openxmlformats.org/officeDocument/2006/relationships/image" Target="../media/image04.png"/><Relationship Id="rId6" Type="http://schemas.openxmlformats.org/officeDocument/2006/relationships/image" Target="../media/image10.png"/><Relationship Id="rId7" Type="http://schemas.openxmlformats.org/officeDocument/2006/relationships/image" Target="../media/image07.png"/><Relationship Id="rId8" Type="http://schemas.openxmlformats.org/officeDocument/2006/relationships/image" Target="../media/image0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1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1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2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30.png"/><Relationship Id="rId3" Type="http://schemas.openxmlformats.org/officeDocument/2006/relationships/image" Target="../media/image22.jpg"/><Relationship Id="rId4" Type="http://schemas.openxmlformats.org/officeDocument/2006/relationships/image" Target="../media/image18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Relationship Id="rId3" Type="http://schemas.openxmlformats.org/officeDocument/2006/relationships/image" Target="../media/image31.jpg"/><Relationship Id="rId4" Type="http://schemas.openxmlformats.org/officeDocument/2006/relationships/image" Target="../media/image23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32.png"/><Relationship Id="rId11" Type="http://schemas.openxmlformats.org/officeDocument/2006/relationships/image" Target="../media/image36.png"/><Relationship Id="rId10" Type="http://schemas.openxmlformats.org/officeDocument/2006/relationships/image" Target="../media/image35.png"/><Relationship Id="rId9" Type="http://schemas.openxmlformats.org/officeDocument/2006/relationships/image" Target="../media/image34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Relationship Id="rId7" Type="http://schemas.openxmlformats.org/officeDocument/2006/relationships/image" Target="../media/image27.png"/><Relationship Id="rId8" Type="http://schemas.openxmlformats.org/officeDocument/2006/relationships/image" Target="../media/image3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jp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9.png"/><Relationship Id="rId3" Type="http://schemas.openxmlformats.org/officeDocument/2006/relationships/image" Target="../media/image41.jpg"/><Relationship Id="rId4" Type="http://schemas.openxmlformats.org/officeDocument/2006/relationships/image" Target="../media/image39.jp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1.jp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16.png"/><Relationship Id="rId3" Type="http://schemas.openxmlformats.org/officeDocument/2006/relationships/image" Target="../media/image08.jpg"/><Relationship Id="rId4" Type="http://schemas.openxmlformats.org/officeDocument/2006/relationships/image" Target="../media/image02.jpg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pter">
    <p:bg>
      <p:bgPr>
        <a:solidFill>
          <a:srgbClr val="1EC9C6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llou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flipH="1" rot="10800000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&amp;A">
    <p:bg>
      <p:bgPr>
        <a:solidFill>
          <a:srgbClr val="FFDB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it Tickets">
    <p:bg>
      <p:bgPr>
        <a:solidFill>
          <a:srgbClr val="FFAFC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Text,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cussion"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 w/ Sourc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n-Bullete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der Rev"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Info"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">
    <p:bg>
      <p:bgPr>
        <a:solidFill>
          <a:srgbClr val="00000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pter">
    <p:bg>
      <p:bgPr>
        <a:solidFill>
          <a:srgbClr val="1EC9C6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Text, 1 Colum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ercise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flipH="1" rot="10800000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flipH="1" rot="10800000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flipH="1" rot="10800000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flipH="1" rot="10800000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flipH="1" rot="10800000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/>
          <p:nvPr>
            <p:ph idx="1" type="body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ercis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flipH="1" rot="10800000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llout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flipH="1" rot="10800000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flipH="1" rot="10800000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flipH="1" rot="10800000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&amp;A">
    <p:bg>
      <p:bgPr>
        <a:solidFill>
          <a:srgbClr val="FFDB00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it Tickets">
    <p:bg>
      <p:bgPr>
        <a:solidFill>
          <a:srgbClr val="FFAFC0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 cop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flipH="1" rot="10800000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flipH="1" rot="10800000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51" name="Shape 351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/>
          <p:nvPr>
            <p:ph idx="1" type="body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cussion">
    <p:bg>
      <p:bgPr>
        <a:solidFill>
          <a:srgbClr val="000000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Image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 w/ Source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n-Bulleted Text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der Rev">
    <p:bg>
      <p:bgPr>
        <a:solidFill>
          <a:srgbClr val="000000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Info">
    <p:bg>
      <p:bgPr>
        <a:solidFill>
          <a:srgbClr val="000000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57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29" Type="http://schemas.openxmlformats.org/officeDocument/2006/relationships/slideLayout" Target="../slideLayouts/slideLayout59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31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48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defRPr/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defRPr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defRPr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defRPr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defRPr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defRPr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defRPr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defRPr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defRPr/>
            </a:lvl1pPr>
            <a:lvl2pPr indent="-78740" lvl="1" marL="660400" marR="0" rtl="0" algn="l">
              <a:spcBef>
                <a:spcPts val="1000"/>
              </a:spcBef>
              <a:buFont typeface="Merriweather Sans"/>
              <a:buChar char="‣"/>
              <a:defRPr/>
            </a:lvl2pPr>
            <a:lvl3pPr indent="-78739" lvl="2" marL="1117600" marR="0" rtl="0" algn="l">
              <a:spcBef>
                <a:spcPts val="1000"/>
              </a:spcBef>
              <a:buFont typeface="Merriweather Sans"/>
              <a:buChar char="‣"/>
              <a:defRPr/>
            </a:lvl3pPr>
            <a:lvl4pPr indent="-78739" lvl="3" marL="1574800" marR="0" rtl="0" algn="l">
              <a:spcBef>
                <a:spcPts val="1000"/>
              </a:spcBef>
              <a:buFont typeface="Merriweather Sans"/>
              <a:buChar char="‣"/>
              <a:defRPr/>
            </a:lvl4pPr>
            <a:lvl5pPr indent="-78739" lvl="4" marL="2032000" marR="0" rtl="0" algn="l">
              <a:spcBef>
                <a:spcPts val="1000"/>
              </a:spcBef>
              <a:buFont typeface="Merriweather Sans"/>
              <a:buChar char="‣"/>
              <a:defRPr/>
            </a:lvl5pPr>
            <a:lvl6pPr indent="-78739" lvl="5" marL="2654300" marR="0" rtl="0" algn="l">
              <a:spcBef>
                <a:spcPts val="1000"/>
              </a:spcBef>
              <a:buFont typeface="Arial"/>
              <a:buChar char="•"/>
              <a:defRPr/>
            </a:lvl6pPr>
            <a:lvl7pPr indent="-78739" lvl="6" marL="3009900" marR="0" rtl="0" algn="l">
              <a:spcBef>
                <a:spcPts val="1000"/>
              </a:spcBef>
              <a:buFont typeface="Arial"/>
              <a:buChar char="•"/>
              <a:defRPr/>
            </a:lvl7pPr>
            <a:lvl8pPr indent="-78740" lvl="7" marL="3365500" marR="0" rtl="0" algn="l">
              <a:spcBef>
                <a:spcPts val="1000"/>
              </a:spcBef>
              <a:buFont typeface="Arial"/>
              <a:buChar char="•"/>
              <a:defRPr/>
            </a:lvl8pPr>
            <a:lvl9pPr indent="-78740" lvl="8" marL="3721100" marR="0" rtl="0" algn="l">
              <a:spcBef>
                <a:spcPts val="1000"/>
              </a:spcBef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Shape 21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defRPr/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defRPr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defRPr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defRPr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defRPr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defRPr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defRPr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defRPr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defRPr/>
            </a:lvl1pPr>
            <a:lvl2pPr indent="-78740" lvl="1" marL="660400" marR="0" rtl="0" algn="l">
              <a:spcBef>
                <a:spcPts val="1000"/>
              </a:spcBef>
              <a:buFont typeface="Merriweather Sans"/>
              <a:buChar char="‣"/>
              <a:defRPr/>
            </a:lvl2pPr>
            <a:lvl3pPr indent="-78739" lvl="2" marL="1117600" marR="0" rtl="0" algn="l">
              <a:spcBef>
                <a:spcPts val="1000"/>
              </a:spcBef>
              <a:buFont typeface="Merriweather Sans"/>
              <a:buChar char="‣"/>
              <a:defRPr/>
            </a:lvl3pPr>
            <a:lvl4pPr indent="-78739" lvl="3" marL="1574800" marR="0" rtl="0" algn="l">
              <a:spcBef>
                <a:spcPts val="1000"/>
              </a:spcBef>
              <a:buFont typeface="Merriweather Sans"/>
              <a:buChar char="‣"/>
              <a:defRPr/>
            </a:lvl4pPr>
            <a:lvl5pPr indent="-78739" lvl="4" marL="2032000" marR="0" rtl="0" algn="l">
              <a:spcBef>
                <a:spcPts val="1000"/>
              </a:spcBef>
              <a:buFont typeface="Merriweather Sans"/>
              <a:buChar char="‣"/>
              <a:defRPr/>
            </a:lvl5pPr>
            <a:lvl6pPr indent="-78739" lvl="5" marL="2654300" marR="0" rtl="0" algn="l">
              <a:spcBef>
                <a:spcPts val="1000"/>
              </a:spcBef>
              <a:buFont typeface="Arial"/>
              <a:buChar char="•"/>
              <a:defRPr/>
            </a:lvl6pPr>
            <a:lvl7pPr indent="-78739" lvl="6" marL="3009900" marR="0" rtl="0" algn="l">
              <a:spcBef>
                <a:spcPts val="1000"/>
              </a:spcBef>
              <a:buFont typeface="Arial"/>
              <a:buChar char="•"/>
              <a:defRPr/>
            </a:lvl7pPr>
            <a:lvl8pPr indent="-78740" lvl="7" marL="3365500" marR="0" rtl="0" algn="l">
              <a:spcBef>
                <a:spcPts val="1000"/>
              </a:spcBef>
              <a:buFont typeface="Arial"/>
              <a:buChar char="•"/>
              <a:defRPr/>
            </a:lvl8pPr>
            <a:lvl9pPr indent="-78740" lvl="8" marL="3721100" marR="0" rtl="0" algn="l">
              <a:spcBef>
                <a:spcPts val="1000"/>
              </a:spcBef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414" name="Shape 414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INSTRUCTOR NOTES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421" name="Shape 421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MATERIALS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TOOLS OF THE TRADE</a:t>
            </a:r>
          </a:p>
        </p:txBody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Today we are going to review some of the tools we use in data science.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see how they fit into the wider programming environment.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start with the command line.  This is your portal to your computer and the outside world.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LOCAL MACHINE</a:t>
            </a:r>
          </a:p>
        </p:txBody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 your local computer, you have a variety of tools at your disposal.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Text editor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Programs/packages/tools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All of these can be accessed through the terminal or through a GUI (Graphical User Interface).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can navigate your files through the terminal or through Finder.</a:t>
            </a:r>
          </a:p>
        </p:txBody>
      </p:sp>
      <p:pic>
        <p:nvPicPr>
          <p:cNvPr id="485" name="Shape 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775" y="2222500"/>
            <a:ext cx="61912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491" name="Shape 491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FFD800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cxnSp>
        <p:nvCxnSpPr>
          <p:cNvPr id="492" name="Shape 492"/>
          <p:cNvCxnSpPr>
            <a:endCxn id="491" idx="1"/>
          </p:cNvCxnSpPr>
          <p:nvPr/>
        </p:nvCxnSpPr>
        <p:spPr>
          <a:xfrm flipH="1" rot="10800000">
            <a:off x="-30700" y="4004075"/>
            <a:ext cx="4996200" cy="2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3" name="Shape 493"/>
          <p:cNvCxnSpPr>
            <a:stCxn id="491" idx="3"/>
          </p:cNvCxnSpPr>
          <p:nvPr/>
        </p:nvCxnSpPr>
        <p:spPr>
          <a:xfrm flipH="1" rot="10800000">
            <a:off x="8039300" y="4002875"/>
            <a:ext cx="4965600" cy="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94" name="Shape 494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501" name="Shape 50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COMMAND LINE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walk through a few commands.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cd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pwd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$home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mkdir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open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access many tools with the terminal.  Let’s walk through a few.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COMMAND LINE</a:t>
            </a:r>
          </a:p>
        </p:txBody>
      </p:sp>
      <p:pic>
        <p:nvPicPr>
          <p:cNvPr id="508" name="Shape 5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287" y="2191875"/>
            <a:ext cx="572452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514" name="Shape 514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FFD800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515" name="Shape 515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FFD800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cxnSp>
        <p:nvCxnSpPr>
          <p:cNvPr id="516" name="Shape 516"/>
          <p:cNvCxnSpPr>
            <a:endCxn id="514" idx="1"/>
          </p:cNvCxnSpPr>
          <p:nvPr/>
        </p:nvCxnSpPr>
        <p:spPr>
          <a:xfrm flipH="1" rot="10800000">
            <a:off x="-30700" y="4004075"/>
            <a:ext cx="4996200" cy="2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7" name="Shape 517"/>
          <p:cNvCxnSpPr>
            <a:stCxn id="514" idx="3"/>
          </p:cNvCxnSpPr>
          <p:nvPr/>
        </p:nvCxnSpPr>
        <p:spPr>
          <a:xfrm flipH="1" rot="10800000">
            <a:off x="8039300" y="4002875"/>
            <a:ext cx="4965600" cy="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18" name="Shape 518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520" name="Shape 520"/>
          <p:cNvCxnSpPr>
            <a:endCxn id="515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521" name="Shape 521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27" name="Shape 52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EDITORS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TEXT EDITORS</a:t>
            </a:r>
          </a:p>
        </p:txBody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So far, we’ve used iPython Notebooks in place of a text editor.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there are many options available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eMacs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Vim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Sublime Text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see what Sublime Text look like with Python.</a:t>
            </a:r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545" y="3317775"/>
            <a:ext cx="1926899" cy="19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Shape 5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275" y="3204774"/>
            <a:ext cx="2156674" cy="215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Shape 5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42050" y="3266550"/>
            <a:ext cx="2033125" cy="20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542" name="Shape 542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FFD800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543" name="Shape 543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FFD800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544" name="Shape 544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FFD800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cxnSp>
        <p:nvCxnSpPr>
          <p:cNvPr id="545" name="Shape 545"/>
          <p:cNvCxnSpPr>
            <a:endCxn id="542" idx="1"/>
          </p:cNvCxnSpPr>
          <p:nvPr/>
        </p:nvCxnSpPr>
        <p:spPr>
          <a:xfrm flipH="1" rot="10800000">
            <a:off x="-30700" y="4004075"/>
            <a:ext cx="4996200" cy="2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6" name="Shape 546"/>
          <p:cNvCxnSpPr>
            <a:stCxn id="542" idx="3"/>
          </p:cNvCxnSpPr>
          <p:nvPr/>
        </p:nvCxnSpPr>
        <p:spPr>
          <a:xfrm flipH="1" rot="10800000">
            <a:off x="8039300" y="4002875"/>
            <a:ext cx="4965600" cy="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47" name="Shape 547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549" name="Shape 549"/>
          <p:cNvCxnSpPr>
            <a:endCxn id="543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550" name="Shape 550"/>
          <p:cNvCxnSpPr>
            <a:stCxn id="544" idx="1"/>
            <a:endCxn id="543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551" name="Shape 551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sp>
        <p:nvSpPr>
          <p:cNvPr id="552" name="Shape 552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58" name="Shape 5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Shape 55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a text editor?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you name any other examples?</a:t>
            </a:r>
          </a:p>
        </p:txBody>
      </p:sp>
      <p:sp>
        <p:nvSpPr>
          <p:cNvPr id="561" name="Shape 56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62" name="Shape 56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63" name="Shape 563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64" name="Shape 56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428" name="Shape 428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70" name="Shape 5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IPYTHON NOTEBOOK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IPYTHON NOTEBOOK</a:t>
            </a:r>
          </a:p>
        </p:txBody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Where does iPython Notebook fit in?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refer to the iPython Notebook docs to get a better idea:  the notebook combines the console, web apps, and markdown to capture the whole computation process.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iPython notebooks combine two components: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web application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Notebook documents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82" name="Shape 58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PYTHON PACKAGES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PYTHON PACKAGES</a:t>
            </a:r>
          </a:p>
        </p:txBody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terminal allows us to run programs and reach out to the outside world.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add programs and packages as needed.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add Python packages, we use a tool called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pip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pip install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 package with the command line.  We’ll install Beautiful Soup, a HTML/XML parsing package.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pip install beautifulsoup4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594" name="Shape 594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FFD800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595" name="Shape 595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FFD800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596" name="Shape 596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FFD800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sp>
        <p:nvSpPr>
          <p:cNvPr id="597" name="Shape 597"/>
          <p:cNvSpPr/>
          <p:nvPr/>
        </p:nvSpPr>
        <p:spPr>
          <a:xfrm>
            <a:off x="9296000" y="5227250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FFD800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Python and Packages</a:t>
            </a:r>
          </a:p>
        </p:txBody>
      </p:sp>
      <p:cxnSp>
        <p:nvCxnSpPr>
          <p:cNvPr id="598" name="Shape 598"/>
          <p:cNvCxnSpPr>
            <a:endCxn id="594" idx="1"/>
          </p:cNvCxnSpPr>
          <p:nvPr/>
        </p:nvCxnSpPr>
        <p:spPr>
          <a:xfrm flipH="1" rot="10800000">
            <a:off x="-30700" y="4004075"/>
            <a:ext cx="4996200" cy="2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9" name="Shape 599"/>
          <p:cNvCxnSpPr>
            <a:stCxn id="594" idx="3"/>
          </p:cNvCxnSpPr>
          <p:nvPr/>
        </p:nvCxnSpPr>
        <p:spPr>
          <a:xfrm flipH="1" rot="10800000">
            <a:off x="8039300" y="4002875"/>
            <a:ext cx="4965600" cy="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00" name="Shape 600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602" name="Shape 602"/>
          <p:cNvCxnSpPr>
            <a:endCxn id="595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603" name="Shape 603"/>
          <p:cNvCxnSpPr>
            <a:stCxn id="596" idx="1"/>
            <a:endCxn id="595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604" name="Shape 604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cxnSp>
        <p:nvCxnSpPr>
          <p:cNvPr id="605" name="Shape 605"/>
          <p:cNvCxnSpPr/>
          <p:nvPr/>
        </p:nvCxnSpPr>
        <p:spPr>
          <a:xfrm>
            <a:off x="8045825" y="4333275"/>
            <a:ext cx="2224200" cy="86669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606" name="Shape 606"/>
          <p:cNvSpPr txBox="1"/>
          <p:nvPr/>
        </p:nvSpPr>
        <p:spPr>
          <a:xfrm rot="1309168">
            <a:off x="8146909" y="4340362"/>
            <a:ext cx="2297924" cy="431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pip install</a:t>
            </a:r>
          </a:p>
        </p:txBody>
      </p:sp>
      <p:cxnSp>
        <p:nvCxnSpPr>
          <p:cNvPr id="607" name="Shape 607"/>
          <p:cNvCxnSpPr/>
          <p:nvPr/>
        </p:nvCxnSpPr>
        <p:spPr>
          <a:xfrm rot="10800000">
            <a:off x="7964024" y="4815824"/>
            <a:ext cx="1390200" cy="51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608" name="Shape 608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614" name="Shape 61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OUTSIDE WORLD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command line also allows you to download and use other tools and packages.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many tools for different purposes available in the outside world. </a:t>
            </a:r>
          </a:p>
        </p:txBody>
      </p:sp>
      <p:sp>
        <p:nvSpPr>
          <p:cNvPr id="620" name="Shape 62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THE OUTSIDE WORLD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626" name="Shape 626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FFD800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627" name="Shape 627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FFD800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628" name="Shape 628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FFD800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sp>
        <p:nvSpPr>
          <p:cNvPr id="629" name="Shape 629"/>
          <p:cNvSpPr/>
          <p:nvPr/>
        </p:nvSpPr>
        <p:spPr>
          <a:xfrm>
            <a:off x="9296000" y="5227250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FFD800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Python and Packages</a:t>
            </a:r>
          </a:p>
        </p:txBody>
      </p:sp>
      <p:sp>
        <p:nvSpPr>
          <p:cNvPr id="630" name="Shape 630"/>
          <p:cNvSpPr/>
          <p:nvPr/>
        </p:nvSpPr>
        <p:spPr>
          <a:xfrm>
            <a:off x="5132150" y="1295475"/>
            <a:ext cx="2740500" cy="1316699"/>
          </a:xfrm>
          <a:prstGeom prst="roundRect">
            <a:avLst>
              <a:gd fmla="val 16667" name="adj"/>
            </a:avLst>
          </a:prstGeom>
          <a:solidFill>
            <a:srgbClr val="FFD800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Tools and Packages</a:t>
            </a:r>
          </a:p>
        </p:txBody>
      </p:sp>
      <p:cxnSp>
        <p:nvCxnSpPr>
          <p:cNvPr id="631" name="Shape 631"/>
          <p:cNvCxnSpPr>
            <a:endCxn id="626" idx="1"/>
          </p:cNvCxnSpPr>
          <p:nvPr/>
        </p:nvCxnSpPr>
        <p:spPr>
          <a:xfrm flipH="1" rot="10800000">
            <a:off x="-30700" y="4004075"/>
            <a:ext cx="4996200" cy="2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2" name="Shape 632"/>
          <p:cNvCxnSpPr>
            <a:stCxn id="626" idx="3"/>
          </p:cNvCxnSpPr>
          <p:nvPr/>
        </p:nvCxnSpPr>
        <p:spPr>
          <a:xfrm flipH="1" rot="10800000">
            <a:off x="8039300" y="4002875"/>
            <a:ext cx="4965600" cy="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33" name="Shape 633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635" name="Shape 635"/>
          <p:cNvCxnSpPr>
            <a:endCxn id="627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636" name="Shape 636"/>
          <p:cNvCxnSpPr>
            <a:stCxn id="628" idx="1"/>
            <a:endCxn id="627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637" name="Shape 637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cxnSp>
        <p:nvCxnSpPr>
          <p:cNvPr id="638" name="Shape 638"/>
          <p:cNvCxnSpPr/>
          <p:nvPr/>
        </p:nvCxnSpPr>
        <p:spPr>
          <a:xfrm>
            <a:off x="8045825" y="4333275"/>
            <a:ext cx="2224200" cy="86669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639" name="Shape 639"/>
          <p:cNvSpPr txBox="1"/>
          <p:nvPr/>
        </p:nvSpPr>
        <p:spPr>
          <a:xfrm rot="1309168">
            <a:off x="8146909" y="4340362"/>
            <a:ext cx="2297924" cy="431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pip install</a:t>
            </a:r>
          </a:p>
        </p:txBody>
      </p:sp>
      <p:cxnSp>
        <p:nvCxnSpPr>
          <p:cNvPr id="640" name="Shape 640"/>
          <p:cNvCxnSpPr/>
          <p:nvPr/>
        </p:nvCxnSpPr>
        <p:spPr>
          <a:xfrm rot="10800000">
            <a:off x="7964024" y="4815824"/>
            <a:ext cx="1390200" cy="51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41" name="Shape 641"/>
          <p:cNvCxnSpPr>
            <a:stCxn id="630" idx="2"/>
            <a:endCxn id="626" idx="0"/>
          </p:cNvCxnSpPr>
          <p:nvPr/>
        </p:nvCxnSpPr>
        <p:spPr>
          <a:xfrm>
            <a:off x="6502400" y="2612174"/>
            <a:ext cx="0" cy="49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642" name="Shape 642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we saw with pip, the command line can connect us to the outside world.  This becomes more important for data.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may have HIPAA protected data.  This means we can’t leave this sensitive data on our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local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machine (i.e. laptop). 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to communicate with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remote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machine (i.e. server) to access the data via command line.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see a demonstration of this.</a:t>
            </a:r>
          </a:p>
        </p:txBody>
      </p:sp>
      <p:sp>
        <p:nvSpPr>
          <p:cNvPr id="648" name="Shape 64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THE OUTSIDE WORLD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654" name="Shape 654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FFD800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655" name="Shape 655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FFD800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656" name="Shape 656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FFD800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sp>
        <p:nvSpPr>
          <p:cNvPr id="657" name="Shape 657"/>
          <p:cNvSpPr/>
          <p:nvPr/>
        </p:nvSpPr>
        <p:spPr>
          <a:xfrm>
            <a:off x="9296000" y="5227250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FFD800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Python and Packages</a:t>
            </a:r>
          </a:p>
        </p:txBody>
      </p:sp>
      <p:sp>
        <p:nvSpPr>
          <p:cNvPr id="658" name="Shape 658"/>
          <p:cNvSpPr/>
          <p:nvPr/>
        </p:nvSpPr>
        <p:spPr>
          <a:xfrm>
            <a:off x="9296000" y="1295475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FFD800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Remote Computers,    e.g. AWS</a:t>
            </a:r>
          </a:p>
        </p:txBody>
      </p:sp>
      <p:sp>
        <p:nvSpPr>
          <p:cNvPr id="659" name="Shape 659"/>
          <p:cNvSpPr/>
          <p:nvPr/>
        </p:nvSpPr>
        <p:spPr>
          <a:xfrm>
            <a:off x="5132150" y="1295475"/>
            <a:ext cx="2740500" cy="1316699"/>
          </a:xfrm>
          <a:prstGeom prst="roundRect">
            <a:avLst>
              <a:gd fmla="val 16667" name="adj"/>
            </a:avLst>
          </a:prstGeom>
          <a:solidFill>
            <a:srgbClr val="FFD800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Tools and Packages</a:t>
            </a:r>
          </a:p>
        </p:txBody>
      </p:sp>
      <p:cxnSp>
        <p:nvCxnSpPr>
          <p:cNvPr id="660" name="Shape 660"/>
          <p:cNvCxnSpPr>
            <a:endCxn id="654" idx="1"/>
          </p:cNvCxnSpPr>
          <p:nvPr/>
        </p:nvCxnSpPr>
        <p:spPr>
          <a:xfrm flipH="1" rot="10800000">
            <a:off x="-30700" y="4004075"/>
            <a:ext cx="4996200" cy="2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61" name="Shape 661"/>
          <p:cNvCxnSpPr>
            <a:stCxn id="654" idx="3"/>
          </p:cNvCxnSpPr>
          <p:nvPr/>
        </p:nvCxnSpPr>
        <p:spPr>
          <a:xfrm flipH="1" rot="10800000">
            <a:off x="8039300" y="4002875"/>
            <a:ext cx="4965600" cy="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62" name="Shape 662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664" name="Shape 664"/>
          <p:cNvCxnSpPr>
            <a:endCxn id="655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665" name="Shape 665"/>
          <p:cNvCxnSpPr>
            <a:stCxn id="656" idx="1"/>
            <a:endCxn id="655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666" name="Shape 666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cxnSp>
        <p:nvCxnSpPr>
          <p:cNvPr id="667" name="Shape 667"/>
          <p:cNvCxnSpPr/>
          <p:nvPr/>
        </p:nvCxnSpPr>
        <p:spPr>
          <a:xfrm>
            <a:off x="8045825" y="4333275"/>
            <a:ext cx="2224200" cy="86669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668" name="Shape 668"/>
          <p:cNvSpPr txBox="1"/>
          <p:nvPr/>
        </p:nvSpPr>
        <p:spPr>
          <a:xfrm rot="1309168">
            <a:off x="8146909" y="4340362"/>
            <a:ext cx="2297924" cy="431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pip install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7964024" y="4815824"/>
            <a:ext cx="1390200" cy="51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70" name="Shape 670"/>
          <p:cNvCxnSpPr>
            <a:stCxn id="659" idx="2"/>
            <a:endCxn id="654" idx="0"/>
          </p:cNvCxnSpPr>
          <p:nvPr/>
        </p:nvCxnSpPr>
        <p:spPr>
          <a:xfrm>
            <a:off x="6502400" y="2612174"/>
            <a:ext cx="0" cy="49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671" name="Shape 671"/>
          <p:cNvCxnSpPr/>
          <p:nvPr/>
        </p:nvCxnSpPr>
        <p:spPr>
          <a:xfrm flipH="1" rot="10800000">
            <a:off x="7923175" y="2640474"/>
            <a:ext cx="1390200" cy="53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72" name="Shape 672"/>
          <p:cNvCxnSpPr/>
          <p:nvPr/>
        </p:nvCxnSpPr>
        <p:spPr>
          <a:xfrm flipH="1" rot="10800000">
            <a:off x="8045825" y="2926825"/>
            <a:ext cx="1267500" cy="48239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673" name="Shape 673"/>
          <p:cNvSpPr txBox="1"/>
          <p:nvPr/>
        </p:nvSpPr>
        <p:spPr>
          <a:xfrm rot="-1297962">
            <a:off x="7558707" y="2458252"/>
            <a:ext cx="1816331" cy="431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SSH/tunnel</a:t>
            </a:r>
          </a:p>
        </p:txBody>
      </p:sp>
      <p:sp>
        <p:nvSpPr>
          <p:cNvPr id="674" name="Shape 674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b="0" i="1" lang="en-US" sz="2800" u="none" cap="none" strike="noStrike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Insert Instructor Name</a:t>
            </a:r>
          </a:p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b="0" i="1" lang="en-US" sz="2800" u="none" cap="none" strike="noStrike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Title, Company </a:t>
            </a: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680" name="Shape 68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GIT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Version control is necessary when working on complex projects.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Git is a way of tracking changes we’ve made to our programs that allows us to go back in time to fix errors.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Combined with Github, Git is a powerful tool for collaborating with colleagues.  You can work on different aspects of projects simultaneously and merge the changes together seamlessly.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many different ways to use these tools.</a:t>
            </a:r>
          </a:p>
        </p:txBody>
      </p:sp>
      <p:sp>
        <p:nvSpPr>
          <p:cNvPr id="686" name="Shape 68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GIT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see an example of using Git and Github.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three primary commands we’ll use.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git add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git commit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git push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a colleague wants to implement our change, we may use the command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git pull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692" name="Shape 6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GIT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698" name="Shape 698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FFD800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699" name="Shape 699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FFD800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700" name="Shape 700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FFD800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sp>
        <p:nvSpPr>
          <p:cNvPr id="701" name="Shape 701"/>
          <p:cNvSpPr/>
          <p:nvPr/>
        </p:nvSpPr>
        <p:spPr>
          <a:xfrm>
            <a:off x="9296000" y="5227250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FFD800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Python and Packages</a:t>
            </a:r>
          </a:p>
        </p:txBody>
      </p:sp>
      <p:sp>
        <p:nvSpPr>
          <p:cNvPr id="702" name="Shape 702"/>
          <p:cNvSpPr/>
          <p:nvPr/>
        </p:nvSpPr>
        <p:spPr>
          <a:xfrm>
            <a:off x="635000" y="1295475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FFD800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Git and Github</a:t>
            </a:r>
          </a:p>
        </p:txBody>
      </p:sp>
      <p:sp>
        <p:nvSpPr>
          <p:cNvPr id="703" name="Shape 703"/>
          <p:cNvSpPr/>
          <p:nvPr/>
        </p:nvSpPr>
        <p:spPr>
          <a:xfrm>
            <a:off x="9296000" y="1295475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FFD800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Remote Computers,    e.g. AWS</a:t>
            </a:r>
          </a:p>
        </p:txBody>
      </p:sp>
      <p:sp>
        <p:nvSpPr>
          <p:cNvPr id="704" name="Shape 704"/>
          <p:cNvSpPr/>
          <p:nvPr/>
        </p:nvSpPr>
        <p:spPr>
          <a:xfrm>
            <a:off x="5132150" y="1295475"/>
            <a:ext cx="2740500" cy="1316699"/>
          </a:xfrm>
          <a:prstGeom prst="roundRect">
            <a:avLst>
              <a:gd fmla="val 16667" name="adj"/>
            </a:avLst>
          </a:prstGeom>
          <a:solidFill>
            <a:srgbClr val="FFD800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Tools and Packages</a:t>
            </a:r>
          </a:p>
        </p:txBody>
      </p:sp>
      <p:cxnSp>
        <p:nvCxnSpPr>
          <p:cNvPr id="705" name="Shape 705"/>
          <p:cNvCxnSpPr>
            <a:endCxn id="698" idx="1"/>
          </p:cNvCxnSpPr>
          <p:nvPr/>
        </p:nvCxnSpPr>
        <p:spPr>
          <a:xfrm flipH="1" rot="10800000">
            <a:off x="-30700" y="4004075"/>
            <a:ext cx="4996200" cy="2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6" name="Shape 706"/>
          <p:cNvCxnSpPr>
            <a:stCxn id="698" idx="3"/>
          </p:cNvCxnSpPr>
          <p:nvPr/>
        </p:nvCxnSpPr>
        <p:spPr>
          <a:xfrm flipH="1" rot="10800000">
            <a:off x="8039300" y="4002875"/>
            <a:ext cx="4965600" cy="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07" name="Shape 707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708" name="Shape 708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709" name="Shape 709"/>
          <p:cNvCxnSpPr>
            <a:endCxn id="699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710" name="Shape 710"/>
          <p:cNvCxnSpPr>
            <a:stCxn id="700" idx="1"/>
            <a:endCxn id="699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711" name="Shape 711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cxnSp>
        <p:nvCxnSpPr>
          <p:cNvPr id="712" name="Shape 712"/>
          <p:cNvCxnSpPr/>
          <p:nvPr/>
        </p:nvCxnSpPr>
        <p:spPr>
          <a:xfrm>
            <a:off x="8045825" y="4333275"/>
            <a:ext cx="2224200" cy="86669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13" name="Shape 713"/>
          <p:cNvSpPr txBox="1"/>
          <p:nvPr/>
        </p:nvSpPr>
        <p:spPr>
          <a:xfrm rot="1309168">
            <a:off x="8146909" y="4340362"/>
            <a:ext cx="2297924" cy="431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pip install</a:t>
            </a:r>
          </a:p>
        </p:txBody>
      </p:sp>
      <p:cxnSp>
        <p:nvCxnSpPr>
          <p:cNvPr id="714" name="Shape 714"/>
          <p:cNvCxnSpPr/>
          <p:nvPr/>
        </p:nvCxnSpPr>
        <p:spPr>
          <a:xfrm rot="10800000">
            <a:off x="7964024" y="4815824"/>
            <a:ext cx="1390200" cy="51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15" name="Shape 715"/>
          <p:cNvCxnSpPr/>
          <p:nvPr/>
        </p:nvCxnSpPr>
        <p:spPr>
          <a:xfrm rot="10800000">
            <a:off x="3719799" y="2763200"/>
            <a:ext cx="1284000" cy="47429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16" name="Shape 716"/>
          <p:cNvCxnSpPr/>
          <p:nvPr/>
        </p:nvCxnSpPr>
        <p:spPr>
          <a:xfrm rot="10800000">
            <a:off x="3580899" y="3049274"/>
            <a:ext cx="1390200" cy="52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717" name="Shape 717"/>
          <p:cNvSpPr txBox="1"/>
          <p:nvPr/>
        </p:nvSpPr>
        <p:spPr>
          <a:xfrm rot="1309273">
            <a:off x="3731335" y="2608607"/>
            <a:ext cx="1610925" cy="431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git push</a:t>
            </a:r>
          </a:p>
        </p:txBody>
      </p:sp>
      <p:sp>
        <p:nvSpPr>
          <p:cNvPr id="718" name="Shape 718"/>
          <p:cNvSpPr txBox="1"/>
          <p:nvPr/>
        </p:nvSpPr>
        <p:spPr>
          <a:xfrm rot="1309273">
            <a:off x="3332035" y="3267507"/>
            <a:ext cx="1610925" cy="431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git pull</a:t>
            </a:r>
          </a:p>
        </p:txBody>
      </p:sp>
      <p:cxnSp>
        <p:nvCxnSpPr>
          <p:cNvPr id="719" name="Shape 719"/>
          <p:cNvCxnSpPr>
            <a:stCxn id="704" idx="2"/>
            <a:endCxn id="698" idx="0"/>
          </p:cNvCxnSpPr>
          <p:nvPr/>
        </p:nvCxnSpPr>
        <p:spPr>
          <a:xfrm>
            <a:off x="6502400" y="2612174"/>
            <a:ext cx="0" cy="49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720" name="Shape 720"/>
          <p:cNvCxnSpPr/>
          <p:nvPr/>
        </p:nvCxnSpPr>
        <p:spPr>
          <a:xfrm flipH="1" rot="10800000">
            <a:off x="7923175" y="2640474"/>
            <a:ext cx="1390200" cy="53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21" name="Shape 721"/>
          <p:cNvCxnSpPr/>
          <p:nvPr/>
        </p:nvCxnSpPr>
        <p:spPr>
          <a:xfrm flipH="1" rot="10800000">
            <a:off x="8045825" y="2926825"/>
            <a:ext cx="1267500" cy="48239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722" name="Shape 722"/>
          <p:cNvSpPr txBox="1"/>
          <p:nvPr/>
        </p:nvSpPr>
        <p:spPr>
          <a:xfrm rot="-1297962">
            <a:off x="7558707" y="2458252"/>
            <a:ext cx="1816331" cy="431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SSH/tunnel</a:t>
            </a:r>
          </a:p>
        </p:txBody>
      </p:sp>
      <p:sp>
        <p:nvSpPr>
          <p:cNvPr id="723" name="Shape 723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729" name="Shape 7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Shape 730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1" name="Shape 731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a GUI?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the command line?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the big advantages of using the command line over a GUI?</a:t>
            </a:r>
          </a:p>
        </p:txBody>
      </p:sp>
      <p:sp>
        <p:nvSpPr>
          <p:cNvPr id="732" name="Shape 73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733" name="Shape 73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34" name="Shape 73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735" name="Shape 735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741" name="Shape 74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GIT AND COMMAND LINE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6" name="Shape 7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Shape 74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8" name="Shape 748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Let’s review the exercises from Codecademy Python.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Let’s review the exercises from the GA command line tutorial.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Are there any questions?</a:t>
            </a:r>
          </a:p>
        </p:txBody>
      </p:sp>
      <p:sp>
        <p:nvSpPr>
          <p:cNvPr id="749" name="Shape 74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Questions</a:t>
            </a:r>
          </a:p>
        </p:txBody>
      </p:sp>
      <p:sp>
        <p:nvSpPr>
          <p:cNvPr id="750" name="Shape 75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51" name="Shape 751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(20 minutes)</a:t>
            </a:r>
          </a:p>
        </p:txBody>
      </p:sp>
      <p:cxnSp>
        <p:nvCxnSpPr>
          <p:cNvPr id="752" name="Shape 75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53" name="Shape 753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GIT AND COMMAND LINE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759" name="Shape 75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ODDS AND PROBABILITY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" name="Shape 7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Shape 76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Some of you may already be familiar with odds and probability.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We will use the starter code in lesson-05 of the class repo to review the concepts of odds and probability. </a:t>
            </a:r>
          </a:p>
        </p:txBody>
      </p:sp>
      <p:sp>
        <p:nvSpPr>
          <p:cNvPr id="767" name="Shape 767"/>
          <p:cNvSpPr/>
          <p:nvPr/>
        </p:nvSpPr>
        <p:spPr>
          <a:xfrm>
            <a:off x="3052755" y="5792350"/>
            <a:ext cx="77898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 the questions in the notebook</a:t>
            </a:r>
          </a:p>
        </p:txBody>
      </p:sp>
      <p:sp>
        <p:nvSpPr>
          <p:cNvPr id="768" name="Shape 76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69" name="Shape 769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(20 minutes)</a:t>
            </a:r>
          </a:p>
        </p:txBody>
      </p:sp>
      <p:cxnSp>
        <p:nvCxnSpPr>
          <p:cNvPr id="770" name="Shape 77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71" name="Shape 771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GIT AND COMMAND LINE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777" name="Shape 77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Identify the data science toolkit</a:t>
            </a:r>
          </a:p>
          <a:p>
            <a:pPr indent="-256540" lvl="0" marL="203200" marR="0" rtl="0" algn="l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Navigate Git and the Command Line</a:t>
            </a:r>
          </a:p>
          <a:p>
            <a:pPr indent="-256540" lvl="0" marL="203200" marR="0" rtl="0" algn="l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Describe Probability vs Odds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are some common data science tools?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Why are these tools useful?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Any other questions?</a:t>
            </a:r>
          </a:p>
        </p:txBody>
      </p:sp>
      <p:sp>
        <p:nvSpPr>
          <p:cNvPr id="783" name="Shape 7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REVIEW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789" name="Shape 78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795" name="Shape 795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796" name="Shape 796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Homework:</a:t>
            </a: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802" name="Shape 80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808" name="Shape 808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809" name="Shape 809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800"/>
        </a:solidFill>
      </p:bgPr>
    </p:bg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815" name="Shape 81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16" name="Shape 81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17" name="Shape 81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AFC0"/>
        </a:solidFill>
      </p:bgPr>
    </p:bg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t/>
            </a:r>
            <a:endParaRPr b="1" sz="9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823" name="Shape 82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24" name="Shape 82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25" name="Shape 82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826" name="Shape 826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832" name="Shape 83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33" name="Shape 83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34" name="Shape 834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835" name="Shape 83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836" name="Shape 836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837" name="Shape 83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448" name="Shape 44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1" type="body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Explain the difference between variance and bias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 descriptive stats to understand your data</a:t>
            </a:r>
          </a:p>
        </p:txBody>
      </p:sp>
      <p:sp>
        <p:nvSpPr>
          <p:cNvPr id="454" name="Shape 45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LET’S DISCUSS THE CURRENT LESSON OBEJCTIVES</a:t>
            </a:r>
          </a:p>
        </p:txBody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Identify the data science toolkit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Navigate Git and the Command Line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Describe Probability vs. Odds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72" name="Shape 47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TOOLS OF THE TRADE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