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5"/>
  </p:sldMasterIdLst>
  <p:notesMasterIdLst>
    <p:notesMasterId r:id="rId42"/>
  </p:notesMasterIdLst>
  <p:handoutMasterIdLst>
    <p:handoutMasterId r:id="rId43"/>
  </p:handoutMasterIdLst>
  <p:sldIdLst>
    <p:sldId id="760" r:id="rId6"/>
    <p:sldId id="514" r:id="rId7"/>
    <p:sldId id="759" r:id="rId8"/>
    <p:sldId id="724" r:id="rId9"/>
    <p:sldId id="722" r:id="rId10"/>
    <p:sldId id="755" r:id="rId11"/>
    <p:sldId id="736" r:id="rId12"/>
    <p:sldId id="725" r:id="rId13"/>
    <p:sldId id="730" r:id="rId14"/>
    <p:sldId id="739" r:id="rId15"/>
    <p:sldId id="742" r:id="rId16"/>
    <p:sldId id="723" r:id="rId17"/>
    <p:sldId id="734" r:id="rId18"/>
    <p:sldId id="726" r:id="rId19"/>
    <p:sldId id="731" r:id="rId20"/>
    <p:sldId id="741" r:id="rId21"/>
    <p:sldId id="727" r:id="rId22"/>
    <p:sldId id="733" r:id="rId23"/>
    <p:sldId id="737" r:id="rId24"/>
    <p:sldId id="728" r:id="rId25"/>
    <p:sldId id="735" r:id="rId26"/>
    <p:sldId id="758" r:id="rId27"/>
    <p:sldId id="746" r:id="rId28"/>
    <p:sldId id="753" r:id="rId29"/>
    <p:sldId id="757" r:id="rId30"/>
    <p:sldId id="750" r:id="rId31"/>
    <p:sldId id="747" r:id="rId32"/>
    <p:sldId id="756" r:id="rId33"/>
    <p:sldId id="752" r:id="rId34"/>
    <p:sldId id="751" r:id="rId35"/>
    <p:sldId id="729" r:id="rId36"/>
    <p:sldId id="720" r:id="rId37"/>
    <p:sldId id="721" r:id="rId38"/>
    <p:sldId id="754" r:id="rId39"/>
    <p:sldId id="749" r:id="rId40"/>
    <p:sldId id="738" r:id="rId4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na Frederick" initials="BF" lastIdx="2" clrIdx="0">
    <p:extLst>
      <p:ext uri="{19B8F6BF-5375-455C-9EA6-DF929625EA0E}">
        <p15:presenceInfo xmlns:p15="http://schemas.microsoft.com/office/powerpoint/2012/main" userId="S::Brianna.Frederick@genmills.com::f48cb409-78cc-42bc-994f-9939f499575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FF0000"/>
    <a:srgbClr val="006600"/>
    <a:srgbClr val="0037A4"/>
    <a:srgbClr val="C89800"/>
    <a:srgbClr val="D2A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20840-438D-4DA8-B9B9-11EE1AD6B85F}" v="65" dt="2020-02-14T19:09:24.0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2" autoAdjust="0"/>
    <p:restoredTop sz="74615" autoAdjust="0"/>
  </p:normalViewPr>
  <p:slideViewPr>
    <p:cSldViewPr>
      <p:cViewPr varScale="1">
        <p:scale>
          <a:sx n="67" d="100"/>
          <a:sy n="67" d="100"/>
        </p:scale>
        <p:origin x="540" y="48"/>
      </p:cViewPr>
      <p:guideLst>
        <p:guide orient="horz" pos="2160"/>
        <p:guide pos="3840"/>
      </p:guideLst>
    </p:cSldViewPr>
  </p:slideViewPr>
  <p:outlineViewPr>
    <p:cViewPr>
      <p:scale>
        <a:sx n="33" d="100"/>
        <a:sy n="33" d="100"/>
      </p:scale>
      <p:origin x="0" y="-414"/>
    </p:cViewPr>
  </p:outlineViewPr>
  <p:notesTextViewPr>
    <p:cViewPr>
      <p:scale>
        <a:sx n="3" d="2"/>
        <a:sy n="3" d="2"/>
      </p:scale>
      <p:origin x="0" y="0"/>
    </p:cViewPr>
  </p:notesTextViewPr>
  <p:sorterViewPr>
    <p:cViewPr>
      <p:scale>
        <a:sx n="80" d="100"/>
        <a:sy n="80" d="100"/>
      </p:scale>
      <p:origin x="0" y="30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BBFF351-D87A-4C37-A4C6-FA7D418A4ECA}" type="datetimeFigureOut">
              <a:rPr lang="en-US" smtClean="0"/>
              <a:pPr/>
              <a:t>2/14/2020</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6C806781-0F01-48DC-98C8-7CA77646819B}" type="slidenum">
              <a:rPr lang="en-US" smtClean="0"/>
              <a:pPr/>
              <a:t>‹#›</a:t>
            </a:fld>
            <a:endParaRPr lang="en-US" dirty="0"/>
          </a:p>
        </p:txBody>
      </p:sp>
    </p:spTree>
    <p:extLst>
      <p:ext uri="{BB962C8B-B14F-4D97-AF65-F5344CB8AC3E}">
        <p14:creationId xmlns:p14="http://schemas.microsoft.com/office/powerpoint/2010/main" val="481537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95F55EA-5E64-48D2-9257-A65CB8E6BC63}" type="datetimeFigureOut">
              <a:rPr lang="en-US" smtClean="0"/>
              <a:pPr/>
              <a:t>2/14/2020</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F51756B3-374C-4398-AE18-B13508CD2023}" type="slidenum">
              <a:rPr lang="en-US" smtClean="0"/>
              <a:pPr/>
              <a:t>‹#›</a:t>
            </a:fld>
            <a:endParaRPr lang="en-US" dirty="0"/>
          </a:p>
        </p:txBody>
      </p:sp>
    </p:spTree>
    <p:extLst>
      <p:ext uri="{BB962C8B-B14F-4D97-AF65-F5344CB8AC3E}">
        <p14:creationId xmlns:p14="http://schemas.microsoft.com/office/powerpoint/2010/main" val="396558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34820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57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601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8240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58168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23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777179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1362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83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B61BEF0D-F0BB-DE4B-95CE-6DB70DBA9567}" type="datetimeFigureOut">
              <a:rPr lang="en-US" smtClean="0"/>
              <a:pPr/>
              <a:t>2/14/2020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1087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61BEF0D-F0BB-DE4B-95CE-6DB70DBA9567}" type="datetimeFigureOut">
              <a:rPr lang="en-US" smtClean="0"/>
              <a:pPr/>
              <a:t>2/14/2020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48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61BEF0D-F0BB-DE4B-95CE-6DB70DBA9567}" type="datetimeFigureOut">
              <a:rPr lang="en-US" smtClean="0"/>
              <a:pPr/>
              <a:t>2/14/2020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7400808"/>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ransition>
    <p:fade/>
  </p:transition>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shap.readthedocs.io/en/late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kdd.org/kdd2016/papers/files/rfp0573-ribeiroA.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briannafrederick/interpretable_ml_sha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rchive.ics.uci.edu/ml/datasets/Student+Performanc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gmisurvey.generalmills.com/Survey.aspx?sid=ac76cec8-6f88-4964-86af-ff137c0fdbb3"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lime-ml.readthedocs.io/en/latest/" TargetMode="External"/><Relationship Id="rId3" Type="http://schemas.openxmlformats.org/officeDocument/2006/relationships/hyperlink" Target="https://github.com/slundberg/shap" TargetMode="External"/><Relationship Id="rId7" Type="http://schemas.openxmlformats.org/officeDocument/2006/relationships/hyperlink" Target="https://www.kdd.org/kdd2016/papers/files/rfp0573-ribeiroA.pdf" TargetMode="External"/><Relationship Id="rId12" Type="http://schemas.openxmlformats.org/officeDocument/2006/relationships/hyperlink" Target="https://github.com/oracle/Skater" TargetMode="External"/><Relationship Id="rId2" Type="http://schemas.openxmlformats.org/officeDocument/2006/relationships/hyperlink" Target="https://christophm.github.io/interpretable-ml-book" TargetMode="External"/><Relationship Id="rId1" Type="http://schemas.openxmlformats.org/officeDocument/2006/relationships/slideLayout" Target="../slideLayouts/slideLayout2.xml"/><Relationship Id="rId6" Type="http://schemas.openxmlformats.org/officeDocument/2006/relationships/hyperlink" Target="https://github.com/pablo14/shap-values" TargetMode="External"/><Relationship Id="rId11" Type="http://schemas.openxmlformats.org/officeDocument/2006/relationships/hyperlink" Target="https://eli5.readthedocs.io/en/latest/overview.html" TargetMode="External"/><Relationship Id="rId5" Type="http://schemas.openxmlformats.org/officeDocument/2006/relationships/hyperlink" Target="https://shap.readthedocs.io/en/latest/" TargetMode="External"/><Relationship Id="rId10" Type="http://schemas.openxmlformats.org/officeDocument/2006/relationships/hyperlink" Target="https://github.com/thomasp85/lime" TargetMode="External"/><Relationship Id="rId4" Type="http://schemas.openxmlformats.org/officeDocument/2006/relationships/hyperlink" Target="https://arxiv.org/pdf/1705.07874.pdf" TargetMode="External"/><Relationship Id="rId9" Type="http://schemas.openxmlformats.org/officeDocument/2006/relationships/hyperlink" Target="https://github.com/marcotcr/li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owardsdatascience.com/interpretable-machine-learning-1dec0f2f3e6b"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arxiv.org/pdf/1705.07874.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FAD8-2841-48EB-BDB1-8245391DB8DF}"/>
              </a:ext>
            </a:extLst>
          </p:cNvPr>
          <p:cNvSpPr>
            <a:spLocks noGrp="1"/>
          </p:cNvSpPr>
          <p:nvPr>
            <p:ph type="ctrTitle"/>
          </p:nvPr>
        </p:nvSpPr>
        <p:spPr/>
        <p:txBody>
          <a:bodyPr/>
          <a:lstStyle/>
          <a:p>
            <a:r>
              <a:rPr lang="en-US" dirty="0"/>
              <a:t>Interpretable machine learning with </a:t>
            </a:r>
            <a:r>
              <a:rPr lang="en-US" dirty="0" err="1"/>
              <a:t>shap</a:t>
            </a:r>
            <a:endParaRPr lang="en-US" dirty="0"/>
          </a:p>
        </p:txBody>
      </p:sp>
      <p:sp>
        <p:nvSpPr>
          <p:cNvPr id="3" name="Subtitle 2">
            <a:extLst>
              <a:ext uri="{FF2B5EF4-FFF2-40B4-BE49-F238E27FC236}">
                <a16:creationId xmlns:a16="http://schemas.microsoft.com/office/drawing/2014/main" id="{043A237A-44D5-4A4C-8F22-BB6A7E58C460}"/>
              </a:ext>
            </a:extLst>
          </p:cNvPr>
          <p:cNvSpPr>
            <a:spLocks noGrp="1"/>
          </p:cNvSpPr>
          <p:nvPr>
            <p:ph type="subTitle" idx="1"/>
          </p:nvPr>
        </p:nvSpPr>
        <p:spPr/>
        <p:txBody>
          <a:bodyPr>
            <a:normAutofit lnSpcReduction="10000"/>
          </a:bodyPr>
          <a:lstStyle/>
          <a:p>
            <a:r>
              <a:rPr lang="en-US" dirty="0"/>
              <a:t>Brianna Frederick</a:t>
            </a:r>
          </a:p>
          <a:p>
            <a:r>
              <a:rPr lang="en-US" dirty="0"/>
              <a:t>General Mills</a:t>
            </a:r>
          </a:p>
          <a:p>
            <a:r>
              <a:rPr lang="en-US" dirty="0"/>
              <a:t>brianna.frederick56@gmail.com</a:t>
            </a:r>
          </a:p>
        </p:txBody>
      </p:sp>
    </p:spTree>
    <p:extLst>
      <p:ext uri="{BB962C8B-B14F-4D97-AF65-F5344CB8AC3E}">
        <p14:creationId xmlns:p14="http://schemas.microsoft.com/office/powerpoint/2010/main" val="173558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883EC8-0BF7-40B5-BA7F-F125ECB9A741}"/>
              </a:ext>
            </a:extLst>
          </p:cNvPr>
          <p:cNvSpPr/>
          <p:nvPr/>
        </p:nvSpPr>
        <p:spPr>
          <a:xfrm>
            <a:off x="1333500" y="1752600"/>
            <a:ext cx="10363200" cy="3847207"/>
          </a:xfrm>
          <a:prstGeom prst="rect">
            <a:avLst/>
          </a:prstGeom>
        </p:spPr>
        <p:txBody>
          <a:bodyPr wrap="square">
            <a:spAutoFit/>
          </a:bodyPr>
          <a:lstStyle/>
          <a:p>
            <a:r>
              <a:rPr lang="en-US" sz="2400" u="sng" dirty="0"/>
              <a:t>Game</a:t>
            </a:r>
            <a:r>
              <a:rPr lang="en-US" sz="2400" dirty="0"/>
              <a:t>: Paying for a pitcher of beer</a:t>
            </a:r>
          </a:p>
          <a:p>
            <a:r>
              <a:rPr lang="en-US" sz="2400" u="sng" dirty="0"/>
              <a:t>Players:</a:t>
            </a:r>
            <a:r>
              <a:rPr lang="en-US" sz="2400" dirty="0"/>
              <a:t> A, B, C</a:t>
            </a:r>
          </a:p>
          <a:p>
            <a:r>
              <a:rPr lang="en-US" sz="2400" u="sng" dirty="0"/>
              <a:t>Payoff:</a:t>
            </a:r>
            <a:r>
              <a:rPr lang="en-US" sz="2400" dirty="0"/>
              <a:t> Maximum quantity of beer the group can buy by pooling their money</a:t>
            </a:r>
            <a:endParaRPr lang="en-US" sz="2400" u="sng" dirty="0"/>
          </a:p>
          <a:p>
            <a:endParaRPr lang="en-US" sz="2800" dirty="0"/>
          </a:p>
          <a:p>
            <a:r>
              <a:rPr lang="en-US" sz="2400" u="sng" dirty="0"/>
              <a:t>Principles:</a:t>
            </a:r>
          </a:p>
          <a:p>
            <a:pPr marL="800100" lvl="3" indent="-342900">
              <a:buFont typeface="Arial" panose="020B0604020202020204" pitchFamily="34" charset="0"/>
              <a:buChar char="•"/>
            </a:pPr>
            <a:r>
              <a:rPr lang="en-US" sz="2000" dirty="0"/>
              <a:t>What everyone pays should equal the total bill </a:t>
            </a:r>
            <a:r>
              <a:rPr lang="en-US" sz="2000" i="1" dirty="0"/>
              <a:t>(what everyone contributes should equal total reward)</a:t>
            </a:r>
          </a:p>
          <a:p>
            <a:pPr marL="800100" lvl="3" indent="-342900">
              <a:buFont typeface="Arial" panose="020B0604020202020204" pitchFamily="34" charset="0"/>
              <a:buChar char="•"/>
            </a:pPr>
            <a:r>
              <a:rPr lang="en-US" sz="2000" dirty="0"/>
              <a:t>If two people pay the same amount, they should receive the same amount of beer </a:t>
            </a:r>
            <a:r>
              <a:rPr lang="en-US" sz="2000" i="1" dirty="0"/>
              <a:t>(equal value contributed = equal reward)</a:t>
            </a:r>
          </a:p>
          <a:p>
            <a:pPr marL="800100" lvl="3" indent="-342900">
              <a:buFont typeface="Arial" panose="020B0604020202020204" pitchFamily="34" charset="0"/>
              <a:buChar char="•"/>
            </a:pPr>
            <a:r>
              <a:rPr lang="en-US" sz="2000" dirty="0"/>
              <a:t>If someone pays nothing, they should drink no beer </a:t>
            </a:r>
            <a:r>
              <a:rPr lang="en-US" sz="2000" dirty="0">
                <a:sym typeface="Wingdings" panose="05000000000000000000" pitchFamily="2" charset="2"/>
              </a:rPr>
              <a:t> </a:t>
            </a:r>
          </a:p>
          <a:p>
            <a:pPr marL="800100" lvl="3" indent="-342900">
              <a:buFont typeface="Arial" panose="020B0604020202020204" pitchFamily="34" charset="0"/>
              <a:buChar char="•"/>
            </a:pPr>
            <a:r>
              <a:rPr lang="en-US" sz="2000" dirty="0">
                <a:sym typeface="Wingdings" panose="05000000000000000000" pitchFamily="2" charset="2"/>
              </a:rPr>
              <a:t>The group can have multiple rounds (rewards are additive)</a:t>
            </a:r>
          </a:p>
        </p:txBody>
      </p:sp>
      <p:sp>
        <p:nvSpPr>
          <p:cNvPr id="6" name="Title 1">
            <a:extLst>
              <a:ext uri="{FF2B5EF4-FFF2-40B4-BE49-F238E27FC236}">
                <a16:creationId xmlns:a16="http://schemas.microsoft.com/office/drawing/2014/main" id="{9EBDE731-1A10-4E73-985A-9CF4C47BA18F}"/>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Example from game theory</a:t>
            </a:r>
          </a:p>
        </p:txBody>
      </p:sp>
    </p:spTree>
    <p:extLst>
      <p:ext uri="{BB962C8B-B14F-4D97-AF65-F5344CB8AC3E}">
        <p14:creationId xmlns:p14="http://schemas.microsoft.com/office/powerpoint/2010/main" val="37707247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AE291ED-AB33-4DBA-A073-E3C564379CB8}"/>
              </a:ext>
            </a:extLst>
          </p:cNvPr>
          <p:cNvSpPr txBox="1">
            <a:spLocks/>
          </p:cNvSpPr>
          <p:nvPr/>
        </p:nvSpPr>
        <p:spPr>
          <a:xfrm>
            <a:off x="639192" y="1594991"/>
            <a:ext cx="10937290" cy="484405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a:spcBef>
                <a:spcPts val="0"/>
              </a:spcBef>
            </a:pPr>
            <a:endParaRPr lang="en-US" sz="2800" dirty="0"/>
          </a:p>
          <a:p>
            <a:pPr marL="0">
              <a:spcBef>
                <a:spcPts val="0"/>
              </a:spcBef>
            </a:pPr>
            <a:endParaRPr lang="en-US" sz="2800" dirty="0"/>
          </a:p>
        </p:txBody>
      </p:sp>
      <p:grpSp>
        <p:nvGrpSpPr>
          <p:cNvPr id="5" name="Group 4">
            <a:extLst>
              <a:ext uri="{FF2B5EF4-FFF2-40B4-BE49-F238E27FC236}">
                <a16:creationId xmlns:a16="http://schemas.microsoft.com/office/drawing/2014/main" id="{D3622EFB-AF2E-45EC-B733-28632B5D24E5}"/>
              </a:ext>
            </a:extLst>
          </p:cNvPr>
          <p:cNvGrpSpPr/>
          <p:nvPr/>
        </p:nvGrpSpPr>
        <p:grpSpPr>
          <a:xfrm>
            <a:off x="1387383" y="2068664"/>
            <a:ext cx="1476810" cy="1048653"/>
            <a:chOff x="639192" y="1727291"/>
            <a:chExt cx="1085913" cy="645998"/>
          </a:xfrm>
        </p:grpSpPr>
        <p:pic>
          <p:nvPicPr>
            <p:cNvPr id="6" name="Picture 2" descr="Image result for people clip art">
              <a:extLst>
                <a:ext uri="{FF2B5EF4-FFF2-40B4-BE49-F238E27FC236}">
                  <a16:creationId xmlns:a16="http://schemas.microsoft.com/office/drawing/2014/main" id="{31DCCF5F-178C-4703-9A80-46D4A60B475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108"/>
            <a:stretch/>
          </p:blipFill>
          <p:spPr bwMode="auto">
            <a:xfrm>
              <a:off x="639192" y="1727291"/>
              <a:ext cx="410690" cy="6459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70D844-8C94-42B7-8C7D-0D45F387FC7B}"/>
                </a:ext>
              </a:extLst>
            </p:cNvPr>
            <p:cNvSpPr txBox="1"/>
            <p:nvPr/>
          </p:nvSpPr>
          <p:spPr>
            <a:xfrm>
              <a:off x="1031028" y="1941922"/>
              <a:ext cx="694077" cy="208558"/>
            </a:xfrm>
            <a:prstGeom prst="rect">
              <a:avLst/>
            </a:prstGeom>
            <a:noFill/>
          </p:spPr>
          <p:txBody>
            <a:bodyPr wrap="square" rtlCol="0">
              <a:spAutoFit/>
            </a:bodyPr>
            <a:lstStyle/>
            <a:p>
              <a:r>
                <a:rPr lang="en-US" sz="1600" dirty="0"/>
                <a:t>A: $8</a:t>
              </a:r>
            </a:p>
          </p:txBody>
        </p:sp>
      </p:grpSp>
      <p:grpSp>
        <p:nvGrpSpPr>
          <p:cNvPr id="8" name="Group 7">
            <a:extLst>
              <a:ext uri="{FF2B5EF4-FFF2-40B4-BE49-F238E27FC236}">
                <a16:creationId xmlns:a16="http://schemas.microsoft.com/office/drawing/2014/main" id="{B724358D-F385-4F93-B426-97192B04DF10}"/>
              </a:ext>
            </a:extLst>
          </p:cNvPr>
          <p:cNvGrpSpPr/>
          <p:nvPr/>
        </p:nvGrpSpPr>
        <p:grpSpPr>
          <a:xfrm>
            <a:off x="1387383" y="4367116"/>
            <a:ext cx="1822954" cy="1048653"/>
            <a:chOff x="639192" y="3230620"/>
            <a:chExt cx="1340436" cy="645998"/>
          </a:xfrm>
        </p:grpSpPr>
        <p:pic>
          <p:nvPicPr>
            <p:cNvPr id="9" name="Picture 2" descr="Image result for people clip art">
              <a:extLst>
                <a:ext uri="{FF2B5EF4-FFF2-40B4-BE49-F238E27FC236}">
                  <a16:creationId xmlns:a16="http://schemas.microsoft.com/office/drawing/2014/main" id="{86B68AC7-2A5C-4727-A0F6-2D43422110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673" r="54577"/>
            <a:stretch/>
          </p:blipFill>
          <p:spPr bwMode="auto">
            <a:xfrm>
              <a:off x="639192" y="3230620"/>
              <a:ext cx="325848" cy="6459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6C86B99-9F98-4E4B-9673-C39864680C96}"/>
                </a:ext>
              </a:extLst>
            </p:cNvPr>
            <p:cNvSpPr txBox="1"/>
            <p:nvPr/>
          </p:nvSpPr>
          <p:spPr>
            <a:xfrm>
              <a:off x="1049881" y="3429000"/>
              <a:ext cx="929747" cy="208558"/>
            </a:xfrm>
            <a:prstGeom prst="rect">
              <a:avLst/>
            </a:prstGeom>
            <a:noFill/>
          </p:spPr>
          <p:txBody>
            <a:bodyPr wrap="square" rtlCol="0">
              <a:spAutoFit/>
            </a:bodyPr>
            <a:lstStyle/>
            <a:p>
              <a:r>
                <a:rPr lang="en-US" sz="1600" dirty="0"/>
                <a:t>C: $12</a:t>
              </a:r>
            </a:p>
          </p:txBody>
        </p:sp>
      </p:grpSp>
      <p:grpSp>
        <p:nvGrpSpPr>
          <p:cNvPr id="11" name="Group 10">
            <a:extLst>
              <a:ext uri="{FF2B5EF4-FFF2-40B4-BE49-F238E27FC236}">
                <a16:creationId xmlns:a16="http://schemas.microsoft.com/office/drawing/2014/main" id="{741F75F9-1317-406A-934A-A075808CDD2B}"/>
              </a:ext>
            </a:extLst>
          </p:cNvPr>
          <p:cNvGrpSpPr/>
          <p:nvPr/>
        </p:nvGrpSpPr>
        <p:grpSpPr>
          <a:xfrm>
            <a:off x="1327974" y="3219033"/>
            <a:ext cx="1716266" cy="1048653"/>
            <a:chOff x="615518" y="3980637"/>
            <a:chExt cx="1261987" cy="645998"/>
          </a:xfrm>
        </p:grpSpPr>
        <p:pic>
          <p:nvPicPr>
            <p:cNvPr id="12" name="Picture 2" descr="Image result for people clip art">
              <a:extLst>
                <a:ext uri="{FF2B5EF4-FFF2-40B4-BE49-F238E27FC236}">
                  <a16:creationId xmlns:a16="http://schemas.microsoft.com/office/drawing/2014/main" id="{830B6C4C-24C0-4A9F-BF4B-B1EBE911570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6574"/>
            <a:stretch/>
          </p:blipFill>
          <p:spPr bwMode="auto">
            <a:xfrm>
              <a:off x="615518" y="3980637"/>
              <a:ext cx="386498" cy="64599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6B97B4D-4B5D-458D-BFDF-1FE98D8D219E}"/>
                </a:ext>
              </a:extLst>
            </p:cNvPr>
            <p:cNvSpPr txBox="1"/>
            <p:nvPr/>
          </p:nvSpPr>
          <p:spPr>
            <a:xfrm>
              <a:off x="1049882" y="4138208"/>
              <a:ext cx="827623" cy="208558"/>
            </a:xfrm>
            <a:prstGeom prst="rect">
              <a:avLst/>
            </a:prstGeom>
            <a:noFill/>
          </p:spPr>
          <p:txBody>
            <a:bodyPr wrap="square" rtlCol="0">
              <a:spAutoFit/>
            </a:bodyPr>
            <a:lstStyle/>
            <a:p>
              <a:r>
                <a:rPr lang="en-US" sz="1600" dirty="0"/>
                <a:t>B: $7</a:t>
              </a:r>
            </a:p>
          </p:txBody>
        </p:sp>
      </p:grpSp>
      <p:grpSp>
        <p:nvGrpSpPr>
          <p:cNvPr id="14" name="Group 13">
            <a:extLst>
              <a:ext uri="{FF2B5EF4-FFF2-40B4-BE49-F238E27FC236}">
                <a16:creationId xmlns:a16="http://schemas.microsoft.com/office/drawing/2014/main" id="{2B456B05-CAA5-4AE1-B89B-E02A7B5CBD6D}"/>
              </a:ext>
            </a:extLst>
          </p:cNvPr>
          <p:cNvGrpSpPr/>
          <p:nvPr/>
        </p:nvGrpSpPr>
        <p:grpSpPr>
          <a:xfrm>
            <a:off x="3602820" y="1948041"/>
            <a:ext cx="1185158" cy="1018114"/>
            <a:chOff x="3465818" y="2135133"/>
            <a:chExt cx="1185158" cy="1018114"/>
          </a:xfrm>
        </p:grpSpPr>
        <p:grpSp>
          <p:nvGrpSpPr>
            <p:cNvPr id="15" name="Group 14">
              <a:extLst>
                <a:ext uri="{FF2B5EF4-FFF2-40B4-BE49-F238E27FC236}">
                  <a16:creationId xmlns:a16="http://schemas.microsoft.com/office/drawing/2014/main" id="{4F92A4FE-32B0-438F-BC9A-387AFF1C2B0D}"/>
                </a:ext>
              </a:extLst>
            </p:cNvPr>
            <p:cNvGrpSpPr/>
            <p:nvPr/>
          </p:nvGrpSpPr>
          <p:grpSpPr>
            <a:xfrm>
              <a:off x="3465818" y="2135133"/>
              <a:ext cx="1185158" cy="730577"/>
              <a:chOff x="3348503" y="2050290"/>
              <a:chExt cx="1185158" cy="730577"/>
            </a:xfrm>
          </p:grpSpPr>
          <p:sp>
            <p:nvSpPr>
              <p:cNvPr id="17" name="TextBox 16">
                <a:extLst>
                  <a:ext uri="{FF2B5EF4-FFF2-40B4-BE49-F238E27FC236}">
                    <a16:creationId xmlns:a16="http://schemas.microsoft.com/office/drawing/2014/main" id="{AFC3BE7C-0D0D-4731-A220-BDC43FEF53AA}"/>
                  </a:ext>
                </a:extLst>
              </p:cNvPr>
              <p:cNvSpPr txBox="1"/>
              <p:nvPr/>
            </p:nvSpPr>
            <p:spPr>
              <a:xfrm>
                <a:off x="3939615" y="2207568"/>
                <a:ext cx="594046" cy="338554"/>
              </a:xfrm>
              <a:prstGeom prst="rect">
                <a:avLst/>
              </a:prstGeom>
              <a:noFill/>
            </p:spPr>
            <p:txBody>
              <a:bodyPr wrap="square" rtlCol="0">
                <a:spAutoFit/>
              </a:bodyPr>
              <a:lstStyle/>
              <a:p>
                <a:r>
                  <a:rPr lang="en-US" sz="1600" dirty="0"/>
                  <a:t>$4</a:t>
                </a:r>
              </a:p>
            </p:txBody>
          </p:sp>
          <p:pic>
            <p:nvPicPr>
              <p:cNvPr id="18" name="Picture 18" descr="Related image">
                <a:extLst>
                  <a:ext uri="{FF2B5EF4-FFF2-40B4-BE49-F238E27FC236}">
                    <a16:creationId xmlns:a16="http://schemas.microsoft.com/office/drawing/2014/main" id="{DD9157F0-7FA1-493B-90D5-8990B0C865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8503" y="2050290"/>
                <a:ext cx="628939" cy="730577"/>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0E749C20-8F93-4E72-8F3D-D0B5A0A4455C}"/>
                </a:ext>
              </a:extLst>
            </p:cNvPr>
            <p:cNvSpPr txBox="1"/>
            <p:nvPr/>
          </p:nvSpPr>
          <p:spPr>
            <a:xfrm>
              <a:off x="3630095" y="2845470"/>
              <a:ext cx="594046" cy="307777"/>
            </a:xfrm>
            <a:prstGeom prst="rect">
              <a:avLst/>
            </a:prstGeom>
            <a:noFill/>
          </p:spPr>
          <p:txBody>
            <a:bodyPr wrap="square" rtlCol="0">
              <a:spAutoFit/>
            </a:bodyPr>
            <a:lstStyle/>
            <a:p>
              <a:r>
                <a:rPr lang="en-US" sz="1400" dirty="0"/>
                <a:t>30oz</a:t>
              </a:r>
            </a:p>
          </p:txBody>
        </p:sp>
      </p:grpSp>
      <p:grpSp>
        <p:nvGrpSpPr>
          <p:cNvPr id="19" name="Group 18">
            <a:extLst>
              <a:ext uri="{FF2B5EF4-FFF2-40B4-BE49-F238E27FC236}">
                <a16:creationId xmlns:a16="http://schemas.microsoft.com/office/drawing/2014/main" id="{EFC3D0D6-9791-4857-8853-3679160532B0}"/>
              </a:ext>
            </a:extLst>
          </p:cNvPr>
          <p:cNvGrpSpPr/>
          <p:nvPr/>
        </p:nvGrpSpPr>
        <p:grpSpPr>
          <a:xfrm>
            <a:off x="3447822" y="2981522"/>
            <a:ext cx="1340156" cy="1235214"/>
            <a:chOff x="4533661" y="1944540"/>
            <a:chExt cx="1340156" cy="1235214"/>
          </a:xfrm>
        </p:grpSpPr>
        <p:grpSp>
          <p:nvGrpSpPr>
            <p:cNvPr id="20" name="Group 19">
              <a:extLst>
                <a:ext uri="{FF2B5EF4-FFF2-40B4-BE49-F238E27FC236}">
                  <a16:creationId xmlns:a16="http://schemas.microsoft.com/office/drawing/2014/main" id="{14EFB6D2-A641-4BEA-A36D-50E16D59E4B4}"/>
                </a:ext>
              </a:extLst>
            </p:cNvPr>
            <p:cNvGrpSpPr/>
            <p:nvPr/>
          </p:nvGrpSpPr>
          <p:grpSpPr>
            <a:xfrm>
              <a:off x="4533661" y="1944540"/>
              <a:ext cx="1340156" cy="991811"/>
              <a:chOff x="4533661" y="1944540"/>
              <a:chExt cx="1340156" cy="991811"/>
            </a:xfrm>
          </p:grpSpPr>
          <p:sp>
            <p:nvSpPr>
              <p:cNvPr id="22" name="TextBox 21">
                <a:extLst>
                  <a:ext uri="{FF2B5EF4-FFF2-40B4-BE49-F238E27FC236}">
                    <a16:creationId xmlns:a16="http://schemas.microsoft.com/office/drawing/2014/main" id="{1B6F46AF-269E-481C-8E43-58E5C0438CFB}"/>
                  </a:ext>
                </a:extLst>
              </p:cNvPr>
              <p:cNvSpPr txBox="1"/>
              <p:nvPr/>
            </p:nvSpPr>
            <p:spPr>
              <a:xfrm>
                <a:off x="5279771" y="2299776"/>
                <a:ext cx="594046" cy="338554"/>
              </a:xfrm>
              <a:prstGeom prst="rect">
                <a:avLst/>
              </a:prstGeom>
              <a:noFill/>
            </p:spPr>
            <p:txBody>
              <a:bodyPr wrap="square" rtlCol="0">
                <a:spAutoFit/>
              </a:bodyPr>
              <a:lstStyle/>
              <a:p>
                <a:r>
                  <a:rPr lang="en-US" sz="1600" dirty="0"/>
                  <a:t>$6</a:t>
                </a:r>
              </a:p>
            </p:txBody>
          </p:sp>
          <p:pic>
            <p:nvPicPr>
              <p:cNvPr id="23" name="Picture 18" descr="Related image">
                <a:extLst>
                  <a:ext uri="{FF2B5EF4-FFF2-40B4-BE49-F238E27FC236}">
                    <a16:creationId xmlns:a16="http://schemas.microsoft.com/office/drawing/2014/main" id="{B162A5EA-D58B-413D-9FDE-EBC3838FD6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3661" y="1944540"/>
                <a:ext cx="853830" cy="991811"/>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a:extLst>
                <a:ext uri="{FF2B5EF4-FFF2-40B4-BE49-F238E27FC236}">
                  <a16:creationId xmlns:a16="http://schemas.microsoft.com/office/drawing/2014/main" id="{CAF7441B-9989-4AD4-8647-B0E0714B51BC}"/>
                </a:ext>
              </a:extLst>
            </p:cNvPr>
            <p:cNvSpPr txBox="1"/>
            <p:nvPr/>
          </p:nvSpPr>
          <p:spPr>
            <a:xfrm>
              <a:off x="4847862" y="2871977"/>
              <a:ext cx="594046" cy="307777"/>
            </a:xfrm>
            <a:prstGeom prst="rect">
              <a:avLst/>
            </a:prstGeom>
            <a:noFill/>
          </p:spPr>
          <p:txBody>
            <a:bodyPr wrap="square" rtlCol="0">
              <a:spAutoFit/>
            </a:bodyPr>
            <a:lstStyle/>
            <a:p>
              <a:r>
                <a:rPr lang="en-US" sz="1400" dirty="0"/>
                <a:t>50oz</a:t>
              </a:r>
            </a:p>
          </p:txBody>
        </p:sp>
      </p:grpSp>
      <p:grpSp>
        <p:nvGrpSpPr>
          <p:cNvPr id="24" name="Group 23">
            <a:extLst>
              <a:ext uri="{FF2B5EF4-FFF2-40B4-BE49-F238E27FC236}">
                <a16:creationId xmlns:a16="http://schemas.microsoft.com/office/drawing/2014/main" id="{4E9DB56D-B966-4F73-9659-B11268E862ED}"/>
              </a:ext>
            </a:extLst>
          </p:cNvPr>
          <p:cNvGrpSpPr/>
          <p:nvPr/>
        </p:nvGrpSpPr>
        <p:grpSpPr>
          <a:xfrm>
            <a:off x="3316180" y="4237757"/>
            <a:ext cx="1485732" cy="1414452"/>
            <a:chOff x="5756976" y="1786408"/>
            <a:chExt cx="1485732" cy="1414452"/>
          </a:xfrm>
        </p:grpSpPr>
        <p:grpSp>
          <p:nvGrpSpPr>
            <p:cNvPr id="25" name="Group 24">
              <a:extLst>
                <a:ext uri="{FF2B5EF4-FFF2-40B4-BE49-F238E27FC236}">
                  <a16:creationId xmlns:a16="http://schemas.microsoft.com/office/drawing/2014/main" id="{19C80F64-DCE7-4014-BB70-0A3ACC6682E6}"/>
                </a:ext>
              </a:extLst>
            </p:cNvPr>
            <p:cNvGrpSpPr/>
            <p:nvPr/>
          </p:nvGrpSpPr>
          <p:grpSpPr>
            <a:xfrm>
              <a:off x="5756976" y="1786408"/>
              <a:ext cx="1485732" cy="1173762"/>
              <a:chOff x="3027427" y="3083771"/>
              <a:chExt cx="1485732" cy="1173762"/>
            </a:xfrm>
          </p:grpSpPr>
          <p:sp>
            <p:nvSpPr>
              <p:cNvPr id="27" name="TextBox 26">
                <a:extLst>
                  <a:ext uri="{FF2B5EF4-FFF2-40B4-BE49-F238E27FC236}">
                    <a16:creationId xmlns:a16="http://schemas.microsoft.com/office/drawing/2014/main" id="{750728D0-75E0-43D6-863B-FF32882D90D8}"/>
                  </a:ext>
                </a:extLst>
              </p:cNvPr>
              <p:cNvSpPr txBox="1"/>
              <p:nvPr/>
            </p:nvSpPr>
            <p:spPr>
              <a:xfrm>
                <a:off x="3919113" y="3616078"/>
                <a:ext cx="594046" cy="338554"/>
              </a:xfrm>
              <a:prstGeom prst="rect">
                <a:avLst/>
              </a:prstGeom>
              <a:noFill/>
            </p:spPr>
            <p:txBody>
              <a:bodyPr wrap="square" rtlCol="0">
                <a:spAutoFit/>
              </a:bodyPr>
              <a:lstStyle/>
              <a:p>
                <a:r>
                  <a:rPr lang="en-US" sz="1600" dirty="0"/>
                  <a:t>$9</a:t>
                </a:r>
              </a:p>
            </p:txBody>
          </p:sp>
          <p:pic>
            <p:nvPicPr>
              <p:cNvPr id="28" name="Picture 18" descr="Related image">
                <a:extLst>
                  <a:ext uri="{FF2B5EF4-FFF2-40B4-BE49-F238E27FC236}">
                    <a16:creationId xmlns:a16="http://schemas.microsoft.com/office/drawing/2014/main" id="{064EE237-BB43-436F-B5AC-1871451655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27427" y="3083771"/>
                <a:ext cx="1010468" cy="1173762"/>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a:extLst>
                <a:ext uri="{FF2B5EF4-FFF2-40B4-BE49-F238E27FC236}">
                  <a16:creationId xmlns:a16="http://schemas.microsoft.com/office/drawing/2014/main" id="{40BB2770-4593-4D1B-8F5C-7C9487E55D5F}"/>
                </a:ext>
              </a:extLst>
            </p:cNvPr>
            <p:cNvSpPr txBox="1"/>
            <p:nvPr/>
          </p:nvSpPr>
          <p:spPr>
            <a:xfrm>
              <a:off x="6156048" y="2893083"/>
              <a:ext cx="594046" cy="307777"/>
            </a:xfrm>
            <a:prstGeom prst="rect">
              <a:avLst/>
            </a:prstGeom>
            <a:noFill/>
          </p:spPr>
          <p:txBody>
            <a:bodyPr wrap="square" rtlCol="0">
              <a:spAutoFit/>
            </a:bodyPr>
            <a:lstStyle/>
            <a:p>
              <a:r>
                <a:rPr lang="en-US" sz="1400" dirty="0"/>
                <a:t>70oz</a:t>
              </a:r>
            </a:p>
          </p:txBody>
        </p:sp>
      </p:grpSp>
      <p:sp>
        <p:nvSpPr>
          <p:cNvPr id="29" name="TextBox 28">
            <a:extLst>
              <a:ext uri="{FF2B5EF4-FFF2-40B4-BE49-F238E27FC236}">
                <a16:creationId xmlns:a16="http://schemas.microsoft.com/office/drawing/2014/main" id="{26977931-4A59-4AB8-B7FD-3F38E06F959D}"/>
              </a:ext>
            </a:extLst>
          </p:cNvPr>
          <p:cNvSpPr txBox="1"/>
          <p:nvPr/>
        </p:nvSpPr>
        <p:spPr>
          <a:xfrm>
            <a:off x="5285846" y="2200798"/>
            <a:ext cx="6290636" cy="4062651"/>
          </a:xfrm>
          <a:prstGeom prst="rect">
            <a:avLst/>
          </a:prstGeom>
          <a:noFill/>
        </p:spPr>
        <p:txBody>
          <a:bodyPr wrap="square" rtlCol="0">
            <a:spAutoFit/>
          </a:bodyPr>
          <a:lstStyle/>
          <a:p>
            <a:r>
              <a:rPr lang="en-US" sz="2000" dirty="0"/>
              <a:t>B = (30, 50, 70), P = ($4, $6, $9)</a:t>
            </a:r>
          </a:p>
          <a:p>
            <a:endParaRPr lang="en-US" sz="2000" dirty="0"/>
          </a:p>
          <a:p>
            <a:endParaRPr lang="en-US" sz="2000" dirty="0"/>
          </a:p>
          <a:p>
            <a:r>
              <a:rPr lang="en-US" sz="2000" u="sng" dirty="0"/>
              <a:t>A few possible outcomes*:</a:t>
            </a:r>
            <a:endParaRPr lang="en-US" sz="2000" dirty="0"/>
          </a:p>
          <a:p>
            <a:pPr marL="285750" indent="-285750">
              <a:buFont typeface="Arial" panose="020B0604020202020204" pitchFamily="34" charset="0"/>
              <a:buChar char="•"/>
            </a:pPr>
            <a:r>
              <a:rPr lang="en-US" sz="2000" dirty="0"/>
              <a:t>A and B contribute: </a:t>
            </a:r>
          </a:p>
          <a:p>
            <a:pPr marL="742950" lvl="1" indent="-285750">
              <a:buFont typeface="Arial" panose="020B0604020202020204" pitchFamily="34" charset="0"/>
              <a:buChar char="•"/>
            </a:pPr>
            <a:r>
              <a:rPr lang="en-US" sz="2000" dirty="0"/>
              <a:t>$15      120oz (A: 64oz, B: 56oz)</a:t>
            </a:r>
          </a:p>
          <a:p>
            <a:pPr marL="285750" indent="-285750">
              <a:buFont typeface="Arial" panose="020B0604020202020204" pitchFamily="34" charset="0"/>
              <a:buChar char="•"/>
            </a:pPr>
            <a:r>
              <a:rPr lang="en-US" sz="2000" dirty="0"/>
              <a:t>Only B contributes:</a:t>
            </a:r>
          </a:p>
          <a:p>
            <a:pPr marL="742950" lvl="1" indent="-285750">
              <a:buFont typeface="Arial" panose="020B0604020202020204" pitchFamily="34" charset="0"/>
              <a:buChar char="•"/>
            </a:pPr>
            <a:r>
              <a:rPr lang="en-US" sz="2000" dirty="0"/>
              <a:t>$6       50oz (B: 50oz)</a:t>
            </a:r>
          </a:p>
          <a:p>
            <a:pPr marL="285750" indent="-285750">
              <a:buFont typeface="Arial" panose="020B0604020202020204" pitchFamily="34" charset="0"/>
              <a:buChar char="•"/>
            </a:pPr>
            <a:r>
              <a:rPr lang="en-US" sz="2000" dirty="0"/>
              <a:t>All contribute:</a:t>
            </a:r>
          </a:p>
          <a:p>
            <a:pPr marL="742950" lvl="1" indent="-285750">
              <a:buFont typeface="Arial" panose="020B0604020202020204" pitchFamily="34" charset="0"/>
              <a:buChar char="•"/>
            </a:pPr>
            <a:r>
              <a:rPr lang="en-US" sz="2000" dirty="0"/>
              <a:t>$19      150oz (A: 63.2oz, B: 55.3oz, C: 31.6oz)</a:t>
            </a:r>
          </a:p>
          <a:p>
            <a:pPr lvl="1"/>
            <a:endParaRPr lang="en-US" sz="2000" dirty="0"/>
          </a:p>
          <a:p>
            <a:pPr lvl="1"/>
            <a:endParaRPr lang="en-US" sz="2000" dirty="0"/>
          </a:p>
          <a:p>
            <a:endParaRPr lang="en-US" sz="2000" dirty="0"/>
          </a:p>
        </p:txBody>
      </p:sp>
      <p:sp>
        <p:nvSpPr>
          <p:cNvPr id="30" name="TextBox 29">
            <a:extLst>
              <a:ext uri="{FF2B5EF4-FFF2-40B4-BE49-F238E27FC236}">
                <a16:creationId xmlns:a16="http://schemas.microsoft.com/office/drawing/2014/main" id="{1ECECDB3-BEA6-4682-9E44-E2E635BB02AA}"/>
              </a:ext>
            </a:extLst>
          </p:cNvPr>
          <p:cNvSpPr txBox="1"/>
          <p:nvPr/>
        </p:nvSpPr>
        <p:spPr>
          <a:xfrm>
            <a:off x="1643344" y="6164568"/>
            <a:ext cx="6738655" cy="369332"/>
          </a:xfrm>
          <a:prstGeom prst="rect">
            <a:avLst/>
          </a:prstGeom>
          <a:noFill/>
        </p:spPr>
        <p:txBody>
          <a:bodyPr wrap="square" rtlCol="0">
            <a:spAutoFit/>
          </a:bodyPr>
          <a:lstStyle/>
          <a:p>
            <a:r>
              <a:rPr lang="en-US" dirty="0"/>
              <a:t>*There are three players, so 2</a:t>
            </a:r>
            <a:r>
              <a:rPr lang="en-US" baseline="30000" dirty="0"/>
              <a:t>3</a:t>
            </a:r>
            <a:r>
              <a:rPr lang="en-US" dirty="0"/>
              <a:t>=8 possible outcomes in a single round</a:t>
            </a:r>
          </a:p>
        </p:txBody>
      </p:sp>
      <p:cxnSp>
        <p:nvCxnSpPr>
          <p:cNvPr id="33" name="Straight Arrow Connector 32">
            <a:extLst>
              <a:ext uri="{FF2B5EF4-FFF2-40B4-BE49-F238E27FC236}">
                <a16:creationId xmlns:a16="http://schemas.microsoft.com/office/drawing/2014/main" id="{C5EA28B0-E1EA-4C8B-9E36-F1435C6BC006}"/>
              </a:ext>
            </a:extLst>
          </p:cNvPr>
          <p:cNvCxnSpPr>
            <a:cxnSpLocks/>
          </p:cNvCxnSpPr>
          <p:nvPr/>
        </p:nvCxnSpPr>
        <p:spPr>
          <a:xfrm>
            <a:off x="6431280" y="4551993"/>
            <a:ext cx="27432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23D593C-C345-4C97-A68C-B022E95A712B}"/>
              </a:ext>
            </a:extLst>
          </p:cNvPr>
          <p:cNvCxnSpPr>
            <a:cxnSpLocks/>
          </p:cNvCxnSpPr>
          <p:nvPr/>
        </p:nvCxnSpPr>
        <p:spPr>
          <a:xfrm>
            <a:off x="6582441" y="5105399"/>
            <a:ext cx="269934"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EB5AE1D-0F93-49FE-B318-23AD0B04CDDC}"/>
              </a:ext>
            </a:extLst>
          </p:cNvPr>
          <p:cNvCxnSpPr>
            <a:cxnSpLocks/>
          </p:cNvCxnSpPr>
          <p:nvPr/>
        </p:nvCxnSpPr>
        <p:spPr>
          <a:xfrm>
            <a:off x="6535276" y="3908959"/>
            <a:ext cx="274320"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6" name="Title 1">
            <a:extLst>
              <a:ext uri="{FF2B5EF4-FFF2-40B4-BE49-F238E27FC236}">
                <a16:creationId xmlns:a16="http://schemas.microsoft.com/office/drawing/2014/main" id="{EE8A9E4F-F241-4F1E-85E6-965F3401BEF8}"/>
              </a:ext>
            </a:extLst>
          </p:cNvPr>
          <p:cNvSpPr txBox="1">
            <a:spLocks/>
          </p:cNvSpPr>
          <p:nvPr/>
        </p:nvSpPr>
        <p:spPr bwMode="black">
          <a:xfrm>
            <a:off x="6858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Example from game theory</a:t>
            </a:r>
          </a:p>
        </p:txBody>
      </p:sp>
    </p:spTree>
    <p:extLst>
      <p:ext uri="{BB962C8B-B14F-4D97-AF65-F5344CB8AC3E}">
        <p14:creationId xmlns:p14="http://schemas.microsoft.com/office/powerpoint/2010/main" val="35854605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B5140A-7A5A-4DFA-991D-075BED255D28}"/>
              </a:ext>
            </a:extLst>
          </p:cNvPr>
          <p:cNvPicPr>
            <a:picLocks noChangeAspect="1"/>
          </p:cNvPicPr>
          <p:nvPr/>
        </p:nvPicPr>
        <p:blipFill rotWithShape="1">
          <a:blip r:embed="rId2"/>
          <a:srcRect l="24456" t="22609" r="25734" b="52609"/>
          <a:stretch/>
        </p:blipFill>
        <p:spPr>
          <a:xfrm>
            <a:off x="3059595" y="4328501"/>
            <a:ext cx="6334310" cy="1772778"/>
          </a:xfrm>
          <a:prstGeom prst="rect">
            <a:avLst/>
          </a:prstGeom>
        </p:spPr>
      </p:pic>
      <p:pic>
        <p:nvPicPr>
          <p:cNvPr id="5" name="Picture 2" descr="https://shap.readthedocs.io/en/latest/_images/shap_diagram.png">
            <a:extLst>
              <a:ext uri="{FF2B5EF4-FFF2-40B4-BE49-F238E27FC236}">
                <a16:creationId xmlns:a16="http://schemas.microsoft.com/office/drawing/2014/main" id="{B3348736-AA63-457A-89AF-779B5FE4E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055" y="1600200"/>
            <a:ext cx="5845389" cy="20824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4B862D19-CC7F-43D0-92CE-2C3E6978462C}"/>
              </a:ext>
            </a:extLst>
          </p:cNvPr>
          <p:cNvSpPr/>
          <p:nvPr/>
        </p:nvSpPr>
        <p:spPr>
          <a:xfrm>
            <a:off x="4231996" y="6439046"/>
            <a:ext cx="3728008" cy="369332"/>
          </a:xfrm>
          <a:prstGeom prst="rect">
            <a:avLst/>
          </a:prstGeom>
        </p:spPr>
        <p:txBody>
          <a:bodyPr wrap="none">
            <a:spAutoFit/>
          </a:bodyPr>
          <a:lstStyle/>
          <a:p>
            <a:r>
              <a:rPr lang="en-US" dirty="0">
                <a:hlinkClick r:id="rId4"/>
              </a:rPr>
              <a:t>https://shap.readthedocs.io/en/latest/#</a:t>
            </a:r>
            <a:endParaRPr lang="en-US" dirty="0"/>
          </a:p>
        </p:txBody>
      </p:sp>
      <p:cxnSp>
        <p:nvCxnSpPr>
          <p:cNvPr id="7" name="Straight Connector 6">
            <a:extLst>
              <a:ext uri="{FF2B5EF4-FFF2-40B4-BE49-F238E27FC236}">
                <a16:creationId xmlns:a16="http://schemas.microsoft.com/office/drawing/2014/main" id="{68F9CF6A-A9CB-484E-99EE-9284551D68DA}"/>
              </a:ext>
            </a:extLst>
          </p:cNvPr>
          <p:cNvCxnSpPr/>
          <p:nvPr/>
        </p:nvCxnSpPr>
        <p:spPr>
          <a:xfrm>
            <a:off x="811049" y="3989136"/>
            <a:ext cx="1073713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C11B34A6-3D4D-4D46-8EB2-BF9ACD9FBD26}"/>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SHAP Under the hood</a:t>
            </a:r>
          </a:p>
        </p:txBody>
      </p:sp>
    </p:spTree>
    <p:extLst>
      <p:ext uri="{BB962C8B-B14F-4D97-AF65-F5344CB8AC3E}">
        <p14:creationId xmlns:p14="http://schemas.microsoft.com/office/powerpoint/2010/main" val="19301689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FF5A9-EB78-4B59-9009-3660281D34C3}"/>
              </a:ext>
            </a:extLst>
          </p:cNvPr>
          <p:cNvSpPr/>
          <p:nvPr/>
        </p:nvSpPr>
        <p:spPr>
          <a:xfrm>
            <a:off x="838200" y="1981200"/>
            <a:ext cx="5181600" cy="4663618"/>
          </a:xfrm>
          <a:prstGeom prst="rect">
            <a:avLst/>
          </a:prstGeom>
          <a:solidFill>
            <a:srgbClr val="00B050">
              <a:alpha val="25098"/>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endParaRPr lang="en-US" sz="2400" dirty="0">
              <a:solidFill>
                <a:schemeClr val="tx1"/>
              </a:solidFill>
            </a:endParaRPr>
          </a:p>
          <a:p>
            <a:pPr marL="285750" indent="-285750">
              <a:buFont typeface="Arial" panose="020B0604020202020204" pitchFamily="34" charset="0"/>
              <a:buChar char="•"/>
            </a:pPr>
            <a:r>
              <a:rPr lang="en-US" sz="2400" dirty="0">
                <a:solidFill>
                  <a:schemeClr val="tx1"/>
                </a:solidFill>
              </a:rPr>
              <a:t>Allows calculation of global contributions</a:t>
            </a:r>
          </a:p>
          <a:p>
            <a:pPr marL="285750" indent="-285750">
              <a:buFont typeface="Arial" panose="020B0604020202020204" pitchFamily="34" charset="0"/>
              <a:buChar char="•"/>
            </a:pPr>
            <a:r>
              <a:rPr lang="en-US" sz="2400" dirty="0">
                <a:solidFill>
                  <a:schemeClr val="tx1"/>
                </a:solidFill>
              </a:rPr>
              <a:t>Shapley values consider all possible predictions for an instance using all possible combinations of inputs</a:t>
            </a:r>
          </a:p>
          <a:p>
            <a:pPr marL="742950" lvl="1" indent="-285750">
              <a:buFont typeface="Calibri" panose="020F0502020204030204" pitchFamily="34" charset="0"/>
              <a:buChar char="-"/>
            </a:pPr>
            <a:r>
              <a:rPr lang="en-US" sz="2400" dirty="0">
                <a:solidFill>
                  <a:schemeClr val="tx1"/>
                </a:solidFill>
              </a:rPr>
              <a:t>Local accuracy and consistency are guaranteed (consistency in that sampling is not done to calculate contributions)</a:t>
            </a:r>
          </a:p>
        </p:txBody>
      </p:sp>
      <p:sp>
        <p:nvSpPr>
          <p:cNvPr id="6" name="Rectangle 5">
            <a:extLst>
              <a:ext uri="{FF2B5EF4-FFF2-40B4-BE49-F238E27FC236}">
                <a16:creationId xmlns:a16="http://schemas.microsoft.com/office/drawing/2014/main" id="{83ABF6DE-DF4C-4DD2-B71B-65814D38F452}"/>
              </a:ext>
            </a:extLst>
          </p:cNvPr>
          <p:cNvSpPr/>
          <p:nvPr/>
        </p:nvSpPr>
        <p:spPr>
          <a:xfrm>
            <a:off x="838200" y="1334869"/>
            <a:ext cx="5181600" cy="64633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Advantages</a:t>
            </a:r>
          </a:p>
        </p:txBody>
      </p:sp>
      <p:sp>
        <p:nvSpPr>
          <p:cNvPr id="7" name="Rectangle 6">
            <a:extLst>
              <a:ext uri="{FF2B5EF4-FFF2-40B4-BE49-F238E27FC236}">
                <a16:creationId xmlns:a16="http://schemas.microsoft.com/office/drawing/2014/main" id="{FF5C96AA-CB13-4A0E-9DB0-4F73BE17E5CA}"/>
              </a:ext>
            </a:extLst>
          </p:cNvPr>
          <p:cNvSpPr/>
          <p:nvPr/>
        </p:nvSpPr>
        <p:spPr>
          <a:xfrm>
            <a:off x="6150896" y="1981200"/>
            <a:ext cx="5181600" cy="4663618"/>
          </a:xfrm>
          <a:prstGeom prst="rect">
            <a:avLst/>
          </a:prstGeom>
          <a:solidFill>
            <a:srgbClr val="FF0000">
              <a:alpha val="25098"/>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chemeClr val="tx1"/>
              </a:solidFill>
            </a:endParaRPr>
          </a:p>
          <a:p>
            <a:pPr marL="285750" indent="-285750">
              <a:buFont typeface="Arial" panose="020B0604020202020204" pitchFamily="34" charset="0"/>
              <a:buChar char="•"/>
            </a:pPr>
            <a:r>
              <a:rPr lang="en-US" sz="2400" dirty="0">
                <a:solidFill>
                  <a:schemeClr val="tx1"/>
                </a:solidFill>
              </a:rPr>
              <a:t>Sensitive to high correlations among features </a:t>
            </a:r>
          </a:p>
          <a:p>
            <a:pPr marL="742950" lvl="1" indent="-285750">
              <a:buFont typeface="Calibri" panose="020F0502020204030204" pitchFamily="34" charset="0"/>
              <a:buChar char="-"/>
            </a:pPr>
            <a:r>
              <a:rPr lang="en-US" sz="2000" dirty="0">
                <a:solidFill>
                  <a:schemeClr val="tx1"/>
                </a:solidFill>
              </a:rPr>
              <a:t>Important to do feature selection prior to modeling</a:t>
            </a:r>
          </a:p>
          <a:p>
            <a:pPr marL="285750" indent="-285750">
              <a:buFont typeface="Arial" panose="020B0604020202020204" pitchFamily="34" charset="0"/>
              <a:buChar char="•"/>
            </a:pPr>
            <a:r>
              <a:rPr lang="en-US" sz="2400" dirty="0">
                <a:solidFill>
                  <a:schemeClr val="tx1"/>
                </a:solidFill>
              </a:rPr>
              <a:t>Can be computationally expensive</a:t>
            </a:r>
          </a:p>
          <a:p>
            <a:pPr marL="285750" indent="-285750">
              <a:buFont typeface="Arial" panose="020B0604020202020204" pitchFamily="34" charset="0"/>
              <a:buChar char="•"/>
            </a:pPr>
            <a:r>
              <a:rPr lang="en-US" sz="2400" dirty="0">
                <a:solidFill>
                  <a:schemeClr val="tx1"/>
                </a:solidFill>
              </a:rPr>
              <a:t>SHAP will always use all of the features in the data to explain the output (not for sparse explanations)</a:t>
            </a:r>
          </a:p>
        </p:txBody>
      </p:sp>
      <p:sp>
        <p:nvSpPr>
          <p:cNvPr id="8" name="Rectangle 7">
            <a:extLst>
              <a:ext uri="{FF2B5EF4-FFF2-40B4-BE49-F238E27FC236}">
                <a16:creationId xmlns:a16="http://schemas.microsoft.com/office/drawing/2014/main" id="{515C2790-4A11-42AF-A9AF-FD8C0FC4D1AB}"/>
              </a:ext>
            </a:extLst>
          </p:cNvPr>
          <p:cNvSpPr/>
          <p:nvPr/>
        </p:nvSpPr>
        <p:spPr>
          <a:xfrm>
            <a:off x="6150896" y="1334869"/>
            <a:ext cx="5181600" cy="646331"/>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Shortcomings</a:t>
            </a:r>
          </a:p>
        </p:txBody>
      </p:sp>
      <p:sp>
        <p:nvSpPr>
          <p:cNvPr id="9" name="Title 1">
            <a:extLst>
              <a:ext uri="{FF2B5EF4-FFF2-40B4-BE49-F238E27FC236}">
                <a16:creationId xmlns:a16="http://schemas.microsoft.com/office/drawing/2014/main" id="{009CBBF8-B60B-4BC9-95E6-18E1E39E0AAC}"/>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err="1"/>
              <a:t>Shap</a:t>
            </a:r>
            <a:r>
              <a:rPr lang="en-US" dirty="0"/>
              <a:t> advantages/shortcomings</a:t>
            </a:r>
          </a:p>
        </p:txBody>
      </p:sp>
    </p:spTree>
    <p:extLst>
      <p:ext uri="{BB962C8B-B14F-4D97-AF65-F5344CB8AC3E}">
        <p14:creationId xmlns:p14="http://schemas.microsoft.com/office/powerpoint/2010/main" val="285608424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346F0-2FE8-4582-8D83-9E6E6CC1119F}"/>
              </a:ext>
            </a:extLst>
          </p:cNvPr>
          <p:cNvSpPr txBox="1"/>
          <p:nvPr/>
        </p:nvSpPr>
        <p:spPr>
          <a:xfrm>
            <a:off x="5181600" y="3200400"/>
            <a:ext cx="6096000" cy="769441"/>
          </a:xfrm>
          <a:prstGeom prst="rect">
            <a:avLst/>
          </a:prstGeom>
          <a:noFill/>
        </p:spPr>
        <p:txBody>
          <a:bodyPr wrap="square" rtlCol="0">
            <a:spAutoFit/>
          </a:bodyPr>
          <a:lstStyle/>
          <a:p>
            <a:r>
              <a:rPr lang="en-US" sz="4400" dirty="0"/>
              <a:t>LIME Intro</a:t>
            </a:r>
          </a:p>
        </p:txBody>
      </p:sp>
    </p:spTree>
    <p:extLst>
      <p:ext uri="{BB962C8B-B14F-4D97-AF65-F5344CB8AC3E}">
        <p14:creationId xmlns:p14="http://schemas.microsoft.com/office/powerpoint/2010/main" val="71403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6233A-D843-494E-B988-4D9FACBE6E4C}"/>
              </a:ext>
            </a:extLst>
          </p:cNvPr>
          <p:cNvSpPr>
            <a:spLocks noGrp="1"/>
          </p:cNvSpPr>
          <p:nvPr>
            <p:ph idx="1"/>
          </p:nvPr>
        </p:nvSpPr>
        <p:spPr>
          <a:xfrm>
            <a:off x="1219200" y="1676400"/>
            <a:ext cx="10210800" cy="4495800"/>
          </a:xfrm>
        </p:spPr>
        <p:txBody>
          <a:bodyPr vert="horz" lIns="91440" tIns="45720" rIns="91440" bIns="45720" rtlCol="0">
            <a:normAutofit/>
          </a:bodyPr>
          <a:lstStyle/>
          <a:p>
            <a:r>
              <a:rPr lang="en-US" sz="2400" dirty="0">
                <a:latin typeface="Gill Sans MT (headings)"/>
              </a:rPr>
              <a:t>LIME (Local Interpretable Model-Agnostic Explanations)</a:t>
            </a:r>
          </a:p>
          <a:p>
            <a:pPr lvl="1"/>
            <a:r>
              <a:rPr lang="en-US" sz="2000" dirty="0">
                <a:latin typeface="Gill Sans MT (headings)"/>
              </a:rPr>
              <a:t>Uses local surrogate models to approximate individual predictions</a:t>
            </a:r>
          </a:p>
          <a:p>
            <a:pPr lvl="2"/>
            <a:r>
              <a:rPr lang="en-US" sz="2000" dirty="0">
                <a:latin typeface="Gill Sans MT (headings)"/>
              </a:rPr>
              <a:t>Intuition is that it is easier to approximate complex models locally (near the prediction that we want to explain)</a:t>
            </a:r>
          </a:p>
          <a:p>
            <a:pPr lvl="2"/>
            <a:r>
              <a:rPr lang="en-US" sz="2000" dirty="0">
                <a:latin typeface="Gill Sans MT (headings)"/>
              </a:rPr>
              <a:t>Surrogate models generate explanations by approximating the underlying model with an interpretable one (for example, as a linear model)</a:t>
            </a:r>
          </a:p>
          <a:p>
            <a:r>
              <a:rPr lang="en-US" sz="2400" dirty="0">
                <a:latin typeface="Gill Sans MT (headings)"/>
              </a:rPr>
              <a:t>Considers the effects of features on individual data points</a:t>
            </a:r>
          </a:p>
          <a:p>
            <a:r>
              <a:rPr lang="en-US" sz="2400" dirty="0">
                <a:latin typeface="Gill Sans MT (headings)"/>
              </a:rPr>
              <a:t>Created by Marco Ribeiro, Sameer Singh, and Carlos </a:t>
            </a:r>
            <a:r>
              <a:rPr lang="en-US" sz="2400" dirty="0" err="1">
                <a:latin typeface="Gill Sans MT (headings)"/>
              </a:rPr>
              <a:t>Guestrin</a:t>
            </a:r>
            <a:r>
              <a:rPr lang="en-US" sz="2400" dirty="0">
                <a:latin typeface="Gill Sans MT (headings)"/>
              </a:rPr>
              <a:t> from the University of Washington</a:t>
            </a:r>
            <a:r>
              <a:rPr lang="en-US" sz="2400" dirty="0">
                <a:latin typeface="Gill Sans MT (headings)"/>
                <a:hlinkClick r:id="rId2"/>
              </a:rPr>
              <a:t>2</a:t>
            </a:r>
            <a:endParaRPr lang="en-US" sz="2400" dirty="0">
              <a:latin typeface="Gill Sans MT (headings)"/>
            </a:endParaRPr>
          </a:p>
          <a:p>
            <a:pPr lvl="2"/>
            <a:endParaRPr lang="en-US" sz="2000" dirty="0">
              <a:latin typeface="Gill Sans MT (headings)"/>
            </a:endParaRPr>
          </a:p>
        </p:txBody>
      </p:sp>
      <p:sp>
        <p:nvSpPr>
          <p:cNvPr id="6" name="Title 1">
            <a:extLst>
              <a:ext uri="{FF2B5EF4-FFF2-40B4-BE49-F238E27FC236}">
                <a16:creationId xmlns:a16="http://schemas.microsoft.com/office/drawing/2014/main" id="{05DD0608-A54E-4B5A-BFB9-75018D5F60BC}"/>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Lime intro</a:t>
            </a:r>
          </a:p>
        </p:txBody>
      </p:sp>
    </p:spTree>
    <p:extLst>
      <p:ext uri="{BB962C8B-B14F-4D97-AF65-F5344CB8AC3E}">
        <p14:creationId xmlns:p14="http://schemas.microsoft.com/office/powerpoint/2010/main" val="19133354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BFF5A9-EB78-4B59-9009-3660281D34C3}"/>
              </a:ext>
            </a:extLst>
          </p:cNvPr>
          <p:cNvSpPr/>
          <p:nvPr/>
        </p:nvSpPr>
        <p:spPr>
          <a:xfrm>
            <a:off x="838200" y="1981200"/>
            <a:ext cx="5181600" cy="4663618"/>
          </a:xfrm>
          <a:prstGeom prst="rect">
            <a:avLst/>
          </a:prstGeom>
          <a:solidFill>
            <a:srgbClr val="00B050">
              <a:alpha val="25098"/>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buFont typeface="Arial" panose="020B0604020202020204" pitchFamily="34" charset="0"/>
              <a:buChar char="•"/>
            </a:pPr>
            <a:endParaRPr lang="en-US" sz="2400" dirty="0">
              <a:solidFill>
                <a:schemeClr val="tx1"/>
              </a:solidFill>
            </a:endParaRPr>
          </a:p>
          <a:p>
            <a:pPr marL="285750" indent="-285750">
              <a:buFont typeface="Arial" panose="020B0604020202020204" pitchFamily="34" charset="0"/>
              <a:buChar char="•"/>
            </a:pPr>
            <a:r>
              <a:rPr lang="en-US" sz="2400" dirty="0">
                <a:solidFill>
                  <a:schemeClr val="tx1"/>
                </a:solidFill>
              </a:rPr>
              <a:t>Faster and less computationally expensive than SHAP</a:t>
            </a:r>
          </a:p>
        </p:txBody>
      </p:sp>
      <p:sp>
        <p:nvSpPr>
          <p:cNvPr id="6" name="Rectangle 5">
            <a:extLst>
              <a:ext uri="{FF2B5EF4-FFF2-40B4-BE49-F238E27FC236}">
                <a16:creationId xmlns:a16="http://schemas.microsoft.com/office/drawing/2014/main" id="{83ABF6DE-DF4C-4DD2-B71B-65814D38F452}"/>
              </a:ext>
            </a:extLst>
          </p:cNvPr>
          <p:cNvSpPr/>
          <p:nvPr/>
        </p:nvSpPr>
        <p:spPr>
          <a:xfrm>
            <a:off x="838200" y="1334869"/>
            <a:ext cx="5181600" cy="646331"/>
          </a:xfrm>
          <a:prstGeom prst="rect">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Advantages</a:t>
            </a:r>
          </a:p>
        </p:txBody>
      </p:sp>
      <p:sp>
        <p:nvSpPr>
          <p:cNvPr id="7" name="Rectangle 6">
            <a:extLst>
              <a:ext uri="{FF2B5EF4-FFF2-40B4-BE49-F238E27FC236}">
                <a16:creationId xmlns:a16="http://schemas.microsoft.com/office/drawing/2014/main" id="{FF5C96AA-CB13-4A0E-9DB0-4F73BE17E5CA}"/>
              </a:ext>
            </a:extLst>
          </p:cNvPr>
          <p:cNvSpPr/>
          <p:nvPr/>
        </p:nvSpPr>
        <p:spPr>
          <a:xfrm>
            <a:off x="6150896" y="1981200"/>
            <a:ext cx="5181600" cy="4663618"/>
          </a:xfrm>
          <a:prstGeom prst="rect">
            <a:avLst/>
          </a:prstGeom>
          <a:solidFill>
            <a:srgbClr val="FF0000">
              <a:alpha val="25098"/>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endParaRPr lang="en-US" sz="2400" dirty="0">
              <a:solidFill>
                <a:schemeClr val="tx1"/>
              </a:solidFill>
            </a:endParaRPr>
          </a:p>
          <a:p>
            <a:pPr marL="285750" indent="-285750">
              <a:buFont typeface="Arial" panose="020B0604020202020204" pitchFamily="34" charset="0"/>
              <a:buChar char="•"/>
            </a:pPr>
            <a:r>
              <a:rPr lang="en-US" sz="2400" dirty="0">
                <a:solidFill>
                  <a:schemeClr val="tx1"/>
                </a:solidFill>
              </a:rPr>
              <a:t>Only allows for local approximations of contributions</a:t>
            </a:r>
          </a:p>
          <a:p>
            <a:pPr marL="742950" lvl="1" indent="-285750">
              <a:buFont typeface="Calibri" panose="020F0502020204030204" pitchFamily="34" charset="0"/>
              <a:buChar char="-"/>
            </a:pPr>
            <a:r>
              <a:rPr lang="en-US" sz="2400" dirty="0">
                <a:solidFill>
                  <a:schemeClr val="tx1"/>
                </a:solidFill>
              </a:rPr>
              <a:t>Single observation explanations only</a:t>
            </a:r>
          </a:p>
          <a:p>
            <a:pPr marL="285750" indent="-285750">
              <a:buFont typeface="Arial" panose="020B0604020202020204" pitchFamily="34" charset="0"/>
              <a:buChar char="•"/>
            </a:pPr>
            <a:r>
              <a:rPr lang="en-US" sz="2400" dirty="0">
                <a:solidFill>
                  <a:schemeClr val="tx1"/>
                </a:solidFill>
              </a:rPr>
              <a:t>Subset of SHAP without accuracy and consistency guarantee</a:t>
            </a:r>
          </a:p>
        </p:txBody>
      </p:sp>
      <p:sp>
        <p:nvSpPr>
          <p:cNvPr id="8" name="Rectangle 7">
            <a:extLst>
              <a:ext uri="{FF2B5EF4-FFF2-40B4-BE49-F238E27FC236}">
                <a16:creationId xmlns:a16="http://schemas.microsoft.com/office/drawing/2014/main" id="{515C2790-4A11-42AF-A9AF-FD8C0FC4D1AB}"/>
              </a:ext>
            </a:extLst>
          </p:cNvPr>
          <p:cNvSpPr/>
          <p:nvPr/>
        </p:nvSpPr>
        <p:spPr>
          <a:xfrm>
            <a:off x="6150896" y="1334869"/>
            <a:ext cx="5181600" cy="646331"/>
          </a:xfrm>
          <a:prstGeom prst="rect">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Shortcomings</a:t>
            </a:r>
          </a:p>
        </p:txBody>
      </p:sp>
      <p:sp>
        <p:nvSpPr>
          <p:cNvPr id="9" name="Title 1">
            <a:extLst>
              <a:ext uri="{FF2B5EF4-FFF2-40B4-BE49-F238E27FC236}">
                <a16:creationId xmlns:a16="http://schemas.microsoft.com/office/drawing/2014/main" id="{792C31BB-3B77-4C14-B440-82C16071557E}"/>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lime advantages/shortcomings</a:t>
            </a:r>
          </a:p>
        </p:txBody>
      </p:sp>
    </p:spTree>
    <p:extLst>
      <p:ext uri="{BB962C8B-B14F-4D97-AF65-F5344CB8AC3E}">
        <p14:creationId xmlns:p14="http://schemas.microsoft.com/office/powerpoint/2010/main" val="23299392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346F0-2FE8-4582-8D83-9E6E6CC1119F}"/>
              </a:ext>
            </a:extLst>
          </p:cNvPr>
          <p:cNvSpPr txBox="1"/>
          <p:nvPr/>
        </p:nvSpPr>
        <p:spPr>
          <a:xfrm>
            <a:off x="5181600" y="3200400"/>
            <a:ext cx="6096000" cy="769441"/>
          </a:xfrm>
          <a:prstGeom prst="rect">
            <a:avLst/>
          </a:prstGeom>
          <a:noFill/>
        </p:spPr>
        <p:txBody>
          <a:bodyPr wrap="square" rtlCol="0">
            <a:spAutoFit/>
          </a:bodyPr>
          <a:lstStyle/>
          <a:p>
            <a:r>
              <a:rPr lang="en-US" sz="4400" dirty="0"/>
              <a:t>SHAP/LIME Comparison</a:t>
            </a:r>
          </a:p>
        </p:txBody>
      </p:sp>
    </p:spTree>
    <p:extLst>
      <p:ext uri="{BB962C8B-B14F-4D97-AF65-F5344CB8AC3E}">
        <p14:creationId xmlns:p14="http://schemas.microsoft.com/office/powerpoint/2010/main" val="2582974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4B1EC8F9-8A90-4A61-9897-975A8EB4FB4E}"/>
              </a:ext>
            </a:extLst>
          </p:cNvPr>
          <p:cNvSpPr txBox="1">
            <a:spLocks/>
          </p:cNvSpPr>
          <p:nvPr/>
        </p:nvSpPr>
        <p:spPr>
          <a:xfrm>
            <a:off x="914400" y="1447801"/>
            <a:ext cx="5082209" cy="704087"/>
          </a:xfrm>
          <a:prstGeom prst="rect">
            <a:avLst/>
          </a:prstGeom>
          <a:solidFill>
            <a:schemeClr val="bg1">
              <a:lumMod val="85000"/>
            </a:schemeClr>
          </a:solidFill>
          <a:ln>
            <a:solidFill>
              <a:srgbClr val="FFC000"/>
            </a:solidFill>
          </a:ln>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a:t>SHAP</a:t>
            </a:r>
            <a:endParaRPr lang="en-US" sz="2400" dirty="0"/>
          </a:p>
        </p:txBody>
      </p:sp>
      <p:sp>
        <p:nvSpPr>
          <p:cNvPr id="6" name="Content Placeholder 2">
            <a:extLst>
              <a:ext uri="{FF2B5EF4-FFF2-40B4-BE49-F238E27FC236}">
                <a16:creationId xmlns:a16="http://schemas.microsoft.com/office/drawing/2014/main" id="{410B415A-8858-46B8-93AB-D5741D221CB5}"/>
              </a:ext>
            </a:extLst>
          </p:cNvPr>
          <p:cNvSpPr txBox="1">
            <a:spLocks/>
          </p:cNvSpPr>
          <p:nvPr/>
        </p:nvSpPr>
        <p:spPr>
          <a:xfrm>
            <a:off x="914400" y="2151886"/>
            <a:ext cx="5082209" cy="3973347"/>
          </a:xfrm>
          <a:prstGeom prst="rect">
            <a:avLst/>
          </a:prstGeom>
          <a:ln>
            <a:solidFill>
              <a:srgbClr val="FFC000"/>
            </a:solidFill>
          </a:ln>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latin typeface="+mj-lt"/>
              </a:rPr>
              <a:t>Produces globally consistent explanations</a:t>
            </a:r>
          </a:p>
          <a:p>
            <a:pPr lvl="1"/>
            <a:r>
              <a:rPr lang="en-US" sz="2200" dirty="0">
                <a:latin typeface="+mj-lt"/>
              </a:rPr>
              <a:t>Estimates the effect of all features on all data points</a:t>
            </a:r>
          </a:p>
          <a:p>
            <a:pPr lvl="2"/>
            <a:r>
              <a:rPr lang="en-US" sz="1800" dirty="0">
                <a:latin typeface="+mj-lt"/>
              </a:rPr>
              <a:t>To calculate exactly would be </a:t>
            </a:r>
            <a:r>
              <a:rPr lang="en-US" sz="1800" b="1" i="1" dirty="0">
                <a:latin typeface="+mj-lt"/>
              </a:rPr>
              <a:t>very</a:t>
            </a:r>
            <a:r>
              <a:rPr lang="en-US" sz="1800" dirty="0">
                <a:latin typeface="+mj-lt"/>
              </a:rPr>
              <a:t> computationally expensive </a:t>
            </a:r>
          </a:p>
          <a:p>
            <a:pPr lvl="1"/>
            <a:r>
              <a:rPr lang="en-US" sz="2200" dirty="0">
                <a:latin typeface="+mj-lt"/>
              </a:rPr>
              <a:t>The values add up to the true prediction of the model </a:t>
            </a:r>
          </a:p>
          <a:p>
            <a:r>
              <a:rPr lang="en-US" sz="2400" dirty="0">
                <a:latin typeface="+mj-lt"/>
              </a:rPr>
              <a:t>High accuracy and reliability</a:t>
            </a:r>
          </a:p>
        </p:txBody>
      </p:sp>
      <p:sp>
        <p:nvSpPr>
          <p:cNvPr id="7" name="Content Placeholder 3">
            <a:extLst>
              <a:ext uri="{FF2B5EF4-FFF2-40B4-BE49-F238E27FC236}">
                <a16:creationId xmlns:a16="http://schemas.microsoft.com/office/drawing/2014/main" id="{2799306B-D85B-43E0-96D7-DE25EA77C805}"/>
              </a:ext>
            </a:extLst>
          </p:cNvPr>
          <p:cNvSpPr txBox="1">
            <a:spLocks/>
          </p:cNvSpPr>
          <p:nvPr/>
        </p:nvSpPr>
        <p:spPr>
          <a:xfrm>
            <a:off x="6059556" y="2151887"/>
            <a:ext cx="5082209" cy="3973346"/>
          </a:xfrm>
          <a:prstGeom prst="rect">
            <a:avLst/>
          </a:prstGeom>
          <a:ln>
            <a:solidFill>
              <a:srgbClr val="FFC000"/>
            </a:solidFill>
          </a:ln>
        </p:spPr>
        <p:txBody>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latin typeface="+mj-lt"/>
              </a:rPr>
              <a:t>Produces local explanations (given a specific sample)</a:t>
            </a:r>
          </a:p>
          <a:p>
            <a:pPr lvl="1"/>
            <a:r>
              <a:rPr lang="en-US" sz="2200" dirty="0">
                <a:latin typeface="+mj-lt"/>
              </a:rPr>
              <a:t>Gives contributions at a single data point of interest</a:t>
            </a:r>
          </a:p>
          <a:p>
            <a:r>
              <a:rPr lang="en-US" sz="2400" dirty="0">
                <a:latin typeface="+mj-lt"/>
              </a:rPr>
              <a:t>Faster, but less accurate </a:t>
            </a:r>
          </a:p>
          <a:p>
            <a:r>
              <a:rPr lang="en-US" sz="2400" dirty="0">
                <a:latin typeface="+mj-lt"/>
              </a:rPr>
              <a:t>Doesn’t work on all model types</a:t>
            </a:r>
          </a:p>
          <a:p>
            <a:pPr lvl="1"/>
            <a:r>
              <a:rPr lang="en-US" sz="2200" dirty="0">
                <a:latin typeface="+mj-lt"/>
              </a:rPr>
              <a:t>Namely, </a:t>
            </a:r>
            <a:r>
              <a:rPr lang="en-US" sz="2200" i="1" dirty="0" err="1">
                <a:latin typeface="+mj-lt"/>
              </a:rPr>
              <a:t>XGBoost</a:t>
            </a:r>
            <a:endParaRPr lang="en-US" sz="2200" i="1" dirty="0">
              <a:latin typeface="+mj-lt"/>
            </a:endParaRPr>
          </a:p>
          <a:p>
            <a:pPr lvl="2"/>
            <a:endParaRPr lang="en-US" sz="1800" i="1" dirty="0">
              <a:latin typeface="+mj-lt"/>
            </a:endParaRPr>
          </a:p>
          <a:p>
            <a:pPr marL="0" indent="0" algn="ctr">
              <a:buFont typeface="Arial" panose="020B0604020202020204" pitchFamily="34" charset="0"/>
              <a:buNone/>
            </a:pPr>
            <a:r>
              <a:rPr lang="en-US" sz="2000" b="1" dirty="0">
                <a:latin typeface="+mj-lt"/>
              </a:rPr>
              <a:t>LIME can be thought of as a subset of SHAP</a:t>
            </a:r>
          </a:p>
        </p:txBody>
      </p:sp>
      <p:sp>
        <p:nvSpPr>
          <p:cNvPr id="8" name="Text Placeholder 4">
            <a:extLst>
              <a:ext uri="{FF2B5EF4-FFF2-40B4-BE49-F238E27FC236}">
                <a16:creationId xmlns:a16="http://schemas.microsoft.com/office/drawing/2014/main" id="{7D2D8B1C-1F01-4A28-96A9-59C7C01341BD}"/>
              </a:ext>
            </a:extLst>
          </p:cNvPr>
          <p:cNvSpPr txBox="1">
            <a:spLocks/>
          </p:cNvSpPr>
          <p:nvPr/>
        </p:nvSpPr>
        <p:spPr>
          <a:xfrm>
            <a:off x="6059556" y="1447800"/>
            <a:ext cx="5082209" cy="704087"/>
          </a:xfrm>
          <a:prstGeom prst="rect">
            <a:avLst/>
          </a:prstGeom>
          <a:solidFill>
            <a:schemeClr val="bg1">
              <a:lumMod val="85000"/>
            </a:schemeClr>
          </a:solidFill>
          <a:ln>
            <a:solidFill>
              <a:srgbClr val="FFC000"/>
            </a:solidFill>
          </a:ln>
        </p:spPr>
        <p:txBody>
          <a:bodyPr anchor="ct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LIME</a:t>
            </a:r>
          </a:p>
        </p:txBody>
      </p:sp>
      <p:sp>
        <p:nvSpPr>
          <p:cNvPr id="9" name="Title 1">
            <a:extLst>
              <a:ext uri="{FF2B5EF4-FFF2-40B4-BE49-F238E27FC236}">
                <a16:creationId xmlns:a16="http://schemas.microsoft.com/office/drawing/2014/main" id="{821F123E-86B5-4826-A679-373C3A769B09}"/>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err="1"/>
              <a:t>Shap</a:t>
            </a:r>
            <a:r>
              <a:rPr lang="en-US" dirty="0"/>
              <a:t> or lime</a:t>
            </a:r>
          </a:p>
        </p:txBody>
      </p:sp>
    </p:spTree>
    <p:extLst>
      <p:ext uri="{BB962C8B-B14F-4D97-AF65-F5344CB8AC3E}">
        <p14:creationId xmlns:p14="http://schemas.microsoft.com/office/powerpoint/2010/main" val="287614962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55C0E-91D6-4A95-8B23-AC14A904CC58}"/>
              </a:ext>
            </a:extLst>
          </p:cNvPr>
          <p:cNvSpPr>
            <a:spLocks noGrp="1"/>
          </p:cNvSpPr>
          <p:nvPr>
            <p:ph idx="1"/>
          </p:nvPr>
        </p:nvSpPr>
        <p:spPr>
          <a:xfrm>
            <a:off x="1600200" y="2552701"/>
            <a:ext cx="9601200" cy="1752598"/>
          </a:xfrm>
        </p:spPr>
        <p:txBody>
          <a:bodyPr>
            <a:normAutofit/>
          </a:bodyPr>
          <a:lstStyle/>
          <a:p>
            <a:pPr marL="0" indent="0" algn="ctr">
              <a:buNone/>
            </a:pPr>
            <a:r>
              <a:rPr lang="en-US" sz="3600" dirty="0">
                <a:latin typeface="+mj-lt"/>
              </a:rPr>
              <a:t>Use SHAP unless the computational costs are </a:t>
            </a:r>
          </a:p>
          <a:p>
            <a:pPr marL="0" indent="0" algn="ctr">
              <a:buNone/>
            </a:pPr>
            <a:r>
              <a:rPr lang="en-US" sz="3600" dirty="0">
                <a:latin typeface="+mj-lt"/>
              </a:rPr>
              <a:t>too high, in which case, use LIME</a:t>
            </a:r>
          </a:p>
          <a:p>
            <a:pPr marL="0" indent="0" algn="ctr">
              <a:buNone/>
            </a:pPr>
            <a:endParaRPr lang="en-US" sz="3600" dirty="0">
              <a:latin typeface="+mj-lt"/>
            </a:endParaRPr>
          </a:p>
        </p:txBody>
      </p:sp>
      <p:sp>
        <p:nvSpPr>
          <p:cNvPr id="6" name="Title 1">
            <a:extLst>
              <a:ext uri="{FF2B5EF4-FFF2-40B4-BE49-F238E27FC236}">
                <a16:creationId xmlns:a16="http://schemas.microsoft.com/office/drawing/2014/main" id="{AD18C9A1-FE2F-47B6-A74E-23D49BE913F3}"/>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My recommendation</a:t>
            </a:r>
          </a:p>
        </p:txBody>
      </p:sp>
    </p:spTree>
    <p:extLst>
      <p:ext uri="{BB962C8B-B14F-4D97-AF65-F5344CB8AC3E}">
        <p14:creationId xmlns:p14="http://schemas.microsoft.com/office/powerpoint/2010/main" val="30945847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9080"/>
            <a:ext cx="10896600" cy="960120"/>
          </a:xfrm>
        </p:spPr>
        <p:txBody>
          <a:bodyPr/>
          <a:lstStyle/>
          <a:p>
            <a:r>
              <a:rPr lang="en-US" dirty="0"/>
              <a:t>Agenda</a:t>
            </a:r>
          </a:p>
        </p:txBody>
      </p:sp>
      <p:sp>
        <p:nvSpPr>
          <p:cNvPr id="3" name="Content Placeholder 2"/>
          <p:cNvSpPr>
            <a:spLocks noGrp="1"/>
          </p:cNvSpPr>
          <p:nvPr>
            <p:ph idx="1"/>
          </p:nvPr>
        </p:nvSpPr>
        <p:spPr>
          <a:xfrm>
            <a:off x="990600" y="1646237"/>
            <a:ext cx="10972800" cy="4449763"/>
          </a:xfrm>
        </p:spPr>
        <p:txBody>
          <a:bodyPr>
            <a:normAutofit fontScale="92500" lnSpcReduction="10000"/>
          </a:bodyPr>
          <a:lstStyle/>
          <a:p>
            <a:r>
              <a:rPr lang="en-US" sz="2400" dirty="0">
                <a:latin typeface="+mn-lt"/>
              </a:rPr>
              <a:t>What is ML Model </a:t>
            </a:r>
            <a:r>
              <a:rPr lang="en-US" sz="2400" dirty="0" err="1">
                <a:latin typeface="+mn-lt"/>
              </a:rPr>
              <a:t>Explainability</a:t>
            </a:r>
            <a:r>
              <a:rPr lang="en-US" sz="2400" dirty="0">
                <a:latin typeface="+mn-lt"/>
              </a:rPr>
              <a:t>?</a:t>
            </a:r>
          </a:p>
          <a:p>
            <a:pPr lvl="1"/>
            <a:r>
              <a:rPr lang="en-US" sz="2200" dirty="0">
                <a:latin typeface="+mn-lt"/>
              </a:rPr>
              <a:t>Why is it important?</a:t>
            </a:r>
          </a:p>
          <a:p>
            <a:r>
              <a:rPr lang="en-US" sz="2400" dirty="0">
                <a:latin typeface="+mn-lt"/>
              </a:rPr>
              <a:t>SHAP Intro</a:t>
            </a:r>
          </a:p>
          <a:p>
            <a:r>
              <a:rPr lang="en-US" sz="2400" dirty="0">
                <a:latin typeface="+mn-lt"/>
              </a:rPr>
              <a:t>LIME Intro</a:t>
            </a:r>
          </a:p>
          <a:p>
            <a:r>
              <a:rPr lang="en-US" sz="2400" dirty="0">
                <a:latin typeface="+mn-lt"/>
              </a:rPr>
              <a:t>SHAP/LIME Comparison</a:t>
            </a:r>
          </a:p>
          <a:p>
            <a:r>
              <a:rPr lang="en-US" sz="2400" dirty="0">
                <a:latin typeface="+mn-lt"/>
              </a:rPr>
              <a:t>Example Output</a:t>
            </a:r>
          </a:p>
          <a:p>
            <a:r>
              <a:rPr lang="en-US" sz="2400" dirty="0">
                <a:latin typeface="+mn-lt"/>
              </a:rPr>
              <a:t>Python Examples</a:t>
            </a:r>
          </a:p>
          <a:p>
            <a:r>
              <a:rPr lang="en-US" sz="2400" dirty="0">
                <a:latin typeface="+mn-lt"/>
              </a:rPr>
              <a:t>Q&amp;A</a:t>
            </a:r>
          </a:p>
          <a:p>
            <a:endParaRPr lang="en-US" sz="2400" dirty="0">
              <a:latin typeface="+mn-lt"/>
            </a:endParaRPr>
          </a:p>
          <a:p>
            <a:r>
              <a:rPr lang="en-US" sz="2400" dirty="0">
                <a:latin typeface="+mn-lt"/>
              </a:rPr>
              <a:t>Python code and data available at: </a:t>
            </a:r>
            <a:r>
              <a:rPr lang="en-US" sz="2400" dirty="0">
                <a:hlinkClick r:id="rId2"/>
              </a:rPr>
              <a:t>https://github.com/briannafrederick/interpretable_ml_shap</a:t>
            </a:r>
            <a:endParaRPr lang="en-US" sz="2400" dirty="0">
              <a:latin typeface="+mn-lt"/>
            </a:endParaRPr>
          </a:p>
          <a:p>
            <a:pPr marL="342900" lvl="1" indent="-342900">
              <a:buFont typeface="Arial" panose="020B0604020202020204" pitchFamily="34" charset="0"/>
              <a:buChar char="•"/>
            </a:pPr>
            <a:endParaRPr lang="en-US" dirty="0">
              <a:latin typeface="+mn-lt"/>
            </a:endParaRPr>
          </a:p>
          <a:p>
            <a:pPr marL="0" indent="0">
              <a:buNone/>
            </a:pPr>
            <a:endParaRPr lang="en-US" sz="2400" dirty="0">
              <a:latin typeface="+mn-lt"/>
            </a:endParaRPr>
          </a:p>
        </p:txBody>
      </p:sp>
    </p:spTree>
    <p:extLst>
      <p:ext uri="{BB962C8B-B14F-4D97-AF65-F5344CB8AC3E}">
        <p14:creationId xmlns:p14="http://schemas.microsoft.com/office/powerpoint/2010/main" val="332761757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346F0-2FE8-4582-8D83-9E6E6CC1119F}"/>
              </a:ext>
            </a:extLst>
          </p:cNvPr>
          <p:cNvSpPr txBox="1"/>
          <p:nvPr/>
        </p:nvSpPr>
        <p:spPr>
          <a:xfrm>
            <a:off x="5181600" y="3200400"/>
            <a:ext cx="6096000" cy="769441"/>
          </a:xfrm>
          <a:prstGeom prst="rect">
            <a:avLst/>
          </a:prstGeom>
          <a:noFill/>
        </p:spPr>
        <p:txBody>
          <a:bodyPr wrap="square" rtlCol="0">
            <a:spAutoFit/>
          </a:bodyPr>
          <a:lstStyle/>
          <a:p>
            <a:r>
              <a:rPr lang="en-US" sz="4400" dirty="0"/>
              <a:t>SHAP Examples</a:t>
            </a:r>
          </a:p>
        </p:txBody>
      </p:sp>
    </p:spTree>
    <p:extLst>
      <p:ext uri="{BB962C8B-B14F-4D97-AF65-F5344CB8AC3E}">
        <p14:creationId xmlns:p14="http://schemas.microsoft.com/office/powerpoint/2010/main" val="47923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9D027-2FDA-4068-87FF-605DC8F6CE2E}"/>
              </a:ext>
            </a:extLst>
          </p:cNvPr>
          <p:cNvSpPr>
            <a:spLocks noGrp="1"/>
          </p:cNvSpPr>
          <p:nvPr>
            <p:ph idx="1"/>
          </p:nvPr>
        </p:nvSpPr>
        <p:spPr>
          <a:xfrm>
            <a:off x="1143000" y="1676400"/>
            <a:ext cx="10439400" cy="4063627"/>
          </a:xfrm>
        </p:spPr>
        <p:txBody>
          <a:bodyPr>
            <a:normAutofit/>
          </a:bodyPr>
          <a:lstStyle/>
          <a:p>
            <a:r>
              <a:rPr lang="en-US" sz="2400" dirty="0"/>
              <a:t>Data on secondary student achievement in mathematics at two Portuguese schools. The data attributes include student grades, demographic, social and school related features. Data was by using school reports and questionnaires. </a:t>
            </a:r>
          </a:p>
          <a:p>
            <a:endParaRPr lang="en-US" sz="2400" dirty="0">
              <a:latin typeface="+mn-lt"/>
            </a:endParaRPr>
          </a:p>
          <a:p>
            <a:r>
              <a:rPr lang="en-US" sz="2400" u="sng" dirty="0">
                <a:latin typeface="+mn-lt"/>
              </a:rPr>
              <a:t>Classification example</a:t>
            </a:r>
            <a:r>
              <a:rPr lang="en-US" sz="2400" dirty="0">
                <a:latin typeface="+mn-lt"/>
              </a:rPr>
              <a:t>: Predict whether a student will pass their final math course</a:t>
            </a:r>
          </a:p>
          <a:p>
            <a:endParaRPr lang="en-US" sz="2400" dirty="0">
              <a:latin typeface="+mn-lt"/>
            </a:endParaRPr>
          </a:p>
          <a:p>
            <a:r>
              <a:rPr lang="en-US" sz="2400" dirty="0">
                <a:latin typeface="+mn-lt"/>
              </a:rPr>
              <a:t>Data source: </a:t>
            </a:r>
            <a:r>
              <a:rPr lang="en-US" sz="2400" dirty="0">
                <a:hlinkClick r:id="rId2"/>
              </a:rPr>
              <a:t>https://archive.ics.uci.edu/ml/datasets/Student+Performance</a:t>
            </a:r>
            <a:endParaRPr lang="en-US" sz="2400" dirty="0">
              <a:latin typeface="+mn-lt"/>
            </a:endParaRPr>
          </a:p>
        </p:txBody>
      </p:sp>
      <p:sp>
        <p:nvSpPr>
          <p:cNvPr id="4" name="TextBox 3">
            <a:extLst>
              <a:ext uri="{FF2B5EF4-FFF2-40B4-BE49-F238E27FC236}">
                <a16:creationId xmlns:a16="http://schemas.microsoft.com/office/drawing/2014/main" id="{2776F0DA-C10D-459E-A842-5B07A393E07F}"/>
              </a:ext>
            </a:extLst>
          </p:cNvPr>
          <p:cNvSpPr txBox="1"/>
          <p:nvPr/>
        </p:nvSpPr>
        <p:spPr>
          <a:xfrm>
            <a:off x="1524000" y="5943600"/>
            <a:ext cx="7848600" cy="338554"/>
          </a:xfrm>
          <a:prstGeom prst="rect">
            <a:avLst/>
          </a:prstGeom>
          <a:noFill/>
        </p:spPr>
        <p:txBody>
          <a:bodyPr wrap="square" rtlCol="0">
            <a:spAutoFit/>
          </a:bodyPr>
          <a:lstStyle/>
          <a:p>
            <a:r>
              <a:rPr lang="en-US" sz="1600" dirty="0"/>
              <a:t>*Example code will use SHAP </a:t>
            </a:r>
            <a:r>
              <a:rPr lang="en-US" sz="1600" dirty="0" err="1"/>
              <a:t>TreeExplainer</a:t>
            </a:r>
            <a:r>
              <a:rPr lang="en-US" sz="1600" dirty="0"/>
              <a:t>, which is ideal for trees and ensembles of trees</a:t>
            </a:r>
          </a:p>
        </p:txBody>
      </p:sp>
      <p:sp>
        <p:nvSpPr>
          <p:cNvPr id="7" name="Title 1">
            <a:extLst>
              <a:ext uri="{FF2B5EF4-FFF2-40B4-BE49-F238E27FC236}">
                <a16:creationId xmlns:a16="http://schemas.microsoft.com/office/drawing/2014/main" id="{11B3BE6F-FF77-4D61-A141-C5CA0C310F4E}"/>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a:t>
            </a:r>
          </a:p>
        </p:txBody>
      </p:sp>
    </p:spTree>
    <p:extLst>
      <p:ext uri="{BB962C8B-B14F-4D97-AF65-F5344CB8AC3E}">
        <p14:creationId xmlns:p14="http://schemas.microsoft.com/office/powerpoint/2010/main" val="30967265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704F83-6DCE-4C13-BA67-EC62635C8A90}"/>
                  </a:ext>
                </a:extLst>
              </p:cNvPr>
              <p:cNvSpPr>
                <a:spLocks noGrp="1"/>
              </p:cNvSpPr>
              <p:nvPr>
                <p:ph idx="1"/>
              </p:nvPr>
            </p:nvSpPr>
            <p:spPr>
              <a:xfrm>
                <a:off x="990600" y="1524000"/>
                <a:ext cx="10515600" cy="4648200"/>
              </a:xfrm>
            </p:spPr>
            <p:txBody>
              <a:bodyPr>
                <a:normAutofit/>
              </a:bodyPr>
              <a:lstStyle/>
              <a:p>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𝑃𝑟𝑒𝑑𝑖𝑐𝑡𝑒𝑑</m:t>
                      </m:r>
                      <m:r>
                        <a:rPr lang="en-US" sz="2400" b="0" i="1" smtClean="0">
                          <a:latin typeface="Cambria Math" panose="02040503050406030204" pitchFamily="18" charset="0"/>
                        </a:rPr>
                        <m:t> </m:t>
                      </m:r>
                      <m:r>
                        <a:rPr lang="en-US" sz="2400" b="0" i="1" smtClean="0">
                          <a:latin typeface="Cambria Math" panose="02040503050406030204" pitchFamily="18" charset="0"/>
                        </a:rPr>
                        <m:t>𝑉𝑎𝑙𝑢𝑒</m:t>
                      </m:r>
                      <m:r>
                        <a:rPr lang="en-US" sz="2400" b="0" i="1" smtClean="0">
                          <a:latin typeface="Cambria Math" panose="02040503050406030204" pitchFamily="18" charset="0"/>
                        </a:rPr>
                        <m:t>=</m:t>
                      </m:r>
                      <m:r>
                        <a:rPr lang="en-US" sz="2400" b="0" i="1" smtClean="0">
                          <a:latin typeface="Cambria Math" panose="02040503050406030204" pitchFamily="18" charset="0"/>
                        </a:rPr>
                        <m:t>𝐸𝑥𝑝𝑒𝑐𝑡𝑒𝑑</m:t>
                      </m:r>
                      <m:r>
                        <a:rPr lang="en-US" sz="2400" b="0" i="1" smtClean="0">
                          <a:latin typeface="Cambria Math" panose="02040503050406030204" pitchFamily="18" charset="0"/>
                        </a:rPr>
                        <m:t> </m:t>
                      </m:r>
                      <m:r>
                        <a:rPr lang="en-US" sz="2400" b="0" i="1" smtClean="0">
                          <a:latin typeface="Cambria Math" panose="02040503050406030204" pitchFamily="18" charset="0"/>
                        </a:rPr>
                        <m:t>𝑉𝑎𝑙𝑢𝑒</m:t>
                      </m:r>
                      <m:r>
                        <a:rPr lang="en-US" sz="2400" b="0" i="1" smtClean="0">
                          <a:latin typeface="Cambria Math" panose="02040503050406030204" pitchFamily="18" charset="0"/>
                        </a:rPr>
                        <m:t>+ </m:t>
                      </m:r>
                      <m:nary>
                        <m:naryPr>
                          <m:chr m:val="∑"/>
                          <m:subHide m:val="on"/>
                          <m:supHide m:val="on"/>
                          <m:ctrlPr>
                            <a:rPr lang="en-US" sz="2400" b="0" i="1" smtClean="0">
                              <a:latin typeface="Cambria Math" panose="02040503050406030204" pitchFamily="18" charset="0"/>
                            </a:rPr>
                          </m:ctrlPr>
                        </m:naryPr>
                        <m:sub/>
                        <m:sup/>
                        <m:e>
                          <m:r>
                            <a:rPr lang="en-US" sz="2400" b="0" i="1" smtClean="0">
                              <a:latin typeface="Cambria Math" panose="02040503050406030204" pitchFamily="18" charset="0"/>
                            </a:rPr>
                            <m:t>𝑆𝐻𝐴𝑃</m:t>
                          </m:r>
                          <m:r>
                            <a:rPr lang="en-US" sz="2400" b="0" i="1" smtClean="0">
                              <a:latin typeface="Cambria Math" panose="02040503050406030204" pitchFamily="18" charset="0"/>
                            </a:rPr>
                            <m:t> </m:t>
                          </m:r>
                          <m:r>
                            <a:rPr lang="en-US" sz="2400" b="0" i="1" smtClean="0">
                              <a:latin typeface="Cambria Math" panose="02040503050406030204" pitchFamily="18" charset="0"/>
                            </a:rPr>
                            <m:t>𝑉𝑎𝑙𝑢𝑒𝑠</m:t>
                          </m:r>
                        </m:e>
                      </m:nary>
                    </m:oMath>
                  </m:oMathPara>
                </a14:m>
                <a:endParaRPr lang="en-US" sz="2400" dirty="0"/>
              </a:p>
              <a:p>
                <a:pPr marL="0" indent="0">
                  <a:buNone/>
                </a:pPr>
                <a:endParaRPr lang="en-US" sz="2400" dirty="0"/>
              </a:p>
              <a:p>
                <a:r>
                  <a:rPr lang="en-US" sz="2400" u="sng" dirty="0"/>
                  <a:t>Expected Value:</a:t>
                </a:r>
                <a:r>
                  <a:rPr lang="en-US" sz="2400" dirty="0"/>
                  <a:t> </a:t>
                </a:r>
                <a:r>
                  <a:rPr lang="en-US" sz="2400" i="1" dirty="0"/>
                  <a:t>Value predicted in the absence of any features</a:t>
                </a:r>
                <a:r>
                  <a:rPr lang="en-US" sz="2400" dirty="0"/>
                  <a:t> </a:t>
                </a:r>
              </a:p>
              <a:p>
                <a:pPr lvl="1"/>
                <a:r>
                  <a:rPr lang="en-US" sz="2000" dirty="0"/>
                  <a:t>For example, if we only had the instance of passing and failing we’d take the mean as our expected value (0.41 in our case)</a:t>
                </a:r>
              </a:p>
              <a:p>
                <a:pPr lvl="1"/>
                <a:endParaRPr lang="en-US" sz="2000" dirty="0"/>
              </a:p>
              <a:p>
                <a:r>
                  <a:rPr lang="en-US" sz="2400" u="sng" dirty="0"/>
                  <a:t>SHAP Value:</a:t>
                </a:r>
                <a:r>
                  <a:rPr lang="en-US" sz="2400" dirty="0"/>
                  <a:t> </a:t>
                </a:r>
                <a:r>
                  <a:rPr lang="en-US" sz="2400" i="1" dirty="0"/>
                  <a:t>Average marginal contribution of a feature value across all possible coalitions</a:t>
                </a:r>
              </a:p>
              <a:p>
                <a:pPr lvl="1"/>
                <a:endParaRPr lang="en-US" sz="2000" dirty="0"/>
              </a:p>
              <a:p>
                <a:pPr lvl="1"/>
                <a:endParaRPr lang="en-US" sz="2000" dirty="0"/>
              </a:p>
            </p:txBody>
          </p:sp>
        </mc:Choice>
        <mc:Fallback>
          <p:sp>
            <p:nvSpPr>
              <p:cNvPr id="3" name="Content Placeholder 2">
                <a:extLst>
                  <a:ext uri="{FF2B5EF4-FFF2-40B4-BE49-F238E27FC236}">
                    <a16:creationId xmlns:a16="http://schemas.microsoft.com/office/drawing/2014/main" id="{5E704F83-6DCE-4C13-BA67-EC62635C8A90}"/>
                  </a:ext>
                </a:extLst>
              </p:cNvPr>
              <p:cNvSpPr>
                <a:spLocks noGrp="1" noRot="1" noChangeAspect="1" noMove="1" noResize="1" noEditPoints="1" noAdjustHandles="1" noChangeArrowheads="1" noChangeShapeType="1" noTextEdit="1"/>
              </p:cNvSpPr>
              <p:nvPr>
                <p:ph idx="1"/>
              </p:nvPr>
            </p:nvSpPr>
            <p:spPr>
              <a:xfrm>
                <a:off x="990600" y="1524000"/>
                <a:ext cx="10515600" cy="4648200"/>
              </a:xfrm>
              <a:blipFill>
                <a:blip r:embed="rId2"/>
                <a:stretch>
                  <a:fillRect l="-812"/>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CEAB0CBA-3FCB-4462-82B0-56AFFAADD715}"/>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Data</a:t>
            </a:r>
          </a:p>
        </p:txBody>
      </p:sp>
    </p:spTree>
    <p:extLst>
      <p:ext uri="{BB962C8B-B14F-4D97-AF65-F5344CB8AC3E}">
        <p14:creationId xmlns:p14="http://schemas.microsoft.com/office/powerpoint/2010/main" val="10333611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94F5739-BC9F-44BA-9B70-7AB1A8B2ACB0}"/>
              </a:ext>
            </a:extLst>
          </p:cNvPr>
          <p:cNvSpPr/>
          <p:nvPr/>
        </p:nvSpPr>
        <p:spPr>
          <a:xfrm>
            <a:off x="1676400" y="2540675"/>
            <a:ext cx="6324600" cy="2031325"/>
          </a:xfrm>
          <a:prstGeom prst="rect">
            <a:avLst/>
          </a:prstGeom>
        </p:spPr>
        <p:txBody>
          <a:bodyPr wrap="square">
            <a:spAutoFit/>
          </a:bodyPr>
          <a:lstStyle/>
          <a:p>
            <a:r>
              <a:rPr lang="en-US" dirty="0"/>
              <a:t>The prediction is the probability that a student will pass their final math course.</a:t>
            </a:r>
          </a:p>
          <a:p>
            <a:pPr marL="285750" indent="-285750">
              <a:buFont typeface="Arial" panose="020B0604020202020204" pitchFamily="34" charset="0"/>
              <a:buChar char="•"/>
            </a:pPr>
            <a:r>
              <a:rPr lang="en-US" dirty="0"/>
              <a:t>Red arrows represent feature effects (SHAP values) that drive the prediction higher </a:t>
            </a:r>
          </a:p>
          <a:p>
            <a:pPr marL="285750" indent="-285750">
              <a:buFont typeface="Arial" panose="020B0604020202020204" pitchFamily="34" charset="0"/>
              <a:buChar char="•"/>
            </a:pPr>
            <a:r>
              <a:rPr lang="en-US" dirty="0"/>
              <a:t>Blue arrows are effects that drive the prediction value lower.</a:t>
            </a:r>
          </a:p>
          <a:p>
            <a:pPr marL="285750" indent="-285750">
              <a:buFont typeface="Arial" panose="020B0604020202020204" pitchFamily="34" charset="0"/>
              <a:buChar char="•"/>
            </a:pPr>
            <a:r>
              <a:rPr lang="en-US" dirty="0"/>
              <a:t>Each arrow’s size represents the magnitude of the corresponding feature’s effect</a:t>
            </a:r>
          </a:p>
        </p:txBody>
      </p:sp>
      <p:sp>
        <p:nvSpPr>
          <p:cNvPr id="3" name="Rectangle 2">
            <a:extLst>
              <a:ext uri="{FF2B5EF4-FFF2-40B4-BE49-F238E27FC236}">
                <a16:creationId xmlns:a16="http://schemas.microsoft.com/office/drawing/2014/main" id="{065BB134-91E2-49F7-BA73-858D8204F650}"/>
              </a:ext>
            </a:extLst>
          </p:cNvPr>
          <p:cNvSpPr/>
          <p:nvPr/>
        </p:nvSpPr>
        <p:spPr>
          <a:xfrm>
            <a:off x="1447800" y="1362670"/>
            <a:ext cx="9829800" cy="923330"/>
          </a:xfrm>
          <a:prstGeom prst="rect">
            <a:avLst/>
          </a:prstGeom>
        </p:spPr>
        <p:txBody>
          <a:bodyPr wrap="square">
            <a:spAutoFit/>
          </a:bodyPr>
          <a:lstStyle/>
          <a:p>
            <a:pPr algn="ctr"/>
            <a:r>
              <a:rPr lang="en-US" dirty="0"/>
              <a:t>Force plots allow us to visualize individual model predictions. The “base value” is the model’s average prediction over the training data set. The “output value” is the predicted value for this observation - the probability that a student will pass their final math course. </a:t>
            </a:r>
          </a:p>
        </p:txBody>
      </p:sp>
      <p:pic>
        <p:nvPicPr>
          <p:cNvPr id="8" name="Picture 7">
            <a:extLst>
              <a:ext uri="{FF2B5EF4-FFF2-40B4-BE49-F238E27FC236}">
                <a16:creationId xmlns:a16="http://schemas.microsoft.com/office/drawing/2014/main" id="{FD1262B1-BED2-4A48-A5BC-9693BAD5E2C4}"/>
              </a:ext>
            </a:extLst>
          </p:cNvPr>
          <p:cNvPicPr>
            <a:picLocks noChangeAspect="1"/>
          </p:cNvPicPr>
          <p:nvPr/>
        </p:nvPicPr>
        <p:blipFill>
          <a:blip r:embed="rId2"/>
          <a:stretch>
            <a:fillRect/>
          </a:stretch>
        </p:blipFill>
        <p:spPr>
          <a:xfrm>
            <a:off x="838200" y="5107697"/>
            <a:ext cx="10343488" cy="1171592"/>
          </a:xfrm>
          <a:prstGeom prst="rect">
            <a:avLst/>
          </a:prstGeom>
        </p:spPr>
      </p:pic>
      <p:sp>
        <p:nvSpPr>
          <p:cNvPr id="9" name="Title 1">
            <a:extLst>
              <a:ext uri="{FF2B5EF4-FFF2-40B4-BE49-F238E27FC236}">
                <a16:creationId xmlns:a16="http://schemas.microsoft.com/office/drawing/2014/main" id="{20EF87AF-B4B3-48E6-A9FB-936F44FB8C76}"/>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Force plot: explain single prediction</a:t>
            </a:r>
          </a:p>
        </p:txBody>
      </p:sp>
    </p:spTree>
    <p:extLst>
      <p:ext uri="{BB962C8B-B14F-4D97-AF65-F5344CB8AC3E}">
        <p14:creationId xmlns:p14="http://schemas.microsoft.com/office/powerpoint/2010/main" val="334059537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143C77-4F07-4B30-B6D7-C54B2BC518EB}"/>
              </a:ext>
            </a:extLst>
          </p:cNvPr>
          <p:cNvSpPr/>
          <p:nvPr/>
        </p:nvSpPr>
        <p:spPr>
          <a:xfrm>
            <a:off x="1371600" y="1295400"/>
            <a:ext cx="9906000" cy="646331"/>
          </a:xfrm>
          <a:prstGeom prst="rect">
            <a:avLst/>
          </a:prstGeom>
        </p:spPr>
        <p:txBody>
          <a:bodyPr wrap="square">
            <a:spAutoFit/>
          </a:bodyPr>
          <a:lstStyle/>
          <a:p>
            <a:pPr algn="ctr"/>
            <a:r>
              <a:rPr lang="en-US" dirty="0"/>
              <a:t>Force plots can also allow us to visualize all model predictions at once. Think of this as individual force plots rotated vertically and stacked horizontally.</a:t>
            </a:r>
          </a:p>
        </p:txBody>
      </p:sp>
      <p:pic>
        <p:nvPicPr>
          <p:cNvPr id="6" name="Picture 5">
            <a:extLst>
              <a:ext uri="{FF2B5EF4-FFF2-40B4-BE49-F238E27FC236}">
                <a16:creationId xmlns:a16="http://schemas.microsoft.com/office/drawing/2014/main" id="{569AD835-AA1A-4655-877F-83C0021D72FE}"/>
              </a:ext>
            </a:extLst>
          </p:cNvPr>
          <p:cNvPicPr>
            <a:picLocks noChangeAspect="1"/>
          </p:cNvPicPr>
          <p:nvPr/>
        </p:nvPicPr>
        <p:blipFill>
          <a:blip r:embed="rId2"/>
          <a:stretch>
            <a:fillRect/>
          </a:stretch>
        </p:blipFill>
        <p:spPr>
          <a:xfrm>
            <a:off x="609600" y="2286000"/>
            <a:ext cx="10848879" cy="3819588"/>
          </a:xfrm>
          <a:prstGeom prst="rect">
            <a:avLst/>
          </a:prstGeom>
        </p:spPr>
      </p:pic>
      <p:sp>
        <p:nvSpPr>
          <p:cNvPr id="7" name="Title 1">
            <a:extLst>
              <a:ext uri="{FF2B5EF4-FFF2-40B4-BE49-F238E27FC236}">
                <a16:creationId xmlns:a16="http://schemas.microsoft.com/office/drawing/2014/main" id="{454D24B7-794D-442E-AC26-3E9BA2C66915}"/>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Force plot: explain all predictions</a:t>
            </a:r>
          </a:p>
        </p:txBody>
      </p:sp>
    </p:spTree>
    <p:extLst>
      <p:ext uri="{BB962C8B-B14F-4D97-AF65-F5344CB8AC3E}">
        <p14:creationId xmlns:p14="http://schemas.microsoft.com/office/powerpoint/2010/main" val="114910539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4FCC0E-DDA2-4368-8C5C-A3F382E5D7E3}"/>
              </a:ext>
            </a:extLst>
          </p:cNvPr>
          <p:cNvSpPr/>
          <p:nvPr/>
        </p:nvSpPr>
        <p:spPr>
          <a:xfrm>
            <a:off x="1040638" y="1182469"/>
            <a:ext cx="9906000" cy="646331"/>
          </a:xfrm>
          <a:prstGeom prst="rect">
            <a:avLst/>
          </a:prstGeom>
        </p:spPr>
        <p:txBody>
          <a:bodyPr wrap="square">
            <a:spAutoFit/>
          </a:bodyPr>
          <a:lstStyle/>
          <a:p>
            <a:pPr algn="ctr"/>
            <a:r>
              <a:rPr lang="en-US" dirty="0"/>
              <a:t>Decision plots show how complex models arrive at their predictions (i.e., how models make decisions). Below we see the decision path for the first 10 predictions.</a:t>
            </a:r>
          </a:p>
        </p:txBody>
      </p:sp>
      <p:sp>
        <p:nvSpPr>
          <p:cNvPr id="4" name="Rectangle 3">
            <a:extLst>
              <a:ext uri="{FF2B5EF4-FFF2-40B4-BE49-F238E27FC236}">
                <a16:creationId xmlns:a16="http://schemas.microsoft.com/office/drawing/2014/main" id="{28967712-A747-4FFC-A97B-BD63AFA7682C}"/>
              </a:ext>
            </a:extLst>
          </p:cNvPr>
          <p:cNvSpPr/>
          <p:nvPr/>
        </p:nvSpPr>
        <p:spPr>
          <a:xfrm>
            <a:off x="6164312" y="2318294"/>
            <a:ext cx="5184630" cy="3323987"/>
          </a:xfrm>
          <a:prstGeom prst="rect">
            <a:avLst/>
          </a:prstGeom>
        </p:spPr>
        <p:txBody>
          <a:bodyPr wrap="square">
            <a:spAutoFit/>
          </a:bodyPr>
          <a:lstStyle/>
          <a:p>
            <a:pPr marL="285750" indent="-285750">
              <a:buFont typeface="Arial" panose="020B0604020202020204" pitchFamily="34" charset="0"/>
              <a:buChar char="•"/>
            </a:pPr>
            <a:r>
              <a:rPr lang="en-US" sz="1400" dirty="0"/>
              <a:t>The x-axis represents the model's output. In this case, the units are probabilities.</a:t>
            </a:r>
          </a:p>
          <a:p>
            <a:pPr marL="285750" indent="-285750">
              <a:buFont typeface="Arial" panose="020B0604020202020204" pitchFamily="34" charset="0"/>
              <a:buChar char="•"/>
            </a:pPr>
            <a:r>
              <a:rPr lang="en-US" sz="1400" dirty="0"/>
              <a:t>The y-axis lists the model's features. By default, the features are ordered by descending importance. The importance is calculated over the observations plotted. (This will typically differ from the importance ordering for the entire dataset.</a:t>
            </a:r>
          </a:p>
          <a:p>
            <a:pPr marL="285750" indent="-285750">
              <a:buFont typeface="Arial" panose="020B0604020202020204" pitchFamily="34" charset="0"/>
              <a:buChar char="•"/>
            </a:pPr>
            <a:r>
              <a:rPr lang="en-US" sz="1400" dirty="0"/>
              <a:t>Each observation's prediction is represented by a colored line. At the top of the plot, each line strikes the x-axis at its corresponding observation's predicted value. This value determines the color of the line on a spectrum.</a:t>
            </a:r>
          </a:p>
          <a:p>
            <a:pPr marL="285750" indent="-285750">
              <a:buFont typeface="Arial" panose="020B0604020202020204" pitchFamily="34" charset="0"/>
              <a:buChar char="•"/>
            </a:pPr>
            <a:r>
              <a:rPr lang="en-US" sz="1400" dirty="0"/>
              <a:t>Moving from the bottom of the plot to the top, SHAP values for each feature are added to the model's base value. This shows how each feature contributes to the overall prediction.</a:t>
            </a:r>
          </a:p>
          <a:p>
            <a:pPr marL="285750" indent="-285750">
              <a:buFont typeface="Arial" panose="020B0604020202020204" pitchFamily="34" charset="0"/>
              <a:buChar char="•"/>
            </a:pPr>
            <a:r>
              <a:rPr lang="en-US" sz="1400" dirty="0"/>
              <a:t>At the bottom of the plot, the observations converge at expected value.</a:t>
            </a:r>
          </a:p>
        </p:txBody>
      </p:sp>
      <p:pic>
        <p:nvPicPr>
          <p:cNvPr id="5" name="Picture 4">
            <a:extLst>
              <a:ext uri="{FF2B5EF4-FFF2-40B4-BE49-F238E27FC236}">
                <a16:creationId xmlns:a16="http://schemas.microsoft.com/office/drawing/2014/main" id="{2077DB4C-CA2F-4DD4-8207-2B32B8DEC21D}"/>
              </a:ext>
            </a:extLst>
          </p:cNvPr>
          <p:cNvPicPr>
            <a:picLocks noChangeAspect="1"/>
          </p:cNvPicPr>
          <p:nvPr/>
        </p:nvPicPr>
        <p:blipFill>
          <a:blip r:embed="rId2"/>
          <a:stretch>
            <a:fillRect/>
          </a:stretch>
        </p:blipFill>
        <p:spPr>
          <a:xfrm>
            <a:off x="838200" y="1782206"/>
            <a:ext cx="5302464" cy="5075794"/>
          </a:xfrm>
          <a:prstGeom prst="rect">
            <a:avLst/>
          </a:prstGeom>
        </p:spPr>
      </p:pic>
      <p:sp>
        <p:nvSpPr>
          <p:cNvPr id="10" name="Title 1">
            <a:extLst>
              <a:ext uri="{FF2B5EF4-FFF2-40B4-BE49-F238E27FC236}">
                <a16:creationId xmlns:a16="http://schemas.microsoft.com/office/drawing/2014/main" id="{12DA8C95-5F1B-418D-988B-30CED192A650}"/>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Decision plot: explain path to prediction</a:t>
            </a:r>
          </a:p>
        </p:txBody>
      </p:sp>
    </p:spTree>
    <p:extLst>
      <p:ext uri="{BB962C8B-B14F-4D97-AF65-F5344CB8AC3E}">
        <p14:creationId xmlns:p14="http://schemas.microsoft.com/office/powerpoint/2010/main" val="34160952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4FCC0E-DDA2-4368-8C5C-A3F382E5D7E3}"/>
              </a:ext>
            </a:extLst>
          </p:cNvPr>
          <p:cNvSpPr/>
          <p:nvPr/>
        </p:nvSpPr>
        <p:spPr>
          <a:xfrm>
            <a:off x="914400" y="1170711"/>
            <a:ext cx="10287000" cy="646331"/>
          </a:xfrm>
          <a:prstGeom prst="rect">
            <a:avLst/>
          </a:prstGeom>
        </p:spPr>
        <p:txBody>
          <a:bodyPr wrap="square">
            <a:spAutoFit/>
          </a:bodyPr>
          <a:lstStyle/>
          <a:p>
            <a:pPr algn="ctr"/>
            <a:r>
              <a:rPr lang="en-US" dirty="0"/>
              <a:t>Decision plots show how complex models arrive at their predictions (i.e., how models make decisions). Below we see the decision path for a single prediction.</a:t>
            </a:r>
          </a:p>
        </p:txBody>
      </p:sp>
      <p:sp>
        <p:nvSpPr>
          <p:cNvPr id="13" name="Rectangle 12">
            <a:extLst>
              <a:ext uri="{FF2B5EF4-FFF2-40B4-BE49-F238E27FC236}">
                <a16:creationId xmlns:a16="http://schemas.microsoft.com/office/drawing/2014/main" id="{B699F876-1788-4A4B-94B1-D855D7B76858}"/>
              </a:ext>
            </a:extLst>
          </p:cNvPr>
          <p:cNvSpPr/>
          <p:nvPr/>
        </p:nvSpPr>
        <p:spPr>
          <a:xfrm>
            <a:off x="6934200" y="2695074"/>
            <a:ext cx="4364704" cy="2031325"/>
          </a:xfrm>
          <a:prstGeom prst="rect">
            <a:avLst/>
          </a:prstGeom>
        </p:spPr>
        <p:txBody>
          <a:bodyPr wrap="square">
            <a:spAutoFit/>
          </a:bodyPr>
          <a:lstStyle/>
          <a:p>
            <a:pPr marL="285750" indent="-285750">
              <a:buFont typeface="Arial" panose="020B0604020202020204" pitchFamily="34" charset="0"/>
              <a:buChar char="•"/>
            </a:pPr>
            <a:r>
              <a:rPr lang="en-US" sz="1400" dirty="0"/>
              <a:t>For this observation, it is predicted that the student will fail their final math course (notice that the model output value is 0)</a:t>
            </a:r>
          </a:p>
          <a:p>
            <a:pPr marL="285750" indent="-285750">
              <a:buFont typeface="Arial" panose="020B0604020202020204" pitchFamily="34" charset="0"/>
              <a:buChar char="•"/>
            </a:pPr>
            <a:r>
              <a:rPr lang="en-US" sz="1400" dirty="0"/>
              <a:t>You can follow the vertical path from the bottom at 0.4 (the expected value) to see how each feature positively or negatively impacts the prediction</a:t>
            </a:r>
          </a:p>
          <a:p>
            <a:pPr marL="285750" indent="-285750">
              <a:buFont typeface="Arial" panose="020B0604020202020204" pitchFamily="34" charset="0"/>
              <a:buChar char="•"/>
            </a:pPr>
            <a:r>
              <a:rPr lang="en-US" sz="1400" dirty="0"/>
              <a:t>G2 (grade in second math course) is the most impactful feature, and in this impacts the prediction negatively in this case. </a:t>
            </a:r>
          </a:p>
        </p:txBody>
      </p:sp>
      <p:pic>
        <p:nvPicPr>
          <p:cNvPr id="4" name="Picture 3">
            <a:extLst>
              <a:ext uri="{FF2B5EF4-FFF2-40B4-BE49-F238E27FC236}">
                <a16:creationId xmlns:a16="http://schemas.microsoft.com/office/drawing/2014/main" id="{454BDB49-217F-4D85-8796-7D6DE6082666}"/>
              </a:ext>
            </a:extLst>
          </p:cNvPr>
          <p:cNvPicPr>
            <a:picLocks noChangeAspect="1"/>
          </p:cNvPicPr>
          <p:nvPr/>
        </p:nvPicPr>
        <p:blipFill>
          <a:blip r:embed="rId2"/>
          <a:stretch>
            <a:fillRect/>
          </a:stretch>
        </p:blipFill>
        <p:spPr>
          <a:xfrm>
            <a:off x="1447800" y="1828800"/>
            <a:ext cx="5029200" cy="4974280"/>
          </a:xfrm>
          <a:prstGeom prst="rect">
            <a:avLst/>
          </a:prstGeom>
        </p:spPr>
      </p:pic>
      <p:sp>
        <p:nvSpPr>
          <p:cNvPr id="9" name="Title 1">
            <a:extLst>
              <a:ext uri="{FF2B5EF4-FFF2-40B4-BE49-F238E27FC236}">
                <a16:creationId xmlns:a16="http://schemas.microsoft.com/office/drawing/2014/main" id="{92857A50-934B-4968-B1F9-C8FA7DBB39F1}"/>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Decision plot: explain path to prediction</a:t>
            </a:r>
          </a:p>
        </p:txBody>
      </p:sp>
    </p:spTree>
    <p:extLst>
      <p:ext uri="{BB962C8B-B14F-4D97-AF65-F5344CB8AC3E}">
        <p14:creationId xmlns:p14="http://schemas.microsoft.com/office/powerpoint/2010/main" val="368783493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3F873A-35F9-4564-BB8E-CAEED99967C9}"/>
              </a:ext>
            </a:extLst>
          </p:cNvPr>
          <p:cNvSpPr/>
          <p:nvPr/>
        </p:nvSpPr>
        <p:spPr>
          <a:xfrm>
            <a:off x="7390699" y="2122964"/>
            <a:ext cx="4344102" cy="1815882"/>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333333"/>
                </a:solidFill>
              </a:rPr>
              <a:t>The position on the y-axis is determined by the feature and on the x-axis by the Shapley value. The color represents the value of the feature from low to high. Overlapping points are jittered in y-axis direction, so we get a sense of the distribution of the Shapley values per feature. </a:t>
            </a:r>
            <a:endParaRPr lang="en-US" sz="1600" dirty="0"/>
          </a:p>
        </p:txBody>
      </p:sp>
      <p:sp>
        <p:nvSpPr>
          <p:cNvPr id="6" name="Rectangle 5">
            <a:extLst>
              <a:ext uri="{FF2B5EF4-FFF2-40B4-BE49-F238E27FC236}">
                <a16:creationId xmlns:a16="http://schemas.microsoft.com/office/drawing/2014/main" id="{BA0E04B9-590D-49F6-A812-F754ACD89D92}"/>
              </a:ext>
            </a:extLst>
          </p:cNvPr>
          <p:cNvSpPr/>
          <p:nvPr/>
        </p:nvSpPr>
        <p:spPr>
          <a:xfrm>
            <a:off x="1447800" y="1210270"/>
            <a:ext cx="10058400" cy="923330"/>
          </a:xfrm>
          <a:prstGeom prst="rect">
            <a:avLst/>
          </a:prstGeom>
        </p:spPr>
        <p:txBody>
          <a:bodyPr wrap="square">
            <a:spAutoFit/>
          </a:bodyPr>
          <a:lstStyle/>
          <a:p>
            <a:pPr algn="ctr"/>
            <a:r>
              <a:rPr lang="en-US" dirty="0">
                <a:solidFill>
                  <a:srgbClr val="333333"/>
                </a:solidFill>
              </a:rPr>
              <a:t>A summary plot is an extension of a traditional feature importance plot. It details both feature importance AND feature effects. Each point on the plot is a Shapley value for a feature and an instance. In this case, G2 (grade in second math course) is the most important feature.</a:t>
            </a:r>
            <a:endParaRPr lang="en-US" dirty="0"/>
          </a:p>
        </p:txBody>
      </p:sp>
      <p:pic>
        <p:nvPicPr>
          <p:cNvPr id="9" name="Picture 8">
            <a:extLst>
              <a:ext uri="{FF2B5EF4-FFF2-40B4-BE49-F238E27FC236}">
                <a16:creationId xmlns:a16="http://schemas.microsoft.com/office/drawing/2014/main" id="{75E436B3-1E6B-4CD2-B85D-46AABFFE895E}"/>
              </a:ext>
            </a:extLst>
          </p:cNvPr>
          <p:cNvPicPr>
            <a:picLocks noChangeAspect="1"/>
          </p:cNvPicPr>
          <p:nvPr/>
        </p:nvPicPr>
        <p:blipFill>
          <a:blip r:embed="rId2"/>
          <a:stretch>
            <a:fillRect/>
          </a:stretch>
        </p:blipFill>
        <p:spPr>
          <a:xfrm>
            <a:off x="1150516" y="2196469"/>
            <a:ext cx="6082361" cy="4445812"/>
          </a:xfrm>
          <a:prstGeom prst="rect">
            <a:avLst/>
          </a:prstGeom>
        </p:spPr>
      </p:pic>
      <p:pic>
        <p:nvPicPr>
          <p:cNvPr id="10" name="Picture 9">
            <a:extLst>
              <a:ext uri="{FF2B5EF4-FFF2-40B4-BE49-F238E27FC236}">
                <a16:creationId xmlns:a16="http://schemas.microsoft.com/office/drawing/2014/main" id="{A8B2BAE2-724B-4D6D-837C-4F95E7BFC394}"/>
              </a:ext>
            </a:extLst>
          </p:cNvPr>
          <p:cNvPicPr>
            <a:picLocks noChangeAspect="1"/>
          </p:cNvPicPr>
          <p:nvPr/>
        </p:nvPicPr>
        <p:blipFill>
          <a:blip r:embed="rId3"/>
          <a:stretch>
            <a:fillRect/>
          </a:stretch>
        </p:blipFill>
        <p:spPr>
          <a:xfrm>
            <a:off x="7466899" y="3938846"/>
            <a:ext cx="4039301" cy="2885215"/>
          </a:xfrm>
          <a:prstGeom prst="rect">
            <a:avLst/>
          </a:prstGeom>
        </p:spPr>
      </p:pic>
      <p:sp>
        <p:nvSpPr>
          <p:cNvPr id="11" name="Title 1">
            <a:extLst>
              <a:ext uri="{FF2B5EF4-FFF2-40B4-BE49-F238E27FC236}">
                <a16:creationId xmlns:a16="http://schemas.microsoft.com/office/drawing/2014/main" id="{004AB1B3-E894-4DC3-9E6D-47AB1CF03CEF}"/>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Summary plot</a:t>
            </a:r>
          </a:p>
        </p:txBody>
      </p:sp>
    </p:spTree>
    <p:extLst>
      <p:ext uri="{BB962C8B-B14F-4D97-AF65-F5344CB8AC3E}">
        <p14:creationId xmlns:p14="http://schemas.microsoft.com/office/powerpoint/2010/main" val="19484866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0E04B9-590D-49F6-A812-F754ACD89D92}"/>
              </a:ext>
            </a:extLst>
          </p:cNvPr>
          <p:cNvSpPr/>
          <p:nvPr/>
        </p:nvSpPr>
        <p:spPr>
          <a:xfrm>
            <a:off x="990600" y="1258669"/>
            <a:ext cx="10058400" cy="646331"/>
          </a:xfrm>
          <a:prstGeom prst="rect">
            <a:avLst/>
          </a:prstGeom>
        </p:spPr>
        <p:txBody>
          <a:bodyPr wrap="square">
            <a:spAutoFit/>
          </a:bodyPr>
          <a:lstStyle/>
          <a:p>
            <a:pPr algn="ctr"/>
            <a:r>
              <a:rPr lang="en-US" dirty="0">
                <a:solidFill>
                  <a:srgbClr val="333333"/>
                </a:solidFill>
              </a:rPr>
              <a:t>A summary plot for multiclass classification (used post-clustering in this instance) allows us to understand which features are most prevalent in the clusters</a:t>
            </a:r>
            <a:endParaRPr lang="en-US" dirty="0"/>
          </a:p>
        </p:txBody>
      </p:sp>
      <p:pic>
        <p:nvPicPr>
          <p:cNvPr id="12" name="Picture 11" descr="A screenshot of a cell phone&#10;&#10;Description automatically generated">
            <a:extLst>
              <a:ext uri="{FF2B5EF4-FFF2-40B4-BE49-F238E27FC236}">
                <a16:creationId xmlns:a16="http://schemas.microsoft.com/office/drawing/2014/main" id="{FD40556C-4FDD-4231-8FF3-F48A696E4B7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1522"/>
          <a:stretch/>
        </p:blipFill>
        <p:spPr>
          <a:xfrm>
            <a:off x="2667000" y="1968692"/>
            <a:ext cx="4800600" cy="4783752"/>
          </a:xfrm>
          <a:prstGeom prst="rect">
            <a:avLst/>
          </a:prstGeom>
        </p:spPr>
      </p:pic>
      <p:sp>
        <p:nvSpPr>
          <p:cNvPr id="3" name="TextBox 2">
            <a:extLst>
              <a:ext uri="{FF2B5EF4-FFF2-40B4-BE49-F238E27FC236}">
                <a16:creationId xmlns:a16="http://schemas.microsoft.com/office/drawing/2014/main" id="{16DC065C-F67F-441A-8621-20727ADA9693}"/>
              </a:ext>
            </a:extLst>
          </p:cNvPr>
          <p:cNvSpPr txBox="1"/>
          <p:nvPr/>
        </p:nvSpPr>
        <p:spPr>
          <a:xfrm>
            <a:off x="2286000" y="2438400"/>
            <a:ext cx="461665" cy="3657600"/>
          </a:xfrm>
          <a:prstGeom prst="rect">
            <a:avLst/>
          </a:prstGeom>
          <a:noFill/>
        </p:spPr>
        <p:txBody>
          <a:bodyPr vert="vert270" wrap="square" rtlCol="0">
            <a:spAutoFit/>
          </a:bodyPr>
          <a:lstStyle/>
          <a:p>
            <a:pPr algn="ctr"/>
            <a:r>
              <a:rPr lang="en-US" dirty="0"/>
              <a:t>Features</a:t>
            </a:r>
          </a:p>
        </p:txBody>
      </p:sp>
      <p:sp>
        <p:nvSpPr>
          <p:cNvPr id="4" name="TextBox 3">
            <a:extLst>
              <a:ext uri="{FF2B5EF4-FFF2-40B4-BE49-F238E27FC236}">
                <a16:creationId xmlns:a16="http://schemas.microsoft.com/office/drawing/2014/main" id="{997FA7E5-B11C-4DA2-B878-6DCCD521F994}"/>
              </a:ext>
            </a:extLst>
          </p:cNvPr>
          <p:cNvSpPr txBox="1"/>
          <p:nvPr/>
        </p:nvSpPr>
        <p:spPr>
          <a:xfrm>
            <a:off x="7696200" y="5867400"/>
            <a:ext cx="3810000" cy="646331"/>
          </a:xfrm>
          <a:prstGeom prst="rect">
            <a:avLst/>
          </a:prstGeom>
          <a:noFill/>
        </p:spPr>
        <p:txBody>
          <a:bodyPr wrap="square" rtlCol="0">
            <a:spAutoFit/>
          </a:bodyPr>
          <a:lstStyle/>
          <a:p>
            <a:r>
              <a:rPr lang="en-US" dirty="0"/>
              <a:t>*This is just a visual example and is not using the education data</a:t>
            </a:r>
          </a:p>
        </p:txBody>
      </p:sp>
      <p:sp>
        <p:nvSpPr>
          <p:cNvPr id="9" name="Title 1">
            <a:extLst>
              <a:ext uri="{FF2B5EF4-FFF2-40B4-BE49-F238E27FC236}">
                <a16:creationId xmlns:a16="http://schemas.microsoft.com/office/drawing/2014/main" id="{6A7336D5-BE95-4255-A777-EC0A58EC34BC}"/>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summary plot (multiclass classification)</a:t>
            </a:r>
          </a:p>
        </p:txBody>
      </p:sp>
    </p:spTree>
    <p:extLst>
      <p:ext uri="{BB962C8B-B14F-4D97-AF65-F5344CB8AC3E}">
        <p14:creationId xmlns:p14="http://schemas.microsoft.com/office/powerpoint/2010/main" val="211617814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0F9279-1B36-4213-B8D2-CB43F352395B}"/>
              </a:ext>
            </a:extLst>
          </p:cNvPr>
          <p:cNvSpPr/>
          <p:nvPr/>
        </p:nvSpPr>
        <p:spPr>
          <a:xfrm>
            <a:off x="7877531" y="2281878"/>
            <a:ext cx="3476269" cy="3539430"/>
          </a:xfrm>
          <a:prstGeom prst="rect">
            <a:avLst/>
          </a:prstGeom>
        </p:spPr>
        <p:txBody>
          <a:bodyPr wrap="square">
            <a:spAutoFit/>
          </a:bodyPr>
          <a:lstStyle/>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Each dot is a single prediction (row) from the dataset.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The x-axis is the value of the feature (from the X matrix).</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The y-axis is the SHAP value for that feature, which represents how much knowing that feature's value changes the output of the model for that sample's prediction. For this model the units are log-odds of passing.</a:t>
            </a:r>
          </a:p>
        </p:txBody>
      </p:sp>
      <p:sp>
        <p:nvSpPr>
          <p:cNvPr id="5" name="TextBox 4">
            <a:extLst>
              <a:ext uri="{FF2B5EF4-FFF2-40B4-BE49-F238E27FC236}">
                <a16:creationId xmlns:a16="http://schemas.microsoft.com/office/drawing/2014/main" id="{DBE309B2-AF95-49FD-9C5C-24E1B5205105}"/>
              </a:ext>
            </a:extLst>
          </p:cNvPr>
          <p:cNvSpPr txBox="1"/>
          <p:nvPr/>
        </p:nvSpPr>
        <p:spPr>
          <a:xfrm>
            <a:off x="838200" y="1238071"/>
            <a:ext cx="10210800" cy="923330"/>
          </a:xfrm>
          <a:prstGeom prst="rect">
            <a:avLst/>
          </a:prstGeom>
          <a:noFill/>
        </p:spPr>
        <p:txBody>
          <a:bodyPr wrap="square" rtlCol="0">
            <a:spAutoFit/>
          </a:bodyPr>
          <a:lstStyle/>
          <a:p>
            <a:pPr algn="ctr"/>
            <a:r>
              <a:rPr lang="en-US" dirty="0">
                <a:solidFill>
                  <a:srgbClr val="000000"/>
                </a:solidFill>
              </a:rPr>
              <a:t>A dependence plot is a scatter plot that shows the effect a single feature has on the predictions made by the model. In this example the log-odds of a passing grade increases noticeably for G2 = 10.</a:t>
            </a:r>
          </a:p>
          <a:p>
            <a:endParaRPr lang="en-US" dirty="0"/>
          </a:p>
        </p:txBody>
      </p:sp>
      <p:pic>
        <p:nvPicPr>
          <p:cNvPr id="6" name="Picture 5">
            <a:extLst>
              <a:ext uri="{FF2B5EF4-FFF2-40B4-BE49-F238E27FC236}">
                <a16:creationId xmlns:a16="http://schemas.microsoft.com/office/drawing/2014/main" id="{9397BA3C-5C8C-4C31-AB55-6FDFFD69F8BB}"/>
              </a:ext>
            </a:extLst>
          </p:cNvPr>
          <p:cNvPicPr>
            <a:picLocks noChangeAspect="1"/>
          </p:cNvPicPr>
          <p:nvPr/>
        </p:nvPicPr>
        <p:blipFill>
          <a:blip r:embed="rId2"/>
          <a:stretch>
            <a:fillRect/>
          </a:stretch>
        </p:blipFill>
        <p:spPr>
          <a:xfrm>
            <a:off x="762000" y="2281878"/>
            <a:ext cx="6975171" cy="4527362"/>
          </a:xfrm>
          <a:prstGeom prst="rect">
            <a:avLst/>
          </a:prstGeom>
        </p:spPr>
      </p:pic>
      <p:sp>
        <p:nvSpPr>
          <p:cNvPr id="8" name="Title 1">
            <a:extLst>
              <a:ext uri="{FF2B5EF4-FFF2-40B4-BE49-F238E27FC236}">
                <a16:creationId xmlns:a16="http://schemas.microsoft.com/office/drawing/2014/main" id="{830A7C56-4394-4B8A-BC09-ECC467FADA84}"/>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Dependence plot</a:t>
            </a:r>
          </a:p>
        </p:txBody>
      </p:sp>
    </p:spTree>
    <p:extLst>
      <p:ext uri="{BB962C8B-B14F-4D97-AF65-F5344CB8AC3E}">
        <p14:creationId xmlns:p14="http://schemas.microsoft.com/office/powerpoint/2010/main" val="17541671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75221CA-5329-4B07-B29A-A84CA8008876}"/>
              </a:ext>
            </a:extLst>
          </p:cNvPr>
          <p:cNvSpPr txBox="1">
            <a:spLocks/>
          </p:cNvSpPr>
          <p:nvPr/>
        </p:nvSpPr>
        <p:spPr>
          <a:xfrm>
            <a:off x="1210916" y="2087218"/>
            <a:ext cx="9730410" cy="2467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900" dirty="0">
                <a:latin typeface="+mj-lt"/>
              </a:rPr>
              <a:t>General Mills (~4 </a:t>
            </a:r>
            <a:r>
              <a:rPr lang="en-US" sz="1900" dirty="0" err="1">
                <a:latin typeface="+mj-lt"/>
              </a:rPr>
              <a:t>yrs</a:t>
            </a:r>
            <a:r>
              <a:rPr lang="en-US" sz="1900" dirty="0">
                <a:latin typeface="+mj-lt"/>
              </a:rPr>
              <a:t>)</a:t>
            </a:r>
          </a:p>
          <a:p>
            <a:pPr lvl="1"/>
            <a:r>
              <a:rPr lang="en-US" sz="1800" dirty="0">
                <a:latin typeface="+mj-lt"/>
              </a:rPr>
              <a:t>Data Science Manager, Enterprise Data Capabilities</a:t>
            </a:r>
          </a:p>
          <a:p>
            <a:pPr lvl="1"/>
            <a:r>
              <a:rPr lang="en-US" sz="1800" dirty="0">
                <a:latin typeface="+mj-lt"/>
              </a:rPr>
              <a:t>Senior Data Scientist, Enterprise Data Capabilities</a:t>
            </a:r>
          </a:p>
          <a:p>
            <a:pPr lvl="1"/>
            <a:r>
              <a:rPr lang="en-US" sz="1800" dirty="0">
                <a:latin typeface="+mj-lt"/>
              </a:rPr>
              <a:t>Data Scientist, Global Consumer Insights</a:t>
            </a:r>
          </a:p>
          <a:p>
            <a:r>
              <a:rPr lang="en-US" sz="1900" dirty="0">
                <a:latin typeface="+mj-lt"/>
              </a:rPr>
              <a:t>Hamline University, Course Instructor</a:t>
            </a:r>
          </a:p>
          <a:p>
            <a:pPr lvl="1"/>
            <a:r>
              <a:rPr lang="en-US" sz="1800" dirty="0">
                <a:latin typeface="+mj-lt"/>
              </a:rPr>
              <a:t>MSBA Practicum</a:t>
            </a:r>
          </a:p>
          <a:p>
            <a:pPr lvl="1"/>
            <a:r>
              <a:rPr lang="en-US" sz="1800" dirty="0">
                <a:latin typeface="+mj-lt"/>
              </a:rPr>
              <a:t>Forecasting and Modeling</a:t>
            </a:r>
          </a:p>
        </p:txBody>
      </p:sp>
      <p:sp>
        <p:nvSpPr>
          <p:cNvPr id="5" name="Rectangle 4">
            <a:extLst>
              <a:ext uri="{FF2B5EF4-FFF2-40B4-BE49-F238E27FC236}">
                <a16:creationId xmlns:a16="http://schemas.microsoft.com/office/drawing/2014/main" id="{EDB874DC-BF69-4CA3-95CC-C6E7F4F89C92}"/>
              </a:ext>
            </a:extLst>
          </p:cNvPr>
          <p:cNvSpPr/>
          <p:nvPr/>
        </p:nvSpPr>
        <p:spPr>
          <a:xfrm>
            <a:off x="1081708" y="1632550"/>
            <a:ext cx="10028583" cy="367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My Work</a:t>
            </a:r>
          </a:p>
        </p:txBody>
      </p:sp>
      <p:grpSp>
        <p:nvGrpSpPr>
          <p:cNvPr id="6" name="Group 5">
            <a:extLst>
              <a:ext uri="{FF2B5EF4-FFF2-40B4-BE49-F238E27FC236}">
                <a16:creationId xmlns:a16="http://schemas.microsoft.com/office/drawing/2014/main" id="{DFB4779B-6227-4A1F-AC6F-146839516265}"/>
              </a:ext>
            </a:extLst>
          </p:cNvPr>
          <p:cNvGrpSpPr/>
          <p:nvPr/>
        </p:nvGrpSpPr>
        <p:grpSpPr>
          <a:xfrm>
            <a:off x="1081708" y="4691269"/>
            <a:ext cx="10028583" cy="1919908"/>
            <a:chOff x="1081708" y="4310270"/>
            <a:chExt cx="10028583" cy="2221395"/>
          </a:xfrm>
        </p:grpSpPr>
        <p:sp>
          <p:nvSpPr>
            <p:cNvPr id="7" name="Content Placeholder 2">
              <a:extLst>
                <a:ext uri="{FF2B5EF4-FFF2-40B4-BE49-F238E27FC236}">
                  <a16:creationId xmlns:a16="http://schemas.microsoft.com/office/drawing/2014/main" id="{2FD13203-16D1-4CC5-B68C-B3554CF26DF6}"/>
                </a:ext>
              </a:extLst>
            </p:cNvPr>
            <p:cNvSpPr txBox="1">
              <a:spLocks/>
            </p:cNvSpPr>
            <p:nvPr/>
          </p:nvSpPr>
          <p:spPr>
            <a:xfrm>
              <a:off x="1230795" y="4721088"/>
              <a:ext cx="9710531" cy="181057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Clr>
                  <a:schemeClr val="tx1"/>
                </a:buClr>
              </a:pPr>
              <a:r>
                <a:rPr lang="en-US" sz="1900" dirty="0">
                  <a:solidFill>
                    <a:schemeClr val="tx1"/>
                  </a:solidFill>
                  <a:latin typeface="+mj-lt"/>
                  <a:cs typeface="Arial" panose="020B0604020202020204" pitchFamily="34" charset="0"/>
                </a:rPr>
                <a:t>Daughter, Jane (21 months)</a:t>
              </a:r>
            </a:p>
            <a:p>
              <a:pPr>
                <a:buClr>
                  <a:schemeClr val="tx1"/>
                </a:buClr>
              </a:pPr>
              <a:r>
                <a:rPr lang="en-US" sz="1900" dirty="0">
                  <a:solidFill>
                    <a:schemeClr val="tx1"/>
                  </a:solidFill>
                  <a:latin typeface="+mj-lt"/>
                  <a:cs typeface="Arial" panose="020B0604020202020204" pitchFamily="34" charset="0"/>
                </a:rPr>
                <a:t>Husband, JP</a:t>
              </a:r>
            </a:p>
            <a:p>
              <a:pPr>
                <a:buClr>
                  <a:schemeClr val="tx1"/>
                </a:buClr>
              </a:pPr>
              <a:r>
                <a:rPr lang="en-US" sz="1900" dirty="0">
                  <a:solidFill>
                    <a:schemeClr val="tx1"/>
                  </a:solidFill>
                  <a:latin typeface="+mj-lt"/>
                  <a:cs typeface="Arial" panose="020B0604020202020204" pitchFamily="34" charset="0"/>
                </a:rPr>
                <a:t>2 Good Pups, Robin and Baron and 1 Good Cat, Karl</a:t>
              </a:r>
            </a:p>
          </p:txBody>
        </p:sp>
        <p:sp>
          <p:nvSpPr>
            <p:cNvPr id="8" name="Rectangle 7">
              <a:extLst>
                <a:ext uri="{FF2B5EF4-FFF2-40B4-BE49-F238E27FC236}">
                  <a16:creationId xmlns:a16="http://schemas.microsoft.com/office/drawing/2014/main" id="{EC75C92A-4776-4D96-ACBA-ECD4B989EC25}"/>
                </a:ext>
              </a:extLst>
            </p:cNvPr>
            <p:cNvSpPr/>
            <p:nvPr/>
          </p:nvSpPr>
          <p:spPr>
            <a:xfrm>
              <a:off x="1081708" y="4310270"/>
              <a:ext cx="10028583" cy="367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mj-lt"/>
                </a:rPr>
                <a:t>My Life</a:t>
              </a:r>
            </a:p>
          </p:txBody>
        </p:sp>
      </p:grpSp>
      <p:sp>
        <p:nvSpPr>
          <p:cNvPr id="10" name="Title 1">
            <a:extLst>
              <a:ext uri="{FF2B5EF4-FFF2-40B4-BE49-F238E27FC236}">
                <a16:creationId xmlns:a16="http://schemas.microsoft.com/office/drawing/2014/main" id="{B0029F0E-C694-4D51-A177-E72657DF2F33}"/>
              </a:ext>
            </a:extLst>
          </p:cNvPr>
          <p:cNvSpPr>
            <a:spLocks noGrp="1"/>
          </p:cNvSpPr>
          <p:nvPr>
            <p:ph type="title"/>
          </p:nvPr>
        </p:nvSpPr>
        <p:spPr>
          <a:xfrm>
            <a:off x="609600" y="259080"/>
            <a:ext cx="10896600" cy="960120"/>
          </a:xfrm>
        </p:spPr>
        <p:txBody>
          <a:bodyPr/>
          <a:lstStyle/>
          <a:p>
            <a:r>
              <a:rPr lang="en-US" dirty="0"/>
              <a:t>About me</a:t>
            </a:r>
          </a:p>
        </p:txBody>
      </p:sp>
    </p:spTree>
    <p:extLst>
      <p:ext uri="{BB962C8B-B14F-4D97-AF65-F5344CB8AC3E}">
        <p14:creationId xmlns:p14="http://schemas.microsoft.com/office/powerpoint/2010/main" val="162691887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C1E8FF-D2C6-4C6B-80F8-708FC8CA08AE}"/>
              </a:ext>
            </a:extLst>
          </p:cNvPr>
          <p:cNvSpPr/>
          <p:nvPr/>
        </p:nvSpPr>
        <p:spPr>
          <a:xfrm>
            <a:off x="8229600" y="2514600"/>
            <a:ext cx="3429272" cy="230832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rPr>
              <a:t>The color corresponds to a second feature that may have an interaction effect with the feature we are plotting. If an interaction effect is present between this other feature and the feature we are plotting it will show up as a distinct vertical pattern of coloring. </a:t>
            </a:r>
          </a:p>
          <a:p>
            <a:pPr marL="285750" indent="-285750">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5D57C668-AAFA-463D-B9AD-D057E7EB8E25}"/>
              </a:ext>
            </a:extLst>
          </p:cNvPr>
          <p:cNvPicPr>
            <a:picLocks noChangeAspect="1"/>
          </p:cNvPicPr>
          <p:nvPr/>
        </p:nvPicPr>
        <p:blipFill>
          <a:blip r:embed="rId2"/>
          <a:stretch>
            <a:fillRect/>
          </a:stretch>
        </p:blipFill>
        <p:spPr>
          <a:xfrm>
            <a:off x="762000" y="1447800"/>
            <a:ext cx="7552110" cy="5273769"/>
          </a:xfrm>
          <a:prstGeom prst="rect">
            <a:avLst/>
          </a:prstGeom>
        </p:spPr>
      </p:pic>
      <p:sp>
        <p:nvSpPr>
          <p:cNvPr id="9" name="Title 1">
            <a:extLst>
              <a:ext uri="{FF2B5EF4-FFF2-40B4-BE49-F238E27FC236}">
                <a16:creationId xmlns:a16="http://schemas.microsoft.com/office/drawing/2014/main" id="{09E98809-07B5-4293-876D-749F431501DE}"/>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Dependence plot</a:t>
            </a:r>
          </a:p>
        </p:txBody>
      </p:sp>
    </p:spTree>
    <p:extLst>
      <p:ext uri="{BB962C8B-B14F-4D97-AF65-F5344CB8AC3E}">
        <p14:creationId xmlns:p14="http://schemas.microsoft.com/office/powerpoint/2010/main" val="305838176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346F0-2FE8-4582-8D83-9E6E6CC1119F}"/>
              </a:ext>
            </a:extLst>
          </p:cNvPr>
          <p:cNvSpPr txBox="1"/>
          <p:nvPr/>
        </p:nvSpPr>
        <p:spPr>
          <a:xfrm>
            <a:off x="5181600" y="3200400"/>
            <a:ext cx="6096000" cy="769441"/>
          </a:xfrm>
          <a:prstGeom prst="rect">
            <a:avLst/>
          </a:prstGeom>
          <a:noFill/>
        </p:spPr>
        <p:txBody>
          <a:bodyPr wrap="square" rtlCol="0">
            <a:spAutoFit/>
          </a:bodyPr>
          <a:lstStyle/>
          <a:p>
            <a:r>
              <a:rPr lang="en-US" sz="4400" dirty="0"/>
              <a:t>Q &amp; A</a:t>
            </a:r>
          </a:p>
        </p:txBody>
      </p:sp>
    </p:spTree>
    <p:extLst>
      <p:ext uri="{BB962C8B-B14F-4D97-AF65-F5344CB8AC3E}">
        <p14:creationId xmlns:p14="http://schemas.microsoft.com/office/powerpoint/2010/main" val="345306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AB5591-17EB-4CFE-8479-EDB38CF47DF4}"/>
              </a:ext>
            </a:extLst>
          </p:cNvPr>
          <p:cNvSpPr>
            <a:spLocks noGrp="1"/>
          </p:cNvSpPr>
          <p:nvPr>
            <p:ph idx="1"/>
          </p:nvPr>
        </p:nvSpPr>
        <p:spPr>
          <a:xfrm>
            <a:off x="990600" y="1143000"/>
            <a:ext cx="10972800" cy="5410200"/>
          </a:xfrm>
        </p:spPr>
        <p:txBody>
          <a:bodyPr>
            <a:noAutofit/>
          </a:bodyPr>
          <a:lstStyle/>
          <a:p>
            <a:pPr marL="0" indent="0">
              <a:buNone/>
            </a:pPr>
            <a:endParaRPr lang="en-IN" sz="1800" dirty="0"/>
          </a:p>
          <a:p>
            <a:pPr marL="0" indent="0">
              <a:buNone/>
            </a:pPr>
            <a:endParaRPr lang="en-IN" sz="1800" dirty="0"/>
          </a:p>
          <a:p>
            <a:pPr marL="457200" lvl="1" indent="0">
              <a:buNone/>
            </a:pPr>
            <a:endParaRPr lang="en-US" sz="1800" dirty="0"/>
          </a:p>
          <a:p>
            <a:pPr marL="0" lvl="1" indent="0" algn="ctr">
              <a:buNone/>
            </a:pPr>
            <a:r>
              <a:rPr lang="en-IN" sz="3600" b="1" dirty="0">
                <a:solidFill>
                  <a:srgbClr val="0070C0"/>
                </a:solidFill>
                <a:ea typeface="+mj-ea"/>
              </a:rPr>
              <a:t>Thank you</a:t>
            </a:r>
          </a:p>
          <a:p>
            <a:pPr marL="0" lvl="1" indent="0" algn="ctr">
              <a:buNone/>
            </a:pPr>
            <a:endParaRPr lang="en-IN" sz="3600" b="1" dirty="0">
              <a:solidFill>
                <a:srgbClr val="0070C0"/>
              </a:solidFill>
              <a:ea typeface="+mj-ea"/>
            </a:endParaRPr>
          </a:p>
          <a:p>
            <a:pPr marL="285750" lvl="1" algn="ctr">
              <a:buFontTx/>
              <a:buChar char="-"/>
            </a:pPr>
            <a:r>
              <a:rPr lang="en-IN" sz="1800" b="1" dirty="0">
                <a:solidFill>
                  <a:srgbClr val="0070C0"/>
                </a:solidFill>
                <a:ea typeface="+mj-ea"/>
              </a:rPr>
              <a:t>Please remember to provide feedback!</a:t>
            </a:r>
          </a:p>
          <a:p>
            <a:pPr marL="0" lvl="1" indent="0" algn="ctr">
              <a:buNone/>
            </a:pPr>
            <a:r>
              <a:rPr lang="en-US" altLang="en-US" sz="1800" dirty="0">
                <a:latin typeface="Segoe UI" panose="020B0502040204020203" pitchFamily="34" charset="0"/>
                <a:cs typeface="Segoe UI" panose="020B0502040204020203" pitchFamily="34" charset="0"/>
                <a:hlinkClick r:id="rId2"/>
              </a:rPr>
              <a:t>https://gmisurvey.generalmills.com/Survey.aspx?sid=ac76cec8-6f88-4964-86af-ff137c0fdbb3</a:t>
            </a:r>
            <a:r>
              <a:rPr lang="en-US" altLang="en-US" sz="1800" dirty="0">
                <a:latin typeface="Segoe UI" panose="020B0502040204020203" pitchFamily="34" charset="0"/>
                <a:cs typeface="Segoe UI" panose="020B0502040204020203" pitchFamily="34" charset="0"/>
              </a:rPr>
              <a:t> </a:t>
            </a:r>
            <a:endParaRPr lang="en-IN" sz="1800" b="1" dirty="0">
              <a:solidFill>
                <a:srgbClr val="0070C0"/>
              </a:solidFill>
              <a:ea typeface="+mj-ea"/>
            </a:endParaRPr>
          </a:p>
          <a:p>
            <a:pPr marL="457200" lvl="1" indent="0">
              <a:buNone/>
            </a:pPr>
            <a:endParaRPr lang="en-IN" sz="1700" dirty="0"/>
          </a:p>
          <a:p>
            <a:pPr lvl="1">
              <a:buFontTx/>
              <a:buChar char="-"/>
            </a:pPr>
            <a:endParaRPr lang="en-US" sz="1800" dirty="0"/>
          </a:p>
          <a:p>
            <a:pPr lvl="1">
              <a:buFontTx/>
              <a:buChar char="-"/>
            </a:pPr>
            <a:endParaRPr lang="en-IN" sz="1800" dirty="0"/>
          </a:p>
          <a:p>
            <a:pPr lvl="1">
              <a:buFontTx/>
              <a:buChar char="-"/>
            </a:pPr>
            <a:endParaRPr lang="en-IN" sz="1800" dirty="0"/>
          </a:p>
          <a:p>
            <a:pPr lvl="1">
              <a:buFontTx/>
              <a:buChar char="-"/>
            </a:pPr>
            <a:endParaRPr lang="en-IN" sz="1800" dirty="0"/>
          </a:p>
          <a:p>
            <a:pPr marL="457200" lvl="1" indent="0">
              <a:buNone/>
            </a:pPr>
            <a:endParaRPr lang="en-IN" sz="1800" dirty="0"/>
          </a:p>
          <a:p>
            <a:pPr marL="457200" lvl="1" indent="0">
              <a:buNone/>
            </a:pPr>
            <a:endParaRPr lang="en-IN" sz="1800" dirty="0"/>
          </a:p>
          <a:p>
            <a:pPr marL="457200" lvl="1" indent="0">
              <a:buNone/>
            </a:pPr>
            <a:endParaRPr lang="en-IN" sz="1800" dirty="0"/>
          </a:p>
        </p:txBody>
      </p:sp>
    </p:spTree>
    <p:extLst>
      <p:ext uri="{BB962C8B-B14F-4D97-AF65-F5344CB8AC3E}">
        <p14:creationId xmlns:p14="http://schemas.microsoft.com/office/powerpoint/2010/main" val="28329540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2AB5591-17EB-4CFE-8479-EDB38CF47DF4}"/>
              </a:ext>
            </a:extLst>
          </p:cNvPr>
          <p:cNvSpPr>
            <a:spLocks noGrp="1"/>
          </p:cNvSpPr>
          <p:nvPr>
            <p:ph idx="1"/>
          </p:nvPr>
        </p:nvSpPr>
        <p:spPr>
          <a:xfrm>
            <a:off x="990600" y="1143000"/>
            <a:ext cx="10972800" cy="5410200"/>
          </a:xfrm>
        </p:spPr>
        <p:txBody>
          <a:bodyPr>
            <a:noAutofit/>
          </a:bodyPr>
          <a:lstStyle/>
          <a:p>
            <a:pPr marL="0" indent="0">
              <a:buNone/>
            </a:pPr>
            <a:endParaRPr lang="en-IN" sz="1800" dirty="0"/>
          </a:p>
          <a:p>
            <a:pPr marL="0" indent="0">
              <a:buNone/>
            </a:pPr>
            <a:endParaRPr lang="en-IN" sz="1800" dirty="0"/>
          </a:p>
          <a:p>
            <a:pPr marL="457200" lvl="1" indent="0">
              <a:buNone/>
            </a:pPr>
            <a:endParaRPr lang="en-US" sz="1800" dirty="0"/>
          </a:p>
          <a:p>
            <a:pPr marL="0" lvl="1" indent="0" algn="ctr">
              <a:buNone/>
            </a:pPr>
            <a:endParaRPr lang="en-IN" sz="3600" b="1" dirty="0">
              <a:solidFill>
                <a:srgbClr val="0070C0"/>
              </a:solidFill>
              <a:ea typeface="+mj-ea"/>
            </a:endParaRPr>
          </a:p>
          <a:p>
            <a:pPr marL="0" lvl="1" indent="0" algn="ctr">
              <a:buNone/>
            </a:pPr>
            <a:r>
              <a:rPr lang="en-IN" sz="3600" b="1" dirty="0">
                <a:solidFill>
                  <a:srgbClr val="0070C0"/>
                </a:solidFill>
                <a:ea typeface="+mj-ea"/>
              </a:rPr>
              <a:t>Appendix</a:t>
            </a:r>
          </a:p>
          <a:p>
            <a:pPr marL="457200" lvl="1" indent="0">
              <a:buNone/>
            </a:pPr>
            <a:endParaRPr lang="en-US" sz="1800" dirty="0"/>
          </a:p>
          <a:p>
            <a:pPr lvl="1">
              <a:buFontTx/>
              <a:buChar char="-"/>
            </a:pPr>
            <a:endParaRPr lang="en-IN" sz="1800" dirty="0"/>
          </a:p>
          <a:p>
            <a:pPr lvl="1">
              <a:buFontTx/>
              <a:buChar char="-"/>
            </a:pPr>
            <a:endParaRPr lang="en-IN" sz="1800" dirty="0"/>
          </a:p>
          <a:p>
            <a:pPr lvl="1">
              <a:buFontTx/>
              <a:buChar char="-"/>
            </a:pPr>
            <a:endParaRPr lang="en-IN" sz="1800" dirty="0"/>
          </a:p>
          <a:p>
            <a:pPr marL="457200" lvl="1" indent="0">
              <a:buNone/>
            </a:pPr>
            <a:endParaRPr lang="en-IN" sz="1800" dirty="0"/>
          </a:p>
          <a:p>
            <a:pPr marL="457200" lvl="1" indent="0">
              <a:buNone/>
            </a:pPr>
            <a:endParaRPr lang="en-IN" sz="1800" dirty="0"/>
          </a:p>
          <a:p>
            <a:pPr marL="457200" lvl="1" indent="0">
              <a:buNone/>
            </a:pPr>
            <a:endParaRPr lang="en-IN" sz="1800" dirty="0"/>
          </a:p>
        </p:txBody>
      </p:sp>
    </p:spTree>
    <p:extLst>
      <p:ext uri="{BB962C8B-B14F-4D97-AF65-F5344CB8AC3E}">
        <p14:creationId xmlns:p14="http://schemas.microsoft.com/office/powerpoint/2010/main" val="29074747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FA3D32CC-0F02-4423-A222-B0C36A32DF63}"/>
              </a:ext>
            </a:extLst>
          </p:cNvPr>
          <p:cNvGraphicFramePr>
            <a:graphicFrameLocks noGrp="1"/>
          </p:cNvGraphicFramePr>
          <p:nvPr>
            <p:ph idx="1"/>
            <p:extLst>
              <p:ext uri="{D42A27DB-BD31-4B8C-83A1-F6EECF244321}">
                <p14:modId xmlns:p14="http://schemas.microsoft.com/office/powerpoint/2010/main" val="2328472983"/>
              </p:ext>
            </p:extLst>
          </p:nvPr>
        </p:nvGraphicFramePr>
        <p:xfrm>
          <a:off x="914400" y="2209800"/>
          <a:ext cx="10163012" cy="4150360"/>
        </p:xfrm>
        <a:graphic>
          <a:graphicData uri="http://schemas.openxmlformats.org/drawingml/2006/table">
            <a:tbl>
              <a:tblPr firstRow="1" bandRow="1">
                <a:tableStyleId>{5C22544A-7EE6-4342-B048-85BDC9FD1C3A}</a:tableStyleId>
              </a:tblPr>
              <a:tblGrid>
                <a:gridCol w="1288717">
                  <a:extLst>
                    <a:ext uri="{9D8B030D-6E8A-4147-A177-3AD203B41FA5}">
                      <a16:colId xmlns:a16="http://schemas.microsoft.com/office/drawing/2014/main" val="681634626"/>
                    </a:ext>
                  </a:extLst>
                </a:gridCol>
                <a:gridCol w="1447210">
                  <a:extLst>
                    <a:ext uri="{9D8B030D-6E8A-4147-A177-3AD203B41FA5}">
                      <a16:colId xmlns:a16="http://schemas.microsoft.com/office/drawing/2014/main" val="3610584064"/>
                    </a:ext>
                  </a:extLst>
                </a:gridCol>
                <a:gridCol w="1676400">
                  <a:extLst>
                    <a:ext uri="{9D8B030D-6E8A-4147-A177-3AD203B41FA5}">
                      <a16:colId xmlns:a16="http://schemas.microsoft.com/office/drawing/2014/main" val="2819524188"/>
                    </a:ext>
                  </a:extLst>
                </a:gridCol>
                <a:gridCol w="1524000">
                  <a:extLst>
                    <a:ext uri="{9D8B030D-6E8A-4147-A177-3AD203B41FA5}">
                      <a16:colId xmlns:a16="http://schemas.microsoft.com/office/drawing/2014/main" val="907988858"/>
                    </a:ext>
                  </a:extLst>
                </a:gridCol>
                <a:gridCol w="1219200">
                  <a:extLst>
                    <a:ext uri="{9D8B030D-6E8A-4147-A177-3AD203B41FA5}">
                      <a16:colId xmlns:a16="http://schemas.microsoft.com/office/drawing/2014/main" val="2396055240"/>
                    </a:ext>
                  </a:extLst>
                </a:gridCol>
                <a:gridCol w="3007485">
                  <a:extLst>
                    <a:ext uri="{9D8B030D-6E8A-4147-A177-3AD203B41FA5}">
                      <a16:colId xmlns:a16="http://schemas.microsoft.com/office/drawing/2014/main" val="1432913945"/>
                    </a:ext>
                  </a:extLst>
                </a:gridCol>
              </a:tblGrid>
              <a:tr h="370840">
                <a:tc>
                  <a:txBody>
                    <a:bodyPr/>
                    <a:lstStyle/>
                    <a:p>
                      <a:pPr algn="ctr"/>
                      <a:r>
                        <a:rPr lang="en-US" dirty="0"/>
                        <a:t>Coalition</a:t>
                      </a:r>
                    </a:p>
                  </a:txBody>
                  <a:tcPr/>
                </a:tc>
                <a:tc>
                  <a:txBody>
                    <a:bodyPr/>
                    <a:lstStyle/>
                    <a:p>
                      <a:pPr algn="ctr"/>
                      <a:r>
                        <a:rPr lang="en-US" dirty="0"/>
                        <a:t>Potential Contribution</a:t>
                      </a:r>
                    </a:p>
                  </a:txBody>
                  <a:tcPr/>
                </a:tc>
                <a:tc>
                  <a:txBody>
                    <a:bodyPr/>
                    <a:lstStyle/>
                    <a:p>
                      <a:pPr algn="ctr"/>
                      <a:r>
                        <a:rPr lang="en-US" dirty="0"/>
                        <a:t>Total Contribution</a:t>
                      </a:r>
                    </a:p>
                  </a:txBody>
                  <a:tcPr/>
                </a:tc>
                <a:tc>
                  <a:txBody>
                    <a:bodyPr/>
                    <a:lstStyle/>
                    <a:p>
                      <a:pPr algn="ctr"/>
                      <a:r>
                        <a:rPr lang="en-US" dirty="0"/>
                        <a:t>Individual Contribution</a:t>
                      </a:r>
                    </a:p>
                  </a:txBody>
                  <a:tcPr/>
                </a:tc>
                <a:tc>
                  <a:txBody>
                    <a:bodyPr/>
                    <a:lstStyle/>
                    <a:p>
                      <a:pPr algn="ctr"/>
                      <a:r>
                        <a:rPr lang="en-US" dirty="0"/>
                        <a:t>Total Reward</a:t>
                      </a:r>
                    </a:p>
                  </a:txBody>
                  <a:tcPr/>
                </a:tc>
                <a:tc>
                  <a:txBody>
                    <a:bodyPr/>
                    <a:lstStyle/>
                    <a:p>
                      <a:pPr algn="ctr"/>
                      <a:r>
                        <a:rPr lang="en-US" dirty="0"/>
                        <a:t>Individual Rewards</a:t>
                      </a:r>
                    </a:p>
                  </a:txBody>
                  <a:tcPr/>
                </a:tc>
                <a:extLst>
                  <a:ext uri="{0D108BD9-81ED-4DB2-BD59-A6C34878D82A}">
                    <a16:rowId xmlns:a16="http://schemas.microsoft.com/office/drawing/2014/main" val="3878109467"/>
                  </a:ext>
                </a:extLst>
              </a:tr>
              <a:tr h="370840">
                <a:tc>
                  <a:txBody>
                    <a:bodyPr/>
                    <a:lstStyle/>
                    <a:p>
                      <a:pPr algn="ctr"/>
                      <a:r>
                        <a:rPr lang="en-US" dirty="0"/>
                        <a:t>None</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0oz</a:t>
                      </a:r>
                    </a:p>
                  </a:txBody>
                  <a:tcPr/>
                </a:tc>
                <a:tc>
                  <a:txBody>
                    <a:bodyPr/>
                    <a:lstStyle/>
                    <a:p>
                      <a:pPr algn="ctr"/>
                      <a:r>
                        <a:rPr lang="en-US" dirty="0"/>
                        <a:t>0oz</a:t>
                      </a:r>
                    </a:p>
                  </a:txBody>
                  <a:tcPr/>
                </a:tc>
                <a:extLst>
                  <a:ext uri="{0D108BD9-81ED-4DB2-BD59-A6C34878D82A}">
                    <a16:rowId xmlns:a16="http://schemas.microsoft.com/office/drawing/2014/main" val="2240388794"/>
                  </a:ext>
                </a:extLst>
              </a:tr>
              <a:tr h="370840">
                <a:tc>
                  <a:txBody>
                    <a:bodyPr/>
                    <a:lstStyle/>
                    <a:p>
                      <a:pPr algn="ctr"/>
                      <a:r>
                        <a:rPr lang="en-US" dirty="0"/>
                        <a:t>A Only</a:t>
                      </a:r>
                    </a:p>
                  </a:txBody>
                  <a:tcPr/>
                </a:tc>
                <a:tc>
                  <a:txBody>
                    <a:bodyPr/>
                    <a:lstStyle/>
                    <a:p>
                      <a:pPr algn="ctr"/>
                      <a:r>
                        <a:rPr lang="en-US" dirty="0"/>
                        <a:t>$8</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50oz</a:t>
                      </a:r>
                    </a:p>
                  </a:txBody>
                  <a:tcPr/>
                </a:tc>
                <a:tc>
                  <a:txBody>
                    <a:bodyPr/>
                    <a:lstStyle/>
                    <a:p>
                      <a:pPr algn="ctr"/>
                      <a:r>
                        <a:rPr lang="en-US" dirty="0"/>
                        <a:t>50oz</a:t>
                      </a:r>
                    </a:p>
                  </a:txBody>
                  <a:tcPr/>
                </a:tc>
                <a:extLst>
                  <a:ext uri="{0D108BD9-81ED-4DB2-BD59-A6C34878D82A}">
                    <a16:rowId xmlns:a16="http://schemas.microsoft.com/office/drawing/2014/main" val="1128660235"/>
                  </a:ext>
                </a:extLst>
              </a:tr>
              <a:tr h="370840">
                <a:tc>
                  <a:txBody>
                    <a:bodyPr/>
                    <a:lstStyle/>
                    <a:p>
                      <a:pPr algn="ctr"/>
                      <a:r>
                        <a:rPr lang="en-US" dirty="0"/>
                        <a:t>B Only</a:t>
                      </a:r>
                    </a:p>
                  </a:txBody>
                  <a:tcPr/>
                </a:tc>
                <a:tc>
                  <a:txBody>
                    <a:bodyPr/>
                    <a:lstStyle/>
                    <a:p>
                      <a:pPr algn="ctr"/>
                      <a:r>
                        <a:rPr lang="en-US" dirty="0"/>
                        <a:t>$7</a:t>
                      </a:r>
                    </a:p>
                  </a:txBody>
                  <a:tcPr/>
                </a:tc>
                <a:tc>
                  <a:txBody>
                    <a:bodyPr/>
                    <a:lstStyle/>
                    <a:p>
                      <a:pPr algn="ctr"/>
                      <a:r>
                        <a:rPr lang="en-US" dirty="0"/>
                        <a:t>$6</a:t>
                      </a:r>
                    </a:p>
                  </a:txBody>
                  <a:tcPr/>
                </a:tc>
                <a:tc>
                  <a:txBody>
                    <a:bodyPr/>
                    <a:lstStyle/>
                    <a:p>
                      <a:pPr algn="ctr"/>
                      <a:r>
                        <a:rPr lang="en-US" dirty="0"/>
                        <a:t>$6</a:t>
                      </a:r>
                    </a:p>
                  </a:txBody>
                  <a:tcPr/>
                </a:tc>
                <a:tc>
                  <a:txBody>
                    <a:bodyPr/>
                    <a:lstStyle/>
                    <a:p>
                      <a:pPr algn="ctr"/>
                      <a:r>
                        <a:rPr lang="en-US" dirty="0"/>
                        <a:t>50oz</a:t>
                      </a:r>
                    </a:p>
                  </a:txBody>
                  <a:tcPr/>
                </a:tc>
                <a:tc>
                  <a:txBody>
                    <a:bodyPr/>
                    <a:lstStyle/>
                    <a:p>
                      <a:pPr algn="ctr"/>
                      <a:r>
                        <a:rPr lang="en-US" dirty="0"/>
                        <a:t>50oz</a:t>
                      </a:r>
                    </a:p>
                  </a:txBody>
                  <a:tcPr/>
                </a:tc>
                <a:extLst>
                  <a:ext uri="{0D108BD9-81ED-4DB2-BD59-A6C34878D82A}">
                    <a16:rowId xmlns:a16="http://schemas.microsoft.com/office/drawing/2014/main" val="3756753599"/>
                  </a:ext>
                </a:extLst>
              </a:tr>
              <a:tr h="370840">
                <a:tc>
                  <a:txBody>
                    <a:bodyPr/>
                    <a:lstStyle/>
                    <a:p>
                      <a:pPr algn="ctr"/>
                      <a:r>
                        <a:rPr lang="en-US" dirty="0"/>
                        <a:t>C Only</a:t>
                      </a:r>
                    </a:p>
                  </a:txBody>
                  <a:tcPr/>
                </a:tc>
                <a:tc>
                  <a:txBody>
                    <a:bodyPr/>
                    <a:lstStyle/>
                    <a:p>
                      <a:pPr algn="ctr"/>
                      <a:r>
                        <a:rPr lang="en-US" dirty="0"/>
                        <a:t>$12</a:t>
                      </a:r>
                    </a:p>
                  </a:txBody>
                  <a:tcPr/>
                </a:tc>
                <a:tc>
                  <a:txBody>
                    <a:bodyPr/>
                    <a:lstStyle/>
                    <a:p>
                      <a:pPr algn="ctr"/>
                      <a:r>
                        <a:rPr lang="en-US" dirty="0"/>
                        <a:t>$10</a:t>
                      </a:r>
                    </a:p>
                  </a:txBody>
                  <a:tcPr/>
                </a:tc>
                <a:tc>
                  <a:txBody>
                    <a:bodyPr/>
                    <a:lstStyle/>
                    <a:p>
                      <a:pPr algn="ctr"/>
                      <a:r>
                        <a:rPr lang="en-US" dirty="0"/>
                        <a:t>$10</a:t>
                      </a:r>
                    </a:p>
                  </a:txBody>
                  <a:tcPr/>
                </a:tc>
                <a:tc>
                  <a:txBody>
                    <a:bodyPr/>
                    <a:lstStyle/>
                    <a:p>
                      <a:pPr algn="ctr"/>
                      <a:r>
                        <a:rPr lang="en-US" dirty="0"/>
                        <a:t>80oz</a:t>
                      </a:r>
                    </a:p>
                  </a:txBody>
                  <a:tcPr/>
                </a:tc>
                <a:tc>
                  <a:txBody>
                    <a:bodyPr/>
                    <a:lstStyle/>
                    <a:p>
                      <a:pPr algn="ctr"/>
                      <a:r>
                        <a:rPr lang="en-US" dirty="0"/>
                        <a:t>80oz</a:t>
                      </a:r>
                    </a:p>
                  </a:txBody>
                  <a:tcPr/>
                </a:tc>
                <a:extLst>
                  <a:ext uri="{0D108BD9-81ED-4DB2-BD59-A6C34878D82A}">
                    <a16:rowId xmlns:a16="http://schemas.microsoft.com/office/drawing/2014/main" val="1312173862"/>
                  </a:ext>
                </a:extLst>
              </a:tr>
              <a:tr h="370840">
                <a:tc>
                  <a:txBody>
                    <a:bodyPr/>
                    <a:lstStyle/>
                    <a:p>
                      <a:pPr algn="ctr"/>
                      <a:r>
                        <a:rPr lang="en-US" dirty="0"/>
                        <a:t>A &amp; B</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A:$8, B:$7</a:t>
                      </a:r>
                    </a:p>
                  </a:txBody>
                  <a:tcPr/>
                </a:tc>
                <a:tc>
                  <a:txBody>
                    <a:bodyPr/>
                    <a:lstStyle/>
                    <a:p>
                      <a:pPr algn="ctr"/>
                      <a:r>
                        <a:rPr lang="en-US" dirty="0"/>
                        <a:t>120oz</a:t>
                      </a:r>
                    </a:p>
                  </a:txBody>
                  <a:tcPr/>
                </a:tc>
                <a:tc>
                  <a:txBody>
                    <a:bodyPr/>
                    <a:lstStyle/>
                    <a:p>
                      <a:pPr algn="ctr"/>
                      <a:r>
                        <a:rPr lang="en-US" dirty="0"/>
                        <a:t>A:64oz, B:56oz</a:t>
                      </a:r>
                    </a:p>
                  </a:txBody>
                  <a:tcPr/>
                </a:tc>
                <a:extLst>
                  <a:ext uri="{0D108BD9-81ED-4DB2-BD59-A6C34878D82A}">
                    <a16:rowId xmlns:a16="http://schemas.microsoft.com/office/drawing/2014/main" val="3642851584"/>
                  </a:ext>
                </a:extLst>
              </a:tr>
              <a:tr h="370840">
                <a:tc>
                  <a:txBody>
                    <a:bodyPr/>
                    <a:lstStyle/>
                    <a:p>
                      <a:pPr algn="ctr"/>
                      <a:r>
                        <a:rPr lang="en-US" dirty="0"/>
                        <a:t>A &amp; C</a:t>
                      </a:r>
                    </a:p>
                  </a:txBody>
                  <a:tcPr/>
                </a:tc>
                <a:tc>
                  <a:txBody>
                    <a:bodyPr/>
                    <a:lstStyle/>
                    <a:p>
                      <a:pPr algn="ctr"/>
                      <a:r>
                        <a:rPr lang="en-US" dirty="0"/>
                        <a:t>$20</a:t>
                      </a:r>
                    </a:p>
                  </a:txBody>
                  <a:tcPr/>
                </a:tc>
                <a:tc>
                  <a:txBody>
                    <a:bodyPr/>
                    <a:lstStyle/>
                    <a:p>
                      <a:pPr algn="ctr"/>
                      <a:r>
                        <a:rPr lang="en-US" dirty="0"/>
                        <a:t>$19</a:t>
                      </a:r>
                    </a:p>
                  </a:txBody>
                  <a:tcPr/>
                </a:tc>
                <a:tc>
                  <a:txBody>
                    <a:bodyPr/>
                    <a:lstStyle/>
                    <a:p>
                      <a:pPr algn="ctr"/>
                      <a:r>
                        <a:rPr lang="en-US" dirty="0"/>
                        <a:t>A:$8, C:$11</a:t>
                      </a:r>
                    </a:p>
                  </a:txBody>
                  <a:tcPr/>
                </a:tc>
                <a:tc>
                  <a:txBody>
                    <a:bodyPr/>
                    <a:lstStyle/>
                    <a:p>
                      <a:pPr algn="ctr"/>
                      <a:r>
                        <a:rPr lang="en-US" dirty="0"/>
                        <a:t>150oz</a:t>
                      </a:r>
                    </a:p>
                  </a:txBody>
                  <a:tcPr/>
                </a:tc>
                <a:tc>
                  <a:txBody>
                    <a:bodyPr/>
                    <a:lstStyle/>
                    <a:p>
                      <a:pPr algn="ctr"/>
                      <a:r>
                        <a:rPr lang="en-US" dirty="0"/>
                        <a:t>A:63.2oz, C:86.8oz</a:t>
                      </a:r>
                    </a:p>
                  </a:txBody>
                  <a:tcPr/>
                </a:tc>
                <a:extLst>
                  <a:ext uri="{0D108BD9-81ED-4DB2-BD59-A6C34878D82A}">
                    <a16:rowId xmlns:a16="http://schemas.microsoft.com/office/drawing/2014/main" val="2724172912"/>
                  </a:ext>
                </a:extLst>
              </a:tr>
              <a:tr h="370840">
                <a:tc>
                  <a:txBody>
                    <a:bodyPr/>
                    <a:lstStyle/>
                    <a:p>
                      <a:pPr algn="ctr"/>
                      <a:r>
                        <a:rPr lang="en-US" dirty="0"/>
                        <a:t>B &amp; C</a:t>
                      </a:r>
                    </a:p>
                  </a:txBody>
                  <a:tcPr/>
                </a:tc>
                <a:tc>
                  <a:txBody>
                    <a:bodyPr/>
                    <a:lstStyle/>
                    <a:p>
                      <a:pPr algn="ctr"/>
                      <a:r>
                        <a:rPr lang="en-US" dirty="0"/>
                        <a:t>$19</a:t>
                      </a:r>
                    </a:p>
                  </a:txBody>
                  <a:tcPr/>
                </a:tc>
                <a:tc>
                  <a:txBody>
                    <a:bodyPr/>
                    <a:lstStyle/>
                    <a:p>
                      <a:pPr algn="ctr"/>
                      <a:r>
                        <a:rPr lang="en-US" dirty="0"/>
                        <a:t>$19</a:t>
                      </a:r>
                    </a:p>
                  </a:txBody>
                  <a:tcPr/>
                </a:tc>
                <a:tc>
                  <a:txBody>
                    <a:bodyPr/>
                    <a:lstStyle/>
                    <a:p>
                      <a:pPr algn="ctr"/>
                      <a:r>
                        <a:rPr lang="en-US" dirty="0"/>
                        <a:t>B:$7, C:$12</a:t>
                      </a:r>
                    </a:p>
                  </a:txBody>
                  <a:tcPr/>
                </a:tc>
                <a:tc>
                  <a:txBody>
                    <a:bodyPr/>
                    <a:lstStyle/>
                    <a:p>
                      <a:pPr algn="ctr"/>
                      <a:r>
                        <a:rPr lang="en-US" dirty="0"/>
                        <a:t>150oz</a:t>
                      </a:r>
                    </a:p>
                  </a:txBody>
                  <a:tcPr/>
                </a:tc>
                <a:tc>
                  <a:txBody>
                    <a:bodyPr/>
                    <a:lstStyle/>
                    <a:p>
                      <a:pPr algn="ctr"/>
                      <a:r>
                        <a:rPr lang="en-US" dirty="0"/>
                        <a:t>B:55.3oz, C:94.7oz</a:t>
                      </a:r>
                    </a:p>
                  </a:txBody>
                  <a:tcPr/>
                </a:tc>
                <a:extLst>
                  <a:ext uri="{0D108BD9-81ED-4DB2-BD59-A6C34878D82A}">
                    <a16:rowId xmlns:a16="http://schemas.microsoft.com/office/drawing/2014/main" val="3024831155"/>
                  </a:ext>
                </a:extLst>
              </a:tr>
              <a:tr h="370840">
                <a:tc>
                  <a:txBody>
                    <a:bodyPr/>
                    <a:lstStyle/>
                    <a:p>
                      <a:pPr algn="ctr"/>
                      <a:r>
                        <a:rPr lang="en-US" dirty="0"/>
                        <a:t>All</a:t>
                      </a:r>
                    </a:p>
                  </a:txBody>
                  <a:tcPr/>
                </a:tc>
                <a:tc>
                  <a:txBody>
                    <a:bodyPr/>
                    <a:lstStyle/>
                    <a:p>
                      <a:pPr algn="ctr"/>
                      <a:r>
                        <a:rPr lang="en-US" dirty="0"/>
                        <a:t>$27</a:t>
                      </a:r>
                    </a:p>
                  </a:txBody>
                  <a:tcPr/>
                </a:tc>
                <a:tc>
                  <a:txBody>
                    <a:bodyPr/>
                    <a:lstStyle/>
                    <a:p>
                      <a:pPr algn="ctr"/>
                      <a:r>
                        <a:rPr lang="en-US" dirty="0"/>
                        <a:t>$19</a:t>
                      </a:r>
                    </a:p>
                  </a:txBody>
                  <a:tcPr/>
                </a:tc>
                <a:tc>
                  <a:txBody>
                    <a:bodyPr/>
                    <a:lstStyle/>
                    <a:p>
                      <a:pPr algn="ctr"/>
                      <a:r>
                        <a:rPr lang="en-US" dirty="0"/>
                        <a:t>A:$8, B:$7, C:$4</a:t>
                      </a:r>
                    </a:p>
                  </a:txBody>
                  <a:tcPr/>
                </a:tc>
                <a:tc>
                  <a:txBody>
                    <a:bodyPr/>
                    <a:lstStyle/>
                    <a:p>
                      <a:pPr algn="ctr"/>
                      <a:r>
                        <a:rPr lang="en-US" dirty="0"/>
                        <a:t>150oz</a:t>
                      </a:r>
                    </a:p>
                  </a:txBody>
                  <a:tcPr/>
                </a:tc>
                <a:tc>
                  <a:txBody>
                    <a:bodyPr/>
                    <a:lstStyle/>
                    <a:p>
                      <a:pPr algn="ctr"/>
                      <a:r>
                        <a:rPr lang="en-US" dirty="0"/>
                        <a:t>A:63.2oz, B:55.3oz, C:31.6oz</a:t>
                      </a:r>
                    </a:p>
                  </a:txBody>
                  <a:tcPr/>
                </a:tc>
                <a:extLst>
                  <a:ext uri="{0D108BD9-81ED-4DB2-BD59-A6C34878D82A}">
                    <a16:rowId xmlns:a16="http://schemas.microsoft.com/office/drawing/2014/main" val="3221099288"/>
                  </a:ext>
                </a:extLst>
              </a:tr>
            </a:tbl>
          </a:graphicData>
        </a:graphic>
      </p:graphicFrame>
      <p:sp>
        <p:nvSpPr>
          <p:cNvPr id="6" name="Rectangle 5">
            <a:extLst>
              <a:ext uri="{FF2B5EF4-FFF2-40B4-BE49-F238E27FC236}">
                <a16:creationId xmlns:a16="http://schemas.microsoft.com/office/drawing/2014/main" id="{64DECB39-E743-4C91-9D71-CCD599E32CE0}"/>
              </a:ext>
            </a:extLst>
          </p:cNvPr>
          <p:cNvSpPr/>
          <p:nvPr/>
        </p:nvSpPr>
        <p:spPr>
          <a:xfrm>
            <a:off x="1447800" y="1603883"/>
            <a:ext cx="3110147" cy="369332"/>
          </a:xfrm>
          <a:prstGeom prst="rect">
            <a:avLst/>
          </a:prstGeom>
        </p:spPr>
        <p:txBody>
          <a:bodyPr wrap="none">
            <a:spAutoFit/>
          </a:bodyPr>
          <a:lstStyle/>
          <a:p>
            <a:r>
              <a:rPr lang="en-US" dirty="0"/>
              <a:t>B = (30, 50, 70), P = ($4, $6, $9)</a:t>
            </a:r>
          </a:p>
        </p:txBody>
      </p:sp>
      <p:sp>
        <p:nvSpPr>
          <p:cNvPr id="7" name="Title 1">
            <a:extLst>
              <a:ext uri="{FF2B5EF4-FFF2-40B4-BE49-F238E27FC236}">
                <a16:creationId xmlns:a16="http://schemas.microsoft.com/office/drawing/2014/main" id="{DD502F42-D057-43EB-9DD5-A43AD64C1836}"/>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Example from game theory: potential outcomes</a:t>
            </a:r>
          </a:p>
        </p:txBody>
      </p:sp>
    </p:spTree>
    <p:extLst>
      <p:ext uri="{BB962C8B-B14F-4D97-AF65-F5344CB8AC3E}">
        <p14:creationId xmlns:p14="http://schemas.microsoft.com/office/powerpoint/2010/main" val="190484070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E6A26-B651-40BD-8A8B-F4E8149A105E}"/>
              </a:ext>
            </a:extLst>
          </p:cNvPr>
          <p:cNvSpPr>
            <a:spLocks noGrp="1"/>
          </p:cNvSpPr>
          <p:nvPr>
            <p:ph idx="1"/>
          </p:nvPr>
        </p:nvSpPr>
        <p:spPr>
          <a:xfrm>
            <a:off x="1524000" y="1905000"/>
            <a:ext cx="8284464" cy="3987427"/>
          </a:xfrm>
        </p:spPr>
        <p:txBody>
          <a:bodyPr>
            <a:normAutofit lnSpcReduction="10000"/>
          </a:bodyPr>
          <a:lstStyle/>
          <a:p>
            <a:r>
              <a:rPr lang="en-US" sz="2800" dirty="0">
                <a:latin typeface="+mn-lt"/>
              </a:rPr>
              <a:t>Kernel Explainer</a:t>
            </a:r>
          </a:p>
          <a:p>
            <a:pPr lvl="3"/>
            <a:r>
              <a:rPr lang="en-US" sz="2400" dirty="0">
                <a:latin typeface="+mn-lt"/>
              </a:rPr>
              <a:t>Output of any function</a:t>
            </a:r>
          </a:p>
          <a:p>
            <a:r>
              <a:rPr lang="en-US" sz="2800" dirty="0">
                <a:latin typeface="+mn-lt"/>
              </a:rPr>
              <a:t>Linear Explainer</a:t>
            </a:r>
          </a:p>
          <a:p>
            <a:pPr lvl="3"/>
            <a:r>
              <a:rPr lang="en-US" sz="2400" dirty="0">
                <a:latin typeface="+mn-lt"/>
              </a:rPr>
              <a:t>Linear models with independent features</a:t>
            </a:r>
          </a:p>
          <a:p>
            <a:r>
              <a:rPr lang="en-US" sz="2800" dirty="0">
                <a:latin typeface="+mn-lt"/>
              </a:rPr>
              <a:t>Gradient Explainer</a:t>
            </a:r>
          </a:p>
          <a:p>
            <a:pPr lvl="3"/>
            <a:r>
              <a:rPr lang="en-US" sz="2400" dirty="0">
                <a:latin typeface="+mn-lt"/>
              </a:rPr>
              <a:t>Deep learning</a:t>
            </a:r>
          </a:p>
          <a:p>
            <a:r>
              <a:rPr lang="en-US" sz="2800" dirty="0">
                <a:latin typeface="+mn-lt"/>
              </a:rPr>
              <a:t>Deep Explainer</a:t>
            </a:r>
          </a:p>
          <a:p>
            <a:pPr lvl="3"/>
            <a:r>
              <a:rPr lang="en-US" sz="2400" dirty="0">
                <a:latin typeface="+mn-lt"/>
              </a:rPr>
              <a:t>Deep learning (fast, but approximate)</a:t>
            </a:r>
          </a:p>
          <a:p>
            <a:endParaRPr lang="en-US" sz="2000" dirty="0">
              <a:latin typeface="+mn-lt"/>
            </a:endParaRPr>
          </a:p>
        </p:txBody>
      </p:sp>
      <p:sp>
        <p:nvSpPr>
          <p:cNvPr id="6" name="Title 1">
            <a:extLst>
              <a:ext uri="{FF2B5EF4-FFF2-40B4-BE49-F238E27FC236}">
                <a16:creationId xmlns:a16="http://schemas.microsoft.com/office/drawing/2014/main" id="{1E50A298-0BAC-418F-95B3-91542A26CD1C}"/>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Other types of explainers</a:t>
            </a:r>
          </a:p>
        </p:txBody>
      </p:sp>
    </p:spTree>
    <p:extLst>
      <p:ext uri="{BB962C8B-B14F-4D97-AF65-F5344CB8AC3E}">
        <p14:creationId xmlns:p14="http://schemas.microsoft.com/office/powerpoint/2010/main" val="35355737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1C968-1A51-41BD-8BC8-BB779EF41989}"/>
              </a:ext>
            </a:extLst>
          </p:cNvPr>
          <p:cNvSpPr>
            <a:spLocks noGrp="1"/>
          </p:cNvSpPr>
          <p:nvPr>
            <p:ph idx="1"/>
          </p:nvPr>
        </p:nvSpPr>
        <p:spPr>
          <a:xfrm>
            <a:off x="1600200" y="1524000"/>
            <a:ext cx="9067800" cy="4876800"/>
          </a:xfrm>
        </p:spPr>
        <p:txBody>
          <a:bodyPr>
            <a:normAutofit/>
          </a:bodyPr>
          <a:lstStyle/>
          <a:p>
            <a:r>
              <a:rPr lang="en-US" sz="1600" dirty="0">
                <a:hlinkClick r:id="rId2"/>
              </a:rPr>
              <a:t>Interpretable Machine Learning</a:t>
            </a:r>
            <a:endParaRPr lang="en-US" sz="1600" dirty="0">
              <a:hlinkClick r:id="rId3"/>
            </a:endParaRPr>
          </a:p>
          <a:p>
            <a:r>
              <a:rPr lang="en-US" sz="1600" dirty="0">
                <a:hlinkClick r:id="rId4"/>
              </a:rPr>
              <a:t>SHAP Paper</a:t>
            </a:r>
            <a:endParaRPr lang="en-US" sz="1600" dirty="0">
              <a:hlinkClick r:id="rId5"/>
            </a:endParaRPr>
          </a:p>
          <a:p>
            <a:r>
              <a:rPr lang="en-US" sz="1600" dirty="0">
                <a:hlinkClick r:id="rId5"/>
              </a:rPr>
              <a:t>SHAP Documentation</a:t>
            </a:r>
            <a:endParaRPr lang="en-US" sz="1600" dirty="0"/>
          </a:p>
          <a:p>
            <a:r>
              <a:rPr lang="en-US" sz="1600" dirty="0">
                <a:hlinkClick r:id="rId3"/>
              </a:rPr>
              <a:t>SHAP for Python (</a:t>
            </a:r>
            <a:r>
              <a:rPr lang="en-US" sz="1600" dirty="0" err="1">
                <a:hlinkClick r:id="rId3"/>
              </a:rPr>
              <a:t>Github</a:t>
            </a:r>
            <a:r>
              <a:rPr lang="en-US" sz="1600" dirty="0"/>
              <a:t>)</a:t>
            </a:r>
          </a:p>
          <a:p>
            <a:r>
              <a:rPr lang="en-US" sz="1600" dirty="0">
                <a:hlinkClick r:id="rId6"/>
              </a:rPr>
              <a:t>SHAP for R (</a:t>
            </a:r>
            <a:r>
              <a:rPr lang="en-US" sz="1600" dirty="0" err="1">
                <a:hlinkClick r:id="rId6"/>
              </a:rPr>
              <a:t>Github</a:t>
            </a:r>
            <a:r>
              <a:rPr lang="en-US" sz="1600" dirty="0">
                <a:hlinkClick r:id="rId6"/>
              </a:rPr>
              <a:t>) </a:t>
            </a:r>
            <a:endParaRPr lang="en-US" sz="1600" dirty="0"/>
          </a:p>
          <a:p>
            <a:r>
              <a:rPr lang="en-US" sz="1600" dirty="0">
                <a:hlinkClick r:id="rId7"/>
              </a:rPr>
              <a:t>LIME Paper</a:t>
            </a:r>
            <a:endParaRPr lang="en-US" sz="1600" dirty="0"/>
          </a:p>
          <a:p>
            <a:r>
              <a:rPr lang="en-US" sz="1600" dirty="0">
                <a:hlinkClick r:id="rId8"/>
              </a:rPr>
              <a:t>LIME Documentation</a:t>
            </a:r>
            <a:endParaRPr lang="en-US" sz="1600" dirty="0"/>
          </a:p>
          <a:p>
            <a:r>
              <a:rPr lang="en-US" sz="1600" dirty="0">
                <a:hlinkClick r:id="rId9"/>
              </a:rPr>
              <a:t>LIME for Python (</a:t>
            </a:r>
            <a:r>
              <a:rPr lang="en-US" sz="1600" dirty="0" err="1">
                <a:hlinkClick r:id="rId9"/>
              </a:rPr>
              <a:t>Github</a:t>
            </a:r>
            <a:r>
              <a:rPr lang="en-US" sz="1600" dirty="0"/>
              <a:t>)</a:t>
            </a:r>
          </a:p>
          <a:p>
            <a:r>
              <a:rPr lang="en-US" sz="1600" dirty="0">
                <a:hlinkClick r:id="rId10"/>
              </a:rPr>
              <a:t>LIME for R (</a:t>
            </a:r>
            <a:r>
              <a:rPr lang="en-US" sz="1600" dirty="0" err="1">
                <a:hlinkClick r:id="rId10"/>
              </a:rPr>
              <a:t>Github</a:t>
            </a:r>
            <a:r>
              <a:rPr lang="en-US" sz="1600" dirty="0">
                <a:hlinkClick r:id="rId10"/>
              </a:rPr>
              <a:t>)</a:t>
            </a:r>
            <a:endParaRPr lang="en-US" sz="1600" dirty="0"/>
          </a:p>
          <a:p>
            <a:endParaRPr lang="en-US" sz="1600" dirty="0"/>
          </a:p>
          <a:p>
            <a:pPr marL="0" indent="0">
              <a:buNone/>
            </a:pPr>
            <a:r>
              <a:rPr lang="en-US" sz="1600" dirty="0"/>
              <a:t>Less common interpretability packages:</a:t>
            </a:r>
          </a:p>
          <a:p>
            <a:r>
              <a:rPr lang="en-US" sz="1600" dirty="0">
                <a:hlinkClick r:id="rId11"/>
              </a:rPr>
              <a:t>ELI5</a:t>
            </a:r>
            <a:endParaRPr lang="en-US" sz="1600" dirty="0"/>
          </a:p>
          <a:p>
            <a:r>
              <a:rPr lang="en-US" sz="1600" dirty="0">
                <a:hlinkClick r:id="rId12"/>
              </a:rPr>
              <a:t>Skater</a:t>
            </a:r>
            <a:endParaRPr lang="en-US" sz="1600" dirty="0"/>
          </a:p>
          <a:p>
            <a:endParaRPr lang="en-US" sz="1600" dirty="0"/>
          </a:p>
        </p:txBody>
      </p:sp>
      <p:sp>
        <p:nvSpPr>
          <p:cNvPr id="6" name="Title 1">
            <a:extLst>
              <a:ext uri="{FF2B5EF4-FFF2-40B4-BE49-F238E27FC236}">
                <a16:creationId xmlns:a16="http://schemas.microsoft.com/office/drawing/2014/main" id="{C130EA8D-032D-41CF-9FF2-8E3285A98D6F}"/>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Helpful resources</a:t>
            </a:r>
          </a:p>
        </p:txBody>
      </p:sp>
    </p:spTree>
    <p:extLst>
      <p:ext uri="{BB962C8B-B14F-4D97-AF65-F5344CB8AC3E}">
        <p14:creationId xmlns:p14="http://schemas.microsoft.com/office/powerpoint/2010/main" val="1906291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346F0-2FE8-4582-8D83-9E6E6CC1119F}"/>
              </a:ext>
            </a:extLst>
          </p:cNvPr>
          <p:cNvSpPr txBox="1"/>
          <p:nvPr/>
        </p:nvSpPr>
        <p:spPr>
          <a:xfrm>
            <a:off x="5181600" y="3200400"/>
            <a:ext cx="6096000" cy="1446550"/>
          </a:xfrm>
          <a:prstGeom prst="rect">
            <a:avLst/>
          </a:prstGeom>
          <a:noFill/>
        </p:spPr>
        <p:txBody>
          <a:bodyPr wrap="square" rtlCol="0">
            <a:spAutoFit/>
          </a:bodyPr>
          <a:lstStyle/>
          <a:p>
            <a:r>
              <a:rPr lang="en-US" sz="4400" dirty="0"/>
              <a:t>What is ML Model Explainability?</a:t>
            </a:r>
          </a:p>
        </p:txBody>
      </p:sp>
    </p:spTree>
    <p:extLst>
      <p:ext uri="{BB962C8B-B14F-4D97-AF65-F5344CB8AC3E}">
        <p14:creationId xmlns:p14="http://schemas.microsoft.com/office/powerpoint/2010/main" val="258215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56FFD02-BC7B-4E28-9591-E3A23974148C}"/>
              </a:ext>
            </a:extLst>
          </p:cNvPr>
          <p:cNvSpPr>
            <a:spLocks noGrp="1"/>
          </p:cNvSpPr>
          <p:nvPr>
            <p:ph idx="1"/>
          </p:nvPr>
        </p:nvSpPr>
        <p:spPr>
          <a:xfrm>
            <a:off x="3352800" y="1851191"/>
            <a:ext cx="7713450" cy="4549609"/>
          </a:xfrm>
        </p:spPr>
        <p:txBody>
          <a:bodyPr>
            <a:normAutofit/>
          </a:bodyPr>
          <a:lstStyle/>
          <a:p>
            <a:r>
              <a:rPr lang="en-US" sz="2400" dirty="0">
                <a:latin typeface="+mj-lt"/>
              </a:rPr>
              <a:t>In machine learning models, </a:t>
            </a:r>
            <a:r>
              <a:rPr lang="en-US" sz="2400" u="sng" dirty="0">
                <a:solidFill>
                  <a:srgbClr val="FF0000"/>
                </a:solidFill>
                <a:latin typeface="+mj-lt"/>
              </a:rPr>
              <a:t>complexity</a:t>
            </a:r>
            <a:r>
              <a:rPr lang="en-US" sz="2400" dirty="0">
                <a:latin typeface="+mj-lt"/>
              </a:rPr>
              <a:t> often increases with </a:t>
            </a:r>
            <a:r>
              <a:rPr lang="en-US" sz="2400" u="sng" dirty="0">
                <a:solidFill>
                  <a:srgbClr val="FFC000"/>
                </a:solidFill>
                <a:latin typeface="+mj-lt"/>
              </a:rPr>
              <a:t>accuracy</a:t>
            </a:r>
          </a:p>
          <a:p>
            <a:r>
              <a:rPr lang="en-US" sz="2400" dirty="0">
                <a:solidFill>
                  <a:schemeClr val="tx1"/>
                </a:solidFill>
                <a:latin typeface="+mj-lt"/>
              </a:rPr>
              <a:t>High </a:t>
            </a:r>
            <a:r>
              <a:rPr lang="en-US" sz="2400" u="sng" dirty="0">
                <a:solidFill>
                  <a:srgbClr val="FF0000"/>
                </a:solidFill>
                <a:latin typeface="+mj-lt"/>
              </a:rPr>
              <a:t>complexity</a:t>
            </a:r>
            <a:r>
              <a:rPr lang="en-US" sz="2400" dirty="0">
                <a:latin typeface="+mj-lt"/>
              </a:rPr>
              <a:t> can lead to low </a:t>
            </a:r>
            <a:r>
              <a:rPr lang="en-US" sz="2400" u="sng" dirty="0">
                <a:solidFill>
                  <a:srgbClr val="00B050"/>
                </a:solidFill>
                <a:latin typeface="+mj-lt"/>
              </a:rPr>
              <a:t>interpretability</a:t>
            </a:r>
          </a:p>
          <a:p>
            <a:endParaRPr lang="en-US" sz="2400" dirty="0">
              <a:solidFill>
                <a:srgbClr val="00B050"/>
              </a:solidFill>
              <a:latin typeface="+mj-lt"/>
            </a:endParaRPr>
          </a:p>
          <a:p>
            <a:r>
              <a:rPr lang="en-US" sz="2400" dirty="0">
                <a:solidFill>
                  <a:schemeClr val="tx1"/>
                </a:solidFill>
                <a:latin typeface="+mj-lt"/>
              </a:rPr>
              <a:t>We want to allow our stakeholders to understand and use results in the proper way</a:t>
            </a:r>
          </a:p>
          <a:p>
            <a:pPr lvl="1"/>
            <a:r>
              <a:rPr lang="en-US" sz="2000" dirty="0">
                <a:solidFill>
                  <a:schemeClr val="tx1"/>
                </a:solidFill>
                <a:latin typeface="+mj-lt"/>
              </a:rPr>
              <a:t>Many applications require that we understand how individual model inputs impact the output</a:t>
            </a:r>
          </a:p>
          <a:p>
            <a:endParaRPr lang="en-US" sz="2400" dirty="0">
              <a:solidFill>
                <a:schemeClr val="tx1"/>
              </a:solidFill>
              <a:latin typeface="+mj-lt"/>
            </a:endParaRPr>
          </a:p>
          <a:p>
            <a:pPr marL="228600" lvl="1" indent="0" algn="ctr">
              <a:buNone/>
            </a:pPr>
            <a:r>
              <a:rPr lang="en-US" dirty="0">
                <a:solidFill>
                  <a:schemeClr val="tx1"/>
                </a:solidFill>
                <a:latin typeface="+mj-lt"/>
              </a:rPr>
              <a:t>Black boxes can miss the most important part of the story!</a:t>
            </a:r>
          </a:p>
        </p:txBody>
      </p:sp>
      <p:sp>
        <p:nvSpPr>
          <p:cNvPr id="5" name="Arrow: Down 4">
            <a:extLst>
              <a:ext uri="{FF2B5EF4-FFF2-40B4-BE49-F238E27FC236}">
                <a16:creationId xmlns:a16="http://schemas.microsoft.com/office/drawing/2014/main" id="{455C449F-4FCD-4C78-B353-7F949CCEAA7E}"/>
              </a:ext>
            </a:extLst>
          </p:cNvPr>
          <p:cNvSpPr/>
          <p:nvPr/>
        </p:nvSpPr>
        <p:spPr>
          <a:xfrm>
            <a:off x="2227735" y="2733374"/>
            <a:ext cx="1315562" cy="344238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2400" dirty="0"/>
              <a:t>Interpretablity</a:t>
            </a:r>
            <a:endParaRPr lang="en-US" dirty="0"/>
          </a:p>
        </p:txBody>
      </p:sp>
      <p:sp>
        <p:nvSpPr>
          <p:cNvPr id="6" name="Arrow: Down 5">
            <a:extLst>
              <a:ext uri="{FF2B5EF4-FFF2-40B4-BE49-F238E27FC236}">
                <a16:creationId xmlns:a16="http://schemas.microsoft.com/office/drawing/2014/main" id="{CF219C20-579D-497E-9114-3C3870AC8A66}"/>
              </a:ext>
            </a:extLst>
          </p:cNvPr>
          <p:cNvSpPr/>
          <p:nvPr/>
        </p:nvSpPr>
        <p:spPr>
          <a:xfrm flipV="1">
            <a:off x="1534052" y="2012730"/>
            <a:ext cx="1315562" cy="344238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2400" dirty="0"/>
              <a:t>Complexity</a:t>
            </a:r>
            <a:endParaRPr lang="en-US" sz="2000" dirty="0"/>
          </a:p>
        </p:txBody>
      </p:sp>
      <p:sp>
        <p:nvSpPr>
          <p:cNvPr id="7" name="Arrow: Down 6">
            <a:extLst>
              <a:ext uri="{FF2B5EF4-FFF2-40B4-BE49-F238E27FC236}">
                <a16:creationId xmlns:a16="http://schemas.microsoft.com/office/drawing/2014/main" id="{D04AA8B6-64A8-499B-992A-F847DAA35F34}"/>
              </a:ext>
            </a:extLst>
          </p:cNvPr>
          <p:cNvSpPr/>
          <p:nvPr/>
        </p:nvSpPr>
        <p:spPr>
          <a:xfrm flipV="1">
            <a:off x="840369" y="2312276"/>
            <a:ext cx="1315562" cy="3442388"/>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nchorCtr="0"/>
          <a:lstStyle/>
          <a:p>
            <a:pPr algn="ctr"/>
            <a:r>
              <a:rPr lang="en-US" sz="2400" dirty="0"/>
              <a:t>Accuracy</a:t>
            </a:r>
            <a:endParaRPr lang="en-US" sz="2000" dirty="0"/>
          </a:p>
        </p:txBody>
      </p:sp>
      <p:sp>
        <p:nvSpPr>
          <p:cNvPr id="8" name="Title 1">
            <a:extLst>
              <a:ext uri="{FF2B5EF4-FFF2-40B4-BE49-F238E27FC236}">
                <a16:creationId xmlns:a16="http://schemas.microsoft.com/office/drawing/2014/main" id="{D7233387-8B1E-4109-8A19-8684CF959CE1}"/>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Why is model </a:t>
            </a:r>
            <a:r>
              <a:rPr lang="en-US" dirty="0" err="1"/>
              <a:t>explainability</a:t>
            </a:r>
            <a:r>
              <a:rPr lang="en-US" dirty="0"/>
              <a:t> important?</a:t>
            </a:r>
          </a:p>
        </p:txBody>
      </p:sp>
    </p:spTree>
    <p:extLst>
      <p:ext uri="{BB962C8B-B14F-4D97-AF65-F5344CB8AC3E}">
        <p14:creationId xmlns:p14="http://schemas.microsoft.com/office/powerpoint/2010/main" val="27666596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6B647DA-1BA3-484E-A480-F9517EAA6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0877"/>
            <a:ext cx="5638800" cy="63026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581C2F1-1DB2-466E-B78D-21AFA01FEA5C}"/>
              </a:ext>
            </a:extLst>
          </p:cNvPr>
          <p:cNvSpPr/>
          <p:nvPr/>
        </p:nvSpPr>
        <p:spPr>
          <a:xfrm>
            <a:off x="6172200" y="6010275"/>
            <a:ext cx="6096000" cy="523220"/>
          </a:xfrm>
          <a:prstGeom prst="rect">
            <a:avLst/>
          </a:prstGeom>
        </p:spPr>
        <p:txBody>
          <a:bodyPr>
            <a:spAutoFit/>
          </a:bodyPr>
          <a:lstStyle/>
          <a:p>
            <a:r>
              <a:rPr lang="en-US" sz="1400" dirty="0">
                <a:hlinkClick r:id="rId3"/>
              </a:rPr>
              <a:t>https://towardsdatascience.com/interpretable-machine-learning-1dec0f2f3e6b</a:t>
            </a:r>
            <a:endParaRPr lang="en-US" sz="1400" dirty="0"/>
          </a:p>
          <a:p>
            <a:endParaRPr lang="en-US" sz="1400" dirty="0"/>
          </a:p>
        </p:txBody>
      </p:sp>
      <p:sp>
        <p:nvSpPr>
          <p:cNvPr id="6" name="Rectangle 5">
            <a:extLst>
              <a:ext uri="{FF2B5EF4-FFF2-40B4-BE49-F238E27FC236}">
                <a16:creationId xmlns:a16="http://schemas.microsoft.com/office/drawing/2014/main" id="{B6CB7D5B-4F6D-4CAC-9978-D3290A0B18F3}"/>
              </a:ext>
            </a:extLst>
          </p:cNvPr>
          <p:cNvSpPr/>
          <p:nvPr/>
        </p:nvSpPr>
        <p:spPr>
          <a:xfrm>
            <a:off x="7162800" y="2396364"/>
            <a:ext cx="4343400" cy="1938992"/>
          </a:xfrm>
          <a:prstGeom prst="rect">
            <a:avLst/>
          </a:prstGeom>
          <a:solidFill>
            <a:schemeClr val="tx2">
              <a:lumMod val="20000"/>
              <a:lumOff val="80000"/>
            </a:schemeClr>
          </a:solidFill>
        </p:spPr>
        <p:txBody>
          <a:bodyPr wrap="square">
            <a:spAutoFit/>
          </a:bodyPr>
          <a:lstStyle/>
          <a:p>
            <a:r>
              <a:rPr lang="en-US" sz="2400" b="1" u="sng" dirty="0"/>
              <a:t>Interpretable models are more:</a:t>
            </a:r>
          </a:p>
          <a:p>
            <a:pPr marL="285750" indent="-285750">
              <a:buFont typeface="Arial" panose="020B0604020202020204" pitchFamily="34" charset="0"/>
              <a:buChar char="•"/>
            </a:pPr>
            <a:r>
              <a:rPr lang="en-US" sz="2400" dirty="0"/>
              <a:t>Informative</a:t>
            </a:r>
          </a:p>
          <a:p>
            <a:pPr marL="285750" indent="-285750">
              <a:buFont typeface="Arial" panose="020B0604020202020204" pitchFamily="34" charset="0"/>
              <a:buChar char="•"/>
            </a:pPr>
            <a:r>
              <a:rPr lang="en-US" sz="2400" dirty="0"/>
              <a:t>Trustworthy</a:t>
            </a:r>
          </a:p>
          <a:p>
            <a:pPr marL="285750" indent="-285750">
              <a:buFont typeface="Arial" panose="020B0604020202020204" pitchFamily="34" charset="0"/>
              <a:buChar char="•"/>
            </a:pPr>
            <a:r>
              <a:rPr lang="en-US" sz="2400" dirty="0"/>
              <a:t>Conducive to decision-making</a:t>
            </a:r>
          </a:p>
        </p:txBody>
      </p:sp>
    </p:spTree>
    <p:extLst>
      <p:ext uri="{BB962C8B-B14F-4D97-AF65-F5344CB8AC3E}">
        <p14:creationId xmlns:p14="http://schemas.microsoft.com/office/powerpoint/2010/main" val="21710527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869672-778F-4AEF-8CC3-374A865A1A66}"/>
              </a:ext>
            </a:extLst>
          </p:cNvPr>
          <p:cNvSpPr>
            <a:spLocks noGrp="1"/>
          </p:cNvSpPr>
          <p:nvPr>
            <p:ph idx="1"/>
          </p:nvPr>
        </p:nvSpPr>
        <p:spPr>
          <a:xfrm>
            <a:off x="1143000" y="2133600"/>
            <a:ext cx="9503664" cy="3530227"/>
          </a:xfrm>
        </p:spPr>
        <p:txBody>
          <a:bodyPr>
            <a:normAutofit/>
          </a:bodyPr>
          <a:lstStyle/>
          <a:p>
            <a:r>
              <a:rPr lang="en-US" sz="2400" b="1" dirty="0">
                <a:latin typeface="Gill Sans MT (headings)"/>
              </a:rPr>
              <a:t>Feature importance </a:t>
            </a:r>
            <a:r>
              <a:rPr lang="en-US" sz="2400" dirty="0">
                <a:latin typeface="Gill Sans MT (headings)"/>
              </a:rPr>
              <a:t>is the </a:t>
            </a:r>
            <a:r>
              <a:rPr lang="en-US" sz="2400" i="1" dirty="0">
                <a:latin typeface="Gill Sans MT (headings)"/>
              </a:rPr>
              <a:t>relative importance </a:t>
            </a:r>
            <a:r>
              <a:rPr lang="en-US" sz="2400" dirty="0">
                <a:latin typeface="Gill Sans MT (headings)"/>
              </a:rPr>
              <a:t>of the features in a model</a:t>
            </a:r>
          </a:p>
          <a:p>
            <a:pPr lvl="1"/>
            <a:r>
              <a:rPr lang="en-US" sz="2000" dirty="0">
                <a:latin typeface="Gill Sans MT (headings)"/>
              </a:rPr>
              <a:t>Typically uses the sum or </a:t>
            </a:r>
            <a:r>
              <a:rPr lang="en-US" sz="2000" i="1" dirty="0">
                <a:latin typeface="Gill Sans MT (headings)"/>
              </a:rPr>
              <a:t>average improvement in model fit</a:t>
            </a:r>
            <a:r>
              <a:rPr lang="en-US" sz="2000" dirty="0">
                <a:latin typeface="Gill Sans MT (headings)"/>
              </a:rPr>
              <a:t> when a feature is added</a:t>
            </a:r>
          </a:p>
          <a:p>
            <a:pPr lvl="1"/>
            <a:endParaRPr lang="en-US" sz="2400" dirty="0">
              <a:latin typeface="Gill Sans MT (headings)"/>
            </a:endParaRPr>
          </a:p>
          <a:p>
            <a:r>
              <a:rPr lang="en-US" sz="2400" b="1" dirty="0">
                <a:latin typeface="Gill Sans MT (headings)"/>
              </a:rPr>
              <a:t>SHAP and LIME</a:t>
            </a:r>
            <a:r>
              <a:rPr lang="en-US" sz="2400" dirty="0">
                <a:latin typeface="Gill Sans MT (headings)"/>
              </a:rPr>
              <a:t> values measure the </a:t>
            </a:r>
            <a:r>
              <a:rPr lang="en-US" sz="2400" i="1" dirty="0">
                <a:latin typeface="Gill Sans MT (headings)"/>
              </a:rPr>
              <a:t>influence</a:t>
            </a:r>
            <a:r>
              <a:rPr lang="en-US" sz="2400" dirty="0">
                <a:latin typeface="Gill Sans MT (headings)"/>
              </a:rPr>
              <a:t> of a feature</a:t>
            </a:r>
          </a:p>
          <a:p>
            <a:pPr lvl="1"/>
            <a:r>
              <a:rPr lang="en-US" sz="2000" dirty="0">
                <a:solidFill>
                  <a:schemeClr val="tx1"/>
                </a:solidFill>
                <a:latin typeface="Gill Sans MT (headings)"/>
              </a:rPr>
              <a:t>Compares</a:t>
            </a:r>
            <a:r>
              <a:rPr lang="en-US" sz="2000" dirty="0">
                <a:latin typeface="Gill Sans MT (headings)"/>
              </a:rPr>
              <a:t> </a:t>
            </a:r>
            <a:r>
              <a:rPr lang="en-US" sz="2000" i="1" dirty="0">
                <a:latin typeface="Gill Sans MT (headings)"/>
              </a:rPr>
              <a:t>model predictions</a:t>
            </a:r>
            <a:r>
              <a:rPr lang="en-US" sz="2000" dirty="0">
                <a:latin typeface="Gill Sans MT (headings)"/>
              </a:rPr>
              <a:t> with and without a feature </a:t>
            </a:r>
          </a:p>
        </p:txBody>
      </p:sp>
      <p:sp>
        <p:nvSpPr>
          <p:cNvPr id="5" name="Title 1">
            <a:extLst>
              <a:ext uri="{FF2B5EF4-FFF2-40B4-BE49-F238E27FC236}">
                <a16:creationId xmlns:a16="http://schemas.microsoft.com/office/drawing/2014/main" id="{1AAE8B90-B1C5-40FC-B1F5-494B3ABFC0B7}"/>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Is this just feature importance?</a:t>
            </a:r>
          </a:p>
        </p:txBody>
      </p:sp>
    </p:spTree>
    <p:extLst>
      <p:ext uri="{BB962C8B-B14F-4D97-AF65-F5344CB8AC3E}">
        <p14:creationId xmlns:p14="http://schemas.microsoft.com/office/powerpoint/2010/main" val="17871960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C346F0-2FE8-4582-8D83-9E6E6CC1119F}"/>
              </a:ext>
            </a:extLst>
          </p:cNvPr>
          <p:cNvSpPr txBox="1"/>
          <p:nvPr/>
        </p:nvSpPr>
        <p:spPr>
          <a:xfrm>
            <a:off x="5181600" y="3200400"/>
            <a:ext cx="6096000" cy="769441"/>
          </a:xfrm>
          <a:prstGeom prst="rect">
            <a:avLst/>
          </a:prstGeom>
          <a:noFill/>
        </p:spPr>
        <p:txBody>
          <a:bodyPr wrap="square" rtlCol="0">
            <a:spAutoFit/>
          </a:bodyPr>
          <a:lstStyle/>
          <a:p>
            <a:r>
              <a:rPr lang="en-US" sz="4400" dirty="0"/>
              <a:t>SHAP Intro</a:t>
            </a:r>
          </a:p>
        </p:txBody>
      </p:sp>
    </p:spTree>
    <p:extLst>
      <p:ext uri="{BB962C8B-B14F-4D97-AF65-F5344CB8AC3E}">
        <p14:creationId xmlns:p14="http://schemas.microsoft.com/office/powerpoint/2010/main" val="127198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9CCF7-66CE-4B70-8CB9-37E87BB3B7F4}"/>
              </a:ext>
            </a:extLst>
          </p:cNvPr>
          <p:cNvSpPr>
            <a:spLocks noGrp="1"/>
          </p:cNvSpPr>
          <p:nvPr>
            <p:ph idx="1"/>
          </p:nvPr>
        </p:nvSpPr>
        <p:spPr>
          <a:xfrm>
            <a:off x="1219200" y="1600200"/>
            <a:ext cx="10058400" cy="4372356"/>
          </a:xfrm>
        </p:spPr>
        <p:txBody>
          <a:bodyPr>
            <a:normAutofit/>
          </a:bodyPr>
          <a:lstStyle/>
          <a:p>
            <a:r>
              <a:rPr lang="en-US" sz="2400" dirty="0">
                <a:latin typeface="Gill Sans MT (headings)"/>
              </a:rPr>
              <a:t>SHAP (</a:t>
            </a:r>
            <a:r>
              <a:rPr lang="en-US" sz="2400" dirty="0" err="1">
                <a:latin typeface="Gill Sans MT (headings)"/>
              </a:rPr>
              <a:t>SHapley</a:t>
            </a:r>
            <a:r>
              <a:rPr lang="en-US" sz="2400" dirty="0">
                <a:latin typeface="Gill Sans MT (headings)"/>
              </a:rPr>
              <a:t> Additive </a:t>
            </a:r>
            <a:r>
              <a:rPr lang="en-US" sz="2400" dirty="0" err="1">
                <a:latin typeface="Gill Sans MT (headings)"/>
              </a:rPr>
              <a:t>exPlanations</a:t>
            </a:r>
            <a:r>
              <a:rPr lang="en-US" sz="2400" dirty="0">
                <a:latin typeface="Gill Sans MT (headings)"/>
              </a:rPr>
              <a:t>)</a:t>
            </a:r>
          </a:p>
          <a:p>
            <a:pPr lvl="1"/>
            <a:r>
              <a:rPr lang="en-US" sz="2000" dirty="0">
                <a:latin typeface="Gill Sans MT (headings)"/>
              </a:rPr>
              <a:t>Shapley values – used in game theory to determine how much each player has contributed to success/failure in a cooperative game</a:t>
            </a:r>
          </a:p>
          <a:p>
            <a:pPr lvl="2"/>
            <a:r>
              <a:rPr lang="en-US" sz="2000" dirty="0">
                <a:latin typeface="Gill Sans MT (headings)"/>
              </a:rPr>
              <a:t>Game: model, player: feature or collection of features</a:t>
            </a:r>
          </a:p>
          <a:p>
            <a:pPr lvl="2"/>
            <a:r>
              <a:rPr lang="en-US" sz="2000" dirty="0">
                <a:latin typeface="Gill Sans MT (headings)"/>
              </a:rPr>
              <a:t>Average marginal contribution of a feature value over all possible coalitions</a:t>
            </a:r>
          </a:p>
          <a:p>
            <a:pPr lvl="2"/>
            <a:r>
              <a:rPr lang="en-US" sz="2000" dirty="0">
                <a:latin typeface="Gill Sans MT (headings)"/>
              </a:rPr>
              <a:t>Fairly distribute both gains and losses to several players working in a coalition - in the case of machine learning, the model features are the players</a:t>
            </a:r>
          </a:p>
          <a:p>
            <a:r>
              <a:rPr lang="en-US" sz="2400" dirty="0">
                <a:latin typeface="Gill Sans MT (headings)"/>
              </a:rPr>
              <a:t>Considers the effects of features on individual datapoints, then aggregates the results</a:t>
            </a:r>
          </a:p>
          <a:p>
            <a:r>
              <a:rPr lang="en-US" sz="2400" dirty="0">
                <a:latin typeface="Gill Sans MT (headings)"/>
              </a:rPr>
              <a:t>Created by Scott Lundberg and </a:t>
            </a:r>
            <a:r>
              <a:rPr lang="en-US" sz="2400" dirty="0" err="1">
                <a:latin typeface="Gill Sans MT (headings)"/>
              </a:rPr>
              <a:t>Su</a:t>
            </a:r>
            <a:r>
              <a:rPr lang="en-US" sz="2400" dirty="0">
                <a:latin typeface="Gill Sans MT (headings)"/>
              </a:rPr>
              <a:t>-In Lee from the University of Washington</a:t>
            </a:r>
            <a:r>
              <a:rPr lang="en-US" sz="2400" baseline="30000" dirty="0">
                <a:latin typeface="Gill Sans MT (headings)"/>
                <a:hlinkClick r:id="rId2"/>
              </a:rPr>
              <a:t>1</a:t>
            </a:r>
            <a:endParaRPr lang="en-US" sz="2400" baseline="30000" dirty="0">
              <a:latin typeface="Gill Sans MT (headings)"/>
            </a:endParaRPr>
          </a:p>
        </p:txBody>
      </p:sp>
      <p:sp>
        <p:nvSpPr>
          <p:cNvPr id="6" name="Title 1">
            <a:extLst>
              <a:ext uri="{FF2B5EF4-FFF2-40B4-BE49-F238E27FC236}">
                <a16:creationId xmlns:a16="http://schemas.microsoft.com/office/drawing/2014/main" id="{4A3F84E0-70AF-4346-994F-816025800FDD}"/>
              </a:ext>
            </a:extLst>
          </p:cNvPr>
          <p:cNvSpPr txBox="1">
            <a:spLocks/>
          </p:cNvSpPr>
          <p:nvPr/>
        </p:nvSpPr>
        <p:spPr bwMode="black">
          <a:xfrm>
            <a:off x="609600" y="259080"/>
            <a:ext cx="10896600" cy="9601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background</a:t>
            </a:r>
          </a:p>
        </p:txBody>
      </p:sp>
    </p:spTree>
    <p:extLst>
      <p:ext uri="{BB962C8B-B14F-4D97-AF65-F5344CB8AC3E}">
        <p14:creationId xmlns:p14="http://schemas.microsoft.com/office/powerpoint/2010/main" val="1619448095"/>
      </p:ext>
    </p:extLst>
  </p:cSld>
  <p:clrMapOvr>
    <a:masterClrMapping/>
  </p:clrMapOvr>
  <p:transition>
    <p:fade/>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43ba04b7-a742-4691-b569-1022787fdd07" ContentTypeId="0x01" PreviousValue="false"/>
</file>

<file path=customXml/item4.xml><?xml version="1.0" encoding="utf-8"?>
<ct:contentTypeSchema xmlns:ct="http://schemas.microsoft.com/office/2006/metadata/contentType" xmlns:ma="http://schemas.microsoft.com/office/2006/metadata/properties/metaAttributes" ct:_="" ma:_="" ma:contentTypeName="Document" ma:contentTypeID="0x010100FE2013822ADF404CB9EC761B3083DDF6" ma:contentTypeVersion="17" ma:contentTypeDescription="Create a new document." ma:contentTypeScope="" ma:versionID="7de07c9eacfb8293aac37c35c62ea59f">
  <xsd:schema xmlns:xsd="http://www.w3.org/2001/XMLSchema" xmlns:xs="http://www.w3.org/2001/XMLSchema" xmlns:p="http://schemas.microsoft.com/office/2006/metadata/properties" xmlns:ns3="c14c34df-0c1e-4204-9b79-36ee148d6d5d" xmlns:ns4="7636a910-691a-46ba-9589-4bd2ed6db6d6" targetNamespace="http://schemas.microsoft.com/office/2006/metadata/properties" ma:root="true" ma:fieldsID="654d0e7d8fc880f4f45a38f687f98695" ns3:_="" ns4:_="">
    <xsd:import namespace="c14c34df-0c1e-4204-9b79-36ee148d6d5d"/>
    <xsd:import namespace="7636a910-691a-46ba-9589-4bd2ed6db6d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EventHashCode" minOccurs="0"/>
                <xsd:element ref="ns4:MediaServiceGenerationTime" minOccurs="0"/>
                <xsd:element ref="ns4:MediaServiceOCR" minOccurs="0"/>
                <xsd:element ref="ns4:MediaServiceDateTaken"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4c34df-0c1e-4204-9b79-36ee148d6d5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36a910-691a-46ba-9589-4bd2ed6db6d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F1D3E9-26FE-4DBF-9C71-376F86F37495}">
  <ds:schemaRefs>
    <ds:schemaRef ds:uri="http://schemas.microsoft.com/office/2006/documentManagement/types"/>
    <ds:schemaRef ds:uri="http://www.w3.org/XML/1998/namespace"/>
    <ds:schemaRef ds:uri="c14c34df-0c1e-4204-9b79-36ee148d6d5d"/>
    <ds:schemaRef ds:uri="http://purl.org/dc/elements/1.1/"/>
    <ds:schemaRef ds:uri="http://schemas.microsoft.com/office/infopath/2007/PartnerControls"/>
    <ds:schemaRef ds:uri="http://purl.org/dc/terms/"/>
    <ds:schemaRef ds:uri="http://schemas.openxmlformats.org/package/2006/metadata/core-properties"/>
    <ds:schemaRef ds:uri="7636a910-691a-46ba-9589-4bd2ed6db6d6"/>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2D7CCAF-EE85-4081-A306-16C5B2F2D2AC}">
  <ds:schemaRefs>
    <ds:schemaRef ds:uri="http://schemas.microsoft.com/sharepoint/v3/contenttype/forms"/>
  </ds:schemaRefs>
</ds:datastoreItem>
</file>

<file path=customXml/itemProps3.xml><?xml version="1.0" encoding="utf-8"?>
<ds:datastoreItem xmlns:ds="http://schemas.openxmlformats.org/officeDocument/2006/customXml" ds:itemID="{7DFC31DC-495A-4870-A406-27C48EDB2D92}">
  <ds:schemaRefs>
    <ds:schemaRef ds:uri="Microsoft.SharePoint.Taxonomy.ContentTypeSync"/>
  </ds:schemaRefs>
</ds:datastoreItem>
</file>

<file path=customXml/itemProps4.xml><?xml version="1.0" encoding="utf-8"?>
<ds:datastoreItem xmlns:ds="http://schemas.openxmlformats.org/officeDocument/2006/customXml" ds:itemID="{B12C52A2-8837-44D3-810E-6ADFBA3A1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4c34df-0c1e-4204-9b79-36ee148d6d5d"/>
    <ds:schemaRef ds:uri="7636a910-691a-46ba-9589-4bd2ed6db6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TM10001115[[fn=Parcel]]</Template>
  <TotalTime>124450</TotalTime>
  <Words>2089</Words>
  <Application>Microsoft Office PowerPoint</Application>
  <PresentationFormat>Widescreen</PresentationFormat>
  <Paragraphs>298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Gill Sans MT</vt:lpstr>
      <vt:lpstr>Gill Sans MT (headings)</vt:lpstr>
      <vt:lpstr>Segoe UI</vt:lpstr>
      <vt:lpstr>Parcel</vt:lpstr>
      <vt:lpstr>Interpretable machine learning with shap</vt:lpstr>
      <vt:lpstr>Agenda</vt:lpstr>
      <vt:lpstr>About 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General Mills,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Reshu Yadav</dc:creator>
  <cp:lastModifiedBy>Brianna Frederick</cp:lastModifiedBy>
  <cp:revision>2270</cp:revision>
  <cp:lastPrinted>2016-03-20T22:26:59Z</cp:lastPrinted>
  <dcterms:created xsi:type="dcterms:W3CDTF">2011-01-26T21:16:44Z</dcterms:created>
  <dcterms:modified xsi:type="dcterms:W3CDTF">2020-02-14T19:26:58Z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0x010100FE2013822ADF404CB9EC761B3083DDF6</vt:lpwstr>
  </property>
  <property fmtid="{D5CDD505-2E9C-101B-9397-08002B2CF9AE}" pid="3" name="Doc. Category">
    <vt:lpwstr>Mtg-Dept</vt:lpwstr>
  </property>
  <property fmtid="{D5CDD505-2E9C-101B-9397-08002B2CF9AE}" pid="4" name="_DCDateCreated">
    <vt:lpwstr>2012-03-15T00:05:00+00:00</vt:lpwstr>
  </property>
  <property fmtid="{D5CDD505-2E9C-101B-9397-08002B2CF9AE}" pid="5" name="Team">
    <vt:lpwstr>Dept-All</vt:lpwstr>
  </property>
  <property fmtid="{D5CDD505-2E9C-101B-9397-08002B2CF9AE}" pid="6" name="Date">
    <vt:lpwstr>2012-03-19T05:00:00+00:00</vt:lpwstr>
  </property>
  <property fmtid="{D5CDD505-2E9C-101B-9397-08002B2CF9AE}" pid="7" name="Presentation Date">
    <vt:lpwstr>2012-04-16T05:00:00+00:00</vt:lpwstr>
  </property>
  <property fmtid="{D5CDD505-2E9C-101B-9397-08002B2CF9AE}" pid="8" name="Presented By">
    <vt:lpwstr>Steve Watson1412</vt:lpwstr>
  </property>
  <property fmtid="{D5CDD505-2E9C-101B-9397-08002B2CF9AE}" pid="9" name="OPL Division">
    <vt:lpwstr>Information Systems</vt:lpwstr>
  </property>
  <property fmtid="{D5CDD505-2E9C-101B-9397-08002B2CF9AE}" pid="10" name="Transaction">
    <vt:lpwstr>;#NA;#</vt:lpwstr>
  </property>
  <property fmtid="{D5CDD505-2E9C-101B-9397-08002B2CF9AE}" pid="11" name="_dlc_DocIdItemGuid">
    <vt:lpwstr>5a81bbb7-967e-49ed-a591-4e35f40d07cc</vt:lpwstr>
  </property>
  <property fmtid="{D5CDD505-2E9C-101B-9397-08002B2CF9AE}" pid="12" name="Order">
    <vt:r8>2400</vt:r8>
  </property>
  <property fmtid="{D5CDD505-2E9C-101B-9397-08002B2CF9AE}" pid="13" name="URL">
    <vt:lpwstr/>
  </property>
  <property fmtid="{D5CDD505-2E9C-101B-9397-08002B2CF9AE}" pid="14" name="RecordType">
    <vt:lpwstr/>
  </property>
  <property fmtid="{D5CDD505-2E9C-101B-9397-08002B2CF9AE}" pid="15" name="xd_ProgID">
    <vt:lpwstr/>
  </property>
  <property fmtid="{D5CDD505-2E9C-101B-9397-08002B2CF9AE}" pid="16" name="TemplateUrl">
    <vt:lpwstr/>
  </property>
</Properties>
</file>