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8" r:id="rId4"/>
    <p:sldId id="273" r:id="rId5"/>
    <p:sldId id="274" r:id="rId6"/>
    <p:sldId id="257" r:id="rId7"/>
    <p:sldId id="260" r:id="rId8"/>
    <p:sldId id="279" r:id="rId9"/>
    <p:sldId id="272" r:id="rId10"/>
    <p:sldId id="287" r:id="rId11"/>
    <p:sldId id="262" r:id="rId12"/>
    <p:sldId id="261" r:id="rId13"/>
    <p:sldId id="269" r:id="rId14"/>
    <p:sldId id="277" r:id="rId15"/>
    <p:sldId id="266" r:id="rId16"/>
    <p:sldId id="270" r:id="rId17"/>
    <p:sldId id="275" r:id="rId18"/>
    <p:sldId id="285" r:id="rId19"/>
    <p:sldId id="286" r:id="rId20"/>
    <p:sldId id="278" r:id="rId21"/>
    <p:sldId id="276" r:id="rId22"/>
    <p:sldId id="282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0"/>
    <p:restoredTop sz="93605"/>
  </p:normalViewPr>
  <p:slideViewPr>
    <p:cSldViewPr snapToGrid="0" snapToObjects="1">
      <p:cViewPr varScale="1">
        <p:scale>
          <a:sx n="107" d="100"/>
          <a:sy n="107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9C0B27-DFC1-2B46-8CCD-1DD3442246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6A93F-9DD3-2540-B356-F5547ED517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151AC-2306-A542-BB2B-C6FEBB4FD55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B008-7607-6644-9176-1A924B33CB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4ABF-46DE-484A-A272-3A7441CFC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B8F53-9D2C-A54A-BBC0-578A524B5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0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8E01-7E16-9C44-8C1B-E42DC6DD6C95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6021-F3BC-2C44-93EC-B2E34AE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Relational databases are also typically associated with transactional databases, which execute commands, or transactions, collectively. [IBM]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 is important to have these 4 components.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 helps to insure that data is access in a consistent and structured way.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to avoid data formatting issues.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Brie will provide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6021-F3BC-2C44-93EC-B2E34AEC9A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6021-F3BC-2C44-93EC-B2E34AEC9A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schema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6021-F3BC-2C44-93EC-B2E34AEC9A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46021-F3BC-2C44-93EC-B2E34AEC9A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FFCB5A-5456-0849-9F48-A99B33BD13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03C682-E4A1-AD4B-94D5-FA6C6298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979B1-E7AC-C944-B844-2C04002C9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7AE5D-DA4A-4142-9E1B-4919D231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78F8A9-6441-DE49-833B-8A6E7E987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9BF5D-73F9-BD45-926F-110E33FBB3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07F8E5-2529-554F-8810-9EE662CF5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9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D5FBE2-8622-C846-82BF-0D63DEE2CDE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76245" y="6466049"/>
            <a:ext cx="1523600" cy="3373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topics/relational-databases#:~:text=the%20next%20step-,What%20is%20a%20relational%20database%3F,key%20or%20a%20foreign%20key.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iteonline.com/#urldb=https://raw.githubusercontent.com/jpwhite3/northwind-SQLite3/master/dist/northwind.d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nnamulligan/SQlTrainingDO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zos-basic-skills?topic=zos-what-is-database-management-system" TargetMode="External"/><Relationship Id="rId2" Type="http://schemas.openxmlformats.org/officeDocument/2006/relationships/hyperlink" Target="http://infolab.stanford.edu/~ullman/dsc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versity.org/wiki/Database_Examples/Northwind" TargetMode="External"/><Relationship Id="rId5" Type="http://schemas.openxmlformats.org/officeDocument/2006/relationships/hyperlink" Target="https://www.mongodb.com/basics/acid-transactions" TargetMode="External"/><Relationship Id="rId4" Type="http://schemas.openxmlformats.org/officeDocument/2006/relationships/hyperlink" Target="https://www.ibm.com/topics/relational-databases#:~:text=the%20next%20step-,What%20is%20a%20relational%20database%3F,key%20or%20a%20foreign%20key.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543" y="4633354"/>
            <a:ext cx="10058400" cy="709714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Research, </a:t>
            </a:r>
            <a:r>
              <a:rPr lang="en-US" sz="1800" dirty="0"/>
              <a:t>evaluation and data insights team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63631-6911-1449-B1AB-54FE85FF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38098" y="1673945"/>
            <a:ext cx="8315804" cy="17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EF71CEC-4B7B-44BF-8443-7BBA15451371}"/>
              </a:ext>
            </a:extLst>
          </p:cNvPr>
          <p:cNvGrpSpPr/>
          <p:nvPr/>
        </p:nvGrpSpPr>
        <p:grpSpPr>
          <a:xfrm>
            <a:off x="858969" y="1260183"/>
            <a:ext cx="8256642" cy="2069108"/>
            <a:chOff x="1373319" y="1936458"/>
            <a:chExt cx="8256642" cy="2069108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93797C9D-65CD-48E9-B796-0771C633B704}"/>
                </a:ext>
              </a:extLst>
            </p:cNvPr>
            <p:cNvSpPr/>
            <p:nvPr/>
          </p:nvSpPr>
          <p:spPr>
            <a:xfrm>
              <a:off x="1373319" y="1936458"/>
              <a:ext cx="8256642" cy="20691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8C30F3-BF8D-4A7D-9020-593F9418D035}"/>
                </a:ext>
              </a:extLst>
            </p:cNvPr>
            <p:cNvGrpSpPr/>
            <p:nvPr/>
          </p:nvGrpSpPr>
          <p:grpSpPr>
            <a:xfrm>
              <a:off x="1532876" y="2420629"/>
              <a:ext cx="7910278" cy="1500180"/>
              <a:chOff x="1268417" y="2294274"/>
              <a:chExt cx="8439196" cy="160048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EF3A58-4C8B-41E0-99BA-ED9645868CC5}"/>
                  </a:ext>
                </a:extLst>
              </p:cNvPr>
              <p:cNvSpPr/>
              <p:nvPr/>
            </p:nvSpPr>
            <p:spPr>
              <a:xfrm>
                <a:off x="1284538" y="2296856"/>
                <a:ext cx="1280160" cy="510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96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969F"/>
                    </a:solidFill>
                  </a:rPr>
                  <a:t>Start Transaction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077974-382F-4183-AF48-A21B19E78A15}"/>
                  </a:ext>
                </a:extLst>
              </p:cNvPr>
              <p:cNvSpPr/>
              <p:nvPr/>
            </p:nvSpPr>
            <p:spPr>
              <a:xfrm>
                <a:off x="3638739" y="2296856"/>
                <a:ext cx="1280160" cy="510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96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969F"/>
                    </a:solidFill>
                  </a:rPr>
                  <a:t>Subtract Money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7490-DF45-4E9B-915F-23BAECA7AF23}"/>
                  </a:ext>
                </a:extLst>
              </p:cNvPr>
              <p:cNvSpPr/>
              <p:nvPr/>
            </p:nvSpPr>
            <p:spPr>
              <a:xfrm>
                <a:off x="5992940" y="2296856"/>
                <a:ext cx="1280160" cy="510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96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969F"/>
                    </a:solidFill>
                  </a:rPr>
                  <a:t>Add </a:t>
                </a:r>
              </a:p>
              <a:p>
                <a:pPr algn="ctr"/>
                <a:r>
                  <a:rPr lang="en-US" sz="1400" dirty="0">
                    <a:solidFill>
                      <a:srgbClr val="00969F"/>
                    </a:solidFill>
                  </a:rPr>
                  <a:t>Money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7768A8-BBBB-4531-8F06-4C7D6F38C3C5}"/>
                  </a:ext>
                </a:extLst>
              </p:cNvPr>
              <p:cNvSpPr/>
              <p:nvPr/>
            </p:nvSpPr>
            <p:spPr>
              <a:xfrm>
                <a:off x="8347142" y="2294274"/>
                <a:ext cx="1280160" cy="523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96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969F"/>
                    </a:solidFill>
                  </a:rPr>
                  <a:t>Commit Transaction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48FED6-CE33-4934-8102-AFE3E10EBA16}"/>
                  </a:ext>
                </a:extLst>
              </p:cNvPr>
              <p:cNvSpPr/>
              <p:nvPr/>
            </p:nvSpPr>
            <p:spPr>
              <a:xfrm>
                <a:off x="8349800" y="3371098"/>
                <a:ext cx="1280160" cy="523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96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969F"/>
                    </a:solidFill>
                  </a:rPr>
                  <a:t>Abort Transaction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6767AF5-209B-4768-A407-70749CE55AEF}"/>
                  </a:ext>
                </a:extLst>
              </p:cNvPr>
              <p:cNvCxnSpPr>
                <a:cxnSpLocks/>
                <a:stCxn id="2" idx="3"/>
                <a:endCxn id="4" idx="1"/>
              </p:cNvCxnSpPr>
              <p:nvPr/>
            </p:nvCxnSpPr>
            <p:spPr>
              <a:xfrm>
                <a:off x="2564698" y="2552350"/>
                <a:ext cx="107404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43E9CE61-C1E4-478D-81AB-C550DEDB6E96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3761504" y="2807843"/>
                <a:ext cx="4588296" cy="825088"/>
              </a:xfrm>
              <a:prstGeom prst="bentConnector3">
                <a:avLst>
                  <a:gd name="adj1" fmla="val 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B647241-72E4-4B83-BB44-B10E170D7262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4278819" y="2807845"/>
                <a:ext cx="0" cy="825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E2B109F-ED4B-4B35-8C11-080A9352C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3828" y="2820519"/>
                <a:ext cx="0" cy="812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C96FDB-75D9-44C9-A749-E3D7E45F3B0A}"/>
                  </a:ext>
                </a:extLst>
              </p:cNvPr>
              <p:cNvSpPr txBox="1"/>
              <p:nvPr/>
            </p:nvSpPr>
            <p:spPr>
              <a:xfrm>
                <a:off x="4247969" y="2843436"/>
                <a:ext cx="377609" cy="45085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Error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F83F17-BDB3-489F-97A3-5DD0C83784EA}"/>
                  </a:ext>
                </a:extLst>
              </p:cNvPr>
              <p:cNvSpPr txBox="1"/>
              <p:nvPr/>
            </p:nvSpPr>
            <p:spPr>
              <a:xfrm>
                <a:off x="6383278" y="2843436"/>
                <a:ext cx="377609" cy="45085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Error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D3E290-43C5-45A9-A1DE-D3B759E2A07C}"/>
                  </a:ext>
                </a:extLst>
              </p:cNvPr>
              <p:cNvSpPr txBox="1"/>
              <p:nvPr/>
            </p:nvSpPr>
            <p:spPr>
              <a:xfrm>
                <a:off x="3753226" y="2843436"/>
                <a:ext cx="377609" cy="612590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Bal &lt; 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36774B-9EBA-4AFE-BD62-135733333750}"/>
                  </a:ext>
                </a:extLst>
              </p:cNvPr>
              <p:cNvSpPr txBox="1"/>
              <p:nvPr/>
            </p:nvSpPr>
            <p:spPr>
              <a:xfrm>
                <a:off x="1268417" y="2784745"/>
                <a:ext cx="1354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tx2"/>
                    </a:solidFill>
                  </a:rPr>
                  <a:t>{_id: 1, </a:t>
                </a:r>
                <a:r>
                  <a:rPr lang="en-US" sz="1100" dirty="0" err="1">
                    <a:solidFill>
                      <a:schemeClr val="tx2"/>
                    </a:solidFill>
                  </a:rPr>
                  <a:t>bal</a:t>
                </a:r>
                <a:r>
                  <a:rPr lang="en-US" sz="1100" dirty="0">
                    <a:solidFill>
                      <a:schemeClr val="tx2"/>
                    </a:solidFill>
                  </a:rPr>
                  <a:t>: 500}</a:t>
                </a:r>
              </a:p>
              <a:p>
                <a:r>
                  <a:rPr lang="en-US" sz="1100" dirty="0">
                    <a:solidFill>
                      <a:schemeClr val="tx2"/>
                    </a:solidFill>
                  </a:rPr>
                  <a:t>{_id: 2 </a:t>
                </a:r>
                <a:r>
                  <a:rPr lang="en-US" sz="1100" dirty="0" err="1">
                    <a:solidFill>
                      <a:schemeClr val="tx2"/>
                    </a:solidFill>
                  </a:rPr>
                  <a:t>bal</a:t>
                </a:r>
                <a:r>
                  <a:rPr lang="en-US" sz="1100" dirty="0">
                    <a:solidFill>
                      <a:schemeClr val="tx2"/>
                    </a:solidFill>
                  </a:rPr>
                  <a:t>: 0}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EEE530F-DC99-4399-913F-F4E55186DADD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4918899" y="2552351"/>
                <a:ext cx="10740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AA02DF0-EAFC-4600-A21B-79F1248A0D9F}"/>
                  </a:ext>
                </a:extLst>
              </p:cNvPr>
              <p:cNvSpPr txBox="1"/>
              <p:nvPr/>
            </p:nvSpPr>
            <p:spPr>
              <a:xfrm>
                <a:off x="8349800" y="2809492"/>
                <a:ext cx="1357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tx2"/>
                    </a:solidFill>
                  </a:rPr>
                  <a:t>{_id: 1, </a:t>
                </a:r>
                <a:r>
                  <a:rPr lang="en-US" sz="1100" dirty="0" err="1">
                    <a:solidFill>
                      <a:schemeClr val="tx2"/>
                    </a:solidFill>
                  </a:rPr>
                  <a:t>bal</a:t>
                </a:r>
                <a:r>
                  <a:rPr lang="en-US" sz="1100" dirty="0">
                    <a:solidFill>
                      <a:schemeClr val="tx2"/>
                    </a:solidFill>
                  </a:rPr>
                  <a:t>: 250}</a:t>
                </a:r>
              </a:p>
              <a:p>
                <a:r>
                  <a:rPr lang="en-US" sz="1100" dirty="0">
                    <a:solidFill>
                      <a:schemeClr val="tx2"/>
                    </a:solidFill>
                  </a:rPr>
                  <a:t>{_id: 2, </a:t>
                </a:r>
                <a:r>
                  <a:rPr lang="en-US" sz="1100" dirty="0" err="1">
                    <a:solidFill>
                      <a:schemeClr val="tx2"/>
                    </a:solidFill>
                  </a:rPr>
                  <a:t>bal</a:t>
                </a:r>
                <a:r>
                  <a:rPr lang="en-US" sz="1100" dirty="0">
                    <a:solidFill>
                      <a:schemeClr val="tx2"/>
                    </a:solidFill>
                  </a:rPr>
                  <a:t>: 250}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798F264-BCAC-4F73-A289-630735D2573E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7273100" y="2552351"/>
                <a:ext cx="1074042" cy="3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0FBD80C-54A1-44B2-8C5E-9D1DD20A9150}"/>
                  </a:ext>
                </a:extLst>
              </p:cNvPr>
              <p:cNvSpPr txBox="1"/>
              <p:nvPr/>
            </p:nvSpPr>
            <p:spPr>
              <a:xfrm>
                <a:off x="5055113" y="2296856"/>
                <a:ext cx="801611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00969F"/>
                    </a:solidFill>
                  </a:rPr>
                  <a:t>Success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F1F738-8994-46DE-A6A0-1E42E7F6EF2C}"/>
                  </a:ext>
                </a:extLst>
              </p:cNvPr>
              <p:cNvSpPr txBox="1"/>
              <p:nvPr/>
            </p:nvSpPr>
            <p:spPr>
              <a:xfrm>
                <a:off x="7398639" y="2296856"/>
                <a:ext cx="801611" cy="27699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00969F"/>
                    </a:solidFill>
                  </a:rPr>
                  <a:t>Success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70FB759-B278-4F15-BBB1-8B1920D1ECB6}"/>
                </a:ext>
              </a:extLst>
            </p:cNvPr>
            <p:cNvSpPr txBox="1"/>
            <p:nvPr/>
          </p:nvSpPr>
          <p:spPr>
            <a:xfrm>
              <a:off x="2765612" y="1941704"/>
              <a:ext cx="60890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Transaction 1 (T1): Transfer 250$ from Account 1 to Account 2</a:t>
              </a: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F2E0F68-87B6-465F-BC11-8B7297F4B4D6}"/>
              </a:ext>
            </a:extLst>
          </p:cNvPr>
          <p:cNvSpPr/>
          <p:nvPr/>
        </p:nvSpPr>
        <p:spPr>
          <a:xfrm>
            <a:off x="858969" y="3983442"/>
            <a:ext cx="8256642" cy="20691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68361C3-4F20-4B20-8104-83A89E285C10}"/>
              </a:ext>
            </a:extLst>
          </p:cNvPr>
          <p:cNvGrpSpPr/>
          <p:nvPr/>
        </p:nvGrpSpPr>
        <p:grpSpPr>
          <a:xfrm>
            <a:off x="1018526" y="4467613"/>
            <a:ext cx="7910278" cy="1500180"/>
            <a:chOff x="1268417" y="2294274"/>
            <a:chExt cx="8439196" cy="160048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54B3478-1D85-40C3-BE11-FAA420F580E4}"/>
                </a:ext>
              </a:extLst>
            </p:cNvPr>
            <p:cNvSpPr/>
            <p:nvPr/>
          </p:nvSpPr>
          <p:spPr>
            <a:xfrm>
              <a:off x="1284538" y="2296856"/>
              <a:ext cx="1280160" cy="5109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969F"/>
                  </a:solidFill>
                </a:rPr>
                <a:t>Start Transaction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226A4DC-2D90-4FFD-9C3F-7714DB466571}"/>
                </a:ext>
              </a:extLst>
            </p:cNvPr>
            <p:cNvSpPr/>
            <p:nvPr/>
          </p:nvSpPr>
          <p:spPr>
            <a:xfrm>
              <a:off x="3638739" y="2296856"/>
              <a:ext cx="1280160" cy="510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969F"/>
                  </a:solidFill>
                </a:rPr>
                <a:t>Subtract Money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E27BB0-3D23-4A8D-903A-04DD3FE499BD}"/>
                </a:ext>
              </a:extLst>
            </p:cNvPr>
            <p:cNvSpPr/>
            <p:nvPr/>
          </p:nvSpPr>
          <p:spPr>
            <a:xfrm>
              <a:off x="5992940" y="2296856"/>
              <a:ext cx="1280160" cy="510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969F"/>
                  </a:solidFill>
                </a:rPr>
                <a:t>Add </a:t>
              </a:r>
            </a:p>
            <a:p>
              <a:pPr algn="ctr"/>
              <a:r>
                <a:rPr lang="en-US" sz="1400" dirty="0">
                  <a:solidFill>
                    <a:srgbClr val="00969F"/>
                  </a:solidFill>
                </a:rPr>
                <a:t>Money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DB708CE-958B-4E46-9A3C-8F6E834575D3}"/>
                </a:ext>
              </a:extLst>
            </p:cNvPr>
            <p:cNvSpPr/>
            <p:nvPr/>
          </p:nvSpPr>
          <p:spPr>
            <a:xfrm>
              <a:off x="8347142" y="2294274"/>
              <a:ext cx="1280160" cy="523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969F"/>
                  </a:solidFill>
                </a:rPr>
                <a:t>Commit Transaction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981472-E81C-4883-A498-90F44A3CFE87}"/>
                </a:ext>
              </a:extLst>
            </p:cNvPr>
            <p:cNvSpPr/>
            <p:nvPr/>
          </p:nvSpPr>
          <p:spPr>
            <a:xfrm>
              <a:off x="8349800" y="3371098"/>
              <a:ext cx="1280160" cy="523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969F"/>
                  </a:solidFill>
                </a:rPr>
                <a:t>Abort Transaction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A574930-FAFF-4247-B02C-9B5AD44B4F68}"/>
                </a:ext>
              </a:extLst>
            </p:cNvPr>
            <p:cNvCxnSpPr>
              <a:cxnSpLocks/>
              <a:stCxn id="121" idx="3"/>
              <a:endCxn id="122" idx="1"/>
            </p:cNvCxnSpPr>
            <p:nvPr/>
          </p:nvCxnSpPr>
          <p:spPr>
            <a:xfrm>
              <a:off x="2564698" y="2552350"/>
              <a:ext cx="10740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C99DE5C3-B78B-4A58-879D-4E082FB53C3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3761504" y="2807843"/>
              <a:ext cx="4588296" cy="825088"/>
            </a:xfrm>
            <a:prstGeom prst="bentConnector3">
              <a:avLst>
                <a:gd name="adj1" fmla="val 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C247233-7A64-4700-B577-1280E698B706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>
              <a:off x="4278819" y="2807845"/>
              <a:ext cx="0" cy="825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BD1A2D-DD7B-4936-B9C2-E9BC3D9EBF2C}"/>
                </a:ext>
              </a:extLst>
            </p:cNvPr>
            <p:cNvCxnSpPr>
              <a:cxnSpLocks/>
            </p:cNvCxnSpPr>
            <p:nvPr/>
          </p:nvCxnSpPr>
          <p:spPr>
            <a:xfrm>
              <a:off x="6473828" y="2820519"/>
              <a:ext cx="0" cy="812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CA26BF8-CAF2-4C84-8958-46457E97F7E6}"/>
                </a:ext>
              </a:extLst>
            </p:cNvPr>
            <p:cNvSpPr txBox="1"/>
            <p:nvPr/>
          </p:nvSpPr>
          <p:spPr>
            <a:xfrm>
              <a:off x="4247969" y="2843436"/>
              <a:ext cx="377609" cy="45085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Error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2699D18-A454-4044-A685-50A7A716DD77}"/>
                </a:ext>
              </a:extLst>
            </p:cNvPr>
            <p:cNvSpPr txBox="1"/>
            <p:nvPr/>
          </p:nvSpPr>
          <p:spPr>
            <a:xfrm>
              <a:off x="6383278" y="2843436"/>
              <a:ext cx="377609" cy="45085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Error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D66196B-CEA6-4A34-8640-9971A3D6015A}"/>
                </a:ext>
              </a:extLst>
            </p:cNvPr>
            <p:cNvSpPr txBox="1"/>
            <p:nvPr/>
          </p:nvSpPr>
          <p:spPr>
            <a:xfrm>
              <a:off x="3753226" y="2843436"/>
              <a:ext cx="377609" cy="61259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Bal &lt; 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2908990-6CBF-44CC-9C06-A50A81D3509A}"/>
                </a:ext>
              </a:extLst>
            </p:cNvPr>
            <p:cNvSpPr txBox="1"/>
            <p:nvPr/>
          </p:nvSpPr>
          <p:spPr>
            <a:xfrm>
              <a:off x="1268417" y="2784745"/>
              <a:ext cx="1432496" cy="820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</a:rPr>
                <a:t>{_id: 1, </a:t>
              </a:r>
              <a:r>
                <a:rPr lang="en-US" sz="1100" dirty="0" err="1">
                  <a:solidFill>
                    <a:schemeClr val="tx2"/>
                  </a:solidFill>
                </a:rPr>
                <a:t>bal</a:t>
              </a:r>
              <a:r>
                <a:rPr lang="en-US" sz="1100" dirty="0">
                  <a:solidFill>
                    <a:schemeClr val="tx2"/>
                  </a:solidFill>
                </a:rPr>
                <a:t>: dependent on T1}</a:t>
              </a:r>
            </a:p>
            <a:p>
              <a:r>
                <a:rPr lang="en-US" sz="1100" dirty="0">
                  <a:solidFill>
                    <a:schemeClr val="tx2"/>
                  </a:solidFill>
                </a:rPr>
                <a:t>{_id: 2 </a:t>
              </a:r>
              <a:r>
                <a:rPr lang="en-US" sz="1100" dirty="0" err="1">
                  <a:solidFill>
                    <a:schemeClr val="tx2"/>
                  </a:solidFill>
                </a:rPr>
                <a:t>bal</a:t>
              </a:r>
              <a:r>
                <a:rPr lang="en-US" sz="1100" dirty="0">
                  <a:solidFill>
                    <a:schemeClr val="tx2"/>
                  </a:solidFill>
                </a:rPr>
                <a:t>: dependent on T1}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FAA4FA4-C09E-4CCA-906D-021BCCEF86D2}"/>
                </a:ext>
              </a:extLst>
            </p:cNvPr>
            <p:cNvCxnSpPr>
              <a:cxnSpLocks/>
              <a:stCxn id="122" idx="3"/>
              <a:endCxn id="123" idx="1"/>
            </p:cNvCxnSpPr>
            <p:nvPr/>
          </p:nvCxnSpPr>
          <p:spPr>
            <a:xfrm>
              <a:off x="4918899" y="2552351"/>
              <a:ext cx="1074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6EC3657-E709-4812-9B4C-D52E7C850849}"/>
                </a:ext>
              </a:extLst>
            </p:cNvPr>
            <p:cNvSpPr txBox="1"/>
            <p:nvPr/>
          </p:nvSpPr>
          <p:spPr>
            <a:xfrm>
              <a:off x="8349800" y="2809492"/>
              <a:ext cx="13578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</a:rPr>
                <a:t>{_id: 1, </a:t>
              </a:r>
              <a:r>
                <a:rPr lang="en-US" sz="1100" dirty="0" err="1">
                  <a:solidFill>
                    <a:schemeClr val="tx2"/>
                  </a:solidFill>
                </a:rPr>
                <a:t>bal</a:t>
              </a:r>
              <a:r>
                <a:rPr lang="en-US" sz="1100" dirty="0">
                  <a:solidFill>
                    <a:schemeClr val="tx2"/>
                  </a:solidFill>
                </a:rPr>
                <a:t>: 250}</a:t>
              </a:r>
            </a:p>
            <a:p>
              <a:r>
                <a:rPr lang="en-US" sz="1100" dirty="0">
                  <a:solidFill>
                    <a:schemeClr val="tx2"/>
                  </a:solidFill>
                </a:rPr>
                <a:t>{_id: 2, </a:t>
              </a:r>
              <a:r>
                <a:rPr lang="en-US" sz="1100" dirty="0" err="1">
                  <a:solidFill>
                    <a:schemeClr val="tx2"/>
                  </a:solidFill>
                </a:rPr>
                <a:t>bal</a:t>
              </a:r>
              <a:r>
                <a:rPr lang="en-US" sz="1100" dirty="0">
                  <a:solidFill>
                    <a:schemeClr val="tx2"/>
                  </a:solidFill>
                </a:rPr>
                <a:t>: 250}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C383ED4-DBFD-437F-95F7-9417936FDE1E}"/>
                </a:ext>
              </a:extLst>
            </p:cNvPr>
            <p:cNvCxnSpPr>
              <a:cxnSpLocks/>
              <a:stCxn id="123" idx="3"/>
              <a:endCxn id="124" idx="1"/>
            </p:cNvCxnSpPr>
            <p:nvPr/>
          </p:nvCxnSpPr>
          <p:spPr>
            <a:xfrm>
              <a:off x="7273100" y="2552351"/>
              <a:ext cx="1074042" cy="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D7829D0-3D51-40AF-A680-4DE8941F9DDB}"/>
                </a:ext>
              </a:extLst>
            </p:cNvPr>
            <p:cNvSpPr txBox="1"/>
            <p:nvPr/>
          </p:nvSpPr>
          <p:spPr>
            <a:xfrm>
              <a:off x="5055113" y="2296856"/>
              <a:ext cx="801611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100" dirty="0">
                  <a:solidFill>
                    <a:srgbClr val="00969F"/>
                  </a:solidFill>
                </a:rPr>
                <a:t>Success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D8990FD-A1F7-499C-9AC9-5FE1C35AD72B}"/>
                </a:ext>
              </a:extLst>
            </p:cNvPr>
            <p:cNvSpPr txBox="1"/>
            <p:nvPr/>
          </p:nvSpPr>
          <p:spPr>
            <a:xfrm>
              <a:off x="7398639" y="2296856"/>
              <a:ext cx="801611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100" dirty="0">
                  <a:solidFill>
                    <a:srgbClr val="00969F"/>
                  </a:solidFill>
                </a:rPr>
                <a:t>Success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597A60DC-7A1D-4399-AE8E-13525E0D9764}"/>
              </a:ext>
            </a:extLst>
          </p:cNvPr>
          <p:cNvSpPr txBox="1"/>
          <p:nvPr/>
        </p:nvSpPr>
        <p:spPr>
          <a:xfrm>
            <a:off x="2203357" y="3993321"/>
            <a:ext cx="6089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 2: Transfer 100$ from Account 1 to Account 2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53BD86F-C498-41EB-8361-960BCE53FEBF}"/>
              </a:ext>
            </a:extLst>
          </p:cNvPr>
          <p:cNvCxnSpPr>
            <a:cxnSpLocks/>
            <a:stCxn id="113" idx="3"/>
            <a:endCxn id="118" idx="0"/>
          </p:cNvCxnSpPr>
          <p:nvPr/>
        </p:nvCxnSpPr>
        <p:spPr>
          <a:xfrm flipH="1">
            <a:off x="4987290" y="2294737"/>
            <a:ext cx="4128321" cy="1688705"/>
          </a:xfrm>
          <a:prstGeom prst="bentConnector4">
            <a:avLst>
              <a:gd name="adj1" fmla="val -1845"/>
              <a:gd name="adj2" fmla="val 85708"/>
            </a:avLst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0503A10-C92D-4F2D-A12C-BAE200C93F39}"/>
              </a:ext>
            </a:extLst>
          </p:cNvPr>
          <p:cNvSpPr txBox="1"/>
          <p:nvPr/>
        </p:nvSpPr>
        <p:spPr>
          <a:xfrm>
            <a:off x="5757416" y="3476625"/>
            <a:ext cx="197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Waits for T1 to Finish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C1EC7D9C-DD81-4AAF-8509-403D292885A7}"/>
              </a:ext>
            </a:extLst>
          </p:cNvPr>
          <p:cNvSpPr/>
          <p:nvPr/>
        </p:nvSpPr>
        <p:spPr>
          <a:xfrm>
            <a:off x="9937471" y="1227328"/>
            <a:ext cx="1341096" cy="2557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69C03A-5566-4576-A44F-C2B8C0B64623}"/>
              </a:ext>
            </a:extLst>
          </p:cNvPr>
          <p:cNvSpPr txBox="1"/>
          <p:nvPr/>
        </p:nvSpPr>
        <p:spPr>
          <a:xfrm>
            <a:off x="10086975" y="1257300"/>
            <a:ext cx="971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Online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B18A17-D194-4ADD-8065-3FFBDFA69299}"/>
              </a:ext>
            </a:extLst>
          </p:cNvPr>
          <p:cNvSpPr txBox="1"/>
          <p:nvPr/>
        </p:nvSpPr>
        <p:spPr>
          <a:xfrm>
            <a:off x="9959441" y="1892404"/>
            <a:ext cx="13427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{_id: 1, bal:250 if T1 committed or </a:t>
            </a:r>
          </a:p>
          <a:p>
            <a:r>
              <a:rPr lang="en-US" sz="1100" dirty="0">
                <a:solidFill>
                  <a:schemeClr val="tx2"/>
                </a:solidFill>
              </a:rPr>
              <a:t> 500 if T1 was aborted}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{_id: 2, bal:250 if T1 committed or </a:t>
            </a:r>
          </a:p>
          <a:p>
            <a:r>
              <a:rPr lang="en-US" sz="1100" dirty="0">
                <a:solidFill>
                  <a:schemeClr val="tx2"/>
                </a:solidFill>
              </a:rPr>
              <a:t> 0 if T1 was aborted}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CB8E205-37E9-4413-8C08-D18A55BDF628}"/>
              </a:ext>
            </a:extLst>
          </p:cNvPr>
          <p:cNvCxnSpPr>
            <a:cxnSpLocks/>
          </p:cNvCxnSpPr>
          <p:nvPr/>
        </p:nvCxnSpPr>
        <p:spPr>
          <a:xfrm>
            <a:off x="9115611" y="1744354"/>
            <a:ext cx="821860" cy="242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00F23C7-46D0-4AAC-9172-ABCCD7674ADD}"/>
              </a:ext>
            </a:extLst>
          </p:cNvPr>
          <p:cNvSpPr txBox="1"/>
          <p:nvPr/>
        </p:nvSpPr>
        <p:spPr>
          <a:xfrm>
            <a:off x="9229446" y="1318855"/>
            <a:ext cx="751371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Power Failure</a:t>
            </a:r>
          </a:p>
        </p:txBody>
      </p:sp>
      <p:sp>
        <p:nvSpPr>
          <p:cNvPr id="163" name="Arrow: Pentagon 162">
            <a:extLst>
              <a:ext uri="{FF2B5EF4-FFF2-40B4-BE49-F238E27FC236}">
                <a16:creationId xmlns:a16="http://schemas.microsoft.com/office/drawing/2014/main" id="{ADBC10FC-6382-4872-ACA9-05D2F4BCC951}"/>
              </a:ext>
            </a:extLst>
          </p:cNvPr>
          <p:cNvSpPr/>
          <p:nvPr/>
        </p:nvSpPr>
        <p:spPr>
          <a:xfrm>
            <a:off x="1" y="8193"/>
            <a:ext cx="1676400" cy="614848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ACID</a:t>
            </a:r>
          </a:p>
        </p:txBody>
      </p:sp>
      <p:sp>
        <p:nvSpPr>
          <p:cNvPr id="167" name="Arrow: Chevron 166">
            <a:extLst>
              <a:ext uri="{FF2B5EF4-FFF2-40B4-BE49-F238E27FC236}">
                <a16:creationId xmlns:a16="http://schemas.microsoft.com/office/drawing/2014/main" id="{CD964EEC-E245-43ED-BCE3-B6E212B9457A}"/>
              </a:ext>
            </a:extLst>
          </p:cNvPr>
          <p:cNvSpPr/>
          <p:nvPr/>
        </p:nvSpPr>
        <p:spPr>
          <a:xfrm>
            <a:off x="1385254" y="8192"/>
            <a:ext cx="2362398" cy="614849"/>
          </a:xfrm>
          <a:prstGeom prst="chevr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Example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A61CDB4-71C8-4280-8818-03AD7FD71875}"/>
              </a:ext>
            </a:extLst>
          </p:cNvPr>
          <p:cNvSpPr txBox="1"/>
          <p:nvPr/>
        </p:nvSpPr>
        <p:spPr>
          <a:xfrm>
            <a:off x="10086975" y="5983237"/>
            <a:ext cx="2114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Source: [MongoDB]</a:t>
            </a:r>
          </a:p>
        </p:txBody>
      </p:sp>
    </p:spTree>
    <p:extLst>
      <p:ext uri="{BB962C8B-B14F-4D97-AF65-F5344CB8AC3E}">
        <p14:creationId xmlns:p14="http://schemas.microsoft.com/office/powerpoint/2010/main" val="137924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1BE5-10B1-4DBA-9B35-7A00B40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C70F-AF93-4926-AA14-8F13A1D3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DBMSs are categorized according to their data structures or types:</a:t>
            </a:r>
          </a:p>
          <a:p>
            <a:pPr lvl="1"/>
            <a:r>
              <a:rPr lang="en-US" b="1" dirty="0"/>
              <a:t>Hierarchical DBMS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Relational DBMS (RDBMS)</a:t>
            </a:r>
          </a:p>
          <a:p>
            <a:pPr lvl="1"/>
            <a:r>
              <a:rPr lang="en-US" b="1" dirty="0"/>
              <a:t>Network DBMS</a:t>
            </a:r>
          </a:p>
          <a:p>
            <a:pPr lvl="1"/>
            <a:r>
              <a:rPr lang="en-US" b="1" dirty="0"/>
              <a:t>Object oriented DBMS (OODBMS)</a:t>
            </a:r>
          </a:p>
          <a:p>
            <a:pPr lvl="1"/>
            <a:r>
              <a:rPr lang="en-US" dirty="0"/>
              <a:t>NoSQL DBMS</a:t>
            </a:r>
          </a:p>
          <a:p>
            <a:pPr lvl="1"/>
            <a:r>
              <a:rPr lang="en-US" dirty="0"/>
              <a:t>In-Memory DBMS</a:t>
            </a:r>
          </a:p>
          <a:p>
            <a:pPr lvl="1"/>
            <a:r>
              <a:rPr lang="en-US" dirty="0"/>
              <a:t>Columnar DBMS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This is a SQL course – we will be focusing on relational DBMSs only.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8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890272" cy="4023360"/>
          </a:xfrm>
        </p:spPr>
        <p:txBody>
          <a:bodyPr/>
          <a:lstStyle/>
          <a:p>
            <a:r>
              <a:rPr lang="en-US" dirty="0"/>
              <a:t>Relational DBMS – Relational database – Relational data model</a:t>
            </a:r>
          </a:p>
          <a:p>
            <a:r>
              <a:rPr lang="en-US" dirty="0"/>
              <a:t>Relational data model:</a:t>
            </a:r>
          </a:p>
          <a:p>
            <a:pPr lvl="1"/>
            <a:r>
              <a:rPr lang="en-US" dirty="0">
                <a:solidFill>
                  <a:srgbClr val="00969F"/>
                </a:solidFill>
              </a:rPr>
              <a:t>Relation</a:t>
            </a:r>
            <a:r>
              <a:rPr lang="en-US" dirty="0"/>
              <a:t> – two-dimensional table</a:t>
            </a:r>
          </a:p>
          <a:p>
            <a:pPr lvl="1"/>
            <a:r>
              <a:rPr lang="en-US" dirty="0">
                <a:solidFill>
                  <a:srgbClr val="00969F"/>
                </a:solidFill>
              </a:rPr>
              <a:t>Attributes</a:t>
            </a:r>
            <a:r>
              <a:rPr lang="en-US" dirty="0"/>
              <a:t> – columns</a:t>
            </a:r>
          </a:p>
          <a:p>
            <a:pPr lvl="1"/>
            <a:r>
              <a:rPr lang="en-US" dirty="0">
                <a:solidFill>
                  <a:srgbClr val="00969F"/>
                </a:solidFill>
              </a:rPr>
              <a:t>Schema</a:t>
            </a:r>
            <a:r>
              <a:rPr lang="en-US" dirty="0"/>
              <a:t> – set of attributes</a:t>
            </a:r>
          </a:p>
          <a:p>
            <a:pPr lvl="1"/>
            <a:r>
              <a:rPr lang="en-US" dirty="0">
                <a:solidFill>
                  <a:srgbClr val="00969F"/>
                </a:solidFill>
              </a:rPr>
              <a:t>(Relational) database schema</a:t>
            </a:r>
            <a:r>
              <a:rPr lang="en-US" dirty="0"/>
              <a:t> – set of schemas for the relations</a:t>
            </a:r>
          </a:p>
          <a:p>
            <a:pPr lvl="1"/>
            <a:r>
              <a:rPr lang="en-US" dirty="0">
                <a:solidFill>
                  <a:srgbClr val="00969F"/>
                </a:solidFill>
              </a:rPr>
              <a:t>Tuple</a:t>
            </a:r>
            <a:r>
              <a:rPr lang="en-US" dirty="0"/>
              <a:t> – a row of a relation (table)</a:t>
            </a:r>
          </a:p>
          <a:p>
            <a:pPr lvl="1"/>
            <a:r>
              <a:rPr lang="en-US" dirty="0"/>
              <a:t>A tuple has one </a:t>
            </a:r>
            <a:r>
              <a:rPr lang="en-US" dirty="0">
                <a:solidFill>
                  <a:srgbClr val="00969F"/>
                </a:solidFill>
              </a:rPr>
              <a:t>component</a:t>
            </a:r>
            <a:r>
              <a:rPr lang="en-US" dirty="0"/>
              <a:t> for each attribute of the relation </a:t>
            </a:r>
          </a:p>
          <a:p>
            <a:pPr lvl="1"/>
            <a:r>
              <a:rPr lang="en-US" dirty="0">
                <a:solidFill>
                  <a:srgbClr val="00969F"/>
                </a:solidFill>
              </a:rPr>
              <a:t>Domain</a:t>
            </a:r>
            <a:r>
              <a:rPr lang="en-US" dirty="0"/>
              <a:t> – data type associated with each attribute of a relation</a:t>
            </a:r>
          </a:p>
          <a:p>
            <a:pPr marL="201168" lvl="1" indent="0">
              <a:buNone/>
            </a:pPr>
            <a:r>
              <a:rPr lang="en-US" dirty="0"/>
              <a:t>[Book, Ch2]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C4648C-CADB-43EB-B59F-4769B73E6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84445"/>
              </p:ext>
            </p:extLst>
          </p:nvPr>
        </p:nvGraphicFramePr>
        <p:xfrm>
          <a:off x="7987553" y="2447365"/>
          <a:ext cx="336424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060">
                  <a:extLst>
                    <a:ext uri="{9D8B030D-6E8A-4147-A177-3AD203B41FA5}">
                      <a16:colId xmlns:a16="http://schemas.microsoft.com/office/drawing/2014/main" val="363903122"/>
                    </a:ext>
                  </a:extLst>
                </a:gridCol>
                <a:gridCol w="841060">
                  <a:extLst>
                    <a:ext uri="{9D8B030D-6E8A-4147-A177-3AD203B41FA5}">
                      <a16:colId xmlns:a16="http://schemas.microsoft.com/office/drawing/2014/main" val="3322775946"/>
                    </a:ext>
                  </a:extLst>
                </a:gridCol>
                <a:gridCol w="841060">
                  <a:extLst>
                    <a:ext uri="{9D8B030D-6E8A-4147-A177-3AD203B41FA5}">
                      <a16:colId xmlns:a16="http://schemas.microsoft.com/office/drawing/2014/main" val="755141587"/>
                    </a:ext>
                  </a:extLst>
                </a:gridCol>
                <a:gridCol w="841060">
                  <a:extLst>
                    <a:ext uri="{9D8B030D-6E8A-4147-A177-3AD203B41FA5}">
                      <a16:colId xmlns:a16="http://schemas.microsoft.com/office/drawing/2014/main" val="337940769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COL1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COL2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COL3</a:t>
                      </a:r>
                    </a:p>
                  </a:txBody>
                  <a:tcPr marL="43116" marR="43116" marT="21558" marB="2155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COL4</a:t>
                      </a:r>
                    </a:p>
                  </a:txBody>
                  <a:tcPr marL="43116" marR="43116" marT="21558" marB="21558"/>
                </a:tc>
                <a:extLst>
                  <a:ext uri="{0D108BD9-81ED-4DB2-BD59-A6C34878D82A}">
                    <a16:rowId xmlns:a16="http://schemas.microsoft.com/office/drawing/2014/main" val="10133346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A1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A2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A3</a:t>
                      </a:r>
                    </a:p>
                  </a:txBody>
                  <a:tcPr marL="43116" marR="43116" marT="21558" marB="2155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A4</a:t>
                      </a:r>
                    </a:p>
                  </a:txBody>
                  <a:tcPr marL="43116" marR="43116" marT="21558" marB="21558"/>
                </a:tc>
                <a:extLst>
                  <a:ext uri="{0D108BD9-81ED-4DB2-BD59-A6C34878D82A}">
                    <a16:rowId xmlns:a16="http://schemas.microsoft.com/office/drawing/2014/main" val="18394643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969F"/>
                          </a:solidFill>
                        </a:rPr>
                        <a:t>B1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969F"/>
                          </a:solidFill>
                        </a:rPr>
                        <a:t>B2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969F"/>
                          </a:solidFill>
                        </a:rPr>
                        <a:t>B3</a:t>
                      </a:r>
                    </a:p>
                  </a:txBody>
                  <a:tcPr marL="43116" marR="43116" marT="21558" marB="2155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rgbClr val="00969F"/>
                          </a:solidFill>
                        </a:rPr>
                        <a:t>B4</a:t>
                      </a:r>
                    </a:p>
                  </a:txBody>
                  <a:tcPr marL="43116" marR="43116" marT="21558" marB="21558"/>
                </a:tc>
                <a:extLst>
                  <a:ext uri="{0D108BD9-81ED-4DB2-BD59-A6C34878D82A}">
                    <a16:rowId xmlns:a16="http://schemas.microsoft.com/office/drawing/2014/main" val="10089286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C1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C2</a:t>
                      </a:r>
                    </a:p>
                  </a:txBody>
                  <a:tcPr marL="43116" marR="43116" marT="21558" marB="2155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C3</a:t>
                      </a:r>
                    </a:p>
                  </a:txBody>
                  <a:tcPr marL="43116" marR="43116" marT="21558" marB="21558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C4</a:t>
                      </a:r>
                    </a:p>
                  </a:txBody>
                  <a:tcPr marL="43116" marR="43116" marT="21558" marB="21558"/>
                </a:tc>
                <a:extLst>
                  <a:ext uri="{0D108BD9-81ED-4DB2-BD59-A6C34878D82A}">
                    <a16:rowId xmlns:a16="http://schemas.microsoft.com/office/drawing/2014/main" val="1972568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3232F3-EA09-4765-8272-C0ACE43E72E9}"/>
              </a:ext>
            </a:extLst>
          </p:cNvPr>
          <p:cNvSpPr txBox="1"/>
          <p:nvPr/>
        </p:nvSpPr>
        <p:spPr>
          <a:xfrm>
            <a:off x="9144000" y="3561579"/>
            <a:ext cx="11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65287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relation “Categories”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520586-7A51-4E35-B4C1-D07D67D2C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25883"/>
              </p:ext>
            </p:extLst>
          </p:nvPr>
        </p:nvGraphicFramePr>
        <p:xfrm>
          <a:off x="1097280" y="2291716"/>
          <a:ext cx="9690847" cy="28289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84800">
                  <a:extLst>
                    <a:ext uri="{9D8B030D-6E8A-4147-A177-3AD203B41FA5}">
                      <a16:colId xmlns:a16="http://schemas.microsoft.com/office/drawing/2014/main" val="1443169317"/>
                    </a:ext>
                  </a:extLst>
                </a:gridCol>
                <a:gridCol w="1961402">
                  <a:extLst>
                    <a:ext uri="{9D8B030D-6E8A-4147-A177-3AD203B41FA5}">
                      <a16:colId xmlns:a16="http://schemas.microsoft.com/office/drawing/2014/main" val="869337506"/>
                    </a:ext>
                  </a:extLst>
                </a:gridCol>
                <a:gridCol w="4520313">
                  <a:extLst>
                    <a:ext uri="{9D8B030D-6E8A-4147-A177-3AD203B41FA5}">
                      <a16:colId xmlns:a16="http://schemas.microsoft.com/office/drawing/2014/main" val="2371484257"/>
                    </a:ext>
                  </a:extLst>
                </a:gridCol>
                <a:gridCol w="1724332">
                  <a:extLst>
                    <a:ext uri="{9D8B030D-6E8A-4147-A177-3AD203B41FA5}">
                      <a16:colId xmlns:a16="http://schemas.microsoft.com/office/drawing/2014/main" val="1019080314"/>
                    </a:ext>
                  </a:extLst>
                </a:gridCol>
              </a:tblGrid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CategoryID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CategoryName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Picture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787109"/>
                  </a:ext>
                </a:extLst>
              </a:tr>
              <a:tr h="238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Beverages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Soft drinks, coffees, teas, beers, and ales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beverages.gif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876616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Condiments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Sweet and savory sauces, relishes, spreads, and seasonings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condiments.gif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145139"/>
                  </a:ext>
                </a:extLst>
              </a:tr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Confections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Desserts, candies, and sweet breads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confections.gif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127981"/>
                  </a:ext>
                </a:extLst>
              </a:tr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Dairy Products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Cheeses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dairy.gif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760626"/>
                  </a:ext>
                </a:extLst>
              </a:tr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Grains/Cereals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Breads, crackers, pasta, and cereal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cereals.gif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490702"/>
                  </a:ext>
                </a:extLst>
              </a:tr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Meat/Poultry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Prepared meats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meat.gif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2817035"/>
                  </a:ext>
                </a:extLst>
              </a:tr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Produce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Dried fruit and bean curd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produce.gif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469043"/>
                  </a:ext>
                </a:extLst>
              </a:tr>
              <a:tr h="237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Seafood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Seaweed and fish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seafood.gif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898967"/>
                  </a:ext>
                </a:extLst>
              </a:tr>
            </a:tbl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317E37A-6D0C-4931-AB26-031B9CDB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5378824"/>
            <a:ext cx="10261003" cy="950258"/>
          </a:xfrm>
        </p:spPr>
        <p:txBody>
          <a:bodyPr>
            <a:normAutofit fontScale="92500"/>
          </a:bodyPr>
          <a:lstStyle/>
          <a:p>
            <a:r>
              <a:rPr lang="en-US" sz="1900" dirty="0"/>
              <a:t>Categories(</a:t>
            </a:r>
            <a:r>
              <a:rPr lang="en-US" sz="1900" u="sng" dirty="0" err="1"/>
              <a:t>CategoryID</a:t>
            </a:r>
            <a:r>
              <a:rPr lang="en-US" sz="1900" dirty="0"/>
              <a:t>, </a:t>
            </a:r>
            <a:r>
              <a:rPr lang="en-US" sz="1900" dirty="0" err="1"/>
              <a:t>CategoryName</a:t>
            </a:r>
            <a:r>
              <a:rPr lang="en-US" sz="1900" dirty="0"/>
              <a:t>, Description, Picture) – schema</a:t>
            </a:r>
          </a:p>
          <a:p>
            <a:r>
              <a:rPr lang="en-US" sz="1900" dirty="0"/>
              <a:t>Categories(</a:t>
            </a:r>
            <a:r>
              <a:rPr lang="en-US" sz="1900" u="sng" dirty="0" err="1"/>
              <a:t>CategoryID:integer</a:t>
            </a:r>
            <a:r>
              <a:rPr lang="en-US" sz="1900" dirty="0"/>
              <a:t>, </a:t>
            </a:r>
            <a:r>
              <a:rPr lang="en-US" sz="1900" dirty="0" err="1"/>
              <a:t>CategoryName:text</a:t>
            </a:r>
            <a:r>
              <a:rPr lang="en-US" sz="1900" dirty="0"/>
              <a:t>, </a:t>
            </a:r>
            <a:r>
              <a:rPr lang="en-US" sz="1900" dirty="0" err="1"/>
              <a:t>Description:text</a:t>
            </a:r>
            <a:r>
              <a:rPr lang="en-US" sz="1900" dirty="0"/>
              <a:t>, </a:t>
            </a:r>
            <a:r>
              <a:rPr lang="en-US" sz="1900" dirty="0" err="1"/>
              <a:t>Picture:blob</a:t>
            </a:r>
            <a:r>
              <a:rPr lang="en-US" sz="1900" dirty="0"/>
              <a:t>) – with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7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r>
              <a:rPr lang="en-US" dirty="0"/>
              <a:t>“A set for attributes forms a </a:t>
            </a:r>
            <a:r>
              <a:rPr lang="en-US" b="1" dirty="0">
                <a:solidFill>
                  <a:srgbClr val="00969F"/>
                </a:solidFill>
              </a:rPr>
              <a:t>key</a:t>
            </a:r>
            <a:r>
              <a:rPr lang="en-US" dirty="0"/>
              <a:t> for a relation if we do not allow two tuples in a relation instance to have the same values in all the attributes of the key.” [Book, Ch.2]</a:t>
            </a:r>
          </a:p>
          <a:p>
            <a:r>
              <a:rPr lang="en-US" dirty="0"/>
              <a:t>Unique key:</a:t>
            </a:r>
          </a:p>
          <a:p>
            <a:pPr lvl="1"/>
            <a:r>
              <a:rPr lang="en-US" dirty="0"/>
              <a:t> unique identifier of a row</a:t>
            </a:r>
          </a:p>
          <a:p>
            <a:r>
              <a:rPr lang="en-US" dirty="0"/>
              <a:t>Primary key:</a:t>
            </a:r>
          </a:p>
          <a:p>
            <a:pPr lvl="1"/>
            <a:r>
              <a:rPr lang="en-US" dirty="0"/>
              <a:t>Unique identifier of a row</a:t>
            </a:r>
          </a:p>
          <a:p>
            <a:pPr lvl="1"/>
            <a:r>
              <a:rPr lang="en-US" dirty="0"/>
              <a:t>Non-empty – cannot be NULL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There can be several unique keys in a relation, but only </a:t>
            </a:r>
            <a:r>
              <a:rPr lang="en-US" u="sng" dirty="0"/>
              <a:t>one</a:t>
            </a:r>
            <a:r>
              <a:rPr lang="en-US" dirty="0"/>
              <a:t> primary key.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2000" dirty="0"/>
              <a:t>Foreign key:</a:t>
            </a:r>
          </a:p>
          <a:p>
            <a:pPr lvl="1"/>
            <a:r>
              <a:rPr lang="en-US" sz="2000" dirty="0"/>
              <a:t>a link/reference to a primary key of another existing relation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of Relation</a:t>
            </a:r>
          </a:p>
        </p:txBody>
      </p:sp>
    </p:spTree>
    <p:extLst>
      <p:ext uri="{BB962C8B-B14F-4D97-AF65-F5344CB8AC3E}">
        <p14:creationId xmlns:p14="http://schemas.microsoft.com/office/powerpoint/2010/main" val="51594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F701-45F3-4928-AA75-22D7B760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Northwind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2C1D4-C0CA-487C-B581-E8768A8FC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532" y="1846263"/>
            <a:ext cx="6575261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5BF38-3678-4901-839C-450766B5DE86}"/>
              </a:ext>
            </a:extLst>
          </p:cNvPr>
          <p:cNvSpPr txBox="1"/>
          <p:nvPr/>
        </p:nvSpPr>
        <p:spPr>
          <a:xfrm>
            <a:off x="10373846" y="5983237"/>
            <a:ext cx="181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Source: [Wiki]</a:t>
            </a:r>
          </a:p>
        </p:txBody>
      </p:sp>
    </p:spTree>
    <p:extLst>
      <p:ext uri="{BB962C8B-B14F-4D97-AF65-F5344CB8AC3E}">
        <p14:creationId xmlns:p14="http://schemas.microsoft.com/office/powerpoint/2010/main" val="23217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748011DF-A2A9-C34E-92DC-B4FA5292F70A}"/>
              </a:ext>
            </a:extLst>
          </p:cNvPr>
          <p:cNvSpPr txBox="1">
            <a:spLocks/>
          </p:cNvSpPr>
          <p:nvPr/>
        </p:nvSpPr>
        <p:spPr>
          <a:xfrm>
            <a:off x="1097280" y="707518"/>
            <a:ext cx="10058400" cy="1031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Examples – Superset: </a:t>
            </a:r>
            <a:r>
              <a:rPr lang="en-US" dirty="0" err="1"/>
              <a:t>sf_orgs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C4D55-8979-DC4B-BDE8-944569B92607}"/>
              </a:ext>
            </a:extLst>
          </p:cNvPr>
          <p:cNvSpPr txBox="1">
            <a:spLocks/>
          </p:cNvSpPr>
          <p:nvPr/>
        </p:nvSpPr>
        <p:spPr>
          <a:xfrm>
            <a:off x="1097278" y="1845734"/>
            <a:ext cx="58951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sf_orgs</a:t>
            </a:r>
            <a:r>
              <a:rPr lang="en-US" dirty="0"/>
              <a:t> – Salesforce organizations</a:t>
            </a:r>
          </a:p>
          <a:p>
            <a:pPr lvl="1"/>
            <a:r>
              <a:rPr lang="en-US" dirty="0"/>
              <a:t>ID – serves as a primary key</a:t>
            </a:r>
          </a:p>
          <a:p>
            <a:pPr lvl="1"/>
            <a:r>
              <a:rPr lang="en-US" dirty="0"/>
              <a:t>What else could serve as primary key?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Name + </a:t>
            </a:r>
            <a:r>
              <a:rPr lang="en-US" dirty="0" err="1"/>
              <a:t>billingcountry</a:t>
            </a:r>
            <a:endParaRPr lang="en-US" dirty="0"/>
          </a:p>
          <a:p>
            <a:pPr lvl="2"/>
            <a:r>
              <a:rPr lang="en-US" dirty="0"/>
              <a:t>Name + </a:t>
            </a:r>
            <a:r>
              <a:rPr lang="en-US" dirty="0" err="1"/>
              <a:t>billingcountry</a:t>
            </a:r>
            <a:r>
              <a:rPr lang="en-US" dirty="0"/>
              <a:t> + </a:t>
            </a:r>
            <a:r>
              <a:rPr lang="en-US" dirty="0" err="1"/>
              <a:t>billingstate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Is there a foreign key?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9CFBF-9A5C-477E-B1D9-46A99DED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99" y="1930843"/>
            <a:ext cx="34480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“Structured Query Language (SQL) is the standard programming language for interacting with relational database management systems, allowing database administrator to add, update, or delete rows of data easily.” [IBM2]</a:t>
            </a:r>
          </a:p>
          <a:p>
            <a:endParaRPr lang="en-US" dirty="0"/>
          </a:p>
          <a:p>
            <a:r>
              <a:rPr lang="en-US" dirty="0"/>
              <a:t>Brief history of SQL: </a:t>
            </a:r>
            <a:r>
              <a:rPr lang="en-US" dirty="0">
                <a:hlinkClick r:id="rId2"/>
              </a:rPr>
              <a:t>[IBM2]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12143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(pronounced “sequel”) is the principal language used to describe and manipulate relational databases. [Book, Ch. 2]</a:t>
            </a:r>
          </a:p>
          <a:p>
            <a:r>
              <a:rPr lang="en-US" dirty="0"/>
              <a:t>Current standard for SQL is called SQL:2023. </a:t>
            </a:r>
          </a:p>
          <a:p>
            <a:endParaRPr lang="en-US" dirty="0"/>
          </a:p>
          <a:p>
            <a:r>
              <a:rPr lang="en-US" dirty="0"/>
              <a:t>Most commercial database management systems implement something similar, but not identical to, the standard, There are two aspects to SQL:</a:t>
            </a:r>
          </a:p>
          <a:p>
            <a:pPr lvl="1"/>
            <a:r>
              <a:rPr lang="en-US" dirty="0"/>
              <a:t>1. The Data-Definition sublanguage for declaring database schemas and</a:t>
            </a:r>
          </a:p>
          <a:p>
            <a:pPr lvl="1"/>
            <a:r>
              <a:rPr lang="en-US" dirty="0"/>
              <a:t>2. The Data-Manipulation sublanguage for </a:t>
            </a:r>
            <a:r>
              <a:rPr lang="en-US" i="1" dirty="0"/>
              <a:t>querying </a:t>
            </a:r>
            <a:r>
              <a:rPr lang="en-US" dirty="0"/>
              <a:t>(asking questions about) databases and for modifying the database.</a:t>
            </a:r>
            <a:endParaRPr lang="en-US" i="1" dirty="0"/>
          </a:p>
          <a:p>
            <a:pPr marL="201168" lvl="1" indent="0">
              <a:buNone/>
            </a:pPr>
            <a:r>
              <a:rPr lang="en-US" dirty="0"/>
              <a:t>[Book, Ch. 2]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Relation Schema in SQL</a:t>
            </a:r>
          </a:p>
        </p:txBody>
      </p:sp>
    </p:spTree>
    <p:extLst>
      <p:ext uri="{BB962C8B-B14F-4D97-AF65-F5344CB8AC3E}">
        <p14:creationId xmlns:p14="http://schemas.microsoft.com/office/powerpoint/2010/main" val="267493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makes a distinction between three kinds of relations: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>
                <a:solidFill>
                  <a:srgbClr val="00969F"/>
                </a:solidFill>
              </a:rPr>
              <a:t>Tables</a:t>
            </a:r>
            <a:r>
              <a:rPr lang="en-US" dirty="0"/>
              <a:t> – stored relations. </a:t>
            </a:r>
            <a:br>
              <a:rPr lang="en-US" dirty="0"/>
            </a:br>
            <a:r>
              <a:rPr lang="en-US" dirty="0"/>
              <a:t>These are the kind of relation we deal with ordinarily– a relation that exists in the database and that can be modified by changing its tuples, as well as queried.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>
                <a:solidFill>
                  <a:srgbClr val="00969F"/>
                </a:solidFill>
              </a:rPr>
              <a:t>Views</a:t>
            </a:r>
            <a:r>
              <a:rPr lang="en-US" i="1" dirty="0"/>
              <a:t> – </a:t>
            </a:r>
            <a:r>
              <a:rPr lang="en-US" dirty="0"/>
              <a:t>relations defined by a computation. </a:t>
            </a:r>
            <a:br>
              <a:rPr lang="en-US" dirty="0"/>
            </a:br>
            <a:r>
              <a:rPr lang="en-US" dirty="0"/>
              <a:t>These relations are not stored, but are constructed, in whole or in part, when needed.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>
                <a:solidFill>
                  <a:srgbClr val="00969F"/>
                </a:solidFill>
              </a:rPr>
              <a:t>Temporary tables </a:t>
            </a:r>
            <a:r>
              <a:rPr lang="en-US" dirty="0"/>
              <a:t>– constructed by the SQL language processor when it performs its job of executing queries and data modifications. </a:t>
            </a:r>
            <a:br>
              <a:rPr lang="en-US" dirty="0"/>
            </a:br>
            <a:r>
              <a:rPr lang="en-US" dirty="0"/>
              <a:t>These relations are then thrown away and not stored. </a:t>
            </a:r>
          </a:p>
          <a:p>
            <a:pPr marL="201168" lvl="1" indent="0">
              <a:buNone/>
            </a:pPr>
            <a:r>
              <a:rPr lang="en-US" dirty="0"/>
              <a:t>[Book, Ch. 2]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in SQL</a:t>
            </a:r>
          </a:p>
        </p:txBody>
      </p:sp>
    </p:spTree>
    <p:extLst>
      <p:ext uri="{BB962C8B-B14F-4D97-AF65-F5344CB8AC3E}">
        <p14:creationId xmlns:p14="http://schemas.microsoft.com/office/powerpoint/2010/main" val="39999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SQL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General information about SQL</a:t>
            </a:r>
          </a:p>
        </p:txBody>
      </p:sp>
    </p:spTree>
    <p:extLst>
      <p:ext uri="{BB962C8B-B14F-4D97-AF65-F5344CB8AC3E}">
        <p14:creationId xmlns:p14="http://schemas.microsoft.com/office/powerpoint/2010/main" val="127250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D3934A-C90E-4B07-A992-A171F1AAB728}"/>
              </a:ext>
            </a:extLst>
          </p:cNvPr>
          <p:cNvGrpSpPr/>
          <p:nvPr/>
        </p:nvGrpSpPr>
        <p:grpSpPr>
          <a:xfrm>
            <a:off x="641549" y="2071738"/>
            <a:ext cx="1781611" cy="2719717"/>
            <a:chOff x="1229708" y="2071739"/>
            <a:chExt cx="2123092" cy="25463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D920E7-9CDA-4785-9934-A18BCE36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708" y="2071739"/>
              <a:ext cx="2123092" cy="25463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5582DE-5876-4520-AF56-21D856634C0C}"/>
                </a:ext>
              </a:extLst>
            </p:cNvPr>
            <p:cNvSpPr txBox="1"/>
            <p:nvPr/>
          </p:nvSpPr>
          <p:spPr>
            <a:xfrm>
              <a:off x="1543960" y="3206954"/>
              <a:ext cx="1442521" cy="34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969F"/>
                  </a:solidFill>
                </a:rPr>
                <a:t>Database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6E1ED-7092-48C8-8BCC-3C3E47678F27}"/>
              </a:ext>
            </a:extLst>
          </p:cNvPr>
          <p:cNvGrpSpPr/>
          <p:nvPr/>
        </p:nvGrpSpPr>
        <p:grpSpPr>
          <a:xfrm>
            <a:off x="3181692" y="2222828"/>
            <a:ext cx="2481176" cy="2412343"/>
            <a:chOff x="3712044" y="2222828"/>
            <a:chExt cx="2481176" cy="24123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C3129A-B8CE-429F-869B-53F9B88A1B4B}"/>
                </a:ext>
              </a:extLst>
            </p:cNvPr>
            <p:cNvSpPr/>
            <p:nvPr/>
          </p:nvSpPr>
          <p:spPr>
            <a:xfrm>
              <a:off x="3712044" y="2222828"/>
              <a:ext cx="468482" cy="2412343"/>
            </a:xfrm>
            <a:prstGeom prst="roundRect">
              <a:avLst>
                <a:gd name="adj" fmla="val 13312"/>
              </a:avLst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969F"/>
                  </a:solidFill>
                </a:rPr>
                <a:t>RDBMS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ACF042-BA98-4C02-AFBF-212351F4E823}"/>
                </a:ext>
              </a:extLst>
            </p:cNvPr>
            <p:cNvSpPr/>
            <p:nvPr/>
          </p:nvSpPr>
          <p:spPr>
            <a:xfrm>
              <a:off x="4228207" y="2233555"/>
              <a:ext cx="196501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Storage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F43368-81A0-4273-BBF1-048FF978247C}"/>
                </a:ext>
              </a:extLst>
            </p:cNvPr>
            <p:cNvSpPr/>
            <p:nvPr/>
          </p:nvSpPr>
          <p:spPr>
            <a:xfrm>
              <a:off x="4228207" y="2734111"/>
              <a:ext cx="194399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Management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5EE3A3-9229-48D6-A02F-6B7A70C3F5BB}"/>
                </a:ext>
              </a:extLst>
            </p:cNvPr>
            <p:cNvSpPr/>
            <p:nvPr/>
          </p:nvSpPr>
          <p:spPr>
            <a:xfrm>
              <a:off x="4228207" y="3234667"/>
              <a:ext cx="194399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Security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A23926-D67C-42AD-8EEE-B146CEF4B9AD}"/>
                </a:ext>
              </a:extLst>
            </p:cNvPr>
            <p:cNvSpPr/>
            <p:nvPr/>
          </p:nvSpPr>
          <p:spPr>
            <a:xfrm>
              <a:off x="4228207" y="3735222"/>
              <a:ext cx="194399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Queries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1B7C112-DB67-45D5-B8B0-A7C38B72E36E}"/>
                </a:ext>
              </a:extLst>
            </p:cNvPr>
            <p:cNvSpPr/>
            <p:nvPr/>
          </p:nvSpPr>
          <p:spPr>
            <a:xfrm>
              <a:off x="4228207" y="4235777"/>
              <a:ext cx="196501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Administration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9D1B6B-6E66-4AD4-AA0A-D2E0877C8A79}"/>
              </a:ext>
            </a:extLst>
          </p:cNvPr>
          <p:cNvSpPr/>
          <p:nvPr/>
        </p:nvSpPr>
        <p:spPr>
          <a:xfrm>
            <a:off x="6283461" y="2228192"/>
            <a:ext cx="845348" cy="2412343"/>
          </a:xfrm>
          <a:prstGeom prst="roundRect">
            <a:avLst>
              <a:gd name="adj" fmla="val 55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SQL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4DB0B0-977A-47FE-9F4A-FEE3A2B2BC30}"/>
              </a:ext>
            </a:extLst>
          </p:cNvPr>
          <p:cNvSpPr/>
          <p:nvPr/>
        </p:nvSpPr>
        <p:spPr>
          <a:xfrm>
            <a:off x="7703698" y="2216795"/>
            <a:ext cx="1450427" cy="2412343"/>
          </a:xfrm>
          <a:prstGeom prst="roundRect">
            <a:avLst>
              <a:gd name="adj" fmla="val 5505"/>
            </a:avLst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rgbClr val="00969F"/>
                </a:solidFill>
              </a:rPr>
              <a:t>Software application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D1127F0-9167-48E1-B622-989DEBAFB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1876" y="2487101"/>
            <a:ext cx="1963612" cy="19636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4BA2595-9BA8-4E59-BF13-B54819D3F22F}"/>
              </a:ext>
            </a:extLst>
          </p:cNvPr>
          <p:cNvGrpSpPr/>
          <p:nvPr/>
        </p:nvGrpSpPr>
        <p:grpSpPr>
          <a:xfrm>
            <a:off x="2567915" y="3080916"/>
            <a:ext cx="457200" cy="795511"/>
            <a:chOff x="7106869" y="3229271"/>
            <a:chExt cx="457200" cy="795511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1987C69-2EAE-4B55-A7E4-C754739C3CCE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16E0163-E731-4F67-A89C-FA9751565584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F5D5AB-940A-402A-B744-4E15AFD387E0}"/>
              </a:ext>
            </a:extLst>
          </p:cNvPr>
          <p:cNvGrpSpPr/>
          <p:nvPr/>
        </p:nvGrpSpPr>
        <p:grpSpPr>
          <a:xfrm>
            <a:off x="5767417" y="3080916"/>
            <a:ext cx="457200" cy="795511"/>
            <a:chOff x="7106869" y="3229271"/>
            <a:chExt cx="457200" cy="795511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0F65758-7070-4366-B63B-5185B307CAF5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4B5E4D6-2050-4EC5-9255-E02A9D7D5EB5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89AEB-A0F6-4A0D-BF9D-91B4B20627C5}"/>
              </a:ext>
            </a:extLst>
          </p:cNvPr>
          <p:cNvGrpSpPr/>
          <p:nvPr/>
        </p:nvGrpSpPr>
        <p:grpSpPr>
          <a:xfrm>
            <a:off x="7180731" y="3080916"/>
            <a:ext cx="457200" cy="795511"/>
            <a:chOff x="7106869" y="3229271"/>
            <a:chExt cx="457200" cy="795511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949F92B-7380-4005-9D3E-556D4FDAFA78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AD9360A-3063-48C5-9A2D-B3737D2EF48D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2198CE-8C53-4C80-942A-097F00FE8477}"/>
              </a:ext>
            </a:extLst>
          </p:cNvPr>
          <p:cNvGrpSpPr/>
          <p:nvPr/>
        </p:nvGrpSpPr>
        <p:grpSpPr>
          <a:xfrm>
            <a:off x="9367157" y="3080916"/>
            <a:ext cx="457200" cy="795511"/>
            <a:chOff x="7106869" y="3229271"/>
            <a:chExt cx="457200" cy="795511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12D79FDA-36A7-4EFE-9E84-85DFD31EF4D3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AE7BDC32-3C88-4FC7-A526-2D9AB9115AAB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471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F30B0E-4DB7-4990-BED0-BC2913309B02}"/>
              </a:ext>
            </a:extLst>
          </p:cNvPr>
          <p:cNvSpPr/>
          <p:nvPr/>
        </p:nvSpPr>
        <p:spPr>
          <a:xfrm>
            <a:off x="4656409" y="520881"/>
            <a:ext cx="3021106" cy="869577"/>
          </a:xfrm>
          <a:prstGeom prst="roundRect">
            <a:avLst/>
          </a:prstGeom>
          <a:solidFill>
            <a:schemeClr val="accent3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SQL Commands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34D246-5569-43FA-A429-46D48C8AA893}"/>
              </a:ext>
            </a:extLst>
          </p:cNvPr>
          <p:cNvGrpSpPr/>
          <p:nvPr/>
        </p:nvGrpSpPr>
        <p:grpSpPr>
          <a:xfrm>
            <a:off x="618564" y="1842248"/>
            <a:ext cx="11096797" cy="869577"/>
            <a:chOff x="618564" y="2336233"/>
            <a:chExt cx="11096797" cy="8695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4FDC3F-658E-42C4-900B-DC0F47D79BE8}"/>
                </a:ext>
              </a:extLst>
            </p:cNvPr>
            <p:cNvSpPr/>
            <p:nvPr/>
          </p:nvSpPr>
          <p:spPr>
            <a:xfrm>
              <a:off x="618564" y="2336233"/>
              <a:ext cx="1956816" cy="86957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DDL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Definition Language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EA4DC06-B693-4811-9CBA-58C0A4E7AE59}"/>
                </a:ext>
              </a:extLst>
            </p:cNvPr>
            <p:cNvSpPr/>
            <p:nvPr/>
          </p:nvSpPr>
          <p:spPr>
            <a:xfrm>
              <a:off x="2904747" y="2336233"/>
              <a:ext cx="1952064" cy="86957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DML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Manipulation Language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C173667-4788-47BD-B081-B7D97AE8BB8B}"/>
                </a:ext>
              </a:extLst>
            </p:cNvPr>
            <p:cNvSpPr/>
            <p:nvPr/>
          </p:nvSpPr>
          <p:spPr>
            <a:xfrm>
              <a:off x="5186178" y="2336233"/>
              <a:ext cx="1956816" cy="86957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TCL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Transaction Control Language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C40328F-7512-4344-A715-38D4C23A2ACE}"/>
                </a:ext>
              </a:extLst>
            </p:cNvPr>
            <p:cNvSpPr/>
            <p:nvPr/>
          </p:nvSpPr>
          <p:spPr>
            <a:xfrm>
              <a:off x="9758545" y="2336233"/>
              <a:ext cx="1956816" cy="86957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DCL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Control Language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88B12DA-F8A0-4BB1-80E8-6BC1D898694C}"/>
                </a:ext>
              </a:extLst>
            </p:cNvPr>
            <p:cNvSpPr/>
            <p:nvPr/>
          </p:nvSpPr>
          <p:spPr>
            <a:xfrm>
              <a:off x="7472361" y="2336233"/>
              <a:ext cx="1956816" cy="86957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DQL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Query Language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C43BB9-DEE8-4A68-B7C4-0FDFE617267C}"/>
              </a:ext>
            </a:extLst>
          </p:cNvPr>
          <p:cNvSpPr/>
          <p:nvPr/>
        </p:nvSpPr>
        <p:spPr>
          <a:xfrm>
            <a:off x="3005632" y="2994836"/>
            <a:ext cx="1850852" cy="365760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INSERT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3AB1B6-94B4-497E-BC17-45D73732F137}"/>
              </a:ext>
            </a:extLst>
          </p:cNvPr>
          <p:cNvSpPr/>
          <p:nvPr/>
        </p:nvSpPr>
        <p:spPr>
          <a:xfrm>
            <a:off x="3005632" y="3552040"/>
            <a:ext cx="1850852" cy="412837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UPDATE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E9A286-C92D-494A-853B-4C8304660A60}"/>
              </a:ext>
            </a:extLst>
          </p:cNvPr>
          <p:cNvSpPr/>
          <p:nvPr/>
        </p:nvSpPr>
        <p:spPr>
          <a:xfrm>
            <a:off x="3005959" y="4109553"/>
            <a:ext cx="1850852" cy="412837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DELETE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A97017E-3FCC-4A92-8234-EAF7C3AA3CCA}"/>
              </a:ext>
            </a:extLst>
          </p:cNvPr>
          <p:cNvSpPr/>
          <p:nvPr/>
        </p:nvSpPr>
        <p:spPr>
          <a:xfrm>
            <a:off x="3005306" y="4667066"/>
            <a:ext cx="1851178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CALL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0D714D-FAB9-4DCC-8D1A-19599492CDEE}"/>
              </a:ext>
            </a:extLst>
          </p:cNvPr>
          <p:cNvSpPr/>
          <p:nvPr/>
        </p:nvSpPr>
        <p:spPr>
          <a:xfrm>
            <a:off x="3005306" y="5231175"/>
            <a:ext cx="1850852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EXPLAIN CALL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3AEE5A5-349F-490A-B60B-37427AFE0F7F}"/>
              </a:ext>
            </a:extLst>
          </p:cNvPr>
          <p:cNvSpPr/>
          <p:nvPr/>
        </p:nvSpPr>
        <p:spPr>
          <a:xfrm>
            <a:off x="3005959" y="5795284"/>
            <a:ext cx="1850852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LOCK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1B1477F-62E9-429F-99F4-15E93531252A}"/>
              </a:ext>
            </a:extLst>
          </p:cNvPr>
          <p:cNvSpPr/>
          <p:nvPr/>
        </p:nvSpPr>
        <p:spPr>
          <a:xfrm>
            <a:off x="5291816" y="2986803"/>
            <a:ext cx="1851178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COMMIT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7B61BA3-693C-480C-A837-8A39A49342EE}"/>
              </a:ext>
            </a:extLst>
          </p:cNvPr>
          <p:cNvSpPr/>
          <p:nvPr/>
        </p:nvSpPr>
        <p:spPr>
          <a:xfrm>
            <a:off x="5291816" y="3552040"/>
            <a:ext cx="1851178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SAVEPOINT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B8F49D6-95E1-466A-AC37-692C5C73095A}"/>
              </a:ext>
            </a:extLst>
          </p:cNvPr>
          <p:cNvSpPr/>
          <p:nvPr/>
        </p:nvSpPr>
        <p:spPr>
          <a:xfrm>
            <a:off x="5291816" y="4144083"/>
            <a:ext cx="1851178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ROLLBACK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196A8E8-E576-418D-9FC1-F86FA5962FEC}"/>
              </a:ext>
            </a:extLst>
          </p:cNvPr>
          <p:cNvSpPr/>
          <p:nvPr/>
        </p:nvSpPr>
        <p:spPr>
          <a:xfrm>
            <a:off x="5291816" y="4736812"/>
            <a:ext cx="1851178" cy="52476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SET TRANSACTION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63ADDCF-B7BC-425D-A97E-D0FE53D99D60}"/>
              </a:ext>
            </a:extLst>
          </p:cNvPr>
          <p:cNvSpPr/>
          <p:nvPr/>
        </p:nvSpPr>
        <p:spPr>
          <a:xfrm>
            <a:off x="5291816" y="5413974"/>
            <a:ext cx="1851178" cy="52476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SET CONSTRAINT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2B5310-F477-419C-A50F-8584FDC99157}"/>
              </a:ext>
            </a:extLst>
          </p:cNvPr>
          <p:cNvSpPr/>
          <p:nvPr/>
        </p:nvSpPr>
        <p:spPr>
          <a:xfrm>
            <a:off x="7577999" y="2986803"/>
            <a:ext cx="185085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SELECT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44EC224-0001-4FA3-9403-3DC0FFFCE25C}"/>
              </a:ext>
            </a:extLst>
          </p:cNvPr>
          <p:cNvSpPr/>
          <p:nvPr/>
        </p:nvSpPr>
        <p:spPr>
          <a:xfrm>
            <a:off x="9864183" y="2963264"/>
            <a:ext cx="1851178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GRANT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402332E-5D21-4720-ABAF-C20ECCDD1577}"/>
              </a:ext>
            </a:extLst>
          </p:cNvPr>
          <p:cNvSpPr/>
          <p:nvPr/>
        </p:nvSpPr>
        <p:spPr>
          <a:xfrm>
            <a:off x="9864183" y="3552040"/>
            <a:ext cx="1851178" cy="4128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REVOKE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CCD96F-E375-4540-9F12-FF04C712A35F}"/>
              </a:ext>
            </a:extLst>
          </p:cNvPr>
          <p:cNvSpPr/>
          <p:nvPr/>
        </p:nvSpPr>
        <p:spPr>
          <a:xfrm>
            <a:off x="724528" y="2989650"/>
            <a:ext cx="1850852" cy="411480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CREATE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79EE746-CB33-4A3D-B7D0-78451BB78C25}"/>
              </a:ext>
            </a:extLst>
          </p:cNvPr>
          <p:cNvSpPr/>
          <p:nvPr/>
        </p:nvSpPr>
        <p:spPr>
          <a:xfrm>
            <a:off x="724528" y="3553397"/>
            <a:ext cx="1850852" cy="411480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ALTER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53C5441-2405-4493-8B78-2E5F962670CE}"/>
              </a:ext>
            </a:extLst>
          </p:cNvPr>
          <p:cNvSpPr/>
          <p:nvPr/>
        </p:nvSpPr>
        <p:spPr>
          <a:xfrm>
            <a:off x="724528" y="4115330"/>
            <a:ext cx="1850852" cy="411480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TRUNCATE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E1A5A06-15A5-419A-AF60-3992EFFC3EBF}"/>
              </a:ext>
            </a:extLst>
          </p:cNvPr>
          <p:cNvSpPr/>
          <p:nvPr/>
        </p:nvSpPr>
        <p:spPr>
          <a:xfrm>
            <a:off x="724528" y="4677263"/>
            <a:ext cx="1850852" cy="411480"/>
          </a:xfrm>
          <a:prstGeom prst="roundRect">
            <a:avLst/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969F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55054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63DD2-FCF2-4A72-9AB9-F181C4C2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https://sqliteonline.com/#urldb=https://raw.githubusercontent.com/jpwhite3/northwind-SQLite3/master/dist/northwind.db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A6712D-52AC-44AD-8489-F8A6A40B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Northwind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43A72-6FDA-4F27-91C0-AA8D367F6D8C}"/>
              </a:ext>
            </a:extLst>
          </p:cNvPr>
          <p:cNvSpPr/>
          <p:nvPr/>
        </p:nvSpPr>
        <p:spPr>
          <a:xfrm>
            <a:off x="2357718" y="4545106"/>
            <a:ext cx="690282" cy="3227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2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63DD2-FCF2-4A72-9AB9-F181C4C2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will be updated during the course:</a:t>
            </a:r>
          </a:p>
          <a:p>
            <a:r>
              <a:rPr lang="en-US" dirty="0">
                <a:hlinkClick r:id="rId2"/>
              </a:rPr>
              <a:t>https://github.com/briannamulligan/SQlTrainingDOH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A6712D-52AC-44AD-8489-F8A6A40B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C43A72-6FDA-4F27-91C0-AA8D367F6D8C}"/>
              </a:ext>
            </a:extLst>
          </p:cNvPr>
          <p:cNvSpPr/>
          <p:nvPr/>
        </p:nvSpPr>
        <p:spPr>
          <a:xfrm>
            <a:off x="2357718" y="4545106"/>
            <a:ext cx="690282" cy="3227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748011DF-A2A9-C34E-92DC-B4FA5292F70A}"/>
              </a:ext>
            </a:extLst>
          </p:cNvPr>
          <p:cNvSpPr txBox="1">
            <a:spLocks/>
          </p:cNvSpPr>
          <p:nvPr/>
        </p:nvSpPr>
        <p:spPr>
          <a:xfrm>
            <a:off x="1097280" y="70751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 goals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C4D55-8979-DC4B-BDE8-944569B92607}"/>
              </a:ext>
            </a:extLst>
          </p:cNvPr>
          <p:cNvSpPr txBox="1">
            <a:spLocks/>
          </p:cNvSpPr>
          <p:nvPr/>
        </p:nvSpPr>
        <p:spPr>
          <a:xfrm>
            <a:off x="1097278" y="1845733"/>
            <a:ext cx="10058401" cy="43047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General information about databases and database management</a:t>
            </a:r>
          </a:p>
          <a:p>
            <a:pPr lvl="1"/>
            <a:r>
              <a:rPr lang="en-US" dirty="0"/>
              <a:t>General information about SQL</a:t>
            </a:r>
          </a:p>
          <a:p>
            <a:pPr lvl="1"/>
            <a:r>
              <a:rPr lang="en-US" dirty="0"/>
              <a:t>Basic coding</a:t>
            </a:r>
          </a:p>
          <a:p>
            <a:pPr lvl="1"/>
            <a:r>
              <a:rPr lang="en-US" dirty="0"/>
              <a:t>Practical examples</a:t>
            </a:r>
          </a:p>
          <a:p>
            <a:pPr lvl="1"/>
            <a:r>
              <a:rPr lang="en-US" dirty="0"/>
              <a:t>Space to ask questions</a:t>
            </a:r>
          </a:p>
          <a:p>
            <a:pPr lvl="1"/>
            <a:r>
              <a:rPr lang="en-US" dirty="0"/>
              <a:t>Brainstorm solutions</a:t>
            </a:r>
          </a:p>
          <a:p>
            <a:pPr lvl="1"/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7051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748011DF-A2A9-C34E-92DC-B4FA5292F70A}"/>
              </a:ext>
            </a:extLst>
          </p:cNvPr>
          <p:cNvSpPr txBox="1">
            <a:spLocks/>
          </p:cNvSpPr>
          <p:nvPr/>
        </p:nvSpPr>
        <p:spPr>
          <a:xfrm>
            <a:off x="1097280" y="707517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C4D55-8979-DC4B-BDE8-944569B92607}"/>
              </a:ext>
            </a:extLst>
          </p:cNvPr>
          <p:cNvSpPr txBox="1">
            <a:spLocks/>
          </p:cNvSpPr>
          <p:nvPr/>
        </p:nvSpPr>
        <p:spPr>
          <a:xfrm>
            <a:off x="1097279" y="1845733"/>
            <a:ext cx="4937760" cy="20844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Laura Tomedi</a:t>
            </a:r>
          </a:p>
          <a:p>
            <a:pPr lvl="1"/>
            <a:r>
              <a:rPr lang="en-US" dirty="0"/>
              <a:t>Epidemiologist</a:t>
            </a:r>
          </a:p>
          <a:p>
            <a:pPr lvl="1"/>
            <a:r>
              <a:rPr lang="en-US" dirty="0"/>
              <a:t>PhD in Epidemiology, MS in Public Health</a:t>
            </a:r>
          </a:p>
          <a:p>
            <a:pPr lvl="1"/>
            <a:r>
              <a:rPr lang="en-US" dirty="0"/>
              <a:t>SQL – accidentally used through SAS:</a:t>
            </a:r>
          </a:p>
          <a:p>
            <a:pPr lvl="2"/>
            <a:r>
              <a:rPr lang="en-US" dirty="0"/>
              <a:t>Data definition language</a:t>
            </a:r>
          </a:p>
          <a:p>
            <a:pPr lvl="2"/>
            <a:r>
              <a:rPr lang="en-US" dirty="0"/>
              <a:t>Data querying</a:t>
            </a:r>
          </a:p>
          <a:p>
            <a:pPr lvl="2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8E4D1C6-9D73-524C-80E3-8CFB8C81664A}"/>
              </a:ext>
            </a:extLst>
          </p:cNvPr>
          <p:cNvSpPr txBox="1">
            <a:spLocks/>
          </p:cNvSpPr>
          <p:nvPr/>
        </p:nvSpPr>
        <p:spPr>
          <a:xfrm>
            <a:off x="6217920" y="1845735"/>
            <a:ext cx="5292762" cy="21388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Inese B</a:t>
            </a:r>
            <a:r>
              <a:rPr lang="lv-LV" dirty="0"/>
              <a:t>ērziņa</a:t>
            </a:r>
            <a:endParaRPr lang="en-US" dirty="0"/>
          </a:p>
          <a:p>
            <a:pPr lvl="1"/>
            <a:r>
              <a:rPr lang="en-US" dirty="0"/>
              <a:t>Data Manager</a:t>
            </a:r>
          </a:p>
          <a:p>
            <a:pPr lvl="1"/>
            <a:r>
              <a:rPr lang="en-US" dirty="0"/>
              <a:t>PhD in Mathematics</a:t>
            </a:r>
          </a:p>
          <a:p>
            <a:pPr lvl="1"/>
            <a:r>
              <a:rPr lang="en-US" dirty="0"/>
              <a:t>SQL:</a:t>
            </a:r>
          </a:p>
          <a:p>
            <a:pPr lvl="2"/>
            <a:r>
              <a:rPr lang="en-US" dirty="0"/>
              <a:t>Data querying for analysis and data warehouse solutions</a:t>
            </a:r>
          </a:p>
          <a:p>
            <a:pPr lvl="2"/>
            <a:r>
              <a:rPr lang="en-US" dirty="0"/>
              <a:t>Data definition language (within SAS)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801C0-3090-4554-B435-604A45B985B3}"/>
              </a:ext>
            </a:extLst>
          </p:cNvPr>
          <p:cNvSpPr txBox="1">
            <a:spLocks/>
          </p:cNvSpPr>
          <p:nvPr/>
        </p:nvSpPr>
        <p:spPr>
          <a:xfrm>
            <a:off x="1097280" y="3939181"/>
            <a:ext cx="4937760" cy="213888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Brianna Mulligan</a:t>
            </a:r>
          </a:p>
          <a:p>
            <a:pPr lvl="1"/>
            <a:r>
              <a:rPr lang="en-US" dirty="0"/>
              <a:t>Programmer Analyst</a:t>
            </a:r>
          </a:p>
          <a:p>
            <a:pPr lvl="1"/>
            <a:r>
              <a:rPr lang="en-US" dirty="0"/>
              <a:t>MSc in Computer Science</a:t>
            </a:r>
          </a:p>
          <a:p>
            <a:pPr lvl="1"/>
            <a:r>
              <a:rPr lang="en-US" dirty="0"/>
              <a:t>SQL:</a:t>
            </a:r>
          </a:p>
          <a:p>
            <a:pPr lvl="2"/>
            <a:r>
              <a:rPr lang="en-US" dirty="0"/>
              <a:t>Database creation </a:t>
            </a:r>
          </a:p>
          <a:p>
            <a:pPr lvl="2"/>
            <a:r>
              <a:rPr lang="en-US" dirty="0"/>
              <a:t>Data maintenance</a:t>
            </a:r>
          </a:p>
          <a:p>
            <a:pPr lvl="2"/>
            <a:r>
              <a:rPr lang="en-US" dirty="0"/>
              <a:t>Data querying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7D0F727-F442-4563-8344-B67F84D86980}"/>
              </a:ext>
            </a:extLst>
          </p:cNvPr>
          <p:cNvSpPr txBox="1">
            <a:spLocks/>
          </p:cNvSpPr>
          <p:nvPr/>
        </p:nvSpPr>
        <p:spPr>
          <a:xfrm>
            <a:off x="6217920" y="3867464"/>
            <a:ext cx="4937760" cy="21388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Scott Gunn</a:t>
            </a:r>
          </a:p>
          <a:p>
            <a:pPr lvl="1"/>
            <a:r>
              <a:rPr lang="en-US" dirty="0"/>
              <a:t>REDI Data Team Lead</a:t>
            </a:r>
          </a:p>
          <a:p>
            <a:pPr lvl="1"/>
            <a:r>
              <a:rPr lang="en-US" dirty="0"/>
              <a:t>MS in Anthropology</a:t>
            </a:r>
          </a:p>
          <a:p>
            <a:pPr lvl="1"/>
            <a:r>
              <a:rPr lang="en-US" dirty="0"/>
              <a:t>SQL:</a:t>
            </a:r>
          </a:p>
          <a:p>
            <a:pPr lvl="2"/>
            <a:r>
              <a:rPr lang="en-US" dirty="0"/>
              <a:t>Data infrastructure architect</a:t>
            </a:r>
          </a:p>
          <a:p>
            <a:pPr lvl="2"/>
            <a:r>
              <a:rPr lang="en-US" dirty="0"/>
              <a:t>Database creation </a:t>
            </a:r>
          </a:p>
          <a:p>
            <a:pPr lvl="2"/>
            <a:r>
              <a:rPr lang="en-US" dirty="0"/>
              <a:t>Data maintenance</a:t>
            </a:r>
          </a:p>
          <a:p>
            <a:pPr lvl="2"/>
            <a:r>
              <a:rPr lang="en-US" dirty="0"/>
              <a:t>Data querying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A0AAA-6B73-4375-A6C1-5E786E8B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[Book] </a:t>
            </a:r>
            <a:r>
              <a:rPr lang="en-US" dirty="0" err="1"/>
              <a:t>H.Garcia</a:t>
            </a:r>
            <a:r>
              <a:rPr lang="en-US" dirty="0"/>
              <a:t>-Molina, </a:t>
            </a:r>
            <a:r>
              <a:rPr lang="en-US" dirty="0" err="1"/>
              <a:t>J.Ullman</a:t>
            </a:r>
            <a:r>
              <a:rPr lang="en-US" dirty="0"/>
              <a:t>, and </a:t>
            </a:r>
            <a:r>
              <a:rPr lang="en-US" dirty="0" err="1"/>
              <a:t>J.Widom</a:t>
            </a:r>
            <a:r>
              <a:rPr lang="en-US" dirty="0"/>
              <a:t>, “Database Systems: The Complete Book”, 2</a:t>
            </a:r>
            <a:r>
              <a:rPr lang="en-US" baseline="30000" dirty="0"/>
              <a:t>nd</a:t>
            </a:r>
            <a:r>
              <a:rPr lang="en-US" dirty="0"/>
              <a:t> Edition, Pearson, 2008.</a:t>
            </a:r>
          </a:p>
          <a:p>
            <a:pPr marL="475488" lvl="2">
              <a:buNone/>
            </a:pPr>
            <a:r>
              <a:rPr lang="en-US" dirty="0"/>
              <a:t>	First two chapters available: </a:t>
            </a:r>
            <a:r>
              <a:rPr lang="en-US" dirty="0">
                <a:hlinkClick r:id="rId2"/>
              </a:rPr>
              <a:t>http://infolab.stanford.edu/~ullman/dscb.html</a:t>
            </a:r>
            <a:endParaRPr lang="en-US" dirty="0"/>
          </a:p>
          <a:p>
            <a:pPr lvl="1"/>
            <a:r>
              <a:rPr lang="en-US" dirty="0"/>
              <a:t>[IBM1] </a:t>
            </a:r>
            <a:r>
              <a:rPr lang="en-US" dirty="0">
                <a:hlinkClick r:id="rId3"/>
              </a:rPr>
              <a:t>https://www.ibm.com/docs/en/zos-basic-skills?topic=zos-what-is-database-management-system</a:t>
            </a:r>
            <a:endParaRPr lang="en-US" dirty="0"/>
          </a:p>
          <a:p>
            <a:pPr lvl="1"/>
            <a:r>
              <a:rPr lang="en-US" dirty="0"/>
              <a:t>[IBM2] “What is a relational database?”, </a:t>
            </a:r>
          </a:p>
          <a:p>
            <a:pPr marL="384048" lvl="2" indent="0">
              <a:buNone/>
            </a:pPr>
            <a:r>
              <a:rPr lang="en-US" dirty="0">
                <a:hlinkClick r:id="rId4"/>
              </a:rPr>
              <a:t>https://www.ibm.com/topics/relational-databases#:~:text=the%20next%20step-,What%20is%20a%20relational%20database%3F,key%20or%20a%20foreign%20key.</a:t>
            </a:r>
            <a:endParaRPr lang="en-US" dirty="0"/>
          </a:p>
          <a:p>
            <a:pPr lvl="1"/>
            <a:r>
              <a:rPr lang="en-US" dirty="0"/>
              <a:t>[MongoDB] </a:t>
            </a:r>
            <a:r>
              <a:rPr lang="en-US" dirty="0">
                <a:hlinkClick r:id="rId5"/>
              </a:rPr>
              <a:t>https://www.mongodb.com/basics/acid-transactions</a:t>
            </a:r>
            <a:endParaRPr lang="en-US" dirty="0"/>
          </a:p>
          <a:p>
            <a:pPr lvl="1"/>
            <a:r>
              <a:rPr lang="en-US" dirty="0"/>
              <a:t>[Wiki] </a:t>
            </a:r>
            <a:r>
              <a:rPr lang="en-US" dirty="0">
                <a:hlinkClick r:id="rId6"/>
              </a:rPr>
              <a:t>https://en.wikiversity.org/wiki/Database_Examples/Northwind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8281E-482F-41B7-83FC-3C41F782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902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is a “database”?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2DF9E0-94B5-40F6-9206-DD3F32A378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2061882"/>
            <a:ext cx="10058400" cy="38071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“In essence a </a:t>
            </a:r>
            <a:r>
              <a:rPr lang="en-US" b="1" dirty="0"/>
              <a:t>database</a:t>
            </a:r>
            <a:r>
              <a:rPr lang="en-US" dirty="0"/>
              <a:t> is nothing more than a collection of information that exists over a long period of time, often many years.” [Book, Ch.1]</a:t>
            </a:r>
          </a:p>
          <a:p>
            <a:pPr marL="201168" lvl="1" indent="0">
              <a:buNone/>
            </a:pPr>
            <a:endParaRPr lang="en-US" dirty="0"/>
          </a:p>
          <a:p>
            <a:pPr lvl="0"/>
            <a:r>
              <a:rPr lang="en-US" dirty="0"/>
              <a:t>“In common parlance, the term </a:t>
            </a:r>
            <a:r>
              <a:rPr lang="en-US" i="1" dirty="0"/>
              <a:t>database</a:t>
            </a:r>
            <a:r>
              <a:rPr lang="en-US" dirty="0"/>
              <a:t> refers to a collection of data that is managed by database management system.” [Book, Ch.1]</a:t>
            </a:r>
          </a:p>
        </p:txBody>
      </p:sp>
    </p:spTree>
    <p:extLst>
      <p:ext uri="{BB962C8B-B14F-4D97-AF65-F5344CB8AC3E}">
        <p14:creationId xmlns:p14="http://schemas.microsoft.com/office/powerpoint/2010/main" val="135628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1BE5-10B1-4DBA-9B35-7A00B40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C70F-AF93-4926-AA14-8F13A1D3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Management System (DBMS) is a specialized software system for manipulation of data in database or management of database structure itself. [IBM1]</a:t>
            </a:r>
          </a:p>
          <a:p>
            <a:r>
              <a:rPr lang="en-US" dirty="0"/>
              <a:t>DBMS is expected to: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Allow users to create new DBs and specify their schemas [..]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Give users the ability to query data and modify the data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Support storage of very large amounts of data over long period of time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Enable durability – recovery of the database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Control access to data from many users at once</a:t>
            </a:r>
          </a:p>
          <a:p>
            <a:pPr marL="201168" lvl="1" indent="0">
              <a:buNone/>
            </a:pPr>
            <a:r>
              <a:rPr lang="en-US" dirty="0"/>
              <a:t>[Book, Ch.1]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0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D3934A-C90E-4B07-A992-A171F1AAB728}"/>
              </a:ext>
            </a:extLst>
          </p:cNvPr>
          <p:cNvGrpSpPr/>
          <p:nvPr/>
        </p:nvGrpSpPr>
        <p:grpSpPr>
          <a:xfrm>
            <a:off x="1322869" y="2071738"/>
            <a:ext cx="1781611" cy="2719717"/>
            <a:chOff x="1229708" y="2071739"/>
            <a:chExt cx="2123092" cy="25463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D920E7-9CDA-4785-9934-A18BCE36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708" y="2071739"/>
              <a:ext cx="2123092" cy="254635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5582DE-5876-4520-AF56-21D856634C0C}"/>
                </a:ext>
              </a:extLst>
            </p:cNvPr>
            <p:cNvSpPr txBox="1"/>
            <p:nvPr/>
          </p:nvSpPr>
          <p:spPr>
            <a:xfrm>
              <a:off x="1543960" y="3206954"/>
              <a:ext cx="1442521" cy="34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969F"/>
                  </a:solidFill>
                </a:rPr>
                <a:t>Database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6E1ED-7092-48C8-8BCC-3C3E47678F27}"/>
              </a:ext>
            </a:extLst>
          </p:cNvPr>
          <p:cNvGrpSpPr/>
          <p:nvPr/>
        </p:nvGrpSpPr>
        <p:grpSpPr>
          <a:xfrm>
            <a:off x="3863012" y="2222828"/>
            <a:ext cx="2481176" cy="2412343"/>
            <a:chOff x="3712044" y="2222828"/>
            <a:chExt cx="2481176" cy="24123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DC3129A-B8CE-429F-869B-53F9B88A1B4B}"/>
                </a:ext>
              </a:extLst>
            </p:cNvPr>
            <p:cNvSpPr/>
            <p:nvPr/>
          </p:nvSpPr>
          <p:spPr>
            <a:xfrm>
              <a:off x="3712044" y="2222828"/>
              <a:ext cx="468482" cy="2412343"/>
            </a:xfrm>
            <a:prstGeom prst="roundRect">
              <a:avLst>
                <a:gd name="adj" fmla="val 13312"/>
              </a:avLst>
            </a:prstGeom>
            <a:solidFill>
              <a:schemeClr val="bg1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969F"/>
                  </a:solidFill>
                </a:rPr>
                <a:t>DBMS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ACF042-BA98-4C02-AFBF-212351F4E823}"/>
                </a:ext>
              </a:extLst>
            </p:cNvPr>
            <p:cNvSpPr/>
            <p:nvPr/>
          </p:nvSpPr>
          <p:spPr>
            <a:xfrm>
              <a:off x="4228207" y="2233555"/>
              <a:ext cx="196501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Storage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F43368-81A0-4273-BBF1-048FF978247C}"/>
                </a:ext>
              </a:extLst>
            </p:cNvPr>
            <p:cNvSpPr/>
            <p:nvPr/>
          </p:nvSpPr>
          <p:spPr>
            <a:xfrm>
              <a:off x="4228207" y="2734111"/>
              <a:ext cx="194399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Management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5EE3A3-9229-48D6-A02F-6B7A70C3F5BB}"/>
                </a:ext>
              </a:extLst>
            </p:cNvPr>
            <p:cNvSpPr/>
            <p:nvPr/>
          </p:nvSpPr>
          <p:spPr>
            <a:xfrm>
              <a:off x="4228207" y="3234667"/>
              <a:ext cx="194399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Security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A23926-D67C-42AD-8EEE-B146CEF4B9AD}"/>
                </a:ext>
              </a:extLst>
            </p:cNvPr>
            <p:cNvSpPr/>
            <p:nvPr/>
          </p:nvSpPr>
          <p:spPr>
            <a:xfrm>
              <a:off x="4228207" y="3735222"/>
              <a:ext cx="194399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Queries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1B7C112-DB67-45D5-B8B0-A7C38B72E36E}"/>
                </a:ext>
              </a:extLst>
            </p:cNvPr>
            <p:cNvSpPr/>
            <p:nvPr/>
          </p:nvSpPr>
          <p:spPr>
            <a:xfrm>
              <a:off x="4228207" y="4235777"/>
              <a:ext cx="1965013" cy="399394"/>
            </a:xfrm>
            <a:prstGeom prst="roundRect">
              <a:avLst/>
            </a:prstGeom>
            <a:solidFill>
              <a:srgbClr val="00969F"/>
            </a:solidFill>
            <a:ln>
              <a:solidFill>
                <a:srgbClr val="0096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Administration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4DB0B0-977A-47FE-9F4A-FEE3A2B2BC30}"/>
              </a:ext>
            </a:extLst>
          </p:cNvPr>
          <p:cNvSpPr/>
          <p:nvPr/>
        </p:nvSpPr>
        <p:spPr>
          <a:xfrm>
            <a:off x="7058236" y="2216795"/>
            <a:ext cx="1450427" cy="2412343"/>
          </a:xfrm>
          <a:prstGeom prst="roundRect">
            <a:avLst>
              <a:gd name="adj" fmla="val 5505"/>
            </a:avLst>
          </a:prstGeom>
          <a:solidFill>
            <a:schemeClr val="bg1"/>
          </a:solidFill>
          <a:ln>
            <a:solidFill>
              <a:srgbClr val="009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rgbClr val="00969F"/>
                </a:solidFill>
              </a:rPr>
              <a:t>Software application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D1127F0-9167-48E1-B622-989DEBAFB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6414" y="2487101"/>
            <a:ext cx="1963612" cy="196361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4BA2595-9BA8-4E59-BF13-B54819D3F22F}"/>
              </a:ext>
            </a:extLst>
          </p:cNvPr>
          <p:cNvGrpSpPr/>
          <p:nvPr/>
        </p:nvGrpSpPr>
        <p:grpSpPr>
          <a:xfrm>
            <a:off x="3249235" y="3080916"/>
            <a:ext cx="457200" cy="795511"/>
            <a:chOff x="7106869" y="3229271"/>
            <a:chExt cx="457200" cy="795511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1987C69-2EAE-4B55-A7E4-C754739C3CCE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16E0163-E731-4F67-A89C-FA9751565584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F5D5AB-940A-402A-B744-4E15AFD387E0}"/>
              </a:ext>
            </a:extLst>
          </p:cNvPr>
          <p:cNvGrpSpPr/>
          <p:nvPr/>
        </p:nvGrpSpPr>
        <p:grpSpPr>
          <a:xfrm>
            <a:off x="6448737" y="3080916"/>
            <a:ext cx="457200" cy="795511"/>
            <a:chOff x="7106869" y="3229271"/>
            <a:chExt cx="457200" cy="795511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0F65758-7070-4366-B63B-5185B307CAF5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4B5E4D6-2050-4EC5-9255-E02A9D7D5EB5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2198CE-8C53-4C80-942A-097F00FE8477}"/>
              </a:ext>
            </a:extLst>
          </p:cNvPr>
          <p:cNvGrpSpPr/>
          <p:nvPr/>
        </p:nvGrpSpPr>
        <p:grpSpPr>
          <a:xfrm>
            <a:off x="8721695" y="3080916"/>
            <a:ext cx="457200" cy="795511"/>
            <a:chOff x="7106869" y="3229271"/>
            <a:chExt cx="457200" cy="795511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12D79FDA-36A7-4EFE-9E84-85DFD31EF4D3}"/>
                </a:ext>
              </a:extLst>
            </p:cNvPr>
            <p:cNvSpPr/>
            <p:nvPr/>
          </p:nvSpPr>
          <p:spPr>
            <a:xfrm>
              <a:off x="7106869" y="3841902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AE7BDC32-3C88-4FC7-A526-2D9AB9115AAB}"/>
                </a:ext>
              </a:extLst>
            </p:cNvPr>
            <p:cNvSpPr/>
            <p:nvPr/>
          </p:nvSpPr>
          <p:spPr>
            <a:xfrm flipH="1">
              <a:off x="7106869" y="3229271"/>
              <a:ext cx="4572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2BA15B-E759-4BA3-B548-C89957A6A910}"/>
              </a:ext>
            </a:extLst>
          </p:cNvPr>
          <p:cNvSpPr txBox="1"/>
          <p:nvPr/>
        </p:nvSpPr>
        <p:spPr>
          <a:xfrm>
            <a:off x="1568646" y="5429928"/>
            <a:ext cx="147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MariaDB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EFE107-C26F-4AFD-B028-38C9000B846A}"/>
              </a:ext>
            </a:extLst>
          </p:cNvPr>
          <p:cNvSpPr txBox="1"/>
          <p:nvPr/>
        </p:nvSpPr>
        <p:spPr>
          <a:xfrm>
            <a:off x="9569122" y="5429928"/>
            <a:ext cx="147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AEFF54-8A9C-43A7-B0ED-E9A77E21668A}"/>
              </a:ext>
            </a:extLst>
          </p:cNvPr>
          <p:cNvSpPr txBox="1"/>
          <p:nvPr/>
        </p:nvSpPr>
        <p:spPr>
          <a:xfrm>
            <a:off x="4379175" y="5429928"/>
            <a:ext cx="1716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Amazon Web 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AB1F39-A348-467C-A863-FE372BD95A1E}"/>
              </a:ext>
            </a:extLst>
          </p:cNvPr>
          <p:cNvSpPr txBox="1"/>
          <p:nvPr/>
        </p:nvSpPr>
        <p:spPr>
          <a:xfrm>
            <a:off x="7220589" y="5429928"/>
            <a:ext cx="147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Intelligence Application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308323-68D0-48F2-AE4F-3E58C6E4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6AEE3-E794-495D-82CD-1EC8C1C4084C}"/>
              </a:ext>
            </a:extLst>
          </p:cNvPr>
          <p:cNvSpPr txBox="1"/>
          <p:nvPr/>
        </p:nvSpPr>
        <p:spPr>
          <a:xfrm>
            <a:off x="466442" y="5054725"/>
            <a:ext cx="2913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REDI Data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425869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218C8B7-D698-4835-B1C7-75C06CC4D4FC}"/>
              </a:ext>
            </a:extLst>
          </p:cNvPr>
          <p:cNvSpPr/>
          <p:nvPr/>
        </p:nvSpPr>
        <p:spPr>
          <a:xfrm>
            <a:off x="1146303" y="1748518"/>
            <a:ext cx="1267841" cy="985353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271EAEE-F149-4D7B-B79B-E4EC26EB4D50}"/>
              </a:ext>
            </a:extLst>
          </p:cNvPr>
          <p:cNvSpPr/>
          <p:nvPr/>
        </p:nvSpPr>
        <p:spPr>
          <a:xfrm>
            <a:off x="1923784" y="1748517"/>
            <a:ext cx="5167298" cy="983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ATOMICITY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All-or-nothing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61EF2539-3931-4DD4-8AB6-A3ADBD3D30AE}"/>
              </a:ext>
            </a:extLst>
          </p:cNvPr>
          <p:cNvSpPr/>
          <p:nvPr/>
        </p:nvSpPr>
        <p:spPr>
          <a:xfrm>
            <a:off x="1146303" y="2829356"/>
            <a:ext cx="1267841" cy="985353"/>
          </a:xfrm>
          <a:prstGeom prst="homePlat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A8501887-D603-4BA1-95F5-6BA73C8C95A0}"/>
              </a:ext>
            </a:extLst>
          </p:cNvPr>
          <p:cNvSpPr/>
          <p:nvPr/>
        </p:nvSpPr>
        <p:spPr>
          <a:xfrm>
            <a:off x="1923784" y="2829355"/>
            <a:ext cx="5129628" cy="98535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CONSISTENCY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Data is in a consistent state when a transaction starts and when it ends.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D374F57-BE24-43BE-8BFC-C143859C5A68}"/>
              </a:ext>
            </a:extLst>
          </p:cNvPr>
          <p:cNvSpPr/>
          <p:nvPr/>
        </p:nvSpPr>
        <p:spPr>
          <a:xfrm>
            <a:off x="1146302" y="3951135"/>
            <a:ext cx="1329272" cy="985353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BCEA3C6-6B89-4E5E-919B-73080B7E0CB3}"/>
              </a:ext>
            </a:extLst>
          </p:cNvPr>
          <p:cNvSpPr/>
          <p:nvPr/>
        </p:nvSpPr>
        <p:spPr>
          <a:xfrm>
            <a:off x="1961454" y="3951134"/>
            <a:ext cx="5129628" cy="98535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ISOLATION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The intermediate state of a transaction is invisible to other transactions.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CADEFA1E-B144-43D1-A78C-1FF7AEFB07BA}"/>
              </a:ext>
            </a:extLst>
          </p:cNvPr>
          <p:cNvSpPr/>
          <p:nvPr/>
        </p:nvSpPr>
        <p:spPr>
          <a:xfrm>
            <a:off x="1146303" y="5056328"/>
            <a:ext cx="1329272" cy="98535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B469F5D0-41C6-4491-B417-E7798B5B6988}"/>
              </a:ext>
            </a:extLst>
          </p:cNvPr>
          <p:cNvSpPr/>
          <p:nvPr/>
        </p:nvSpPr>
        <p:spPr>
          <a:xfrm>
            <a:off x="1961454" y="5056327"/>
            <a:ext cx="5091957" cy="98304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DURABILITY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If transaction successfully completes, the effect on DB must never be lost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7387109-BEE4-43FB-9D43-A7F938645E05}"/>
              </a:ext>
            </a:extLst>
          </p:cNvPr>
          <p:cNvSpPr txBox="1">
            <a:spLocks/>
          </p:cNvSpPr>
          <p:nvPr/>
        </p:nvSpPr>
        <p:spPr>
          <a:xfrm>
            <a:off x="900056" y="1020693"/>
            <a:ext cx="10058400" cy="63002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Transaction – one or more database operations that is considered as unit of a work.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90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666A"/>
      </a:dk2>
      <a:lt2>
        <a:srgbClr val="A7A8AA"/>
      </a:lt2>
      <a:accent1>
        <a:srgbClr val="BA0C2F"/>
      </a:accent1>
      <a:accent2>
        <a:srgbClr val="BA0C2F"/>
      </a:accent2>
      <a:accent3>
        <a:srgbClr val="008A86"/>
      </a:accent3>
      <a:accent4>
        <a:srgbClr val="ED8B00"/>
      </a:accent4>
      <a:accent5>
        <a:srgbClr val="A8AA19"/>
      </a:accent5>
      <a:accent6>
        <a:srgbClr val="C05131"/>
      </a:accent6>
      <a:hlink>
        <a:srgbClr val="008A86"/>
      </a:hlink>
      <a:folHlink>
        <a:srgbClr val="BA0C2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1592</Words>
  <Application>Microsoft Office PowerPoint</Application>
  <PresentationFormat>Widescreen</PresentationFormat>
  <Paragraphs>311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Retrospect</vt:lpstr>
      <vt:lpstr>PowerPoint Presentation</vt:lpstr>
      <vt:lpstr>SQL Training</vt:lpstr>
      <vt:lpstr>PowerPoint Presentation</vt:lpstr>
      <vt:lpstr>PowerPoint Presentation</vt:lpstr>
      <vt:lpstr>References</vt:lpstr>
      <vt:lpstr>What is a “database”?</vt:lpstr>
      <vt:lpstr>Database Management Systems</vt:lpstr>
      <vt:lpstr>DBMS</vt:lpstr>
      <vt:lpstr>PowerPoint Presentation</vt:lpstr>
      <vt:lpstr>PowerPoint Presentation</vt:lpstr>
      <vt:lpstr>DBMS Types</vt:lpstr>
      <vt:lpstr>Relational DBMS</vt:lpstr>
      <vt:lpstr>Example – relation “Categories”</vt:lpstr>
      <vt:lpstr>Keys of Relation</vt:lpstr>
      <vt:lpstr>Northwind Database</vt:lpstr>
      <vt:lpstr>PowerPoint Presentation</vt:lpstr>
      <vt:lpstr>Structured Query Language (SQL)</vt:lpstr>
      <vt:lpstr>Defining a Relation Schema in SQL</vt:lpstr>
      <vt:lpstr>Relations in SQL</vt:lpstr>
      <vt:lpstr>PowerPoint Presentation</vt:lpstr>
      <vt:lpstr>PowerPoint Presentation</vt:lpstr>
      <vt:lpstr>Northwind</vt:lpstr>
      <vt:lpstr>Other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Gregory Rule</dc:creator>
  <cp:lastModifiedBy>Inese Berzina</cp:lastModifiedBy>
  <cp:revision>132</cp:revision>
  <dcterms:created xsi:type="dcterms:W3CDTF">2017-06-25T02:05:31Z</dcterms:created>
  <dcterms:modified xsi:type="dcterms:W3CDTF">2023-09-29T14:55:31Z</dcterms:modified>
</cp:coreProperties>
</file>