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73" r:id="rId4"/>
    <p:sldId id="276" r:id="rId5"/>
    <p:sldId id="274" r:id="rId6"/>
    <p:sldId id="269" r:id="rId7"/>
    <p:sldId id="270" r:id="rId8"/>
    <p:sldId id="279" r:id="rId9"/>
    <p:sldId id="275" r:id="rId10"/>
    <p:sldId id="304" r:id="rId11"/>
    <p:sldId id="281" r:id="rId12"/>
    <p:sldId id="282" r:id="rId13"/>
    <p:sldId id="287" r:id="rId14"/>
    <p:sldId id="289" r:id="rId15"/>
    <p:sldId id="283" r:id="rId16"/>
    <p:sldId id="290" r:id="rId17"/>
    <p:sldId id="305" r:id="rId18"/>
    <p:sldId id="306" r:id="rId19"/>
    <p:sldId id="284" r:id="rId20"/>
    <p:sldId id="295" r:id="rId21"/>
    <p:sldId id="293" r:id="rId22"/>
    <p:sldId id="298" r:id="rId23"/>
    <p:sldId id="294" r:id="rId24"/>
    <p:sldId id="299" r:id="rId25"/>
    <p:sldId id="302" r:id="rId26"/>
    <p:sldId id="301" r:id="rId27"/>
    <p:sldId id="30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3605"/>
  </p:normalViewPr>
  <p:slideViewPr>
    <p:cSldViewPr snapToGrid="0" snapToObjects="1">
      <p:cViewPr varScale="1">
        <p:scale>
          <a:sx n="114" d="100"/>
          <a:sy n="114" d="100"/>
        </p:scale>
        <p:origin x="46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9C0B27-DFC1-2B46-8CCD-1DD3442246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6A93F-9DD3-2540-B356-F5547ED517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151AC-2306-A542-BB2B-C6FEBB4FD55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4B008-7607-6644-9176-1A924B33CB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84ABF-46DE-484A-A272-3A7441CFC6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B8F53-9D2C-A54A-BBC0-578A524B5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60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A8E01-7E16-9C44-8C1B-E42DC6DD6C95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46021-F3BC-2C44-93EC-B2E34AEC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32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 schema diagram.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46021-F3BC-2C44-93EC-B2E34AEC9A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8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9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3FFCB5A-5456-0849-9F48-A99B33BD13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76245" y="6466049"/>
            <a:ext cx="1523600" cy="3373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17AE5D-DA4A-4142-9E1B-4919D2317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3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903C682-E4A1-AD4B-94D5-FA6C6298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9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8F979B1-E7AC-C944-B844-2C04002C97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76245" y="6466049"/>
            <a:ext cx="1523600" cy="3373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17AE5D-DA4A-4142-9E1B-4919D2317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9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78F8A9-6441-DE49-833B-8A6E7E9878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76245" y="6466049"/>
            <a:ext cx="1523600" cy="3373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009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49BF5D-73F9-BD45-926F-110E33FBB3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76245" y="6466049"/>
            <a:ext cx="1523600" cy="3373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009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07F8E5-2529-554F-8810-9EE662CF5C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76245" y="6466049"/>
            <a:ext cx="1523600" cy="33733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9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9D5FBE2-8622-C846-82BF-0D63DEE2CDE9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rcRect/>
          <a:stretch/>
        </p:blipFill>
        <p:spPr>
          <a:xfrm>
            <a:off x="176245" y="6466049"/>
            <a:ext cx="1523600" cy="3373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1" r:id="rId10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phacodingskills.com/sqlite/notes/sqlite-operators-precedence.php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online.com/#urldb=https://raw.githubusercontent.com/jpwhite3/northwind-SQLite3/master/dist/northwind.db" TargetMode="External"/><Relationship Id="rId2" Type="http://schemas.openxmlformats.org/officeDocument/2006/relationships/hyperlink" Target="http://infolab.stanford.edu/~ullman/dscb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resource.com/mysql-exercises/northwind/products-table-exercises/" TargetMode="External"/><Relationship Id="rId5" Type="http://schemas.openxmlformats.org/officeDocument/2006/relationships/hyperlink" Target="https://en.wikiversity.org/wiki/Database_Examples/Northwind" TargetMode="External"/><Relationship Id="rId4" Type="http://schemas.openxmlformats.org/officeDocument/2006/relationships/hyperlink" Target="https://www.alphacodingskills.com/sqlite/notes/sqlite-operators-precedence.ph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8543" y="4633354"/>
            <a:ext cx="10058400" cy="709714"/>
          </a:xfrm>
        </p:spPr>
        <p:txBody>
          <a:bodyPr>
            <a:normAutofit/>
          </a:bodyPr>
          <a:lstStyle/>
          <a:p>
            <a:pPr algn="ctr"/>
            <a:r>
              <a:rPr lang="en-US" sz="1800"/>
              <a:t>Research, </a:t>
            </a:r>
            <a:r>
              <a:rPr lang="en-US" sz="1800" dirty="0"/>
              <a:t>evaluation and data insights team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763631-6911-1449-B1AB-54FE85FFB3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38098" y="1673945"/>
            <a:ext cx="8315804" cy="174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50CE-F7F5-4933-AA04-BB8A1B9E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98CB-31F7-4EFC-917E-BFA7A0105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5 data types in SQLite:</a:t>
            </a:r>
          </a:p>
          <a:p>
            <a:pPr lvl="1"/>
            <a:r>
              <a:rPr lang="en-US" dirty="0"/>
              <a:t>NULL:  The value is a NULL value.</a:t>
            </a:r>
          </a:p>
          <a:p>
            <a:pPr lvl="1"/>
            <a:r>
              <a:rPr lang="en-US" dirty="0"/>
              <a:t>INTEGER: The value is a signed integer, stored in 0, 1, 2, 3, 4, 6, or 8 bytes depending on the magnitude of the value.</a:t>
            </a:r>
          </a:p>
          <a:p>
            <a:pPr lvl="1"/>
            <a:r>
              <a:rPr lang="en-US" dirty="0"/>
              <a:t>REAL: The value is a floating point value, stored as an 8-byte IEEE floating point number.</a:t>
            </a:r>
          </a:p>
          <a:p>
            <a:pPr lvl="1"/>
            <a:r>
              <a:rPr lang="en-US" dirty="0"/>
              <a:t>TEXT: The value is a text string, stored using the database encoding (UTF-8, UTF-16BE or UTF-16LE).</a:t>
            </a:r>
          </a:p>
          <a:p>
            <a:pPr lvl="1"/>
            <a:r>
              <a:rPr lang="en-US" dirty="0"/>
              <a:t>BLOB: The value is a blob of data, stored exactly as it was input.</a:t>
            </a:r>
          </a:p>
          <a:p>
            <a:pPr marL="201168" lvl="1" indent="0">
              <a:buNone/>
            </a:pPr>
            <a:r>
              <a:rPr lang="en-US" dirty="0"/>
              <a:t>	[SQLite Datatypes]</a:t>
            </a:r>
          </a:p>
          <a:p>
            <a:r>
              <a:rPr lang="en-US" dirty="0"/>
              <a:t>Some manipulations can only happen to certain types.</a:t>
            </a:r>
          </a:p>
          <a:p>
            <a:r>
              <a:rPr lang="en-US" dirty="0"/>
              <a:t>For more information: https://www.sqlite.org/datatype3.html</a:t>
            </a:r>
          </a:p>
        </p:txBody>
      </p:sp>
    </p:spTree>
    <p:extLst>
      <p:ext uri="{BB962C8B-B14F-4D97-AF65-F5344CB8AC3E}">
        <p14:creationId xmlns:p14="http://schemas.microsoft.com/office/powerpoint/2010/main" val="294100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A911-9802-4412-8A39-BC7E53EF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filters: WHERE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6F347-CC06-47DC-8B5A-FEABA9674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49261" cy="4250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query to get discontinued Product list (Product ID and name):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ProductID,ProductName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Products </a:t>
            </a:r>
          </a:p>
          <a:p>
            <a:pPr marL="0" indent="0">
              <a:buNone/>
            </a:pPr>
            <a:r>
              <a:rPr lang="en-US" dirty="0"/>
              <a:t>WHERE Discontinued='1'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5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6698-9E99-481C-A2D7-CA858E750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Logic: AND, OR, NOT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A1250-A35A-4F52-8B6A-F0BF723E6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938002" cy="4023360"/>
          </a:xfrm>
        </p:spPr>
        <p:txBody>
          <a:bodyPr/>
          <a:lstStyle/>
          <a:p>
            <a:r>
              <a:rPr lang="en-US" dirty="0"/>
              <a:t>AND, OR, and NOT are Boolean Operators that we use to filter data</a:t>
            </a:r>
          </a:p>
          <a:p>
            <a:r>
              <a:rPr lang="en-US" dirty="0"/>
              <a:t>Order of operations (OOO) apply</a:t>
            </a:r>
          </a:p>
          <a:p>
            <a:pPr lvl="1"/>
            <a:r>
              <a:rPr lang="en-US" dirty="0"/>
              <a:t>Just like PEMDAS, the order you put your Boolean logic in can change the outcome of your query</a:t>
            </a:r>
          </a:p>
          <a:p>
            <a:pPr lvl="1"/>
            <a:r>
              <a:rPr lang="en-US" dirty="0"/>
              <a:t>Enforce your intended interpretation with parenthesis</a:t>
            </a:r>
          </a:p>
          <a:p>
            <a:pPr lvl="1"/>
            <a:r>
              <a:rPr lang="en-US" dirty="0"/>
              <a:t>Order of operations can vary from language to language,  OOO for SQLite: </a:t>
            </a:r>
            <a:br>
              <a:rPr lang="en-US" dirty="0"/>
            </a:br>
            <a:r>
              <a:rPr lang="en-US" dirty="0">
                <a:hlinkClick r:id="rId2"/>
              </a:rPr>
              <a:t>https://www.alphacodingskills.com/sqlite/notes/sqlite-operators-precedence.php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4272ED-4B9D-4405-8889-8CF436197EFE}"/>
              </a:ext>
            </a:extLst>
          </p:cNvPr>
          <p:cNvGrpSpPr/>
          <p:nvPr/>
        </p:nvGrpSpPr>
        <p:grpSpPr>
          <a:xfrm>
            <a:off x="9644709" y="2303007"/>
            <a:ext cx="1303675" cy="713232"/>
            <a:chOff x="9555228" y="3648457"/>
            <a:chExt cx="1303675" cy="71323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0334CE6-944E-4C5B-A5D5-CB9F2BFE2A9D}"/>
                </a:ext>
              </a:extLst>
            </p:cNvPr>
            <p:cNvSpPr/>
            <p:nvPr/>
          </p:nvSpPr>
          <p:spPr>
            <a:xfrm>
              <a:off x="9555228" y="3648457"/>
              <a:ext cx="749808" cy="713232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2ED152E-B762-48BB-8B76-E2A6BB3C3548}"/>
                </a:ext>
              </a:extLst>
            </p:cNvPr>
            <p:cNvSpPr/>
            <p:nvPr/>
          </p:nvSpPr>
          <p:spPr>
            <a:xfrm>
              <a:off x="10109095" y="3648457"/>
              <a:ext cx="749808" cy="713232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F5F3ACB-8709-417B-892D-874990922FCE}"/>
                </a:ext>
              </a:extLst>
            </p:cNvPr>
            <p:cNvSpPr/>
            <p:nvPr/>
          </p:nvSpPr>
          <p:spPr>
            <a:xfrm>
              <a:off x="10115065" y="3766553"/>
              <a:ext cx="195941" cy="477040"/>
            </a:xfrm>
            <a:custGeom>
              <a:avLst/>
              <a:gdLst>
                <a:gd name="connsiteX0" fmla="*/ 97971 w 195941"/>
                <a:gd name="connsiteY0" fmla="*/ 0 h 477040"/>
                <a:gd name="connsiteX1" fmla="*/ 131913 w 195941"/>
                <a:gd name="connsiteY1" fmla="*/ 39133 h 477040"/>
                <a:gd name="connsiteX2" fmla="*/ 195941 w 195941"/>
                <a:gd name="connsiteY2" fmla="*/ 238520 h 477040"/>
                <a:gd name="connsiteX3" fmla="*/ 131913 w 195941"/>
                <a:gd name="connsiteY3" fmla="*/ 437908 h 477040"/>
                <a:gd name="connsiteX4" fmla="*/ 97971 w 195941"/>
                <a:gd name="connsiteY4" fmla="*/ 477040 h 477040"/>
                <a:gd name="connsiteX5" fmla="*/ 64028 w 195941"/>
                <a:gd name="connsiteY5" fmla="*/ 437908 h 477040"/>
                <a:gd name="connsiteX6" fmla="*/ 0 w 195941"/>
                <a:gd name="connsiteY6" fmla="*/ 238520 h 477040"/>
                <a:gd name="connsiteX7" fmla="*/ 64028 w 195941"/>
                <a:gd name="connsiteY7" fmla="*/ 39133 h 47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941" h="477040">
                  <a:moveTo>
                    <a:pt x="97971" y="0"/>
                  </a:moveTo>
                  <a:lnTo>
                    <a:pt x="131913" y="39133"/>
                  </a:lnTo>
                  <a:cubicBezTo>
                    <a:pt x="172337" y="96049"/>
                    <a:pt x="195941" y="164662"/>
                    <a:pt x="195941" y="238520"/>
                  </a:cubicBezTo>
                  <a:cubicBezTo>
                    <a:pt x="195941" y="312378"/>
                    <a:pt x="172337" y="380991"/>
                    <a:pt x="131913" y="437908"/>
                  </a:cubicBezTo>
                  <a:lnTo>
                    <a:pt x="97971" y="477040"/>
                  </a:lnTo>
                  <a:lnTo>
                    <a:pt x="64028" y="437908"/>
                  </a:lnTo>
                  <a:cubicBezTo>
                    <a:pt x="23604" y="380991"/>
                    <a:pt x="0" y="312378"/>
                    <a:pt x="0" y="238520"/>
                  </a:cubicBezTo>
                  <a:cubicBezTo>
                    <a:pt x="0" y="164662"/>
                    <a:pt x="23604" y="96049"/>
                    <a:pt x="64028" y="3913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FAB0DE4-9441-4080-92DF-0329124A8E4B}"/>
              </a:ext>
            </a:extLst>
          </p:cNvPr>
          <p:cNvGrpSpPr/>
          <p:nvPr/>
        </p:nvGrpSpPr>
        <p:grpSpPr>
          <a:xfrm>
            <a:off x="9651478" y="4242948"/>
            <a:ext cx="1302076" cy="713232"/>
            <a:chOff x="9181923" y="4705361"/>
            <a:chExt cx="1302076" cy="71323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135ED02-D577-4261-A42E-79EFBADA4818}"/>
                </a:ext>
              </a:extLst>
            </p:cNvPr>
            <p:cNvSpPr/>
            <p:nvPr/>
          </p:nvSpPr>
          <p:spPr>
            <a:xfrm>
              <a:off x="9734191" y="4705361"/>
              <a:ext cx="749808" cy="713232"/>
            </a:xfrm>
            <a:prstGeom prst="ellips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8A42505-01F8-4D83-95A2-C8270C1254F0}"/>
                </a:ext>
              </a:extLst>
            </p:cNvPr>
            <p:cNvGrpSpPr/>
            <p:nvPr/>
          </p:nvGrpSpPr>
          <p:grpSpPr>
            <a:xfrm>
              <a:off x="9181923" y="4705361"/>
              <a:ext cx="751582" cy="713232"/>
              <a:chOff x="7974903" y="3093716"/>
              <a:chExt cx="751582" cy="713232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22F90CD-998A-4184-B77D-7D15CE7B86AC}"/>
                  </a:ext>
                </a:extLst>
              </p:cNvPr>
              <p:cNvSpPr/>
              <p:nvPr/>
            </p:nvSpPr>
            <p:spPr>
              <a:xfrm>
                <a:off x="7976677" y="3093716"/>
                <a:ext cx="749808" cy="713232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1CD947E-0710-441D-A2F5-38BC5E912117}"/>
                  </a:ext>
                </a:extLst>
              </p:cNvPr>
              <p:cNvSpPr/>
              <p:nvPr/>
            </p:nvSpPr>
            <p:spPr>
              <a:xfrm>
                <a:off x="7974903" y="3093716"/>
                <a:ext cx="651838" cy="713232"/>
              </a:xfrm>
              <a:custGeom>
                <a:avLst/>
                <a:gdLst>
                  <a:gd name="connsiteX0" fmla="*/ 374904 w 651838"/>
                  <a:gd name="connsiteY0" fmla="*/ 0 h 713232"/>
                  <a:gd name="connsiteX1" fmla="*/ 640001 w 651838"/>
                  <a:gd name="connsiteY1" fmla="*/ 104451 h 713232"/>
                  <a:gd name="connsiteX2" fmla="*/ 651838 w 651838"/>
                  <a:gd name="connsiteY2" fmla="*/ 118096 h 713232"/>
                  <a:gd name="connsiteX3" fmla="*/ 617895 w 651838"/>
                  <a:gd name="connsiteY3" fmla="*/ 157229 h 713232"/>
                  <a:gd name="connsiteX4" fmla="*/ 553867 w 651838"/>
                  <a:gd name="connsiteY4" fmla="*/ 356616 h 713232"/>
                  <a:gd name="connsiteX5" fmla="*/ 617895 w 651838"/>
                  <a:gd name="connsiteY5" fmla="*/ 556004 h 713232"/>
                  <a:gd name="connsiteX6" fmla="*/ 651838 w 651838"/>
                  <a:gd name="connsiteY6" fmla="*/ 595136 h 713232"/>
                  <a:gd name="connsiteX7" fmla="*/ 640001 w 651838"/>
                  <a:gd name="connsiteY7" fmla="*/ 608782 h 713232"/>
                  <a:gd name="connsiteX8" fmla="*/ 374904 w 651838"/>
                  <a:gd name="connsiteY8" fmla="*/ 713232 h 713232"/>
                  <a:gd name="connsiteX9" fmla="*/ 0 w 651838"/>
                  <a:gd name="connsiteY9" fmla="*/ 356616 h 713232"/>
                  <a:gd name="connsiteX10" fmla="*/ 374904 w 651838"/>
                  <a:gd name="connsiteY10" fmla="*/ 0 h 71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1838" h="713232">
                    <a:moveTo>
                      <a:pt x="374904" y="0"/>
                    </a:moveTo>
                    <a:cubicBezTo>
                      <a:pt x="478431" y="0"/>
                      <a:pt x="572157" y="39916"/>
                      <a:pt x="640001" y="104451"/>
                    </a:cubicBezTo>
                    <a:lnTo>
                      <a:pt x="651838" y="118096"/>
                    </a:lnTo>
                    <a:lnTo>
                      <a:pt x="617895" y="157229"/>
                    </a:lnTo>
                    <a:cubicBezTo>
                      <a:pt x="577471" y="214145"/>
                      <a:pt x="553867" y="282759"/>
                      <a:pt x="553867" y="356616"/>
                    </a:cubicBezTo>
                    <a:cubicBezTo>
                      <a:pt x="553867" y="430474"/>
                      <a:pt x="577471" y="499088"/>
                      <a:pt x="617895" y="556004"/>
                    </a:cubicBezTo>
                    <a:lnTo>
                      <a:pt x="651838" y="595136"/>
                    </a:lnTo>
                    <a:lnTo>
                      <a:pt x="640001" y="608782"/>
                    </a:lnTo>
                    <a:cubicBezTo>
                      <a:pt x="572157" y="673317"/>
                      <a:pt x="478431" y="713232"/>
                      <a:pt x="374904" y="713232"/>
                    </a:cubicBezTo>
                    <a:cubicBezTo>
                      <a:pt x="167850" y="713232"/>
                      <a:pt x="0" y="553570"/>
                      <a:pt x="0" y="356616"/>
                    </a:cubicBezTo>
                    <a:cubicBezTo>
                      <a:pt x="0" y="159662"/>
                      <a:pt x="167850" y="0"/>
                      <a:pt x="3749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FAB2A44-199F-403F-A814-1C8CE7418EEE}"/>
              </a:ext>
            </a:extLst>
          </p:cNvPr>
          <p:cNvSpPr txBox="1"/>
          <p:nvPr/>
        </p:nvSpPr>
        <p:spPr>
          <a:xfrm>
            <a:off x="7908149" y="3088213"/>
            <a:ext cx="74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D75113-7492-4042-B470-D6EC8CB528AB}"/>
              </a:ext>
            </a:extLst>
          </p:cNvPr>
          <p:cNvSpPr txBox="1"/>
          <p:nvPr/>
        </p:nvSpPr>
        <p:spPr>
          <a:xfrm>
            <a:off x="10019613" y="3134335"/>
            <a:ext cx="57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44FC15-5AF7-408B-A00B-D19BF2F07E1E}"/>
              </a:ext>
            </a:extLst>
          </p:cNvPr>
          <p:cNvSpPr txBox="1"/>
          <p:nvPr/>
        </p:nvSpPr>
        <p:spPr>
          <a:xfrm>
            <a:off x="7965091" y="5025482"/>
            <a:ext cx="74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11DCD8-DDDD-4F8A-AD92-A99F745C2CD8}"/>
              </a:ext>
            </a:extLst>
          </p:cNvPr>
          <p:cNvSpPr txBox="1"/>
          <p:nvPr/>
        </p:nvSpPr>
        <p:spPr>
          <a:xfrm>
            <a:off x="10000714" y="5043843"/>
            <a:ext cx="74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D08494-FFEE-465C-B4B5-4AF93A010F26}"/>
              </a:ext>
            </a:extLst>
          </p:cNvPr>
          <p:cNvSpPr txBox="1"/>
          <p:nvPr/>
        </p:nvSpPr>
        <p:spPr>
          <a:xfrm>
            <a:off x="9810002" y="2486466"/>
            <a:ext cx="33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3F5C0D-F209-432A-AD8E-A20A8AD4C7D1}"/>
              </a:ext>
            </a:extLst>
          </p:cNvPr>
          <p:cNvSpPr txBox="1"/>
          <p:nvPr/>
        </p:nvSpPr>
        <p:spPr>
          <a:xfrm>
            <a:off x="9833319" y="4408404"/>
            <a:ext cx="33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6F8494-5939-46A4-8DF1-55951F1C570A}"/>
              </a:ext>
            </a:extLst>
          </p:cNvPr>
          <p:cNvGrpSpPr/>
          <p:nvPr/>
        </p:nvGrpSpPr>
        <p:grpSpPr>
          <a:xfrm>
            <a:off x="7631216" y="2303007"/>
            <a:ext cx="1303675" cy="713232"/>
            <a:chOff x="7631216" y="2303007"/>
            <a:chExt cx="1303675" cy="71323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4F929AE-79C4-4A98-B0B7-3E73E7C9DF8A}"/>
                </a:ext>
              </a:extLst>
            </p:cNvPr>
            <p:cNvGrpSpPr/>
            <p:nvPr/>
          </p:nvGrpSpPr>
          <p:grpSpPr>
            <a:xfrm>
              <a:off x="7631216" y="2303007"/>
              <a:ext cx="1303675" cy="713232"/>
              <a:chOff x="9368576" y="2496312"/>
              <a:chExt cx="1303675" cy="71323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6BF9D86-6B52-4838-B6B8-A9287F19745B}"/>
                  </a:ext>
                </a:extLst>
              </p:cNvPr>
              <p:cNvGrpSpPr/>
              <p:nvPr/>
            </p:nvGrpSpPr>
            <p:grpSpPr>
              <a:xfrm>
                <a:off x="9368576" y="2496312"/>
                <a:ext cx="1303675" cy="713232"/>
                <a:chOff x="9442578" y="2496312"/>
                <a:chExt cx="1303675" cy="713232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8D13E86C-1623-4718-8228-0B4683C6B156}"/>
                    </a:ext>
                  </a:extLst>
                </p:cNvPr>
                <p:cNvSpPr/>
                <p:nvPr/>
              </p:nvSpPr>
              <p:spPr>
                <a:xfrm>
                  <a:off x="9442578" y="2496312"/>
                  <a:ext cx="749808" cy="71323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B8B00C96-F0BC-4896-9F72-83D858A2428D}"/>
                    </a:ext>
                  </a:extLst>
                </p:cNvPr>
                <p:cNvSpPr/>
                <p:nvPr/>
              </p:nvSpPr>
              <p:spPr>
                <a:xfrm>
                  <a:off x="9996445" y="2496312"/>
                  <a:ext cx="749808" cy="71323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9DF8B69-951F-419D-8E4D-C3B09EC895F9}"/>
                  </a:ext>
                </a:extLst>
              </p:cNvPr>
              <p:cNvSpPr/>
              <p:nvPr/>
            </p:nvSpPr>
            <p:spPr>
              <a:xfrm>
                <a:off x="9922443" y="2614408"/>
                <a:ext cx="195941" cy="477040"/>
              </a:xfrm>
              <a:custGeom>
                <a:avLst/>
                <a:gdLst>
                  <a:gd name="connsiteX0" fmla="*/ 97971 w 195941"/>
                  <a:gd name="connsiteY0" fmla="*/ 0 h 477040"/>
                  <a:gd name="connsiteX1" fmla="*/ 131913 w 195941"/>
                  <a:gd name="connsiteY1" fmla="*/ 39133 h 477040"/>
                  <a:gd name="connsiteX2" fmla="*/ 195941 w 195941"/>
                  <a:gd name="connsiteY2" fmla="*/ 238520 h 477040"/>
                  <a:gd name="connsiteX3" fmla="*/ 131913 w 195941"/>
                  <a:gd name="connsiteY3" fmla="*/ 437908 h 477040"/>
                  <a:gd name="connsiteX4" fmla="*/ 97971 w 195941"/>
                  <a:gd name="connsiteY4" fmla="*/ 477040 h 477040"/>
                  <a:gd name="connsiteX5" fmla="*/ 64028 w 195941"/>
                  <a:gd name="connsiteY5" fmla="*/ 437908 h 477040"/>
                  <a:gd name="connsiteX6" fmla="*/ 0 w 195941"/>
                  <a:gd name="connsiteY6" fmla="*/ 238520 h 477040"/>
                  <a:gd name="connsiteX7" fmla="*/ 64028 w 195941"/>
                  <a:gd name="connsiteY7" fmla="*/ 39133 h 477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941" h="477040">
                    <a:moveTo>
                      <a:pt x="97971" y="0"/>
                    </a:moveTo>
                    <a:lnTo>
                      <a:pt x="131913" y="39133"/>
                    </a:lnTo>
                    <a:cubicBezTo>
                      <a:pt x="172337" y="96049"/>
                      <a:pt x="195941" y="164662"/>
                      <a:pt x="195941" y="238520"/>
                    </a:cubicBezTo>
                    <a:cubicBezTo>
                      <a:pt x="195941" y="312378"/>
                      <a:pt x="172337" y="380991"/>
                      <a:pt x="131913" y="437908"/>
                    </a:cubicBezTo>
                    <a:lnTo>
                      <a:pt x="97971" y="477040"/>
                    </a:lnTo>
                    <a:lnTo>
                      <a:pt x="64028" y="437908"/>
                    </a:lnTo>
                    <a:cubicBezTo>
                      <a:pt x="23604" y="380991"/>
                      <a:pt x="0" y="312378"/>
                      <a:pt x="0" y="238520"/>
                    </a:cubicBezTo>
                    <a:cubicBezTo>
                      <a:pt x="0" y="164662"/>
                      <a:pt x="23604" y="96049"/>
                      <a:pt x="64028" y="39133"/>
                    </a:cubicBezTo>
                    <a:close/>
                  </a:path>
                </a:pathLst>
              </a:custGeom>
              <a:solidFill>
                <a:srgbClr val="C00000"/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B77D9B-D784-4E25-B5C1-EEC52C4EF470}"/>
                </a:ext>
              </a:extLst>
            </p:cNvPr>
            <p:cNvSpPr txBox="1"/>
            <p:nvPr/>
          </p:nvSpPr>
          <p:spPr>
            <a:xfrm>
              <a:off x="7784654" y="2491375"/>
              <a:ext cx="334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C02BE7-446A-4F8F-A8D3-A84B20826ECD}"/>
                </a:ext>
              </a:extLst>
            </p:cNvPr>
            <p:cNvSpPr txBox="1"/>
            <p:nvPr/>
          </p:nvSpPr>
          <p:spPr>
            <a:xfrm>
              <a:off x="8423024" y="2491002"/>
              <a:ext cx="334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16D5E38-C8D1-4D28-8953-46DA44D5AB82}"/>
              </a:ext>
            </a:extLst>
          </p:cNvPr>
          <p:cNvGrpSpPr/>
          <p:nvPr/>
        </p:nvGrpSpPr>
        <p:grpSpPr>
          <a:xfrm>
            <a:off x="7908149" y="4223379"/>
            <a:ext cx="749808" cy="713232"/>
            <a:chOff x="7965091" y="4223379"/>
            <a:chExt cx="749808" cy="71323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CD17434-959E-4574-927A-4571261DBC85}"/>
                </a:ext>
              </a:extLst>
            </p:cNvPr>
            <p:cNvSpPr/>
            <p:nvPr/>
          </p:nvSpPr>
          <p:spPr>
            <a:xfrm>
              <a:off x="7965091" y="4223379"/>
              <a:ext cx="749808" cy="71323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51AB21-5B66-4675-8FC3-B73A294F48C2}"/>
                </a:ext>
              </a:extLst>
            </p:cNvPr>
            <p:cNvSpPr txBox="1"/>
            <p:nvPr/>
          </p:nvSpPr>
          <p:spPr>
            <a:xfrm>
              <a:off x="8169112" y="4394810"/>
              <a:ext cx="334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7583BA3-BF90-4F84-A4F9-0DC2712837BA}"/>
              </a:ext>
            </a:extLst>
          </p:cNvPr>
          <p:cNvSpPr txBox="1"/>
          <p:nvPr/>
        </p:nvSpPr>
        <p:spPr>
          <a:xfrm>
            <a:off x="10461403" y="2486466"/>
            <a:ext cx="33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0AB9F1-2D1B-4C01-881D-42F8DEF240D1}"/>
              </a:ext>
            </a:extLst>
          </p:cNvPr>
          <p:cNvSpPr txBox="1"/>
          <p:nvPr/>
        </p:nvSpPr>
        <p:spPr>
          <a:xfrm>
            <a:off x="10461402" y="4408404"/>
            <a:ext cx="33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6606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34DF-36C6-4756-96A7-DF342195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AND, OR,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18ECC-4AB3-451E-83BA-02240934C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379373" cy="973665"/>
          </a:xfrm>
        </p:spPr>
        <p:txBody>
          <a:bodyPr/>
          <a:lstStyle/>
          <a:p>
            <a:pPr algn="just"/>
            <a:r>
              <a:rPr lang="en-US" dirty="0"/>
              <a:t>A quick stop in math town – these are the truth tables for AND (∧), OR (</a:t>
            </a:r>
            <a:r>
              <a:rPr lang="en-US" dirty="0">
                <a:latin typeface="KaTeX_Main"/>
              </a:rPr>
              <a:t>∨) and NOT (</a:t>
            </a:r>
            <a:r>
              <a:rPr lang="en-US" dirty="0"/>
              <a:t>¬). Just like other forms of algebra, these can be set up in elaborate formulas and solved. This allows for maximum control of the output you receive from your dataset!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utoShape 2" descr="Welcome to Real Digital">
            <a:extLst>
              <a:ext uri="{FF2B5EF4-FFF2-40B4-BE49-F238E27FC236}">
                <a16:creationId xmlns:a16="http://schemas.microsoft.com/office/drawing/2014/main" id="{4C2AF819-CE91-4736-9BF4-6F0053F899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0821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E7E02DC-B474-4F1B-9630-A3E18AC2E102}"/>
              </a:ext>
            </a:extLst>
          </p:cNvPr>
          <p:cNvSpPr txBox="1">
            <a:spLocks/>
          </p:cNvSpPr>
          <p:nvPr/>
        </p:nvSpPr>
        <p:spPr>
          <a:xfrm>
            <a:off x="1097278" y="3064937"/>
            <a:ext cx="2669177" cy="973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00969F"/>
                </a:solidFill>
              </a:rPr>
              <a:t>AND</a:t>
            </a:r>
            <a:r>
              <a:rPr lang="en-US" dirty="0"/>
              <a:t>, where A is condition 1 and B is condition 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1912564-19FC-4279-A051-36347F0FAAF5}"/>
              </a:ext>
            </a:extLst>
          </p:cNvPr>
          <p:cNvSpPr txBox="1">
            <a:spLocks/>
          </p:cNvSpPr>
          <p:nvPr/>
        </p:nvSpPr>
        <p:spPr>
          <a:xfrm>
            <a:off x="4695825" y="3064937"/>
            <a:ext cx="2669177" cy="973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00969F"/>
                </a:solidFill>
              </a:rPr>
              <a:t>OR</a:t>
            </a:r>
            <a:r>
              <a:rPr lang="en-US" dirty="0"/>
              <a:t>, where A is condition 1 and B is condition 2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6D58403-D836-45F8-BA7F-B257B30C86ED}"/>
              </a:ext>
            </a:extLst>
          </p:cNvPr>
          <p:cNvSpPr txBox="1">
            <a:spLocks/>
          </p:cNvSpPr>
          <p:nvPr/>
        </p:nvSpPr>
        <p:spPr>
          <a:xfrm>
            <a:off x="8713694" y="3064936"/>
            <a:ext cx="2519082" cy="973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00969F"/>
                </a:solidFill>
              </a:rPr>
              <a:t>NOT</a:t>
            </a:r>
            <a:r>
              <a:rPr lang="en-US" dirty="0"/>
              <a:t>, where A is condition 1 and ¬A is the negated outcome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0070D7-31B0-4193-B257-885D29FD7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158444"/>
              </p:ext>
            </p:extLst>
          </p:nvPr>
        </p:nvGraphicFramePr>
        <p:xfrm>
          <a:off x="1180352" y="4249880"/>
          <a:ext cx="2669178" cy="1859280"/>
        </p:xfrm>
        <a:graphic>
          <a:graphicData uri="http://schemas.openxmlformats.org/drawingml/2006/table">
            <a:tbl>
              <a:tblPr/>
              <a:tblGrid>
                <a:gridCol w="910194">
                  <a:extLst>
                    <a:ext uri="{9D8B030D-6E8A-4147-A177-3AD203B41FA5}">
                      <a16:colId xmlns:a16="http://schemas.microsoft.com/office/drawing/2014/main" val="2293425170"/>
                    </a:ext>
                  </a:extLst>
                </a:gridCol>
                <a:gridCol w="869258">
                  <a:extLst>
                    <a:ext uri="{9D8B030D-6E8A-4147-A177-3AD203B41FA5}">
                      <a16:colId xmlns:a16="http://schemas.microsoft.com/office/drawing/2014/main" val="1124496774"/>
                    </a:ext>
                  </a:extLst>
                </a:gridCol>
                <a:gridCol w="889726">
                  <a:extLst>
                    <a:ext uri="{9D8B030D-6E8A-4147-A177-3AD203B41FA5}">
                      <a16:colId xmlns:a16="http://schemas.microsoft.com/office/drawing/2014/main" val="28605941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effectLst/>
                          <a:latin typeface="KaTeX_Math"/>
                        </a:rPr>
                        <a:t>A</a:t>
                      </a:r>
                      <a:endParaRPr lang="en-US" sz="2000" i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effectLst/>
                          <a:latin typeface="KaTeX_Math"/>
                        </a:rPr>
                        <a:t>B</a:t>
                      </a:r>
                      <a:endParaRPr lang="en-US" sz="2000" i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effectLst/>
                          <a:latin typeface="KaTeX_Math"/>
                        </a:rPr>
                        <a:t>A</a:t>
                      </a:r>
                      <a:r>
                        <a:rPr lang="en-US" sz="2000" i="0" dirty="0">
                          <a:effectLst/>
                          <a:latin typeface="KaTeX_Main"/>
                        </a:rPr>
                        <a:t>∧</a:t>
                      </a:r>
                      <a:r>
                        <a:rPr lang="en-US" sz="2000" i="0" dirty="0">
                          <a:effectLst/>
                          <a:latin typeface="KaTeX_Math"/>
                        </a:rPr>
                        <a:t>B</a:t>
                      </a:r>
                      <a:endParaRPr lang="en-US" sz="2000" i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280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KaTeX_Main"/>
                        </a:rPr>
                        <a:t>False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KaTeX_Main"/>
                        </a:rPr>
                        <a:t>False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1"/>
                          </a:solidFill>
                          <a:effectLst/>
                          <a:latin typeface="KaTeX_Main"/>
                        </a:rPr>
                        <a:t>False</a:t>
                      </a:r>
                      <a:endParaRPr lang="en-US" b="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734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KaTeX_Main"/>
                        </a:rPr>
                        <a:t>False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KaTeX_Main"/>
                        </a:rPr>
                        <a:t>True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1"/>
                          </a:solidFill>
                          <a:effectLst/>
                          <a:latin typeface="KaTeX_Main"/>
                        </a:rPr>
                        <a:t>False</a:t>
                      </a:r>
                      <a:endParaRPr lang="en-US" b="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319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KaTeX_Main"/>
                        </a:rPr>
                        <a:t>True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KaTeX_Main"/>
                        </a:rPr>
                        <a:t>False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1"/>
                          </a:solidFill>
                          <a:effectLst/>
                          <a:latin typeface="KaTeX_Main"/>
                        </a:rPr>
                        <a:t>False</a:t>
                      </a:r>
                      <a:endParaRPr lang="en-US" b="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480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KaTeX_Main"/>
                        </a:rPr>
                        <a:t>True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KaTeX_Main"/>
                        </a:rPr>
                        <a:t>True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969F"/>
                          </a:solidFill>
                          <a:effectLst/>
                          <a:latin typeface="KaTeX_Main"/>
                        </a:rPr>
                        <a:t>True</a:t>
                      </a:r>
                      <a:endParaRPr lang="en-US" b="0" dirty="0">
                        <a:solidFill>
                          <a:srgbClr val="00969F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3887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69FE332-9FAC-43D3-B2C2-9013036FF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76473"/>
              </p:ext>
            </p:extLst>
          </p:nvPr>
        </p:nvGraphicFramePr>
        <p:xfrm>
          <a:off x="4587547" y="4252574"/>
          <a:ext cx="3398838" cy="1859280"/>
        </p:xfrm>
        <a:graphic>
          <a:graphicData uri="http://schemas.openxmlformats.org/drawingml/2006/table">
            <a:tbl>
              <a:tblPr/>
              <a:tblGrid>
                <a:gridCol w="1132946">
                  <a:extLst>
                    <a:ext uri="{9D8B030D-6E8A-4147-A177-3AD203B41FA5}">
                      <a16:colId xmlns:a16="http://schemas.microsoft.com/office/drawing/2014/main" val="3044775542"/>
                    </a:ext>
                  </a:extLst>
                </a:gridCol>
                <a:gridCol w="1132946">
                  <a:extLst>
                    <a:ext uri="{9D8B030D-6E8A-4147-A177-3AD203B41FA5}">
                      <a16:colId xmlns:a16="http://schemas.microsoft.com/office/drawing/2014/main" val="2104308924"/>
                    </a:ext>
                  </a:extLst>
                </a:gridCol>
                <a:gridCol w="1132946">
                  <a:extLst>
                    <a:ext uri="{9D8B030D-6E8A-4147-A177-3AD203B41FA5}">
                      <a16:colId xmlns:a16="http://schemas.microsoft.com/office/drawing/2014/main" val="117643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effectLst/>
                          <a:latin typeface="KaTeX_Math"/>
                        </a:rPr>
                        <a:t>A</a:t>
                      </a:r>
                      <a:endParaRPr lang="en-US" sz="2000" i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effectLst/>
                          <a:latin typeface="KaTeX_Math"/>
                        </a:rPr>
                        <a:t>B</a:t>
                      </a:r>
                      <a:endParaRPr lang="en-US" sz="2000" i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effectLst/>
                          <a:latin typeface="KaTeX_Math"/>
                        </a:rPr>
                        <a:t>A</a:t>
                      </a:r>
                      <a:r>
                        <a:rPr lang="en-US" sz="2000" i="0" dirty="0">
                          <a:effectLst/>
                          <a:latin typeface="KaTeX_Main"/>
                        </a:rPr>
                        <a:t>∨</a:t>
                      </a:r>
                      <a:r>
                        <a:rPr lang="en-US" sz="2000" i="0" dirty="0">
                          <a:effectLst/>
                          <a:latin typeface="KaTeX_Math"/>
                        </a:rPr>
                        <a:t>B</a:t>
                      </a:r>
                      <a:endParaRPr lang="en-US" sz="2000" i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399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KaTeX_Main"/>
                        </a:rPr>
                        <a:t>False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KaTeX_Main"/>
                        </a:rPr>
                        <a:t>False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1"/>
                          </a:solidFill>
                          <a:effectLst/>
                          <a:latin typeface="KaTeX_Main"/>
                        </a:rPr>
                        <a:t>False</a:t>
                      </a:r>
                      <a:endParaRPr lang="en-US" b="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229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KaTeX_Main"/>
                        </a:rPr>
                        <a:t>False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KaTeX_Main"/>
                        </a:rPr>
                        <a:t>True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969F"/>
                          </a:solidFill>
                          <a:effectLst/>
                          <a:latin typeface="KaTeX_Main"/>
                        </a:rPr>
                        <a:t>True</a:t>
                      </a:r>
                      <a:endParaRPr lang="en-US" b="0" dirty="0">
                        <a:solidFill>
                          <a:srgbClr val="00969F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572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KaTeX_Main"/>
                        </a:rPr>
                        <a:t>True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KaTeX_Main"/>
                        </a:rPr>
                        <a:t>False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969F"/>
                          </a:solidFill>
                          <a:effectLst/>
                          <a:latin typeface="KaTeX_Main"/>
                        </a:rPr>
                        <a:t>True</a:t>
                      </a:r>
                      <a:endParaRPr lang="en-US" b="0" dirty="0">
                        <a:solidFill>
                          <a:srgbClr val="00969F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104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KaTeX_Main"/>
                        </a:rPr>
                        <a:t>True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KaTeX_Main"/>
                        </a:rPr>
                        <a:t>True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969F"/>
                          </a:solidFill>
                          <a:effectLst/>
                          <a:latin typeface="KaTeX_Main"/>
                        </a:rPr>
                        <a:t>True</a:t>
                      </a:r>
                      <a:endParaRPr lang="en-US" b="0" dirty="0">
                        <a:solidFill>
                          <a:srgbClr val="00969F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44446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7595842-92CC-4C86-8AB4-8C2B5C9F9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096262"/>
              </p:ext>
            </p:extLst>
          </p:nvPr>
        </p:nvGraphicFramePr>
        <p:xfrm>
          <a:off x="9224688" y="4249880"/>
          <a:ext cx="1497094" cy="1135380"/>
        </p:xfrm>
        <a:graphic>
          <a:graphicData uri="http://schemas.openxmlformats.org/drawingml/2006/table">
            <a:tbl>
              <a:tblPr/>
              <a:tblGrid>
                <a:gridCol w="748547">
                  <a:extLst>
                    <a:ext uri="{9D8B030D-6E8A-4147-A177-3AD203B41FA5}">
                      <a16:colId xmlns:a16="http://schemas.microsoft.com/office/drawing/2014/main" val="1083905602"/>
                    </a:ext>
                  </a:extLst>
                </a:gridCol>
                <a:gridCol w="748547">
                  <a:extLst>
                    <a:ext uri="{9D8B030D-6E8A-4147-A177-3AD203B41FA5}">
                      <a16:colId xmlns:a16="http://schemas.microsoft.com/office/drawing/2014/main" val="28275309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¬A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74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KaTeX_Main"/>
                        </a:rPr>
                        <a:t>False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969F"/>
                          </a:solidFill>
                          <a:effectLst/>
                          <a:latin typeface="KaTeX_Main"/>
                        </a:rPr>
                        <a:t>True</a:t>
                      </a:r>
                      <a:endParaRPr lang="en-US" dirty="0">
                        <a:solidFill>
                          <a:srgbClr val="00969F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71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KaTeX_Main"/>
                        </a:rPr>
                        <a:t>True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  <a:latin typeface="KaTeX_Main"/>
                        </a:rPr>
                        <a:t>False</a:t>
                      </a:r>
                      <a:endParaRPr lang="en-US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72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139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9A1E2-C4C4-4C2C-A4BF-C7BD9677F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29160"/>
          </a:xfrm>
        </p:spPr>
        <p:txBody>
          <a:bodyPr/>
          <a:lstStyle/>
          <a:p>
            <a:r>
              <a:rPr lang="en-US" dirty="0"/>
              <a:t>Write a query to extract order data where:</a:t>
            </a:r>
          </a:p>
          <a:p>
            <a:pPr marL="544068" lvl="1" indent="-342900">
              <a:buFont typeface="+mj-lt"/>
              <a:buAutoNum type="arabicParenR"/>
            </a:pPr>
            <a:r>
              <a:rPr lang="en-US" dirty="0"/>
              <a:t>orders with order date on 2018-02-26 or 2018-05-06</a:t>
            </a:r>
          </a:p>
          <a:p>
            <a:pPr marL="544068" lvl="1" indent="-342900">
              <a:buFont typeface="+mj-lt"/>
              <a:buAutoNum type="arabicParenR"/>
            </a:pPr>
            <a:r>
              <a:rPr lang="en-US" dirty="0"/>
              <a:t>Responsible </a:t>
            </a:r>
            <a:r>
              <a:rPr lang="en-US" dirty="0" err="1"/>
              <a:t>employeeID</a:t>
            </a:r>
            <a:r>
              <a:rPr lang="en-US" dirty="0"/>
              <a:t>= '1'</a:t>
            </a:r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A75D0F-AF72-48C1-9BFF-EB093BFC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Filters: WHERE with AND, OR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5EFD43D-EE44-4A27-B037-B69C8FA3563A}"/>
              </a:ext>
            </a:extLst>
          </p:cNvPr>
          <p:cNvSpPr txBox="1">
            <a:spLocks/>
          </p:cNvSpPr>
          <p:nvPr/>
        </p:nvSpPr>
        <p:spPr>
          <a:xfrm>
            <a:off x="1249680" y="3486273"/>
            <a:ext cx="4738744" cy="25200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Calibri" pitchFamily="34" charset="0"/>
              <a:buNone/>
            </a:pPr>
            <a:r>
              <a:rPr lang="en-US" u="sng" dirty="0"/>
              <a:t>Query 1:</a:t>
            </a:r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SELECT *</a:t>
            </a:r>
          </a:p>
          <a:p>
            <a:pPr marL="201168" lvl="1" indent="0">
              <a:buNone/>
            </a:pPr>
            <a:r>
              <a:rPr lang="en-US" dirty="0"/>
              <a:t>FROM Orders</a:t>
            </a:r>
          </a:p>
          <a:p>
            <a:pPr marL="201168" lvl="1" indent="0">
              <a:buNone/>
            </a:pPr>
            <a:r>
              <a:rPr lang="en-US" dirty="0"/>
              <a:t>WHERE </a:t>
            </a:r>
            <a:r>
              <a:rPr lang="en-US" dirty="0" err="1"/>
              <a:t>orderdate</a:t>
            </a:r>
            <a:r>
              <a:rPr lang="en-US" dirty="0"/>
              <a:t> ='2018-02-26'</a:t>
            </a:r>
          </a:p>
          <a:p>
            <a:pPr marL="201168" lvl="1" indent="0">
              <a:buNone/>
            </a:pPr>
            <a:r>
              <a:rPr lang="en-US" dirty="0"/>
              <a:t>	OR </a:t>
            </a:r>
            <a:r>
              <a:rPr lang="en-US" dirty="0" err="1"/>
              <a:t>orderdate</a:t>
            </a:r>
            <a:r>
              <a:rPr lang="en-US" dirty="0"/>
              <a:t>='2018-05-06'</a:t>
            </a:r>
          </a:p>
          <a:p>
            <a:pPr marL="201168" lvl="1" indent="0">
              <a:buNone/>
            </a:pPr>
            <a:r>
              <a:rPr lang="en-US" dirty="0"/>
              <a:t>	AND </a:t>
            </a:r>
            <a:r>
              <a:rPr lang="en-US" dirty="0" err="1"/>
              <a:t>employeeid</a:t>
            </a:r>
            <a:r>
              <a:rPr lang="en-US" dirty="0"/>
              <a:t>='1'</a:t>
            </a:r>
          </a:p>
          <a:p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A971DE27-29E0-402D-9F7D-3593E95E3304}"/>
              </a:ext>
            </a:extLst>
          </p:cNvPr>
          <p:cNvSpPr txBox="1">
            <a:spLocks/>
          </p:cNvSpPr>
          <p:nvPr/>
        </p:nvSpPr>
        <p:spPr>
          <a:xfrm>
            <a:off x="6416936" y="3495238"/>
            <a:ext cx="4738744" cy="25200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Calibri" pitchFamily="34" charset="0"/>
              <a:buNone/>
            </a:pPr>
            <a:r>
              <a:rPr lang="en-US" u="sng" dirty="0"/>
              <a:t>Query 2:</a:t>
            </a:r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SELECT *</a:t>
            </a:r>
          </a:p>
          <a:p>
            <a:pPr marL="201168" lvl="1" indent="0">
              <a:buNone/>
            </a:pPr>
            <a:r>
              <a:rPr lang="en-US" dirty="0"/>
              <a:t>FROM Orders</a:t>
            </a:r>
          </a:p>
          <a:p>
            <a:pPr marL="201168" lvl="1" indent="0">
              <a:buNone/>
            </a:pPr>
            <a:r>
              <a:rPr lang="en-US" dirty="0"/>
              <a:t>WHERE </a:t>
            </a:r>
            <a:r>
              <a:rPr lang="en-US" b="1" dirty="0">
                <a:solidFill>
                  <a:schemeClr val="accent1"/>
                </a:solidFill>
              </a:rPr>
              <a:t>(</a:t>
            </a:r>
            <a:r>
              <a:rPr lang="en-US" dirty="0" err="1"/>
              <a:t>orderdate</a:t>
            </a:r>
            <a:r>
              <a:rPr lang="en-US" dirty="0"/>
              <a:t> ='2018-02-26'</a:t>
            </a:r>
          </a:p>
          <a:p>
            <a:pPr marL="201168" lvl="1" indent="0">
              <a:buNone/>
            </a:pPr>
            <a:r>
              <a:rPr lang="en-US" dirty="0"/>
              <a:t>	OR </a:t>
            </a:r>
            <a:r>
              <a:rPr lang="en-US" dirty="0" err="1"/>
              <a:t>orderdate</a:t>
            </a:r>
            <a:r>
              <a:rPr lang="en-US" dirty="0"/>
              <a:t>='2018-05-06'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</a:p>
          <a:p>
            <a:pPr marL="201168" lvl="1" indent="0">
              <a:buNone/>
            </a:pPr>
            <a:r>
              <a:rPr lang="en-US" dirty="0"/>
              <a:t>	AND </a:t>
            </a:r>
            <a:r>
              <a:rPr lang="en-US" dirty="0" err="1"/>
              <a:t>employeeid</a:t>
            </a:r>
            <a:r>
              <a:rPr lang="en-US" dirty="0"/>
              <a:t>='1'</a:t>
            </a:r>
          </a:p>
          <a:p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6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E684-5010-4E01-A226-68173E14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Logic: IN, BETWEEN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25007-2907-4262-BCDA-9AFE68E1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56038" cy="1583266"/>
          </a:xfrm>
        </p:spPr>
        <p:txBody>
          <a:bodyPr/>
          <a:lstStyle/>
          <a:p>
            <a:r>
              <a:rPr lang="en-US" b="1" dirty="0">
                <a:solidFill>
                  <a:srgbClr val="00969F"/>
                </a:solidFill>
              </a:rPr>
              <a:t>IN</a:t>
            </a:r>
            <a:r>
              <a:rPr lang="en-US" dirty="0"/>
              <a:t> is for checking membership in a set, for instance</a:t>
            </a:r>
          </a:p>
          <a:p>
            <a:pPr lvl="1"/>
            <a:r>
              <a:rPr lang="en-US" dirty="0"/>
              <a:t>WHERE state IN ('NM','CA','MI')</a:t>
            </a:r>
          </a:p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8D69936-8D5E-48D9-A374-3CF8E38FE30E}"/>
              </a:ext>
            </a:extLst>
          </p:cNvPr>
          <p:cNvSpPr txBox="1">
            <a:spLocks/>
          </p:cNvSpPr>
          <p:nvPr/>
        </p:nvSpPr>
        <p:spPr>
          <a:xfrm>
            <a:off x="5950773" y="1902296"/>
            <a:ext cx="5418268" cy="14507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dirty="0"/>
              <a:t>SELECT *</a:t>
            </a:r>
          </a:p>
          <a:p>
            <a:pPr marL="201168" lvl="1" indent="0">
              <a:buNone/>
            </a:pPr>
            <a:r>
              <a:rPr lang="en-US" dirty="0"/>
              <a:t>FROM Orders</a:t>
            </a:r>
          </a:p>
          <a:p>
            <a:pPr marL="201168" lvl="1" indent="0">
              <a:buNone/>
            </a:pPr>
            <a:r>
              <a:rPr lang="en-US" dirty="0"/>
              <a:t>WHERE </a:t>
            </a:r>
            <a:r>
              <a:rPr lang="en-US" dirty="0" err="1"/>
              <a:t>orderdate</a:t>
            </a:r>
            <a:r>
              <a:rPr lang="en-US" dirty="0"/>
              <a:t> </a:t>
            </a:r>
            <a:r>
              <a:rPr lang="en-US" b="1" dirty="0">
                <a:solidFill>
                  <a:srgbClr val="00969F"/>
                </a:solidFill>
              </a:rPr>
              <a:t>IN</a:t>
            </a:r>
            <a:r>
              <a:rPr lang="en-US" dirty="0"/>
              <a:t> ('2018-02-26', '2018-05-06')</a:t>
            </a:r>
          </a:p>
          <a:p>
            <a:pPr marL="201168" lvl="1" indent="0">
              <a:buNone/>
            </a:pPr>
            <a:r>
              <a:rPr lang="en-US" dirty="0"/>
              <a:t>	AND </a:t>
            </a:r>
            <a:r>
              <a:rPr lang="en-US" dirty="0" err="1"/>
              <a:t>employeeid</a:t>
            </a:r>
            <a:r>
              <a:rPr lang="en-US" dirty="0"/>
              <a:t>='1'</a:t>
            </a:r>
          </a:p>
          <a:p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F5247A-10EF-401A-A37E-D9F380ACEF64}"/>
              </a:ext>
            </a:extLst>
          </p:cNvPr>
          <p:cNvSpPr txBox="1">
            <a:spLocks/>
          </p:cNvSpPr>
          <p:nvPr/>
        </p:nvSpPr>
        <p:spPr>
          <a:xfrm>
            <a:off x="1097279" y="4023162"/>
            <a:ext cx="4613239" cy="12570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969F"/>
                </a:solidFill>
              </a:rPr>
              <a:t>BETWEEN</a:t>
            </a:r>
            <a:r>
              <a:rPr lang="en-US" dirty="0"/>
              <a:t> is for checking membership in a range, for instance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27CC5DE8-EA51-4586-AB17-206E3FF42EE5}"/>
              </a:ext>
            </a:extLst>
          </p:cNvPr>
          <p:cNvSpPr txBox="1">
            <a:spLocks/>
          </p:cNvSpPr>
          <p:nvPr/>
        </p:nvSpPr>
        <p:spPr>
          <a:xfrm>
            <a:off x="5950773" y="4023162"/>
            <a:ext cx="5972287" cy="17837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dirty="0"/>
              <a:t>SELECT *</a:t>
            </a:r>
          </a:p>
          <a:p>
            <a:pPr marL="201168" lvl="1" indent="0">
              <a:buNone/>
            </a:pPr>
            <a:r>
              <a:rPr lang="en-US" dirty="0"/>
              <a:t>FROM Orders</a:t>
            </a:r>
          </a:p>
          <a:p>
            <a:pPr marL="201168" lvl="1" indent="0">
              <a:buNone/>
            </a:pPr>
            <a:r>
              <a:rPr lang="en-US" dirty="0"/>
              <a:t>WHERE  </a:t>
            </a:r>
            <a:r>
              <a:rPr lang="en-US" dirty="0" err="1"/>
              <a:t>orderdate</a:t>
            </a:r>
            <a:r>
              <a:rPr lang="en-US" dirty="0"/>
              <a:t> </a:t>
            </a:r>
            <a:r>
              <a:rPr lang="en-US" b="1" dirty="0">
                <a:solidFill>
                  <a:srgbClr val="00969F"/>
                </a:solidFill>
              </a:rPr>
              <a:t>BEWTEEN</a:t>
            </a:r>
            <a:r>
              <a:rPr lang="en-US" dirty="0"/>
              <a:t> '2018-02-26' </a:t>
            </a:r>
          </a:p>
          <a:p>
            <a:pPr marL="201168" lvl="1" indent="0">
              <a:buNone/>
            </a:pPr>
            <a:r>
              <a:rPr lang="en-US" b="1" dirty="0">
                <a:solidFill>
                  <a:srgbClr val="00969F"/>
                </a:solidFill>
              </a:rPr>
              <a:t>	AND</a:t>
            </a:r>
            <a:r>
              <a:rPr lang="en-US" dirty="0"/>
              <a:t>  '2018-05-06'</a:t>
            </a:r>
          </a:p>
          <a:p>
            <a:pPr marL="201168" lvl="1" indent="0">
              <a:buNone/>
            </a:pPr>
            <a:r>
              <a:rPr lang="en-US" dirty="0"/>
              <a:t>	AND </a:t>
            </a:r>
            <a:r>
              <a:rPr lang="en-US" dirty="0" err="1"/>
              <a:t>employeeid</a:t>
            </a:r>
            <a:r>
              <a:rPr lang="en-US" dirty="0"/>
              <a:t>='1'</a:t>
            </a:r>
          </a:p>
          <a:p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22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E684-5010-4E01-A226-68173E14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Logic: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25007-2907-4262-BCDA-9AFE68E1F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969F"/>
                </a:solidFill>
              </a:rPr>
              <a:t>LIKE</a:t>
            </a:r>
            <a:r>
              <a:rPr lang="en-US" dirty="0"/>
              <a:t> is used for string comparisons, for instance</a:t>
            </a:r>
          </a:p>
          <a:p>
            <a:pPr lvl="1"/>
            <a:r>
              <a:rPr lang="en-US" dirty="0"/>
              <a:t>WHERE state LIKE 'New Mexico' </a:t>
            </a:r>
          </a:p>
          <a:p>
            <a:r>
              <a:rPr lang="en-US" dirty="0"/>
              <a:t>Returns only values that are exactly “New Mexico”</a:t>
            </a:r>
          </a:p>
          <a:p>
            <a:endParaRPr lang="en-US" dirty="0"/>
          </a:p>
          <a:p>
            <a:r>
              <a:rPr lang="en-US" dirty="0"/>
              <a:t>Whereas </a:t>
            </a:r>
          </a:p>
          <a:p>
            <a:pPr lvl="1"/>
            <a:r>
              <a:rPr lang="en-US" dirty="0"/>
              <a:t>WHERE state LIKE 'New %' would produce New Hampshire, New Jersey, New Mexico</a:t>
            </a:r>
          </a:p>
        </p:txBody>
      </p:sp>
    </p:spTree>
    <p:extLst>
      <p:ext uri="{BB962C8B-B14F-4D97-AF65-F5344CB8AC3E}">
        <p14:creationId xmlns:p14="http://schemas.microsoft.com/office/powerpoint/2010/main" val="2039190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01BA-0CD0-4EB4-9DB8-757355F7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logic: CASE, WHEN, THEN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45FF1-99E0-4B86-83AF-E08D55AA3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“Searched Case”, which has form:</a:t>
            </a:r>
          </a:p>
          <a:p>
            <a:r>
              <a:rPr lang="en-US" dirty="0"/>
              <a:t>CASE WHEN when_expression_1 THEN result_1 </a:t>
            </a:r>
          </a:p>
          <a:p>
            <a:r>
              <a:rPr lang="en-US" dirty="0"/>
              <a:t> WHEN when_expression_2 THEN result_2 </a:t>
            </a:r>
          </a:p>
          <a:p>
            <a:r>
              <a:rPr lang="en-US" dirty="0"/>
              <a:t> ELSE </a:t>
            </a:r>
            <a:r>
              <a:rPr lang="en-US" dirty="0" err="1"/>
              <a:t>result_else</a:t>
            </a:r>
            <a:r>
              <a:rPr lang="en-US" dirty="0"/>
              <a:t> </a:t>
            </a:r>
          </a:p>
          <a:p>
            <a:r>
              <a:rPr lang="en-US" dirty="0"/>
              <a:t> END</a:t>
            </a:r>
          </a:p>
          <a:p>
            <a:endParaRPr lang="en-US" dirty="0"/>
          </a:p>
          <a:p>
            <a:r>
              <a:rPr lang="en-US" dirty="0"/>
              <a:t>Can be used similarly to if/else logic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25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AE2E-DA07-4AC6-9E97-8CEF748D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270B-90A9-43A3-8036-50EEDBF3D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product_id</a:t>
            </a:r>
            <a:r>
              <a:rPr lang="en-US" dirty="0"/>
              <a:t>, </a:t>
            </a:r>
            <a:r>
              <a:rPr lang="en-US" dirty="0" err="1"/>
              <a:t>product_name</a:t>
            </a:r>
            <a:r>
              <a:rPr lang="en-US" dirty="0"/>
              <a:t>, </a:t>
            </a:r>
            <a:r>
              <a:rPr lang="en-US" dirty="0" err="1"/>
              <a:t>units_in_stock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CASE  WHEN </a:t>
            </a:r>
            <a:r>
              <a:rPr lang="en-US" dirty="0" err="1"/>
              <a:t>units_in_stock</a:t>
            </a:r>
            <a:r>
              <a:rPr lang="en-US" dirty="0"/>
              <a:t> &gt; 100 THEN 'high’</a:t>
            </a:r>
            <a:br>
              <a:rPr lang="en-US" dirty="0"/>
            </a:br>
            <a:r>
              <a:rPr lang="en-US" dirty="0"/>
              <a:t>            WHEN </a:t>
            </a:r>
            <a:r>
              <a:rPr lang="en-US" dirty="0" err="1"/>
              <a:t>units_in_stock</a:t>
            </a:r>
            <a:r>
              <a:rPr lang="en-US" dirty="0"/>
              <a:t> &gt; 50 THEN 'moderate’</a:t>
            </a:r>
            <a:br>
              <a:rPr lang="en-US" dirty="0"/>
            </a:br>
            <a:r>
              <a:rPr lang="en-US" dirty="0"/>
              <a:t>	WHEN </a:t>
            </a:r>
            <a:r>
              <a:rPr lang="en-US" dirty="0" err="1"/>
              <a:t>units_in_stock</a:t>
            </a:r>
            <a:r>
              <a:rPr lang="en-US" dirty="0"/>
              <a:t> &gt; 0 THEN 'low’</a:t>
            </a:r>
            <a:br>
              <a:rPr lang="en-US" dirty="0"/>
            </a:br>
            <a:r>
              <a:rPr lang="en-US" dirty="0"/>
              <a:t>	WHEN </a:t>
            </a:r>
            <a:r>
              <a:rPr lang="en-US" dirty="0" err="1"/>
              <a:t>units_in_stock</a:t>
            </a:r>
            <a:r>
              <a:rPr lang="en-US" dirty="0"/>
              <a:t> = 0 THEN 'none’</a:t>
            </a:r>
            <a:br>
              <a:rPr lang="en-US" dirty="0"/>
            </a:br>
            <a:r>
              <a:rPr lang="en-US" dirty="0"/>
              <a:t>	END AS availability</a:t>
            </a:r>
            <a:br>
              <a:rPr lang="en-US" dirty="0"/>
            </a:br>
            <a:r>
              <a:rPr lang="en-US" dirty="0"/>
              <a:t>FROM products;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0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E1BC-E5D0-43B6-9CD7-14A1F70A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Output: ORDER BY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F13D-D06C-4581-9AF1-3C26B7E3A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87896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969F"/>
                </a:solidFill>
              </a:rPr>
              <a:t>ORDER BY (ASC/DESC) </a:t>
            </a:r>
            <a:r>
              <a:rPr lang="en-US" dirty="0"/>
              <a:t>sorts unorganized outputs in </a:t>
            </a:r>
            <a:r>
              <a:rPr lang="en-US" dirty="0" err="1"/>
              <a:t>ASCending</a:t>
            </a:r>
            <a:r>
              <a:rPr lang="en-US" dirty="0"/>
              <a:t> or </a:t>
            </a:r>
            <a:r>
              <a:rPr lang="en-US" dirty="0" err="1"/>
              <a:t>DESCending</a:t>
            </a:r>
            <a:r>
              <a:rPr lang="en-US" dirty="0"/>
              <a:t> order:</a:t>
            </a:r>
          </a:p>
          <a:p>
            <a:pPr lvl="1"/>
            <a:r>
              <a:rPr lang="en-US" dirty="0"/>
              <a:t>Ascending: numbers small -&gt; large, strings A-&gt;Z, dates oldest -&gt; latest</a:t>
            </a:r>
          </a:p>
          <a:p>
            <a:pPr lvl="1"/>
            <a:r>
              <a:rPr lang="en-US" dirty="0"/>
              <a:t>Descending: numbers large-&gt; small, strings Z-&gt;A, dates latest -&gt; oldest</a:t>
            </a:r>
          </a:p>
          <a:p>
            <a:pPr lvl="1"/>
            <a:r>
              <a:rPr lang="en-US" dirty="0"/>
              <a:t>By default ASC is used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223020-74F9-4131-8C84-21DB60F1C878}"/>
              </a:ext>
            </a:extLst>
          </p:cNvPr>
          <p:cNvSpPr txBox="1">
            <a:spLocks/>
          </p:cNvSpPr>
          <p:nvPr/>
        </p:nvSpPr>
        <p:spPr>
          <a:xfrm>
            <a:off x="1218651" y="3429001"/>
            <a:ext cx="9937029" cy="27207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Sort employees by last name A-&gt;Z, then employees that share a last name’s first name Z-&gt;A:</a:t>
            </a:r>
          </a:p>
          <a:p>
            <a:pPr marL="201168" lvl="1" indent="0">
              <a:buNone/>
            </a:pPr>
            <a:endParaRPr lang="en-US" dirty="0"/>
          </a:p>
          <a:p>
            <a:pPr marL="292608" lvl="1" indent="0">
              <a:buNone/>
            </a:pPr>
            <a:r>
              <a:rPr lang="en-US" dirty="0"/>
              <a:t>SELECT </a:t>
            </a:r>
            <a:r>
              <a:rPr lang="en-US" dirty="0" err="1"/>
              <a:t>LastName</a:t>
            </a:r>
            <a:r>
              <a:rPr lang="en-US" dirty="0"/>
              <a:t>, FirstName</a:t>
            </a:r>
          </a:p>
          <a:p>
            <a:pPr marL="292608" lvl="1" indent="0">
              <a:buNone/>
            </a:pPr>
            <a:r>
              <a:rPr lang="en-US" dirty="0"/>
              <a:t>FROM Employees </a:t>
            </a:r>
          </a:p>
          <a:p>
            <a:pPr marL="292608" lvl="1" indent="0">
              <a:buNone/>
            </a:pPr>
            <a:r>
              <a:rPr lang="en-US" dirty="0"/>
              <a:t>ORDER BY </a:t>
            </a:r>
            <a:r>
              <a:rPr lang="en-US" dirty="0" err="1"/>
              <a:t>LastName</a:t>
            </a:r>
            <a:r>
              <a:rPr lang="en-US" dirty="0"/>
              <a:t> ASC, FirstName DESC</a:t>
            </a:r>
          </a:p>
        </p:txBody>
      </p:sp>
    </p:spTree>
    <p:extLst>
      <p:ext uri="{BB962C8B-B14F-4D97-AF65-F5344CB8AC3E}">
        <p14:creationId xmlns:p14="http://schemas.microsoft.com/office/powerpoint/2010/main" val="309636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SQL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2: SQL Basics</a:t>
            </a:r>
          </a:p>
        </p:txBody>
      </p:sp>
    </p:spTree>
    <p:extLst>
      <p:ext uri="{BB962C8B-B14F-4D97-AF65-F5344CB8AC3E}">
        <p14:creationId xmlns:p14="http://schemas.microsoft.com/office/powerpoint/2010/main" val="1272505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6698-9E99-481C-A2D7-CA858E750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Eliminating Duplicates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A1250-A35A-4F52-8B6A-F0BF723E6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SELECT </a:t>
            </a:r>
            <a:r>
              <a:rPr lang="en-US" b="1" dirty="0">
                <a:solidFill>
                  <a:srgbClr val="00969F"/>
                </a:solidFill>
              </a:rPr>
              <a:t>DISTINCT</a:t>
            </a:r>
            <a:r>
              <a:rPr lang="en-US" dirty="0"/>
              <a:t> col1, col2 </a:t>
            </a:r>
          </a:p>
          <a:p>
            <a:pPr marL="201168" lvl="1" indent="0">
              <a:buNone/>
            </a:pPr>
            <a:r>
              <a:rPr lang="en-US" dirty="0"/>
              <a:t>FROM </a:t>
            </a:r>
            <a:r>
              <a:rPr lang="en-US" dirty="0" err="1"/>
              <a:t>table_name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all distinct region and country combinations from Orders table, order by region and country:</a:t>
            </a:r>
          </a:p>
          <a:p>
            <a:pPr marL="0" indent="0">
              <a:buNone/>
            </a:pPr>
            <a:r>
              <a:rPr lang="en-US" sz="1800" dirty="0"/>
              <a:t>SELECT DISTINCT </a:t>
            </a:r>
            <a:r>
              <a:rPr lang="en-US" sz="1800" dirty="0" err="1"/>
              <a:t>ShipRegion,ShipCountry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FROM Orders </a:t>
            </a:r>
          </a:p>
          <a:p>
            <a:pPr marL="0" indent="0">
              <a:buNone/>
            </a:pPr>
            <a:r>
              <a:rPr lang="en-US" sz="1800" dirty="0"/>
              <a:t>ORDER BY 1,2</a:t>
            </a:r>
          </a:p>
        </p:txBody>
      </p:sp>
    </p:spTree>
    <p:extLst>
      <p:ext uri="{BB962C8B-B14F-4D97-AF65-F5344CB8AC3E}">
        <p14:creationId xmlns:p14="http://schemas.microsoft.com/office/powerpoint/2010/main" val="3260696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6698-9E99-481C-A2D7-CA858E750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Grouping and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A1250-A35A-4F52-8B6A-F0BF723E6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Aggregation operators:</a:t>
            </a:r>
          </a:p>
          <a:p>
            <a:pPr lvl="1"/>
            <a:r>
              <a:rPr lang="en-US" b="1" dirty="0">
                <a:solidFill>
                  <a:srgbClr val="00969F"/>
                </a:solidFill>
              </a:rPr>
              <a:t>SUM</a:t>
            </a:r>
            <a:r>
              <a:rPr lang="en-US" dirty="0"/>
              <a:t>, </a:t>
            </a:r>
            <a:r>
              <a:rPr lang="en-US" b="1" dirty="0">
                <a:solidFill>
                  <a:srgbClr val="00969F"/>
                </a:solidFill>
              </a:rPr>
              <a:t>AVG</a:t>
            </a:r>
            <a:r>
              <a:rPr lang="en-US" dirty="0"/>
              <a:t>, </a:t>
            </a:r>
            <a:r>
              <a:rPr lang="en-US" b="1" dirty="0">
                <a:solidFill>
                  <a:srgbClr val="00969F"/>
                </a:solidFill>
              </a:rPr>
              <a:t>MIN</a:t>
            </a:r>
            <a:r>
              <a:rPr lang="en-US" dirty="0"/>
              <a:t>, </a:t>
            </a:r>
            <a:r>
              <a:rPr lang="en-US" b="1" dirty="0">
                <a:solidFill>
                  <a:srgbClr val="00969F"/>
                </a:solidFill>
              </a:rPr>
              <a:t>MAX</a:t>
            </a:r>
            <a:r>
              <a:rPr lang="en-US" dirty="0"/>
              <a:t> – used by applying them to a scalar-valued expression</a:t>
            </a:r>
          </a:p>
          <a:p>
            <a:pPr lvl="1"/>
            <a:r>
              <a:rPr lang="en-US" b="1" dirty="0">
                <a:solidFill>
                  <a:srgbClr val="00969F"/>
                </a:solidFill>
              </a:rPr>
              <a:t>COUNT(*) </a:t>
            </a:r>
            <a:r>
              <a:rPr lang="en-US" dirty="0"/>
              <a:t>– counts all tuples in a relation</a:t>
            </a:r>
          </a:p>
          <a:p>
            <a:pPr lvl="1"/>
            <a:r>
              <a:rPr lang="en-US" b="1" dirty="0">
                <a:solidFill>
                  <a:srgbClr val="00969F"/>
                </a:solidFill>
              </a:rPr>
              <a:t>COUNT(DISTINCT </a:t>
            </a:r>
            <a:r>
              <a:rPr lang="en-US" dirty="0" err="1">
                <a:solidFill>
                  <a:srgbClr val="00969F"/>
                </a:solidFill>
              </a:rPr>
              <a:t>column_name</a:t>
            </a:r>
            <a:r>
              <a:rPr lang="en-US" b="1" dirty="0">
                <a:solidFill>
                  <a:srgbClr val="00969F"/>
                </a:solidFill>
              </a:rPr>
              <a:t>)</a:t>
            </a:r>
            <a:r>
              <a:rPr lang="en-US" dirty="0"/>
              <a:t> – number of distinct values in column “</a:t>
            </a:r>
            <a:r>
              <a:rPr lang="en-US" dirty="0" err="1"/>
              <a:t>column_name</a:t>
            </a:r>
            <a:r>
              <a:rPr lang="en-US" dirty="0"/>
              <a:t>”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Grouping :</a:t>
            </a:r>
          </a:p>
          <a:p>
            <a:pPr lvl="1"/>
            <a:r>
              <a:rPr lang="en-US" b="1" dirty="0">
                <a:solidFill>
                  <a:srgbClr val="00969F"/>
                </a:solidFill>
              </a:rPr>
              <a:t>GROUP BY </a:t>
            </a:r>
            <a:r>
              <a:rPr lang="en-US" dirty="0"/>
              <a:t> clause follow WHERE (if it’s used)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64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D84CBD5-8170-4D17-8650-B3EAE045B53F}"/>
              </a:ext>
            </a:extLst>
          </p:cNvPr>
          <p:cNvSpPr txBox="1">
            <a:spLocks/>
          </p:cNvSpPr>
          <p:nvPr/>
        </p:nvSpPr>
        <p:spPr>
          <a:xfrm>
            <a:off x="1097280" y="2017060"/>
            <a:ext cx="4649096" cy="332590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For each Customer (</a:t>
            </a:r>
            <a:r>
              <a:rPr lang="en-US" sz="2200" dirty="0" err="1"/>
              <a:t>customerID</a:t>
            </a:r>
            <a:r>
              <a:rPr lang="en-US" sz="2200" dirty="0"/>
              <a:t>) query:</a:t>
            </a:r>
          </a:p>
          <a:p>
            <a:pPr lvl="1"/>
            <a:r>
              <a:rPr lang="en-US" sz="1900" dirty="0"/>
              <a:t>Number of orders </a:t>
            </a:r>
          </a:p>
          <a:p>
            <a:pPr lvl="1"/>
            <a:r>
              <a:rPr lang="en-US" sz="1900" dirty="0"/>
              <a:t>Date of the first order</a:t>
            </a:r>
          </a:p>
          <a:p>
            <a:pPr lvl="1"/>
            <a:r>
              <a:rPr lang="en-US" sz="1900" dirty="0"/>
              <a:t>Date of the latest order</a:t>
            </a:r>
          </a:p>
          <a:p>
            <a:pPr lvl="1"/>
            <a:r>
              <a:rPr lang="en-US" sz="1900" dirty="0"/>
              <a:t>Sort by number or orders in descending order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6B1006-ED72-4568-BA8F-838FEBEA0FF6}"/>
              </a:ext>
            </a:extLst>
          </p:cNvPr>
          <p:cNvSpPr txBox="1">
            <a:spLocks/>
          </p:cNvSpPr>
          <p:nvPr/>
        </p:nvSpPr>
        <p:spPr>
          <a:xfrm>
            <a:off x="5952565" y="2017060"/>
            <a:ext cx="5450542" cy="398929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SOLUTION:</a:t>
            </a:r>
          </a:p>
          <a:p>
            <a:r>
              <a:rPr lang="en-US" sz="1900" dirty="0"/>
              <a:t>SELECT </a:t>
            </a:r>
            <a:r>
              <a:rPr lang="en-US" sz="1900" dirty="0" err="1"/>
              <a:t>CustomerID</a:t>
            </a:r>
            <a:endParaRPr lang="en-US" sz="1900" dirty="0"/>
          </a:p>
          <a:p>
            <a:r>
              <a:rPr lang="en-US" sz="1900" dirty="0"/>
              <a:t>	,COUNT(</a:t>
            </a:r>
            <a:r>
              <a:rPr lang="en-US" sz="1900" dirty="0" err="1"/>
              <a:t>OrderID</a:t>
            </a:r>
            <a:r>
              <a:rPr lang="en-US" sz="1900" dirty="0"/>
              <a:t>) AS </a:t>
            </a:r>
            <a:r>
              <a:rPr lang="en-US" sz="1900" dirty="0" err="1"/>
              <a:t>Nb_of_Orders</a:t>
            </a:r>
            <a:endParaRPr lang="en-US" sz="1900" dirty="0"/>
          </a:p>
          <a:p>
            <a:r>
              <a:rPr lang="en-US" sz="1900" dirty="0"/>
              <a:t>	,MIN(</a:t>
            </a:r>
            <a:r>
              <a:rPr lang="en-US" sz="1900" dirty="0" err="1"/>
              <a:t>OrderDate</a:t>
            </a:r>
            <a:r>
              <a:rPr lang="en-US" sz="1900" dirty="0"/>
              <a:t>) AS </a:t>
            </a:r>
            <a:r>
              <a:rPr lang="en-US" sz="1900" dirty="0" err="1"/>
              <a:t>First_order_date</a:t>
            </a:r>
            <a:endParaRPr lang="en-US" sz="1900" dirty="0"/>
          </a:p>
          <a:p>
            <a:r>
              <a:rPr lang="en-US" sz="1900" dirty="0"/>
              <a:t>   	,MAX(</a:t>
            </a:r>
            <a:r>
              <a:rPr lang="en-US" sz="1900" dirty="0" err="1"/>
              <a:t>OrderDate</a:t>
            </a:r>
            <a:r>
              <a:rPr lang="en-US" sz="1900" dirty="0"/>
              <a:t>) AS </a:t>
            </a:r>
            <a:r>
              <a:rPr lang="en-US" sz="1900" dirty="0" err="1"/>
              <a:t>Latest_order_date</a:t>
            </a:r>
            <a:endParaRPr lang="en-US" sz="1900" dirty="0"/>
          </a:p>
          <a:p>
            <a:r>
              <a:rPr lang="en-US" sz="1900" dirty="0"/>
              <a:t>FROM Orders</a:t>
            </a:r>
          </a:p>
          <a:p>
            <a:r>
              <a:rPr lang="en-US" sz="1900" dirty="0"/>
              <a:t>GROUP BY </a:t>
            </a:r>
            <a:r>
              <a:rPr lang="en-US" sz="1900" dirty="0" err="1"/>
              <a:t>CustomerID</a:t>
            </a:r>
            <a:endParaRPr lang="en-US" sz="1900" dirty="0"/>
          </a:p>
          <a:p>
            <a:r>
              <a:rPr lang="en-US" sz="1900" dirty="0"/>
              <a:t>ORDER BY </a:t>
            </a:r>
            <a:r>
              <a:rPr lang="en-US" sz="1900" dirty="0" err="1"/>
              <a:t>Nb_of_Orders</a:t>
            </a:r>
            <a:r>
              <a:rPr lang="en-US" sz="1900" dirty="0"/>
              <a:t> DESC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A8A76FF-4EEE-4E47-97B7-974CA9DE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13606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6698-9E99-481C-A2D7-CA858E750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Grouping, Aggregation and NULLs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A1250-A35A-4F52-8B6A-F0BF723E6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9758979" cy="1731184"/>
          </a:xfrm>
        </p:spPr>
        <p:txBody>
          <a:bodyPr>
            <a:normAutofit/>
          </a:bodyPr>
          <a:lstStyle/>
          <a:p>
            <a:r>
              <a:rPr lang="en-US" dirty="0"/>
              <a:t>Rules regarding NULL values:</a:t>
            </a:r>
          </a:p>
          <a:p>
            <a:pPr lvl="1"/>
            <a:r>
              <a:rPr lang="en-US" dirty="0"/>
              <a:t>NULL is ignored in any aggregation</a:t>
            </a:r>
          </a:p>
          <a:p>
            <a:pPr lvl="2"/>
            <a:r>
              <a:rPr lang="en-US" dirty="0"/>
              <a:t>COUNT(*) – returns number of entries in a relation</a:t>
            </a:r>
          </a:p>
          <a:p>
            <a:pPr lvl="2"/>
            <a:r>
              <a:rPr lang="en-US" dirty="0"/>
              <a:t>COUNT(</a:t>
            </a:r>
            <a:r>
              <a:rPr lang="en-US" dirty="0" err="1"/>
              <a:t>col_A</a:t>
            </a:r>
            <a:r>
              <a:rPr lang="en-US" dirty="0"/>
              <a:t>) – returns number of tuples with non-NULL value for number of non-empty for attribute </a:t>
            </a:r>
            <a:r>
              <a:rPr lang="en-US" dirty="0" err="1"/>
              <a:t>col_A</a:t>
            </a:r>
            <a:endParaRPr lang="en-US" dirty="0"/>
          </a:p>
          <a:p>
            <a:pPr lvl="1"/>
            <a:r>
              <a:rPr lang="en-US" dirty="0"/>
              <a:t>NULL is treated as ordinary value in a grouped attribute</a:t>
            </a:r>
          </a:p>
          <a:p>
            <a:pPr marL="384048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ACA52C-C9E1-459A-8C70-082CBFFD75A0}"/>
              </a:ext>
            </a:extLst>
          </p:cNvPr>
          <p:cNvSpPr txBox="1">
            <a:spLocks/>
          </p:cNvSpPr>
          <p:nvPr/>
        </p:nvSpPr>
        <p:spPr>
          <a:xfrm>
            <a:off x="1216510" y="4034916"/>
            <a:ext cx="4960172" cy="19624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Example.</a:t>
            </a:r>
          </a:p>
          <a:p>
            <a:r>
              <a:rPr lang="en-US" sz="1800" dirty="0"/>
              <a:t>Extract number of orders by </a:t>
            </a:r>
            <a:r>
              <a:rPr lang="en-US" sz="1800" dirty="0" err="1"/>
              <a:t>ShippedDate</a:t>
            </a:r>
            <a:r>
              <a:rPr lang="en-US" sz="1800" dirty="0"/>
              <a:t>. Return:</a:t>
            </a:r>
          </a:p>
          <a:p>
            <a:pPr lvl="1"/>
            <a:r>
              <a:rPr lang="en-US" sz="1600" dirty="0"/>
              <a:t>Number of orders for each shipping date</a:t>
            </a:r>
          </a:p>
          <a:p>
            <a:pPr lvl="1"/>
            <a:r>
              <a:rPr lang="en-US" sz="1600" dirty="0"/>
              <a:t>Number of orders that are not shipped – NULL </a:t>
            </a:r>
            <a:r>
              <a:rPr lang="en-US" sz="1600" dirty="0" err="1"/>
              <a:t>ShippedDate</a:t>
            </a:r>
            <a:endParaRPr lang="en-US" sz="16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60C75B96-2748-4AA2-94A7-FA2683BC67A1}"/>
              </a:ext>
            </a:extLst>
          </p:cNvPr>
          <p:cNvSpPr txBox="1">
            <a:spLocks/>
          </p:cNvSpPr>
          <p:nvPr/>
        </p:nvSpPr>
        <p:spPr>
          <a:xfrm>
            <a:off x="6669742" y="4151456"/>
            <a:ext cx="4697506" cy="2141767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SELECT </a:t>
            </a:r>
            <a:r>
              <a:rPr lang="en-US" sz="1800" dirty="0" err="1"/>
              <a:t>ShippedDate</a:t>
            </a:r>
            <a:r>
              <a:rPr lang="en-US" dirty="0"/>
              <a:t>,</a:t>
            </a:r>
          </a:p>
          <a:p>
            <a:r>
              <a:rPr lang="en-US" dirty="0"/>
              <a:t>             COUNT(</a:t>
            </a:r>
            <a:r>
              <a:rPr lang="en-US" dirty="0" err="1"/>
              <a:t>orderID</a:t>
            </a:r>
            <a:r>
              <a:rPr lang="en-US" dirty="0"/>
              <a:t>) as </a:t>
            </a:r>
            <a:r>
              <a:rPr lang="en-US" dirty="0" err="1"/>
              <a:t>nb_of_orders</a:t>
            </a:r>
            <a:r>
              <a:rPr lang="en-US" dirty="0"/>
              <a:t> </a:t>
            </a:r>
          </a:p>
          <a:p>
            <a:r>
              <a:rPr lang="en-US" sz="1800" dirty="0"/>
              <a:t>FROM Orders</a:t>
            </a:r>
          </a:p>
          <a:p>
            <a:r>
              <a:rPr lang="en-US" sz="1800" dirty="0"/>
              <a:t>GROUP BY </a:t>
            </a:r>
            <a:r>
              <a:rPr lang="en-US" sz="1800" dirty="0" err="1"/>
              <a:t>ShippedDate</a:t>
            </a:r>
            <a:endParaRPr lang="en-US" sz="1800" dirty="0"/>
          </a:p>
          <a:p>
            <a:r>
              <a:rPr lang="en-US" sz="1800" dirty="0"/>
              <a:t>ORDER BY </a:t>
            </a:r>
            <a:r>
              <a:rPr lang="en-US" sz="1800" dirty="0" err="1"/>
              <a:t>ShippedDate</a:t>
            </a:r>
            <a:endParaRPr lang="en-US" sz="1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96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6698-9E99-481C-A2D7-CA858E750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26532" cy="1450757"/>
          </a:xfrm>
        </p:spPr>
        <p:txBody>
          <a:bodyPr/>
          <a:lstStyle/>
          <a:p>
            <a:r>
              <a:rPr lang="en-US" dirty="0"/>
              <a:t>Apply Filters on Aggregations: 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A1250-A35A-4F52-8B6A-F0BF723E6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30548"/>
          </a:xfrm>
        </p:spPr>
        <p:txBody>
          <a:bodyPr/>
          <a:lstStyle/>
          <a:p>
            <a:r>
              <a:rPr lang="en-US" dirty="0"/>
              <a:t>WHERE cannot be used to filter on aggregations.</a:t>
            </a:r>
          </a:p>
          <a:p>
            <a:r>
              <a:rPr lang="en-US" b="1" dirty="0">
                <a:solidFill>
                  <a:srgbClr val="00969F"/>
                </a:solidFill>
              </a:rPr>
              <a:t>HAVING</a:t>
            </a:r>
            <a:r>
              <a:rPr lang="en-US" dirty="0"/>
              <a:t> Clause allows to do such filtering: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B3E09E-893C-458D-A632-85A9D8FA5B7C}"/>
              </a:ext>
            </a:extLst>
          </p:cNvPr>
          <p:cNvSpPr txBox="1">
            <a:spLocks/>
          </p:cNvSpPr>
          <p:nvPr/>
        </p:nvSpPr>
        <p:spPr>
          <a:xfrm>
            <a:off x="1036320" y="3076488"/>
            <a:ext cx="5823473" cy="314581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SELECT </a:t>
            </a:r>
            <a:r>
              <a:rPr lang="en-US" sz="1900" dirty="0" err="1"/>
              <a:t>CustomerID</a:t>
            </a:r>
            <a:endParaRPr lang="en-US" sz="1900" dirty="0"/>
          </a:p>
          <a:p>
            <a:r>
              <a:rPr lang="en-US" sz="1900" dirty="0"/>
              <a:t>	,COUNT(</a:t>
            </a:r>
            <a:r>
              <a:rPr lang="en-US" sz="1900" dirty="0" err="1"/>
              <a:t>OrderID</a:t>
            </a:r>
            <a:r>
              <a:rPr lang="en-US" sz="1900" dirty="0"/>
              <a:t>) AS </a:t>
            </a:r>
            <a:r>
              <a:rPr lang="en-US" sz="1900" dirty="0" err="1"/>
              <a:t>Nb_of_Orders</a:t>
            </a:r>
            <a:endParaRPr lang="en-US" sz="1900" dirty="0"/>
          </a:p>
          <a:p>
            <a:r>
              <a:rPr lang="en-US" sz="1900" dirty="0"/>
              <a:t>	,MIN(</a:t>
            </a:r>
            <a:r>
              <a:rPr lang="en-US" sz="1900" dirty="0" err="1"/>
              <a:t>OrderDate</a:t>
            </a:r>
            <a:r>
              <a:rPr lang="en-US" sz="1900" dirty="0"/>
              <a:t>) AS </a:t>
            </a:r>
            <a:r>
              <a:rPr lang="en-US" sz="1900" dirty="0" err="1"/>
              <a:t>First_order_date</a:t>
            </a:r>
            <a:endParaRPr lang="en-US" sz="1900" dirty="0"/>
          </a:p>
          <a:p>
            <a:r>
              <a:rPr lang="en-US" sz="1900" dirty="0"/>
              <a:t>   	,MAX(</a:t>
            </a:r>
            <a:r>
              <a:rPr lang="en-US" sz="1900" dirty="0" err="1"/>
              <a:t>OrderDate</a:t>
            </a:r>
            <a:r>
              <a:rPr lang="en-US" sz="1900" dirty="0"/>
              <a:t>) AS </a:t>
            </a:r>
            <a:r>
              <a:rPr lang="en-US" sz="1900" dirty="0" err="1"/>
              <a:t>Latest_order_date</a:t>
            </a:r>
            <a:endParaRPr lang="en-US" sz="1900" dirty="0"/>
          </a:p>
          <a:p>
            <a:r>
              <a:rPr lang="en-US" sz="1900" dirty="0"/>
              <a:t>FROM Orders</a:t>
            </a:r>
          </a:p>
          <a:p>
            <a:r>
              <a:rPr lang="en-US" sz="1900" dirty="0"/>
              <a:t>GROUP BY </a:t>
            </a:r>
            <a:r>
              <a:rPr lang="en-US" sz="1900" dirty="0" err="1"/>
              <a:t>CustomerID</a:t>
            </a:r>
            <a:endParaRPr lang="en-US" sz="1900" dirty="0"/>
          </a:p>
          <a:p>
            <a:r>
              <a:rPr lang="en-US" sz="1900" dirty="0"/>
              <a:t>HAVING COUNT(</a:t>
            </a:r>
            <a:r>
              <a:rPr lang="en-US" sz="1900" dirty="0" err="1"/>
              <a:t>OrderID</a:t>
            </a:r>
            <a:r>
              <a:rPr lang="en-US" sz="1900" dirty="0"/>
              <a:t>) &gt;= 10</a:t>
            </a:r>
          </a:p>
          <a:p>
            <a:r>
              <a:rPr lang="en-US" sz="1900" dirty="0"/>
              <a:t>ORDER BY </a:t>
            </a:r>
            <a:r>
              <a:rPr lang="en-US" sz="1900" dirty="0" err="1"/>
              <a:t>Nb_of_Orders</a:t>
            </a:r>
            <a:r>
              <a:rPr lang="en-US" sz="1900" dirty="0"/>
              <a:t> DESC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03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6698-9E99-481C-A2D7-CA858E750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26532" cy="1450757"/>
          </a:xfrm>
        </p:spPr>
        <p:txBody>
          <a:bodyPr/>
          <a:lstStyle/>
          <a:p>
            <a:r>
              <a:rPr lang="en-US" dirty="0"/>
              <a:t>Order of Clauses in SQL Queries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47AEF-258B-4D24-8FFB-BEB08074E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SELECT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FROM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GROUP BY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HAVING – cannot be used without group by clause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2428298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A8AAF9-9FC2-4918-9D3D-88B57C67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Write a query to get Product name and quantity per unit.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query to get current Product list (Product ID and name).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query to get discontinued Product list (Product ID and name).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query to get most expense Product list (name and unit price).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Write a query to get Product list (id, name, unit price) where current products cost less than $20.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6547E6-A616-4B8E-A77D-C7CFF14C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(1-5)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0E115-191B-47A2-B6D0-8821E4DB2147}"/>
              </a:ext>
            </a:extLst>
          </p:cNvPr>
          <p:cNvSpPr/>
          <p:nvPr/>
        </p:nvSpPr>
        <p:spPr>
          <a:xfrm>
            <a:off x="10228994" y="5792802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[w3resource]</a:t>
            </a:r>
          </a:p>
        </p:txBody>
      </p:sp>
    </p:spTree>
    <p:extLst>
      <p:ext uri="{BB962C8B-B14F-4D97-AF65-F5344CB8AC3E}">
        <p14:creationId xmlns:p14="http://schemas.microsoft.com/office/powerpoint/2010/main" val="3719274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A8AAF9-9FC2-4918-9D3D-88B57C67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/>
              <a:t>Write a query to get Product list (id, name, unit price) where products cost between $15 and $25.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Write a query to get Product list (name, unit price) of ten most expensive products.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Write a query to count current and discontinued products.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Write a query to get Product list (name, units on order , units in stock) of stock is less than the quantity on order.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6547E6-A616-4B8E-A77D-C7CFF14C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(6-10)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55787B-8704-40E6-AA8F-F629912CE7AB}"/>
              </a:ext>
            </a:extLst>
          </p:cNvPr>
          <p:cNvSpPr/>
          <p:nvPr/>
        </p:nvSpPr>
        <p:spPr>
          <a:xfrm>
            <a:off x="10228994" y="5792802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[w3resource]</a:t>
            </a:r>
          </a:p>
        </p:txBody>
      </p:sp>
    </p:spTree>
    <p:extLst>
      <p:ext uri="{BB962C8B-B14F-4D97-AF65-F5344CB8AC3E}">
        <p14:creationId xmlns:p14="http://schemas.microsoft.com/office/powerpoint/2010/main" val="89785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>
            <a:extLst>
              <a:ext uri="{FF2B5EF4-FFF2-40B4-BE49-F238E27FC236}">
                <a16:creationId xmlns:a16="http://schemas.microsoft.com/office/drawing/2014/main" id="{748011DF-A2A9-C34E-92DC-B4FA5292F70A}"/>
              </a:ext>
            </a:extLst>
          </p:cNvPr>
          <p:cNvSpPr txBox="1">
            <a:spLocks/>
          </p:cNvSpPr>
          <p:nvPr/>
        </p:nvSpPr>
        <p:spPr>
          <a:xfrm>
            <a:off x="1097280" y="707517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About us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FC4D55-8979-DC4B-BDE8-944569B92607}"/>
              </a:ext>
            </a:extLst>
          </p:cNvPr>
          <p:cNvSpPr txBox="1">
            <a:spLocks/>
          </p:cNvSpPr>
          <p:nvPr/>
        </p:nvSpPr>
        <p:spPr>
          <a:xfrm>
            <a:off x="1097279" y="1845733"/>
            <a:ext cx="4937760" cy="20844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Laura Tomedi</a:t>
            </a:r>
          </a:p>
          <a:p>
            <a:pPr lvl="1"/>
            <a:r>
              <a:rPr lang="en-US" dirty="0"/>
              <a:t>Epidemiologist</a:t>
            </a:r>
          </a:p>
          <a:p>
            <a:pPr lvl="1"/>
            <a:r>
              <a:rPr lang="en-US" dirty="0"/>
              <a:t>PhD in Epidemiology, MS in Public Health</a:t>
            </a:r>
          </a:p>
          <a:p>
            <a:pPr lvl="1"/>
            <a:r>
              <a:rPr lang="en-US" dirty="0"/>
              <a:t>SQL – accidentally used through SAS:</a:t>
            </a:r>
          </a:p>
          <a:p>
            <a:pPr lvl="2"/>
            <a:r>
              <a:rPr lang="en-US" dirty="0"/>
              <a:t>Data definition language</a:t>
            </a:r>
          </a:p>
          <a:p>
            <a:pPr lvl="2"/>
            <a:r>
              <a:rPr lang="en-US" dirty="0"/>
              <a:t>Data querying</a:t>
            </a:r>
          </a:p>
          <a:p>
            <a:pPr lvl="2"/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8E4D1C6-9D73-524C-80E3-8CFB8C81664A}"/>
              </a:ext>
            </a:extLst>
          </p:cNvPr>
          <p:cNvSpPr txBox="1">
            <a:spLocks/>
          </p:cNvSpPr>
          <p:nvPr/>
        </p:nvSpPr>
        <p:spPr>
          <a:xfrm>
            <a:off x="6217920" y="1845735"/>
            <a:ext cx="5292762" cy="213888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Inese B</a:t>
            </a:r>
            <a:r>
              <a:rPr lang="lv-LV" dirty="0"/>
              <a:t>ērziņa</a:t>
            </a:r>
            <a:endParaRPr lang="en-US" dirty="0"/>
          </a:p>
          <a:p>
            <a:pPr lvl="1"/>
            <a:r>
              <a:rPr lang="en-US" dirty="0"/>
              <a:t>Data Manager</a:t>
            </a:r>
          </a:p>
          <a:p>
            <a:pPr lvl="1"/>
            <a:r>
              <a:rPr lang="en-US" dirty="0"/>
              <a:t>PhD in Mathematics</a:t>
            </a:r>
          </a:p>
          <a:p>
            <a:pPr lvl="1"/>
            <a:r>
              <a:rPr lang="en-US" dirty="0"/>
              <a:t>SQL:</a:t>
            </a:r>
          </a:p>
          <a:p>
            <a:pPr lvl="2"/>
            <a:r>
              <a:rPr lang="en-US" dirty="0"/>
              <a:t>Data querying for analysis and data warehouse solutions</a:t>
            </a:r>
          </a:p>
          <a:p>
            <a:pPr lvl="2"/>
            <a:r>
              <a:rPr lang="en-US" dirty="0"/>
              <a:t>Data definition language (within SAS)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2801C0-3090-4554-B435-604A45B985B3}"/>
              </a:ext>
            </a:extLst>
          </p:cNvPr>
          <p:cNvSpPr txBox="1">
            <a:spLocks/>
          </p:cNvSpPr>
          <p:nvPr/>
        </p:nvSpPr>
        <p:spPr>
          <a:xfrm>
            <a:off x="1097280" y="3939181"/>
            <a:ext cx="4937760" cy="213888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Brianna Mulligan</a:t>
            </a:r>
          </a:p>
          <a:p>
            <a:pPr lvl="1"/>
            <a:r>
              <a:rPr lang="en-US" dirty="0"/>
              <a:t>Programmer Analyst</a:t>
            </a:r>
          </a:p>
          <a:p>
            <a:pPr lvl="1"/>
            <a:r>
              <a:rPr lang="en-US" dirty="0"/>
              <a:t>MSc in Computer Science</a:t>
            </a:r>
          </a:p>
          <a:p>
            <a:pPr lvl="1"/>
            <a:r>
              <a:rPr lang="en-US" dirty="0"/>
              <a:t>SQL:</a:t>
            </a:r>
          </a:p>
          <a:p>
            <a:pPr lvl="2"/>
            <a:r>
              <a:rPr lang="en-US" dirty="0"/>
              <a:t>Database creation </a:t>
            </a:r>
          </a:p>
          <a:p>
            <a:pPr lvl="2"/>
            <a:r>
              <a:rPr lang="en-US" dirty="0"/>
              <a:t>Data maintenance</a:t>
            </a:r>
          </a:p>
          <a:p>
            <a:pPr lvl="2"/>
            <a:r>
              <a:rPr lang="en-US" dirty="0"/>
              <a:t>Data querying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7D0F727-F442-4563-8344-B67F84D86980}"/>
              </a:ext>
            </a:extLst>
          </p:cNvPr>
          <p:cNvSpPr txBox="1">
            <a:spLocks/>
          </p:cNvSpPr>
          <p:nvPr/>
        </p:nvSpPr>
        <p:spPr>
          <a:xfrm>
            <a:off x="6217920" y="3867464"/>
            <a:ext cx="4937760" cy="213888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Scott Gunn</a:t>
            </a:r>
          </a:p>
          <a:p>
            <a:pPr lvl="1"/>
            <a:r>
              <a:rPr lang="en-US" dirty="0"/>
              <a:t>REDI Data Team Lead</a:t>
            </a:r>
          </a:p>
          <a:p>
            <a:pPr lvl="1"/>
            <a:r>
              <a:rPr lang="en-US" dirty="0"/>
              <a:t>MS in Anthropology</a:t>
            </a:r>
          </a:p>
          <a:p>
            <a:pPr lvl="1"/>
            <a:r>
              <a:rPr lang="en-US" dirty="0"/>
              <a:t>SQL:</a:t>
            </a:r>
          </a:p>
          <a:p>
            <a:pPr lvl="2"/>
            <a:r>
              <a:rPr lang="en-US" dirty="0"/>
              <a:t>Data infrastructure architect</a:t>
            </a:r>
          </a:p>
          <a:p>
            <a:pPr lvl="2"/>
            <a:r>
              <a:rPr lang="en-US" dirty="0"/>
              <a:t>Database creation </a:t>
            </a:r>
          </a:p>
          <a:p>
            <a:pPr lvl="2"/>
            <a:r>
              <a:rPr lang="en-US" dirty="0"/>
              <a:t>Data maintenance</a:t>
            </a:r>
          </a:p>
          <a:p>
            <a:pPr lvl="2"/>
            <a:r>
              <a:rPr lang="en-US" dirty="0"/>
              <a:t>Data querying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5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42DF-5A9F-4645-BF71-ACA64FC3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C463B-1E81-4D81-92EB-B0CFD634A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81594"/>
            <a:ext cx="6764767" cy="4079938"/>
          </a:xfrm>
        </p:spPr>
        <p:txBody>
          <a:bodyPr>
            <a:normAutofit/>
          </a:bodyPr>
          <a:lstStyle/>
          <a:p>
            <a:r>
              <a:rPr lang="en-US" dirty="0"/>
              <a:t>Week 2: </a:t>
            </a:r>
          </a:p>
          <a:p>
            <a:pPr lvl="1"/>
            <a:r>
              <a:rPr lang="en-US" dirty="0"/>
              <a:t>Introduction to the SQL Data Query Construction</a:t>
            </a:r>
          </a:p>
          <a:p>
            <a:pPr lvl="1"/>
            <a:r>
              <a:rPr lang="en-US" dirty="0"/>
              <a:t>Simple queries in SQL</a:t>
            </a:r>
          </a:p>
          <a:p>
            <a:pPr lvl="2"/>
            <a:r>
              <a:rPr lang="en-US" dirty="0"/>
              <a:t>Basics</a:t>
            </a:r>
          </a:p>
          <a:p>
            <a:pPr lvl="2"/>
            <a:r>
              <a:rPr lang="en-US" dirty="0"/>
              <a:t>Keywords</a:t>
            </a:r>
          </a:p>
          <a:p>
            <a:pPr lvl="1"/>
            <a:r>
              <a:rPr lang="en-US" dirty="0"/>
              <a:t>Full-relation operations:</a:t>
            </a:r>
          </a:p>
          <a:p>
            <a:pPr lvl="2"/>
            <a:r>
              <a:rPr lang="en-US" dirty="0"/>
              <a:t>Eliminating Duplicates</a:t>
            </a:r>
          </a:p>
          <a:p>
            <a:pPr lvl="2"/>
            <a:r>
              <a:rPr lang="en-US" dirty="0"/>
              <a:t>Grouping and Aggregation in SQL</a:t>
            </a:r>
          </a:p>
          <a:p>
            <a:pPr lvl="3"/>
            <a:r>
              <a:rPr lang="en-US" dirty="0"/>
              <a:t>Aggregation operators</a:t>
            </a:r>
          </a:p>
          <a:p>
            <a:pPr lvl="3"/>
            <a:r>
              <a:rPr lang="en-US" dirty="0"/>
              <a:t>Grouping</a:t>
            </a:r>
          </a:p>
          <a:p>
            <a:pPr lvl="3"/>
            <a:r>
              <a:rPr lang="en-US" dirty="0"/>
              <a:t>Having clauses</a:t>
            </a:r>
          </a:p>
          <a:p>
            <a:pPr lvl="1"/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65867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BA0AAA-6B73-4375-A6C1-5E786E8B9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[Book] </a:t>
            </a:r>
            <a:r>
              <a:rPr lang="en-US" dirty="0" err="1"/>
              <a:t>H.Garcia</a:t>
            </a:r>
            <a:r>
              <a:rPr lang="en-US" dirty="0"/>
              <a:t>-Molina, </a:t>
            </a:r>
            <a:r>
              <a:rPr lang="en-US" dirty="0" err="1"/>
              <a:t>J.Ullman</a:t>
            </a:r>
            <a:r>
              <a:rPr lang="en-US" dirty="0"/>
              <a:t>, and </a:t>
            </a:r>
            <a:r>
              <a:rPr lang="en-US" dirty="0" err="1"/>
              <a:t>J.Widom</a:t>
            </a:r>
            <a:r>
              <a:rPr lang="en-US" dirty="0"/>
              <a:t>, “Database Systems: The Complete Book”, 2</a:t>
            </a:r>
            <a:r>
              <a:rPr lang="en-US" baseline="30000" dirty="0"/>
              <a:t>nd</a:t>
            </a:r>
            <a:r>
              <a:rPr lang="en-US" dirty="0"/>
              <a:t> Edition, Pearson, 2008.</a:t>
            </a:r>
          </a:p>
          <a:p>
            <a:pPr marL="475488" lvl="2">
              <a:buNone/>
            </a:pPr>
            <a:r>
              <a:rPr lang="en-US" dirty="0"/>
              <a:t>	First two chapters available: </a:t>
            </a:r>
            <a:r>
              <a:rPr lang="en-US" dirty="0">
                <a:hlinkClick r:id="rId2"/>
              </a:rPr>
              <a:t>http://infolab.stanford.edu/~ullman/dscb.html</a:t>
            </a:r>
            <a:endParaRPr lang="en-US" dirty="0"/>
          </a:p>
          <a:p>
            <a:pPr lvl="1"/>
            <a:r>
              <a:rPr lang="en-US" dirty="0"/>
              <a:t>[</a:t>
            </a:r>
            <a:r>
              <a:rPr lang="en-US" dirty="0" err="1"/>
              <a:t>SQLiteonline</a:t>
            </a:r>
            <a:r>
              <a:rPr lang="en-US" dirty="0"/>
              <a:t>] </a:t>
            </a:r>
            <a:r>
              <a:rPr lang="en-US" dirty="0">
                <a:hlinkClick r:id="rId3"/>
              </a:rPr>
              <a:t>https://sqliteonline.com/#urldb=https://raw.githubusercontent.com/jpwhite3/northwind-SQLite3/master/dist/northwind.db</a:t>
            </a:r>
            <a:endParaRPr lang="en-US" dirty="0"/>
          </a:p>
          <a:p>
            <a:pPr lvl="1"/>
            <a:r>
              <a:rPr lang="en-US" dirty="0"/>
              <a:t>[SQLite Datatypes] https://www.sqlite.org/datatype3.html</a:t>
            </a:r>
          </a:p>
          <a:p>
            <a:pPr lvl="1"/>
            <a:r>
              <a:rPr lang="en-US" dirty="0"/>
              <a:t>[SQLite OOO] </a:t>
            </a:r>
            <a:r>
              <a:rPr lang="en-US" dirty="0">
                <a:hlinkClick r:id="rId4"/>
              </a:rPr>
              <a:t>https://www.alphacodingskills.com/sqlite/notes/sqlite-operators-precedence.php</a:t>
            </a:r>
            <a:endParaRPr lang="en-US" dirty="0"/>
          </a:p>
          <a:p>
            <a:pPr lvl="1"/>
            <a:r>
              <a:rPr lang="en-US" dirty="0"/>
              <a:t>[Wiki] </a:t>
            </a:r>
            <a:r>
              <a:rPr lang="en-US" dirty="0">
                <a:hlinkClick r:id="rId5"/>
              </a:rPr>
              <a:t>https://en.wikiversity.org/wiki/Database_Examples/Northwind</a:t>
            </a:r>
            <a:endParaRPr lang="en-US" dirty="0"/>
          </a:p>
          <a:p>
            <a:pPr lvl="1"/>
            <a:r>
              <a:rPr lang="en-US" dirty="0"/>
              <a:t>[w3resource] </a:t>
            </a:r>
            <a:r>
              <a:rPr lang="en-US" dirty="0">
                <a:hlinkClick r:id="rId6"/>
              </a:rPr>
              <a:t>https://www.w3resource.com/mysql-exercises/northwind/products-table-exercises/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78281E-482F-41B7-83FC-3C41F782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29021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F701-45F3-4928-AA75-22D7B760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Northwind Database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B2C1D4-C0CA-487C-B581-E8768A8FC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8532" y="1846263"/>
            <a:ext cx="6575261" cy="4022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05BF38-3678-4901-839C-450766B5DE86}"/>
              </a:ext>
            </a:extLst>
          </p:cNvPr>
          <p:cNvSpPr txBox="1"/>
          <p:nvPr/>
        </p:nvSpPr>
        <p:spPr>
          <a:xfrm>
            <a:off x="10373846" y="5983237"/>
            <a:ext cx="1818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Source: [Wiki]</a:t>
            </a:r>
          </a:p>
        </p:txBody>
      </p:sp>
    </p:spTree>
    <p:extLst>
      <p:ext uri="{BB962C8B-B14F-4D97-AF65-F5344CB8AC3E}">
        <p14:creationId xmlns:p14="http://schemas.microsoft.com/office/powerpoint/2010/main" val="232171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E23D8-9D13-4EAC-9F77-137BC4CA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SQL Data Query: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6808F-CD0A-451C-BC93-4B17F214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query has basic format:</a:t>
            </a:r>
            <a:endParaRPr lang="en-US" b="0" dirty="0">
              <a:effectLst/>
            </a:endParaRPr>
          </a:p>
          <a:p>
            <a:r>
              <a:rPr lang="en-US" b="1" dirty="0"/>
              <a:t>SELECT *</a:t>
            </a:r>
            <a:endParaRPr lang="en-US" b="0" dirty="0">
              <a:effectLst/>
            </a:endParaRPr>
          </a:p>
          <a:p>
            <a:r>
              <a:rPr lang="en-US" b="1" dirty="0"/>
              <a:t>FROM </a:t>
            </a:r>
            <a:r>
              <a:rPr lang="en-US" b="1" dirty="0" err="1"/>
              <a:t>database.table</a:t>
            </a:r>
            <a:endParaRPr lang="en-US" b="0" dirty="0">
              <a:effectLst/>
            </a:endParaRPr>
          </a:p>
          <a:p>
            <a:r>
              <a:rPr lang="en-US" dirty="0"/>
              <a:t>Which returns all columns and rows from a given database’s specified table, where only one table is used just table name suffices. </a:t>
            </a:r>
            <a:endParaRPr lang="en-US" b="0" dirty="0">
              <a:effectLst/>
            </a:endParaRPr>
          </a:p>
          <a:p>
            <a:r>
              <a:rPr lang="en-US" dirty="0"/>
              <a:t>There are 147 keywords (</a:t>
            </a:r>
            <a:r>
              <a:rPr lang="en-US" u="sng" dirty="0"/>
              <a:t>https://sqlite.org/lang_keywords.html</a:t>
            </a:r>
            <a:r>
              <a:rPr lang="en-US" dirty="0"/>
              <a:t>) and many functions (SQLite -- https://www.sqlite.org/lang_corefunc.html) that let us modify the basics and achieve our goals.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676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19B0-CEDF-4FED-88F6-9987DB0E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 and Functions for 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5C2D-1766-4BA4-AAEF-80723885B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Basic query: </a:t>
            </a:r>
            <a:r>
              <a:rPr lang="en-US" b="1" dirty="0">
                <a:solidFill>
                  <a:srgbClr val="00969F"/>
                </a:solidFill>
              </a:rPr>
              <a:t>SELECT, FROM</a:t>
            </a:r>
          </a:p>
          <a:p>
            <a:pPr marL="0" indent="0">
              <a:buNone/>
            </a:pPr>
            <a:r>
              <a:rPr lang="en-US" dirty="0"/>
              <a:t>Return N tuples from query: </a:t>
            </a:r>
            <a:r>
              <a:rPr lang="en-US" b="1" dirty="0">
                <a:solidFill>
                  <a:srgbClr val="00969F"/>
                </a:solidFill>
              </a:rPr>
              <a:t>LIMIT N</a:t>
            </a:r>
          </a:p>
          <a:p>
            <a:pPr marL="0" indent="0">
              <a:buNone/>
            </a:pPr>
            <a:r>
              <a:rPr lang="en-US" dirty="0"/>
              <a:t>Apply Filters: </a:t>
            </a:r>
            <a:r>
              <a:rPr lang="en-US" b="1" dirty="0">
                <a:solidFill>
                  <a:srgbClr val="00969F"/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/>
              <a:t>Apply logic: </a:t>
            </a:r>
            <a:r>
              <a:rPr lang="en-US" b="1" dirty="0">
                <a:solidFill>
                  <a:srgbClr val="00969F"/>
                </a:solidFill>
              </a:rPr>
              <a:t>AND</a:t>
            </a:r>
            <a:r>
              <a:rPr lang="en-US" dirty="0"/>
              <a:t>, </a:t>
            </a:r>
            <a:r>
              <a:rPr lang="en-US" b="1" dirty="0">
                <a:solidFill>
                  <a:srgbClr val="00969F"/>
                </a:solidFill>
              </a:rPr>
              <a:t>OR</a:t>
            </a:r>
            <a:r>
              <a:rPr lang="en-US" dirty="0"/>
              <a:t>, </a:t>
            </a:r>
            <a:r>
              <a:rPr lang="en-US" b="1" dirty="0">
                <a:solidFill>
                  <a:srgbClr val="00969F"/>
                </a:solidFill>
              </a:rPr>
              <a:t>NOT</a:t>
            </a:r>
            <a:r>
              <a:rPr lang="en-US" dirty="0"/>
              <a:t>, </a:t>
            </a:r>
            <a:r>
              <a:rPr lang="en-US" b="1" dirty="0">
                <a:solidFill>
                  <a:srgbClr val="00969F"/>
                </a:solidFill>
              </a:rPr>
              <a:t>IN</a:t>
            </a:r>
            <a:r>
              <a:rPr lang="en-US" dirty="0"/>
              <a:t>, </a:t>
            </a:r>
            <a:r>
              <a:rPr lang="en-US" b="1" dirty="0">
                <a:solidFill>
                  <a:srgbClr val="00969F"/>
                </a:solidFill>
              </a:rPr>
              <a:t>LIKE</a:t>
            </a:r>
            <a:r>
              <a:rPr lang="en-US" dirty="0"/>
              <a:t> , </a:t>
            </a:r>
            <a:r>
              <a:rPr lang="en-US" b="1" dirty="0">
                <a:solidFill>
                  <a:srgbClr val="00969F"/>
                </a:solidFill>
              </a:rPr>
              <a:t>BETWEEN</a:t>
            </a:r>
          </a:p>
          <a:p>
            <a:pPr marL="0" indent="0">
              <a:buNone/>
            </a:pPr>
            <a:r>
              <a:rPr lang="en-US" dirty="0"/>
              <a:t>Apply logic by column: </a:t>
            </a:r>
            <a:r>
              <a:rPr lang="en-US" b="1" dirty="0">
                <a:solidFill>
                  <a:srgbClr val="00969F"/>
                </a:solidFill>
              </a:rPr>
              <a:t>CASE</a:t>
            </a:r>
            <a:r>
              <a:rPr lang="en-US" dirty="0"/>
              <a:t>,</a:t>
            </a:r>
            <a:r>
              <a:rPr lang="en-US" b="1" dirty="0">
                <a:solidFill>
                  <a:srgbClr val="00969F"/>
                </a:solidFill>
              </a:rPr>
              <a:t> WHEN</a:t>
            </a:r>
            <a:r>
              <a:rPr lang="en-US" dirty="0"/>
              <a:t>, </a:t>
            </a:r>
            <a:r>
              <a:rPr lang="en-US" b="1" dirty="0">
                <a:solidFill>
                  <a:srgbClr val="00969F"/>
                </a:solidFill>
              </a:rPr>
              <a:t>THEN</a:t>
            </a:r>
          </a:p>
          <a:p>
            <a:pPr marL="0" indent="0">
              <a:buNone/>
            </a:pPr>
            <a:r>
              <a:rPr lang="en-US" dirty="0"/>
              <a:t>Sort output: </a:t>
            </a:r>
            <a:r>
              <a:rPr lang="en-US" b="1" dirty="0">
                <a:solidFill>
                  <a:srgbClr val="00969F"/>
                </a:solidFill>
              </a:rPr>
              <a:t>ORDER BY(ASC/DESC)</a:t>
            </a:r>
          </a:p>
          <a:p>
            <a:pPr marL="0" indent="0">
              <a:buNone/>
            </a:pPr>
            <a:r>
              <a:rPr lang="en-US" dirty="0"/>
              <a:t>Aggregation functions: </a:t>
            </a:r>
            <a:r>
              <a:rPr lang="en-US" b="1" dirty="0">
                <a:solidFill>
                  <a:schemeClr val="accent1"/>
                </a:solidFill>
              </a:rPr>
              <a:t>SUM, AVG, COUNT</a:t>
            </a:r>
          </a:p>
          <a:p>
            <a:pPr marL="0" indent="0">
              <a:buNone/>
            </a:pPr>
            <a:r>
              <a:rPr lang="en-US" dirty="0"/>
              <a:t>Grouping: </a:t>
            </a:r>
            <a:r>
              <a:rPr lang="en-US" b="1" dirty="0">
                <a:solidFill>
                  <a:srgbClr val="00969F"/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/>
              <a:t>Filter on aggregated expressions: </a:t>
            </a:r>
            <a:r>
              <a:rPr lang="en-US" b="1" dirty="0">
                <a:solidFill>
                  <a:srgbClr val="00969F"/>
                </a:solidFill>
              </a:rPr>
              <a:t>HAVING</a:t>
            </a:r>
          </a:p>
        </p:txBody>
      </p:sp>
    </p:spTree>
    <p:extLst>
      <p:ext uri="{BB962C8B-B14F-4D97-AF65-F5344CB8AC3E}">
        <p14:creationId xmlns:p14="http://schemas.microsoft.com/office/powerpoint/2010/main" val="295624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42DF-5A9F-4645-BF71-ACA64FC3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Basics: SELECT, FROM, 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C463B-1E81-4D81-92EB-B0CFD634A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333136" cy="1450757"/>
          </a:xfrm>
        </p:spPr>
        <p:txBody>
          <a:bodyPr/>
          <a:lstStyle/>
          <a:p>
            <a:r>
              <a:rPr lang="en-US" dirty="0"/>
              <a:t>Select all from a table:</a:t>
            </a:r>
          </a:p>
          <a:p>
            <a:pPr marL="201168" lvl="1" indent="0">
              <a:buNone/>
            </a:pPr>
            <a:br>
              <a:rPr lang="en-US" dirty="0"/>
            </a:br>
            <a:r>
              <a:rPr lang="en-US" dirty="0"/>
              <a:t>SELECT * </a:t>
            </a:r>
          </a:p>
          <a:p>
            <a:pPr marL="201168" lvl="1" indent="0">
              <a:buNone/>
            </a:pPr>
            <a:r>
              <a:rPr lang="en-US" dirty="0"/>
              <a:t>FROM </a:t>
            </a:r>
            <a:r>
              <a:rPr lang="en-US" dirty="0" err="1"/>
              <a:t>table_name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17FB56-2D2C-4A85-8761-E6A272676E78}"/>
              </a:ext>
            </a:extLst>
          </p:cNvPr>
          <p:cNvSpPr txBox="1">
            <a:spLocks/>
          </p:cNvSpPr>
          <p:nvPr/>
        </p:nvSpPr>
        <p:spPr>
          <a:xfrm>
            <a:off x="5582816" y="1845734"/>
            <a:ext cx="5572864" cy="20132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 two specific columns from table:</a:t>
            </a:r>
          </a:p>
          <a:p>
            <a:pPr marL="201168" lvl="1" indent="0">
              <a:buFont typeface="Calibri" pitchFamily="34" charset="0"/>
              <a:buNone/>
            </a:pPr>
            <a:br>
              <a:rPr lang="en-US" dirty="0"/>
            </a:br>
            <a:r>
              <a:rPr lang="en-US" dirty="0"/>
              <a:t>SELECT col1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dirty="0"/>
              <a:t>	,col2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dirty="0"/>
              <a:t>FROM </a:t>
            </a:r>
            <a:r>
              <a:rPr lang="en-US" dirty="0" err="1"/>
              <a:t>table_name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860ACE-DB01-4807-95CC-3E874403EF67}"/>
              </a:ext>
            </a:extLst>
          </p:cNvPr>
          <p:cNvSpPr txBox="1">
            <a:spLocks/>
          </p:cNvSpPr>
          <p:nvPr/>
        </p:nvSpPr>
        <p:spPr>
          <a:xfrm>
            <a:off x="1097280" y="3858940"/>
            <a:ext cx="4333136" cy="16479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 top 10 rows from a table:</a:t>
            </a:r>
          </a:p>
          <a:p>
            <a:pPr marL="201168" lvl="1" indent="0">
              <a:buFont typeface="Calibri" pitchFamily="34" charset="0"/>
              <a:buNone/>
            </a:pPr>
            <a:br>
              <a:rPr lang="en-US" dirty="0"/>
            </a:br>
            <a:r>
              <a:rPr lang="en-US" dirty="0"/>
              <a:t>SELECT * 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dirty="0"/>
              <a:t>FROM </a:t>
            </a:r>
            <a:r>
              <a:rPr lang="en-US" dirty="0" err="1"/>
              <a:t>table_name</a:t>
            </a:r>
            <a:endParaRPr lang="en-US" dirty="0"/>
          </a:p>
          <a:p>
            <a:pPr marL="201168" lvl="1" indent="0">
              <a:buFont typeface="Calibri" pitchFamily="34" charset="0"/>
              <a:buNone/>
            </a:pPr>
            <a:r>
              <a:rPr lang="en-US" dirty="0"/>
              <a:t>LIMIT 10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1F70A3-04A8-451C-BC82-D0B28B35DA45}"/>
              </a:ext>
            </a:extLst>
          </p:cNvPr>
          <p:cNvSpPr txBox="1">
            <a:spLocks/>
          </p:cNvSpPr>
          <p:nvPr/>
        </p:nvSpPr>
        <p:spPr>
          <a:xfrm>
            <a:off x="5430416" y="3858939"/>
            <a:ext cx="5572864" cy="221042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 top 10 records of two specific columns in a table:</a:t>
            </a:r>
            <a:br>
              <a:rPr lang="en-US" dirty="0"/>
            </a:br>
            <a:endParaRPr lang="en-US" dirty="0"/>
          </a:p>
          <a:p>
            <a:pPr marL="201168" lvl="1" indent="0">
              <a:buNone/>
            </a:pPr>
            <a:r>
              <a:rPr lang="en-US" dirty="0"/>
              <a:t>SELECT col1</a:t>
            </a:r>
          </a:p>
          <a:p>
            <a:pPr marL="201168" lvl="1" indent="0">
              <a:buNone/>
            </a:pPr>
            <a:r>
              <a:rPr lang="en-US" dirty="0"/>
              <a:t>	,col2 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dirty="0"/>
              <a:t>FROM </a:t>
            </a:r>
            <a:r>
              <a:rPr lang="en-US" dirty="0" err="1"/>
              <a:t>table_name</a:t>
            </a:r>
            <a:endParaRPr lang="en-US" dirty="0"/>
          </a:p>
          <a:p>
            <a:pPr marL="201168" lvl="1" indent="0">
              <a:buFont typeface="Calibri" pitchFamily="34" charset="0"/>
              <a:buNone/>
            </a:pPr>
            <a:r>
              <a:rPr lang="en-US" dirty="0"/>
              <a:t>LIMIT 10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004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">
      <a:dk1>
        <a:srgbClr val="000000"/>
      </a:dk1>
      <a:lt1>
        <a:srgbClr val="FFFFFF"/>
      </a:lt1>
      <a:dk2>
        <a:srgbClr val="63666A"/>
      </a:dk2>
      <a:lt2>
        <a:srgbClr val="A7A8AA"/>
      </a:lt2>
      <a:accent1>
        <a:srgbClr val="BA0C2F"/>
      </a:accent1>
      <a:accent2>
        <a:srgbClr val="BA0C2F"/>
      </a:accent2>
      <a:accent3>
        <a:srgbClr val="008A86"/>
      </a:accent3>
      <a:accent4>
        <a:srgbClr val="ED8B00"/>
      </a:accent4>
      <a:accent5>
        <a:srgbClr val="A8AA19"/>
      </a:accent5>
      <a:accent6>
        <a:srgbClr val="C05131"/>
      </a:accent6>
      <a:hlink>
        <a:srgbClr val="008A86"/>
      </a:hlink>
      <a:folHlink>
        <a:srgbClr val="BA0C2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2145</TotalTime>
  <Words>1944</Words>
  <Application>Microsoft Office PowerPoint</Application>
  <PresentationFormat>Widescreen</PresentationFormat>
  <Paragraphs>314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KaTeX_Main</vt:lpstr>
      <vt:lpstr>KaTeX_Math</vt:lpstr>
      <vt:lpstr>Retrospect</vt:lpstr>
      <vt:lpstr>PowerPoint Presentation</vt:lpstr>
      <vt:lpstr>SQL Training</vt:lpstr>
      <vt:lpstr>PowerPoint Presentation</vt:lpstr>
      <vt:lpstr>Agenda</vt:lpstr>
      <vt:lpstr>References</vt:lpstr>
      <vt:lpstr>Northwind Database Model</vt:lpstr>
      <vt:lpstr>Intro to SQL Data Query: </vt:lpstr>
      <vt:lpstr>Keywords and Functions for Week 2</vt:lpstr>
      <vt:lpstr>Basics: SELECT, FROM, LIMIT</vt:lpstr>
      <vt:lpstr>Datatypes:</vt:lpstr>
      <vt:lpstr>Apply filters: WHERE </vt:lpstr>
      <vt:lpstr>Logic: AND, OR, NOT  </vt:lpstr>
      <vt:lpstr>More AND, OR, NOT</vt:lpstr>
      <vt:lpstr>Apply Filters: WHERE with AND, OR</vt:lpstr>
      <vt:lpstr>Logic: IN, BETWEEN</vt:lpstr>
      <vt:lpstr>Logic: LIKE</vt:lpstr>
      <vt:lpstr>Column logic: CASE, WHEN, THEN</vt:lpstr>
      <vt:lpstr>CASE example</vt:lpstr>
      <vt:lpstr>Sort Output: ORDER BY </vt:lpstr>
      <vt:lpstr>Eliminating Duplicates</vt:lpstr>
      <vt:lpstr>Grouping and Aggregation</vt:lpstr>
      <vt:lpstr>Example</vt:lpstr>
      <vt:lpstr>Grouping, Aggregation and NULLs</vt:lpstr>
      <vt:lpstr>Apply Filters on Aggregations: Having</vt:lpstr>
      <vt:lpstr>Order of Clauses in SQL Queries</vt:lpstr>
      <vt:lpstr>Practice (1-5)</vt:lpstr>
      <vt:lpstr>Practice (6-10)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Gregory Rule</dc:creator>
  <cp:lastModifiedBy>Inese Berzina</cp:lastModifiedBy>
  <cp:revision>221</cp:revision>
  <dcterms:created xsi:type="dcterms:W3CDTF">2017-06-25T02:05:31Z</dcterms:created>
  <dcterms:modified xsi:type="dcterms:W3CDTF">2023-10-06T19:50:33Z</dcterms:modified>
</cp:coreProperties>
</file>