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258" r:id="rId3"/>
    <p:sldId id="273" r:id="rId4"/>
    <p:sldId id="324" r:id="rId5"/>
    <p:sldId id="274" r:id="rId6"/>
    <p:sldId id="269" r:id="rId7"/>
    <p:sldId id="321" r:id="rId8"/>
    <p:sldId id="338" r:id="rId9"/>
    <p:sldId id="279" r:id="rId10"/>
    <p:sldId id="285" r:id="rId11"/>
    <p:sldId id="301" r:id="rId12"/>
    <p:sldId id="331" r:id="rId13"/>
    <p:sldId id="257" r:id="rId14"/>
    <p:sldId id="334" r:id="rId15"/>
    <p:sldId id="306" r:id="rId16"/>
    <p:sldId id="335" r:id="rId17"/>
    <p:sldId id="307" r:id="rId18"/>
    <p:sldId id="336" r:id="rId19"/>
    <p:sldId id="354" r:id="rId20"/>
    <p:sldId id="330" r:id="rId21"/>
    <p:sldId id="276" r:id="rId22"/>
    <p:sldId id="356" r:id="rId23"/>
    <p:sldId id="337" r:id="rId24"/>
    <p:sldId id="343" r:id="rId25"/>
    <p:sldId id="357" r:id="rId26"/>
    <p:sldId id="358" r:id="rId27"/>
    <p:sldId id="359" r:id="rId28"/>
    <p:sldId id="339" r:id="rId29"/>
    <p:sldId id="340" r:id="rId30"/>
    <p:sldId id="341" r:id="rId31"/>
    <p:sldId id="344" r:id="rId32"/>
    <p:sldId id="347" r:id="rId33"/>
    <p:sldId id="360" r:id="rId34"/>
    <p:sldId id="349" r:id="rId35"/>
    <p:sldId id="353" r:id="rId36"/>
    <p:sldId id="350" r:id="rId37"/>
    <p:sldId id="351" r:id="rId38"/>
    <p:sldId id="3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na S Mulligan" initials="BSM" lastIdx="0" clrIdx="0">
    <p:extLst>
      <p:ext uri="{19B8F6BF-5375-455C-9EA6-DF929625EA0E}">
        <p15:presenceInfo xmlns:p15="http://schemas.microsoft.com/office/powerpoint/2012/main" userId="S-1-5-21-3639515735-3000443172-754303046-3174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3605"/>
  </p:normalViewPr>
  <p:slideViewPr>
    <p:cSldViewPr snapToGrid="0" snapToObjects="1">
      <p:cViewPr varScale="1">
        <p:scale>
          <a:sx n="107" d="100"/>
          <a:sy n="107" d="100"/>
        </p:scale>
        <p:origin x="750"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9C0B27-DFC1-2B46-8CCD-1DD3442246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46A93F-9DD3-2540-B356-F5547ED517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4151AC-2306-A542-BB2B-C6FEBB4FD557}" type="datetimeFigureOut">
              <a:rPr lang="en-US" smtClean="0"/>
              <a:t>10/17/2023</a:t>
            </a:fld>
            <a:endParaRPr lang="en-US"/>
          </a:p>
        </p:txBody>
      </p:sp>
      <p:sp>
        <p:nvSpPr>
          <p:cNvPr id="4" name="Footer Placeholder 3">
            <a:extLst>
              <a:ext uri="{FF2B5EF4-FFF2-40B4-BE49-F238E27FC236}">
                <a16:creationId xmlns:a16="http://schemas.microsoft.com/office/drawing/2014/main" id="{DBF4B008-7607-6644-9176-1A924B33CB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984ABF-46DE-484A-A272-3A7441CFC6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1B8F53-9D2C-A54A-BBC0-578A524B52C7}" type="slidenum">
              <a:rPr lang="en-US" smtClean="0"/>
              <a:t>‹#›</a:t>
            </a:fld>
            <a:endParaRPr lang="en-US"/>
          </a:p>
        </p:txBody>
      </p:sp>
    </p:spTree>
    <p:extLst>
      <p:ext uri="{BB962C8B-B14F-4D97-AF65-F5344CB8AC3E}">
        <p14:creationId xmlns:p14="http://schemas.microsoft.com/office/powerpoint/2010/main" val="2891860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A8E01-7E16-9C44-8C1B-E42DC6DD6C95}"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46021-F3BC-2C44-93EC-B2E34AEC9A53}" type="slidenum">
              <a:rPr lang="en-US" smtClean="0"/>
              <a:t>‹#›</a:t>
            </a:fld>
            <a:endParaRPr lang="en-US"/>
          </a:p>
        </p:txBody>
      </p:sp>
    </p:spTree>
    <p:extLst>
      <p:ext uri="{BB962C8B-B14F-4D97-AF65-F5344CB8AC3E}">
        <p14:creationId xmlns:p14="http://schemas.microsoft.com/office/powerpoint/2010/main" val="1144432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 schema diagram.</a:t>
            </a:r>
          </a:p>
        </p:txBody>
      </p:sp>
      <p:sp>
        <p:nvSpPr>
          <p:cNvPr id="4" name="Slide Number Placeholder 3"/>
          <p:cNvSpPr>
            <a:spLocks noGrp="1"/>
          </p:cNvSpPr>
          <p:nvPr>
            <p:ph type="sldNum" sz="quarter" idx="5"/>
          </p:nvPr>
        </p:nvSpPr>
        <p:spPr/>
        <p:txBody>
          <a:bodyPr/>
          <a:lstStyle/>
          <a:p>
            <a:fld id="{FD946021-F3BC-2C44-93EC-B2E34AEC9A53}" type="slidenum">
              <a:rPr lang="en-US" smtClean="0"/>
              <a:t>6</a:t>
            </a:fld>
            <a:endParaRPr lang="en-US"/>
          </a:p>
        </p:txBody>
      </p:sp>
    </p:spTree>
    <p:extLst>
      <p:ext uri="{BB962C8B-B14F-4D97-AF65-F5344CB8AC3E}">
        <p14:creationId xmlns:p14="http://schemas.microsoft.com/office/powerpoint/2010/main" val="27543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946021-F3BC-2C44-93EC-B2E34AEC9A53}" type="slidenum">
              <a:rPr lang="en-US" smtClean="0"/>
              <a:t>21</a:t>
            </a:fld>
            <a:endParaRPr lang="en-US"/>
          </a:p>
        </p:txBody>
      </p:sp>
    </p:spTree>
    <p:extLst>
      <p:ext uri="{BB962C8B-B14F-4D97-AF65-F5344CB8AC3E}">
        <p14:creationId xmlns:p14="http://schemas.microsoft.com/office/powerpoint/2010/main" val="240973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946021-F3BC-2C44-93EC-B2E34AEC9A53}" type="slidenum">
              <a:rPr lang="en-US" smtClean="0"/>
              <a:t>27</a:t>
            </a:fld>
            <a:endParaRPr lang="en-US"/>
          </a:p>
        </p:txBody>
      </p:sp>
    </p:spTree>
    <p:extLst>
      <p:ext uri="{BB962C8B-B14F-4D97-AF65-F5344CB8AC3E}">
        <p14:creationId xmlns:p14="http://schemas.microsoft.com/office/powerpoint/2010/main" val="114104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INTO Studio(name) Example 6.34: Suppose we wish to add Sydney Greenstreet to </a:t>
            </a:r>
            <a:r>
              <a:rPr lang="en-US" dirty="0" err="1"/>
              <a:t>t,he</a:t>
            </a:r>
            <a:r>
              <a:rPr lang="en-US" dirty="0"/>
              <a:t> list of SELECT DISTINCT </a:t>
            </a:r>
            <a:r>
              <a:rPr lang="en-US" dirty="0" err="1"/>
              <a:t>studioName</a:t>
            </a:r>
            <a:r>
              <a:rPr lang="en-US" dirty="0"/>
              <a:t> stars of The </a:t>
            </a:r>
            <a:r>
              <a:rPr lang="en-US" dirty="0" err="1"/>
              <a:t>hfaltese</a:t>
            </a:r>
            <a:r>
              <a:rPr lang="en-US" dirty="0"/>
              <a:t> Falcon. </a:t>
            </a:r>
            <a:r>
              <a:rPr lang="en-US" dirty="0" err="1"/>
              <a:t>IVe</a:t>
            </a:r>
            <a:r>
              <a:rPr lang="en-US" dirty="0"/>
              <a:t> say: FROM Movie 1) INSERT INTO </a:t>
            </a:r>
            <a:r>
              <a:rPr lang="en-US" dirty="0" err="1"/>
              <a:t>StarsIn</a:t>
            </a:r>
            <a:r>
              <a:rPr lang="en-US" dirty="0"/>
              <a:t>(</a:t>
            </a:r>
            <a:r>
              <a:rPr lang="en-US" dirty="0" err="1"/>
              <a:t>movieTitle</a:t>
            </a:r>
            <a:r>
              <a:rPr lang="en-US" dirty="0"/>
              <a:t>, </a:t>
            </a:r>
            <a:r>
              <a:rPr lang="en-US" dirty="0" err="1"/>
              <a:t>movieyear</a:t>
            </a:r>
            <a:r>
              <a:rPr lang="en-US" dirty="0"/>
              <a:t>, </a:t>
            </a:r>
            <a:r>
              <a:rPr lang="en-US" dirty="0" err="1"/>
              <a:t>starName</a:t>
            </a:r>
            <a:r>
              <a:rPr lang="en-US" dirty="0"/>
              <a:t>) WHERE </a:t>
            </a:r>
            <a:r>
              <a:rPr lang="en-US" dirty="0" err="1"/>
              <a:t>studioName</a:t>
            </a:r>
            <a:r>
              <a:rPr lang="en-US" dirty="0"/>
              <a:t> NOT IN 2) VALUES('The Maltese Falcon', 1942, 'Sydney Greenstreet') ; (SELECT name FROM Studio) ;</a:t>
            </a:r>
          </a:p>
        </p:txBody>
      </p:sp>
      <p:sp>
        <p:nvSpPr>
          <p:cNvPr id="4" name="Slide Number Placeholder 3"/>
          <p:cNvSpPr>
            <a:spLocks noGrp="1"/>
          </p:cNvSpPr>
          <p:nvPr>
            <p:ph type="sldNum" sz="quarter" idx="5"/>
          </p:nvPr>
        </p:nvSpPr>
        <p:spPr/>
        <p:txBody>
          <a:bodyPr/>
          <a:lstStyle/>
          <a:p>
            <a:fld id="{FD946021-F3BC-2C44-93EC-B2E34AEC9A53}" type="slidenum">
              <a:rPr lang="en-US" smtClean="0"/>
              <a:t>29</a:t>
            </a:fld>
            <a:endParaRPr lang="en-US"/>
          </a:p>
        </p:txBody>
      </p:sp>
    </p:spTree>
    <p:extLst>
      <p:ext uri="{BB962C8B-B14F-4D97-AF65-F5344CB8AC3E}">
        <p14:creationId xmlns:p14="http://schemas.microsoft.com/office/powerpoint/2010/main" val="4179717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3FFCB5A-5456-0849-9F48-A99B33BD1322}"/>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6" name="Content Placeholder 2">
            <a:extLst>
              <a:ext uri="{FF2B5EF4-FFF2-40B4-BE49-F238E27FC236}">
                <a16:creationId xmlns:a16="http://schemas.microsoft.com/office/drawing/2014/main" id="{D717AE5D-DA4A-4142-9E1B-4919D2317AAC}"/>
              </a:ext>
            </a:extLst>
          </p:cNvPr>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193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a:extLst>
              <a:ext uri="{FF2B5EF4-FFF2-40B4-BE49-F238E27FC236}">
                <a16:creationId xmlns:a16="http://schemas.microsoft.com/office/drawing/2014/main" id="{2903C682-E4A1-AD4B-94D5-FA6C62985065}"/>
              </a:ext>
            </a:extLst>
          </p:cNvPr>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8F979B1-E7AC-C944-B844-2C04002C978D}"/>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6" name="Content Placeholder 2">
            <a:extLst>
              <a:ext uri="{FF2B5EF4-FFF2-40B4-BE49-F238E27FC236}">
                <a16:creationId xmlns:a16="http://schemas.microsoft.com/office/drawing/2014/main" id="{D717AE5D-DA4A-4142-9E1B-4919D2317AAC}"/>
              </a:ext>
            </a:extLst>
          </p:cNvPr>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a:extLst>
              <a:ext uri="{FF2B5EF4-FFF2-40B4-BE49-F238E27FC236}">
                <a16:creationId xmlns:a16="http://schemas.microsoft.com/office/drawing/2014/main" id="{5378F8A9-6441-DE49-833B-8A6E7E98786B}"/>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pic>
        <p:nvPicPr>
          <p:cNvPr id="11" name="Picture 10">
            <a:extLst>
              <a:ext uri="{FF2B5EF4-FFF2-40B4-BE49-F238E27FC236}">
                <a16:creationId xmlns:a16="http://schemas.microsoft.com/office/drawing/2014/main" id="{D949BF5D-73F9-BD45-926F-110E33FBB3D6}"/>
              </a:ext>
            </a:extLst>
          </p:cNvPr>
          <p:cNvPicPr>
            <a:picLocks noChangeAspect="1"/>
          </p:cNvPicPr>
          <p:nvPr userDrawn="1"/>
        </p:nvPicPr>
        <p:blipFill>
          <a:blip r:embed="rId2"/>
          <a:srcRect/>
          <a:stretch/>
        </p:blipFill>
        <p:spPr>
          <a:xfrm>
            <a:off x="176245" y="6466049"/>
            <a:ext cx="1523600" cy="3373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1" name="Picture 10">
            <a:extLst>
              <a:ext uri="{FF2B5EF4-FFF2-40B4-BE49-F238E27FC236}">
                <a16:creationId xmlns:a16="http://schemas.microsoft.com/office/drawing/2014/main" id="{8E07F8E5-2529-554F-8810-9EE662CF5C36}"/>
              </a:ext>
            </a:extLst>
          </p:cNvPr>
          <p:cNvPicPr>
            <a:picLocks noChangeAspect="1"/>
          </p:cNvPicPr>
          <p:nvPr userDrawn="1"/>
        </p:nvPicPr>
        <p:blipFill>
          <a:blip r:embed="rId3"/>
          <a:srcRect/>
          <a:stretch/>
        </p:blipFill>
        <p:spPr>
          <a:xfrm>
            <a:off x="176245" y="6466049"/>
            <a:ext cx="1523600" cy="33733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969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9D5FBE2-8622-C846-82BF-0D63DEE2CDE9}"/>
              </a:ext>
            </a:extLst>
          </p:cNvPr>
          <p:cNvPicPr>
            <a:picLocks noChangeAspect="1"/>
          </p:cNvPicPr>
          <p:nvPr userDrawn="1"/>
        </p:nvPicPr>
        <p:blipFill>
          <a:blip r:embed="rId12"/>
          <a:srcRect/>
          <a:stretch/>
        </p:blipFill>
        <p:spPr>
          <a:xfrm>
            <a:off x="176245" y="6466049"/>
            <a:ext cx="1523600" cy="3373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hanmingman.wordpress.com/2018/08/31/r-accessing-sql-server-northwind-table-colum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qlzoo.net/wiki/SQL_Tutorial"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 Id="rId6" Type="http://schemas.openxmlformats.org/officeDocument/2006/relationships/hyperlink" Target="https://www.udemy.com/course/microsoft-sql-for-beginners-sql-server-and-t-sql/" TargetMode="External"/><Relationship Id="rId5" Type="http://schemas.openxmlformats.org/officeDocument/2006/relationships/hyperlink" Target="https://sqlbolt.com/" TargetMode="External"/><Relationship Id="rId4" Type="http://schemas.openxmlformats.org/officeDocument/2006/relationships/hyperlink" Target="https://www.codecademy.com/learn/learn-sq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www.metabase.com/learn/sql-questions/sql-best-practices" TargetMode="External"/><Relationship Id="rId3" Type="http://schemas.openxmlformats.org/officeDocument/2006/relationships/hyperlink" Target="https://sqliteonline.com/#urldb=https://raw.githubusercontent.com/jpwhite3/northwind-SQLite3/master/dist/northwind.db" TargetMode="External"/><Relationship Id="rId7" Type="http://schemas.openxmlformats.org/officeDocument/2006/relationships/hyperlink" Target="https://www.w3schools.com/sql/sql_ref_drop_table.asp" TargetMode="External"/><Relationship Id="rId2" Type="http://schemas.openxmlformats.org/officeDocument/2006/relationships/hyperlink" Target="http://infolab.stanford.edu/~ullman/dscb.html" TargetMode="External"/><Relationship Id="rId1" Type="http://schemas.openxmlformats.org/officeDocument/2006/relationships/slideLayout" Target="../slideLayouts/slideLayout2.xml"/><Relationship Id="rId6" Type="http://schemas.openxmlformats.org/officeDocument/2006/relationships/hyperlink" Target="https://www.sqlite.org/lang_altertable.html" TargetMode="External"/><Relationship Id="rId5" Type="http://schemas.openxmlformats.org/officeDocument/2006/relationships/hyperlink" Target="https://www.w3schools.com/sql/sql_alter.asp" TargetMode="External"/><Relationship Id="rId4" Type="http://schemas.openxmlformats.org/officeDocument/2006/relationships/hyperlink" Target="https://en.wikiversity.org/wiki/Database_Examples/Northwin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8543" y="4633354"/>
            <a:ext cx="10058400" cy="709714"/>
          </a:xfrm>
        </p:spPr>
        <p:txBody>
          <a:bodyPr>
            <a:normAutofit/>
          </a:bodyPr>
          <a:lstStyle/>
          <a:p>
            <a:pPr algn="ctr"/>
            <a:r>
              <a:rPr lang="en-US" sz="1800"/>
              <a:t>Research, </a:t>
            </a:r>
            <a:r>
              <a:rPr lang="en-US" sz="1800" dirty="0"/>
              <a:t>evaluation and data insights team</a:t>
            </a:r>
          </a:p>
        </p:txBody>
      </p:sp>
      <p:pic>
        <p:nvPicPr>
          <p:cNvPr id="8" name="Picture 7">
            <a:extLst>
              <a:ext uri="{FF2B5EF4-FFF2-40B4-BE49-F238E27FC236}">
                <a16:creationId xmlns:a16="http://schemas.microsoft.com/office/drawing/2014/main" id="{25763631-6911-1449-B1AB-54FE85FFB381}"/>
              </a:ext>
            </a:extLst>
          </p:cNvPr>
          <p:cNvPicPr>
            <a:picLocks noChangeAspect="1"/>
          </p:cNvPicPr>
          <p:nvPr/>
        </p:nvPicPr>
        <p:blipFill>
          <a:blip r:embed="rId2"/>
          <a:srcRect/>
          <a:stretch/>
        </p:blipFill>
        <p:spPr>
          <a:xfrm>
            <a:off x="1938098" y="1673945"/>
            <a:ext cx="8315804" cy="1746623"/>
          </a:xfrm>
          <a:prstGeom prst="rect">
            <a:avLst/>
          </a:prstGeom>
        </p:spPr>
      </p:pic>
    </p:spTree>
    <p:extLst>
      <p:ext uri="{BB962C8B-B14F-4D97-AF65-F5344CB8AC3E}">
        <p14:creationId xmlns:p14="http://schemas.microsoft.com/office/powerpoint/2010/main" val="137718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331051" y="2208089"/>
            <a:ext cx="5262696" cy="3546760"/>
          </a:xfrm>
        </p:spPr>
        <p:txBody>
          <a:bodyPr>
            <a:normAutofit/>
          </a:bodyPr>
          <a:lstStyle/>
          <a:p>
            <a:pPr marL="201168" lvl="1" indent="0">
              <a:buNone/>
            </a:pPr>
            <a:r>
              <a:rPr lang="en-US" b="1" dirty="0"/>
              <a:t>SELECT</a:t>
            </a:r>
            <a:r>
              <a:rPr lang="en-US" dirty="0"/>
              <a:t> columns</a:t>
            </a:r>
          </a:p>
          <a:p>
            <a:pPr marL="201168" lvl="1" indent="0">
              <a:buNone/>
            </a:pPr>
            <a:r>
              <a:rPr lang="en-US" b="1" dirty="0"/>
              <a:t>FROM</a:t>
            </a:r>
            <a:r>
              <a:rPr lang="en-US" dirty="0"/>
              <a:t> table1</a:t>
            </a:r>
          </a:p>
          <a:p>
            <a:pPr marL="201168" lvl="1" indent="0">
              <a:buNone/>
            </a:pPr>
            <a:r>
              <a:rPr lang="en-US" b="1" dirty="0">
                <a:solidFill>
                  <a:srgbClr val="00969F"/>
                </a:solidFill>
              </a:rPr>
              <a:t>LEFT JOIN </a:t>
            </a:r>
            <a:r>
              <a:rPr lang="en-US" dirty="0"/>
              <a:t>table2</a:t>
            </a:r>
          </a:p>
          <a:p>
            <a:pPr marL="201168" lvl="1" indent="0">
              <a:buNone/>
            </a:pPr>
            <a:r>
              <a:rPr lang="en-US" b="1" dirty="0">
                <a:solidFill>
                  <a:srgbClr val="00969F"/>
                </a:solidFill>
              </a:rPr>
              <a:t>ON</a:t>
            </a:r>
            <a:r>
              <a:rPr lang="en-US" dirty="0"/>
              <a:t> table1.column= table2. column</a:t>
            </a:r>
          </a:p>
          <a:p>
            <a:pPr marL="201168" lvl="1" indent="0">
              <a:buNone/>
            </a:pPr>
            <a:endParaRPr lang="en-US" dirty="0"/>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LEFT JOIN structure example</a:t>
            </a:r>
          </a:p>
        </p:txBody>
      </p:sp>
    </p:spTree>
    <p:extLst>
      <p:ext uri="{BB962C8B-B14F-4D97-AF65-F5344CB8AC3E}">
        <p14:creationId xmlns:p14="http://schemas.microsoft.com/office/powerpoint/2010/main" val="93303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A8AAF9-9FC2-4918-9D3D-88B57C679D51}"/>
              </a:ext>
            </a:extLst>
          </p:cNvPr>
          <p:cNvSpPr>
            <a:spLocks noGrp="1"/>
          </p:cNvSpPr>
          <p:nvPr>
            <p:ph idx="1"/>
          </p:nvPr>
        </p:nvSpPr>
        <p:spPr/>
        <p:txBody>
          <a:bodyPr>
            <a:normAutofit/>
          </a:bodyPr>
          <a:lstStyle/>
          <a:p>
            <a:pPr marL="457200" indent="-457200">
              <a:buFont typeface="+mj-lt"/>
              <a:buAutoNum type="arabicPeriod"/>
            </a:pPr>
            <a:r>
              <a:rPr lang="en-US" dirty="0"/>
              <a:t>List all Suppliers with all Products (ID, Name) they offer</a:t>
            </a:r>
          </a:p>
          <a:p>
            <a:pPr marL="457200" indent="-457200">
              <a:buFont typeface="+mj-lt"/>
              <a:buAutoNum type="arabicPeriod"/>
            </a:pPr>
            <a:r>
              <a:rPr lang="en-US" dirty="0"/>
              <a:t>Number of Orders by Customer Country and Year</a:t>
            </a:r>
          </a:p>
          <a:p>
            <a:pPr marL="457200" indent="-457200">
              <a:buFont typeface="+mj-lt"/>
              <a:buAutoNum type="arabicPeriod"/>
            </a:pPr>
            <a:r>
              <a:rPr lang="en-US" dirty="0"/>
              <a:t>Count of how many employees are associated with no orders, one order, or more than one order</a:t>
            </a:r>
          </a:p>
          <a:p>
            <a:pPr marL="749808" lvl="1" indent="-457200">
              <a:buFont typeface="+mj-lt"/>
              <a:buAutoNum type="arabicPeriod"/>
            </a:pPr>
            <a:r>
              <a:rPr lang="en-US" dirty="0"/>
              <a:t>For a more interesting answer, changing to ‘Count of how many employees are associated with &gt;100 orders, &gt;60, 0 orders, or between 1 and 59 orders’</a:t>
            </a:r>
          </a:p>
          <a:p>
            <a:pPr marL="749808" lvl="1" indent="-457200">
              <a:buFont typeface="+mj-lt"/>
              <a:buAutoNum type="arabicPeriod"/>
            </a:pPr>
            <a:endParaRPr lang="en-US" dirty="0"/>
          </a:p>
        </p:txBody>
      </p:sp>
      <p:sp>
        <p:nvSpPr>
          <p:cNvPr id="3" name="Title 2">
            <a:extLst>
              <a:ext uri="{FF2B5EF4-FFF2-40B4-BE49-F238E27FC236}">
                <a16:creationId xmlns:a16="http://schemas.microsoft.com/office/drawing/2014/main" id="{356547E6-A616-4B8E-A77D-C7CFF14C24C3}"/>
              </a:ext>
            </a:extLst>
          </p:cNvPr>
          <p:cNvSpPr>
            <a:spLocks noGrp="1"/>
          </p:cNvSpPr>
          <p:nvPr>
            <p:ph type="title"/>
          </p:nvPr>
        </p:nvSpPr>
        <p:spPr/>
        <p:txBody>
          <a:bodyPr/>
          <a:lstStyle/>
          <a:p>
            <a:r>
              <a:rPr lang="en-US" dirty="0"/>
              <a:t>Practice</a:t>
            </a:r>
          </a:p>
        </p:txBody>
      </p:sp>
      <p:sp>
        <p:nvSpPr>
          <p:cNvPr id="4" name="Rectangle 3">
            <a:extLst>
              <a:ext uri="{FF2B5EF4-FFF2-40B4-BE49-F238E27FC236}">
                <a16:creationId xmlns:a16="http://schemas.microsoft.com/office/drawing/2014/main" id="{9820E115-191B-47A2-B6D0-8821E4DB2147}"/>
              </a:ext>
            </a:extLst>
          </p:cNvPr>
          <p:cNvSpPr/>
          <p:nvPr/>
        </p:nvSpPr>
        <p:spPr>
          <a:xfrm>
            <a:off x="10228994" y="5792802"/>
            <a:ext cx="1505540" cy="369332"/>
          </a:xfrm>
          <a:prstGeom prst="rect">
            <a:avLst/>
          </a:prstGeom>
        </p:spPr>
        <p:txBody>
          <a:bodyPr wrap="none">
            <a:spAutoFit/>
          </a:bodyPr>
          <a:lstStyle/>
          <a:p>
            <a:r>
              <a:rPr lang="en-US" dirty="0">
                <a:solidFill>
                  <a:schemeClr val="bg2"/>
                </a:solidFill>
              </a:rPr>
              <a:t>[w3resource]</a:t>
            </a:r>
          </a:p>
        </p:txBody>
      </p:sp>
    </p:spTree>
    <p:extLst>
      <p:ext uri="{BB962C8B-B14F-4D97-AF65-F5344CB8AC3E}">
        <p14:creationId xmlns:p14="http://schemas.microsoft.com/office/powerpoint/2010/main" val="371927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813A6C-60C0-41BB-BE72-1F06BEBD979F}"/>
              </a:ext>
            </a:extLst>
          </p:cNvPr>
          <p:cNvSpPr>
            <a:spLocks noGrp="1"/>
          </p:cNvSpPr>
          <p:nvPr>
            <p:ph idx="1"/>
          </p:nvPr>
        </p:nvSpPr>
        <p:spPr/>
        <p:txBody>
          <a:bodyPr/>
          <a:lstStyle/>
          <a:p>
            <a:r>
              <a:rPr lang="en-US" dirty="0"/>
              <a:t>For each question, see if you can answer the following with me:</a:t>
            </a:r>
          </a:p>
          <a:p>
            <a:pPr marL="749808" lvl="1" indent="-457200">
              <a:buFont typeface="+mj-lt"/>
              <a:buAutoNum type="arabicPeriod"/>
            </a:pPr>
            <a:r>
              <a:rPr lang="en-US" dirty="0"/>
              <a:t>What table(s) will we need?</a:t>
            </a:r>
          </a:p>
          <a:p>
            <a:pPr marL="932688" lvl="2" indent="-457200">
              <a:buFont typeface="+mj-lt"/>
              <a:buAutoNum type="arabicPeriod"/>
            </a:pPr>
            <a:r>
              <a:rPr lang="en-US" dirty="0"/>
              <a:t>If more than one, what merger or joining strategy is most suitable?</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function(s) will we need to get our answer?</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 </a:t>
            </a:r>
          </a:p>
          <a:p>
            <a:pPr marL="932688" lvl="2" indent="-457200">
              <a:buFont typeface="+mj-lt"/>
              <a:buAutoNum type="arabicPeriod"/>
            </a:pPr>
            <a:r>
              <a:rPr lang="en-US" dirty="0"/>
              <a:t>What aggregation?</a:t>
            </a:r>
          </a:p>
          <a:p>
            <a:pPr marL="932688" lvl="2" indent="-457200">
              <a:buFont typeface="+mj-lt"/>
              <a:buAutoNum type="arabicPeriod"/>
            </a:pPr>
            <a:r>
              <a:rPr lang="en-US" dirty="0"/>
              <a:t>What ordering? </a:t>
            </a:r>
          </a:p>
          <a:p>
            <a:pPr marL="932688" lvl="2" indent="-457200">
              <a:buFont typeface="+mj-lt"/>
              <a:buAutoNum type="arabicPeriod"/>
            </a:pPr>
            <a:r>
              <a:rPr lang="en-US" dirty="0"/>
              <a:t>Is there a limit? </a:t>
            </a:r>
          </a:p>
          <a:p>
            <a:pPr marL="749808" lvl="1" indent="-457200">
              <a:buFont typeface="+mj-lt"/>
              <a:buAutoNum type="arabicPeriod"/>
            </a:pPr>
            <a:r>
              <a:rPr lang="en-US" dirty="0"/>
              <a:t>Anything else?</a:t>
            </a:r>
          </a:p>
          <a:p>
            <a:endParaRPr lang="en-US" dirty="0"/>
          </a:p>
        </p:txBody>
      </p:sp>
      <p:sp>
        <p:nvSpPr>
          <p:cNvPr id="3" name="Title 2">
            <a:extLst>
              <a:ext uri="{FF2B5EF4-FFF2-40B4-BE49-F238E27FC236}">
                <a16:creationId xmlns:a16="http://schemas.microsoft.com/office/drawing/2014/main" id="{1156148B-9B19-4EC8-8791-3FA8EBF87821}"/>
              </a:ext>
            </a:extLst>
          </p:cNvPr>
          <p:cNvSpPr>
            <a:spLocks noGrp="1"/>
          </p:cNvSpPr>
          <p:nvPr>
            <p:ph type="title"/>
          </p:nvPr>
        </p:nvSpPr>
        <p:spPr/>
        <p:txBody>
          <a:bodyPr/>
          <a:lstStyle/>
          <a:p>
            <a:r>
              <a:rPr lang="en-US" dirty="0"/>
              <a:t>Practice framework:</a:t>
            </a:r>
          </a:p>
        </p:txBody>
      </p:sp>
    </p:spTree>
    <p:extLst>
      <p:ext uri="{BB962C8B-B14F-4D97-AF65-F5344CB8AC3E}">
        <p14:creationId xmlns:p14="http://schemas.microsoft.com/office/powerpoint/2010/main" val="380174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1</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List all Suppliers with all Products (ID, Name) they offer</a:t>
            </a:r>
          </a:p>
          <a:p>
            <a:pPr marL="749808" lvl="1" indent="-457200">
              <a:buFont typeface="+mj-lt"/>
              <a:buAutoNum type="arabicPeriod"/>
            </a:pPr>
            <a:r>
              <a:rPr lang="en-US" dirty="0"/>
              <a:t>What table(s) will we need?</a:t>
            </a:r>
          </a:p>
          <a:p>
            <a:pPr marL="932688" lvl="2" indent="-457200">
              <a:buFont typeface="+mj-lt"/>
              <a:buAutoNum type="arabicPeriod"/>
            </a:pPr>
            <a:r>
              <a:rPr lang="en-US" dirty="0"/>
              <a:t>If more than one, what merger or joining strategy is most suitable?</a:t>
            </a:r>
          </a:p>
          <a:p>
            <a:pPr marL="932688" lvl="2" indent="-457200">
              <a:buFont typeface="+mj-lt"/>
              <a:buAutoNum type="arabicPeriod"/>
            </a:pPr>
            <a:r>
              <a:rPr lang="en-US" dirty="0"/>
              <a:t>What columns do we need to make the join work?</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function(s) will we need to get our answer?</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 </a:t>
            </a:r>
          </a:p>
          <a:p>
            <a:pPr marL="932688" lvl="2" indent="-457200">
              <a:buFont typeface="+mj-lt"/>
              <a:buAutoNum type="arabicPeriod"/>
            </a:pPr>
            <a:r>
              <a:rPr lang="en-US" dirty="0"/>
              <a:t>What ordering? </a:t>
            </a:r>
          </a:p>
          <a:p>
            <a:pPr marL="932688" lvl="2" indent="-457200">
              <a:buFont typeface="+mj-lt"/>
              <a:buAutoNum type="arabicPeriod"/>
            </a:pPr>
            <a:r>
              <a:rPr lang="en-US" dirty="0"/>
              <a:t>What aggregation?</a:t>
            </a:r>
          </a:p>
          <a:p>
            <a:pPr marL="932688" lvl="2" indent="-457200">
              <a:buFont typeface="+mj-lt"/>
              <a:buAutoNum type="arabicPeriod"/>
            </a:pPr>
            <a:r>
              <a:rPr lang="en-US" dirty="0"/>
              <a:t>Is there a limit?</a:t>
            </a:r>
          </a:p>
          <a:p>
            <a:pPr marL="749808" lvl="1" indent="-457200">
              <a:buFont typeface="+mj-lt"/>
              <a:buAutoNum type="arabicPeriod"/>
            </a:pPr>
            <a:r>
              <a:rPr lang="en-US" dirty="0"/>
              <a:t>Anything else? </a:t>
            </a:r>
          </a:p>
          <a:p>
            <a:pPr marL="0" indent="0">
              <a:buNone/>
            </a:pPr>
            <a:endParaRPr lang="en-US" dirty="0"/>
          </a:p>
          <a:p>
            <a:pPr marL="0" indent="0">
              <a:buNone/>
            </a:pPr>
            <a:endParaRPr lang="en-US" dirty="0"/>
          </a:p>
        </p:txBody>
      </p:sp>
      <p:sp>
        <p:nvSpPr>
          <p:cNvPr id="8" name="Rectangle 7">
            <a:extLst>
              <a:ext uri="{FF2B5EF4-FFF2-40B4-BE49-F238E27FC236}">
                <a16:creationId xmlns:a16="http://schemas.microsoft.com/office/drawing/2014/main" id="{879272AB-8449-4D20-8D40-1506317E38C3}"/>
              </a:ext>
            </a:extLst>
          </p:cNvPr>
          <p:cNvSpPr/>
          <p:nvPr/>
        </p:nvSpPr>
        <p:spPr>
          <a:xfrm>
            <a:off x="4905043" y="1889310"/>
            <a:ext cx="3844674" cy="646331"/>
          </a:xfrm>
          <a:prstGeom prst="rect">
            <a:avLst/>
          </a:prstGeom>
        </p:spPr>
        <p:txBody>
          <a:bodyPr wrap="square">
            <a:spAutoFit/>
          </a:bodyPr>
          <a:lstStyle/>
          <a:p>
            <a:endParaRPr lang="en-US" dirty="0"/>
          </a:p>
          <a:p>
            <a:r>
              <a:rPr lang="en-US" dirty="0"/>
              <a:t>Suppliers and Products</a:t>
            </a:r>
          </a:p>
        </p:txBody>
      </p:sp>
      <p:sp>
        <p:nvSpPr>
          <p:cNvPr id="12" name="Rectangle 11">
            <a:extLst>
              <a:ext uri="{FF2B5EF4-FFF2-40B4-BE49-F238E27FC236}">
                <a16:creationId xmlns:a16="http://schemas.microsoft.com/office/drawing/2014/main" id="{637E3454-9CF1-48DB-B935-D2CF0C8A0867}"/>
              </a:ext>
            </a:extLst>
          </p:cNvPr>
          <p:cNvSpPr/>
          <p:nvPr/>
        </p:nvSpPr>
        <p:spPr>
          <a:xfrm>
            <a:off x="7406640" y="2212475"/>
            <a:ext cx="4626864" cy="646331"/>
          </a:xfrm>
          <a:prstGeom prst="rect">
            <a:avLst/>
          </a:prstGeom>
        </p:spPr>
        <p:txBody>
          <a:bodyPr wrap="square">
            <a:spAutoFit/>
          </a:bodyPr>
          <a:lstStyle/>
          <a:p>
            <a:endParaRPr lang="en-US" dirty="0"/>
          </a:p>
          <a:p>
            <a:r>
              <a:rPr lang="en-US" dirty="0"/>
              <a:t>Left joining Suppliers with Product columns </a:t>
            </a:r>
          </a:p>
        </p:txBody>
      </p:sp>
      <p:sp>
        <p:nvSpPr>
          <p:cNvPr id="13" name="Rectangle 12">
            <a:extLst>
              <a:ext uri="{FF2B5EF4-FFF2-40B4-BE49-F238E27FC236}">
                <a16:creationId xmlns:a16="http://schemas.microsoft.com/office/drawing/2014/main" id="{88A8AF09-5ED8-40B3-B59E-ACFBE82279B8}"/>
              </a:ext>
            </a:extLst>
          </p:cNvPr>
          <p:cNvSpPr/>
          <p:nvPr/>
        </p:nvSpPr>
        <p:spPr>
          <a:xfrm>
            <a:off x="6126480" y="2440399"/>
            <a:ext cx="4626864" cy="646331"/>
          </a:xfrm>
          <a:prstGeom prst="rect">
            <a:avLst/>
          </a:prstGeom>
        </p:spPr>
        <p:txBody>
          <a:bodyPr wrap="square">
            <a:spAutoFit/>
          </a:bodyPr>
          <a:lstStyle/>
          <a:p>
            <a:endParaRPr lang="en-US" dirty="0"/>
          </a:p>
          <a:p>
            <a:r>
              <a:rPr lang="en-US" dirty="0" err="1"/>
              <a:t>SupplierID</a:t>
            </a:r>
            <a:endParaRPr lang="en-US" dirty="0"/>
          </a:p>
        </p:txBody>
      </p:sp>
      <p:sp>
        <p:nvSpPr>
          <p:cNvPr id="14" name="Rectangle 13">
            <a:extLst>
              <a:ext uri="{FF2B5EF4-FFF2-40B4-BE49-F238E27FC236}">
                <a16:creationId xmlns:a16="http://schemas.microsoft.com/office/drawing/2014/main" id="{FAB8DB6F-CA60-4895-9323-804F2BF8DC45}"/>
              </a:ext>
            </a:extLst>
          </p:cNvPr>
          <p:cNvSpPr/>
          <p:nvPr/>
        </p:nvSpPr>
        <p:spPr>
          <a:xfrm>
            <a:off x="5040580" y="2782528"/>
            <a:ext cx="5712763" cy="646331"/>
          </a:xfrm>
          <a:prstGeom prst="rect">
            <a:avLst/>
          </a:prstGeom>
        </p:spPr>
        <p:txBody>
          <a:bodyPr wrap="square">
            <a:spAutoFit/>
          </a:bodyPr>
          <a:lstStyle/>
          <a:p>
            <a:endParaRPr lang="en-US" dirty="0"/>
          </a:p>
          <a:p>
            <a:r>
              <a:rPr lang="en-US" dirty="0" err="1"/>
              <a:t>SupplierID</a:t>
            </a:r>
            <a:r>
              <a:rPr lang="en-US" dirty="0"/>
              <a:t>, CompanyName, </a:t>
            </a:r>
            <a:r>
              <a:rPr lang="en-US" dirty="0" err="1"/>
              <a:t>ProductID</a:t>
            </a:r>
            <a:r>
              <a:rPr lang="en-US" dirty="0"/>
              <a:t>, ProductName </a:t>
            </a:r>
          </a:p>
        </p:txBody>
      </p:sp>
      <p:sp>
        <p:nvSpPr>
          <p:cNvPr id="15" name="Rectangle 14">
            <a:extLst>
              <a:ext uri="{FF2B5EF4-FFF2-40B4-BE49-F238E27FC236}">
                <a16:creationId xmlns:a16="http://schemas.microsoft.com/office/drawing/2014/main" id="{EA2F71DE-08CE-4FE5-A5EE-AF57E609A8E1}"/>
              </a:ext>
            </a:extLst>
          </p:cNvPr>
          <p:cNvSpPr/>
          <p:nvPr/>
        </p:nvSpPr>
        <p:spPr>
          <a:xfrm>
            <a:off x="6863690" y="3342831"/>
            <a:ext cx="5712763" cy="369332"/>
          </a:xfrm>
          <a:prstGeom prst="rect">
            <a:avLst/>
          </a:prstGeom>
        </p:spPr>
        <p:txBody>
          <a:bodyPr wrap="square">
            <a:spAutoFit/>
          </a:bodyPr>
          <a:lstStyle/>
          <a:p>
            <a:r>
              <a:rPr lang="en-US" dirty="0"/>
              <a:t>None</a:t>
            </a:r>
          </a:p>
        </p:txBody>
      </p:sp>
      <p:sp>
        <p:nvSpPr>
          <p:cNvPr id="16" name="Rectangle 15">
            <a:extLst>
              <a:ext uri="{FF2B5EF4-FFF2-40B4-BE49-F238E27FC236}">
                <a16:creationId xmlns:a16="http://schemas.microsoft.com/office/drawing/2014/main" id="{C9F54300-E5E7-4CAF-86F0-74551BFAB729}"/>
              </a:ext>
            </a:extLst>
          </p:cNvPr>
          <p:cNvSpPr/>
          <p:nvPr/>
        </p:nvSpPr>
        <p:spPr>
          <a:xfrm>
            <a:off x="8439912" y="3682266"/>
            <a:ext cx="5712763" cy="369332"/>
          </a:xfrm>
          <a:prstGeom prst="rect">
            <a:avLst/>
          </a:prstGeom>
        </p:spPr>
        <p:txBody>
          <a:bodyPr wrap="square">
            <a:spAutoFit/>
          </a:bodyPr>
          <a:lstStyle/>
          <a:p>
            <a:r>
              <a:rPr lang="en-US" dirty="0"/>
              <a:t>No</a:t>
            </a:r>
          </a:p>
        </p:txBody>
      </p:sp>
      <p:sp>
        <p:nvSpPr>
          <p:cNvPr id="17" name="Rectangle 16">
            <a:extLst>
              <a:ext uri="{FF2B5EF4-FFF2-40B4-BE49-F238E27FC236}">
                <a16:creationId xmlns:a16="http://schemas.microsoft.com/office/drawing/2014/main" id="{640547DE-13A9-482F-804D-C1A2BF37581B}"/>
              </a:ext>
            </a:extLst>
          </p:cNvPr>
          <p:cNvSpPr/>
          <p:nvPr/>
        </p:nvSpPr>
        <p:spPr>
          <a:xfrm>
            <a:off x="3343761" y="3978203"/>
            <a:ext cx="5712763" cy="369332"/>
          </a:xfrm>
          <a:prstGeom prst="rect">
            <a:avLst/>
          </a:prstGeom>
        </p:spPr>
        <p:txBody>
          <a:bodyPr wrap="square">
            <a:spAutoFit/>
          </a:bodyPr>
          <a:lstStyle/>
          <a:p>
            <a:r>
              <a:rPr lang="en-US" dirty="0"/>
              <a:t>None necessary</a:t>
            </a:r>
          </a:p>
        </p:txBody>
      </p:sp>
      <p:sp>
        <p:nvSpPr>
          <p:cNvPr id="18" name="Rectangle 17">
            <a:extLst>
              <a:ext uri="{FF2B5EF4-FFF2-40B4-BE49-F238E27FC236}">
                <a16:creationId xmlns:a16="http://schemas.microsoft.com/office/drawing/2014/main" id="{3D8686A3-CD17-4F16-AB0B-8B7C65D3C631}"/>
              </a:ext>
            </a:extLst>
          </p:cNvPr>
          <p:cNvSpPr/>
          <p:nvPr/>
        </p:nvSpPr>
        <p:spPr>
          <a:xfrm>
            <a:off x="3343760" y="4238810"/>
            <a:ext cx="6458608" cy="369332"/>
          </a:xfrm>
          <a:prstGeom prst="rect">
            <a:avLst/>
          </a:prstGeom>
        </p:spPr>
        <p:txBody>
          <a:bodyPr wrap="square">
            <a:spAutoFit/>
          </a:bodyPr>
          <a:lstStyle/>
          <a:p>
            <a:r>
              <a:rPr lang="en-US" dirty="0"/>
              <a:t>None necessary, will sort on </a:t>
            </a:r>
            <a:r>
              <a:rPr lang="en-US" dirty="0" err="1"/>
              <a:t>SupplierID</a:t>
            </a:r>
            <a:r>
              <a:rPr lang="en-US" dirty="0"/>
              <a:t> for readability</a:t>
            </a:r>
          </a:p>
        </p:txBody>
      </p:sp>
      <p:sp>
        <p:nvSpPr>
          <p:cNvPr id="19" name="Rectangle 18">
            <a:extLst>
              <a:ext uri="{FF2B5EF4-FFF2-40B4-BE49-F238E27FC236}">
                <a16:creationId xmlns:a16="http://schemas.microsoft.com/office/drawing/2014/main" id="{1E1F9FAF-8B16-454E-9B77-E4B7F19E1079}"/>
              </a:ext>
            </a:extLst>
          </p:cNvPr>
          <p:cNvSpPr/>
          <p:nvPr/>
        </p:nvSpPr>
        <p:spPr>
          <a:xfrm>
            <a:off x="3598076" y="4553434"/>
            <a:ext cx="6458608" cy="369332"/>
          </a:xfrm>
          <a:prstGeom prst="rect">
            <a:avLst/>
          </a:prstGeom>
        </p:spPr>
        <p:txBody>
          <a:bodyPr wrap="square">
            <a:spAutoFit/>
          </a:bodyPr>
          <a:lstStyle/>
          <a:p>
            <a:r>
              <a:rPr lang="en-US" dirty="0"/>
              <a:t>None</a:t>
            </a:r>
          </a:p>
        </p:txBody>
      </p:sp>
      <p:sp>
        <p:nvSpPr>
          <p:cNvPr id="20" name="Rectangle 19">
            <a:extLst>
              <a:ext uri="{FF2B5EF4-FFF2-40B4-BE49-F238E27FC236}">
                <a16:creationId xmlns:a16="http://schemas.microsoft.com/office/drawing/2014/main" id="{A6DD8DD3-21B0-4EC0-BA6A-6AC9941B7849}"/>
              </a:ext>
            </a:extLst>
          </p:cNvPr>
          <p:cNvSpPr/>
          <p:nvPr/>
        </p:nvSpPr>
        <p:spPr>
          <a:xfrm>
            <a:off x="3356872" y="4822198"/>
            <a:ext cx="6458608" cy="369332"/>
          </a:xfrm>
          <a:prstGeom prst="rect">
            <a:avLst/>
          </a:prstGeom>
        </p:spPr>
        <p:txBody>
          <a:bodyPr wrap="square">
            <a:spAutoFit/>
          </a:bodyPr>
          <a:lstStyle/>
          <a:p>
            <a:r>
              <a:rPr lang="en-US" dirty="0"/>
              <a:t>None indicated</a:t>
            </a:r>
          </a:p>
        </p:txBody>
      </p:sp>
      <p:sp>
        <p:nvSpPr>
          <p:cNvPr id="21" name="Rectangle 20">
            <a:extLst>
              <a:ext uri="{FF2B5EF4-FFF2-40B4-BE49-F238E27FC236}">
                <a16:creationId xmlns:a16="http://schemas.microsoft.com/office/drawing/2014/main" id="{0253BED7-3295-471D-BB6D-195755F1AB79}"/>
              </a:ext>
            </a:extLst>
          </p:cNvPr>
          <p:cNvSpPr/>
          <p:nvPr/>
        </p:nvSpPr>
        <p:spPr>
          <a:xfrm>
            <a:off x="3509272" y="5109978"/>
            <a:ext cx="6458608" cy="923330"/>
          </a:xfrm>
          <a:prstGeom prst="rect">
            <a:avLst/>
          </a:prstGeom>
        </p:spPr>
        <p:txBody>
          <a:bodyPr wrap="square">
            <a:spAutoFit/>
          </a:bodyPr>
          <a:lstStyle/>
          <a:p>
            <a:r>
              <a:rPr lang="en-US" dirty="0"/>
              <a:t>Technically how this was written, one could have a single row for each supplier and all products. We’re just aiming for a list of all Suppliers and all Products with names</a:t>
            </a:r>
          </a:p>
        </p:txBody>
      </p:sp>
    </p:spTree>
    <p:extLst>
      <p:ext uri="{BB962C8B-B14F-4D97-AF65-F5344CB8AC3E}">
        <p14:creationId xmlns:p14="http://schemas.microsoft.com/office/powerpoint/2010/main" val="253431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P spid="17" grpId="0"/>
      <p:bldP spid="18"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51F246-32DC-491B-AAE3-9784F78BFB9D}"/>
              </a:ext>
            </a:extLst>
          </p:cNvPr>
          <p:cNvSpPr>
            <a:spLocks noGrp="1"/>
          </p:cNvSpPr>
          <p:nvPr>
            <p:ph idx="1"/>
          </p:nvPr>
        </p:nvSpPr>
        <p:spPr>
          <a:xfrm>
            <a:off x="1097280" y="1845734"/>
            <a:ext cx="10707624" cy="4023360"/>
          </a:xfrm>
        </p:spPr>
        <p:txBody>
          <a:bodyPr>
            <a:normAutofit/>
          </a:bodyPr>
          <a:lstStyle/>
          <a:p>
            <a:pPr marL="0" indent="0">
              <a:buNone/>
            </a:pPr>
            <a:r>
              <a:rPr lang="en-US" b="1" dirty="0"/>
              <a:t>SELECT</a:t>
            </a:r>
            <a:r>
              <a:rPr lang="en-US" dirty="0"/>
              <a:t> </a:t>
            </a:r>
            <a:r>
              <a:rPr lang="en-US" dirty="0" err="1"/>
              <a:t>S.SupplierID</a:t>
            </a:r>
            <a:r>
              <a:rPr lang="en-US" dirty="0"/>
              <a:t>, </a:t>
            </a:r>
            <a:r>
              <a:rPr lang="en-US" dirty="0" err="1"/>
              <a:t>S.CompanyName</a:t>
            </a:r>
            <a:r>
              <a:rPr lang="en-US" dirty="0"/>
              <a:t>, </a:t>
            </a:r>
            <a:r>
              <a:rPr lang="en-US" dirty="0" err="1"/>
              <a:t>P.ProductID</a:t>
            </a:r>
            <a:r>
              <a:rPr lang="en-US" dirty="0"/>
              <a:t>, </a:t>
            </a:r>
            <a:r>
              <a:rPr lang="en-US" dirty="0" err="1"/>
              <a:t>P.ProductName</a:t>
            </a:r>
            <a:endParaRPr lang="en-US" dirty="0"/>
          </a:p>
          <a:p>
            <a:pPr marL="0" indent="0">
              <a:buNone/>
            </a:pPr>
            <a:r>
              <a:rPr lang="en-US" b="1" dirty="0"/>
              <a:t>FROM</a:t>
            </a:r>
            <a:r>
              <a:rPr lang="en-US" dirty="0"/>
              <a:t> Suppliers AS S</a:t>
            </a:r>
          </a:p>
          <a:p>
            <a:pPr marL="0" indent="0">
              <a:buNone/>
            </a:pPr>
            <a:r>
              <a:rPr lang="en-US" b="1" dirty="0">
                <a:solidFill>
                  <a:srgbClr val="00969F"/>
                </a:solidFill>
              </a:rPr>
              <a:t>LEFT JOIN </a:t>
            </a:r>
            <a:r>
              <a:rPr lang="en-US" dirty="0"/>
              <a:t>Products as P</a:t>
            </a:r>
          </a:p>
          <a:p>
            <a:pPr marL="0" indent="0">
              <a:buNone/>
            </a:pPr>
            <a:r>
              <a:rPr lang="en-US" b="1" dirty="0">
                <a:solidFill>
                  <a:srgbClr val="00969F"/>
                </a:solidFill>
              </a:rPr>
              <a:t>ON</a:t>
            </a:r>
            <a:r>
              <a:rPr lang="en-US" dirty="0"/>
              <a:t> </a:t>
            </a:r>
            <a:r>
              <a:rPr lang="en-US" dirty="0" err="1"/>
              <a:t>S.SupplierID</a:t>
            </a:r>
            <a:r>
              <a:rPr lang="en-US" dirty="0"/>
              <a:t>= </a:t>
            </a:r>
            <a:r>
              <a:rPr lang="en-US" dirty="0" err="1"/>
              <a:t>P.SupplierID</a:t>
            </a:r>
            <a:endParaRPr lang="en-US" dirty="0"/>
          </a:p>
          <a:p>
            <a:pPr marL="0" indent="0">
              <a:buNone/>
            </a:pPr>
            <a:r>
              <a:rPr lang="en-US" dirty="0"/>
              <a:t>--Can do a sanity check with WHERE</a:t>
            </a:r>
          </a:p>
          <a:p>
            <a:pPr marL="0" indent="0">
              <a:buNone/>
            </a:pPr>
            <a:r>
              <a:rPr lang="en-US" b="1" dirty="0">
                <a:solidFill>
                  <a:srgbClr val="00969F"/>
                </a:solidFill>
              </a:rPr>
              <a:t>WHERE</a:t>
            </a:r>
            <a:r>
              <a:rPr lang="en-US" dirty="0"/>
              <a:t> </a:t>
            </a:r>
            <a:r>
              <a:rPr lang="en-US" dirty="0" err="1"/>
              <a:t>S.SupplierID</a:t>
            </a:r>
            <a:r>
              <a:rPr lang="en-US" dirty="0"/>
              <a:t> IS NOT NULL AND </a:t>
            </a:r>
            <a:r>
              <a:rPr lang="en-US" dirty="0" err="1"/>
              <a:t>P.SupplierID</a:t>
            </a:r>
            <a:r>
              <a:rPr lang="en-US" dirty="0"/>
              <a:t> IS NOT NULL </a:t>
            </a:r>
          </a:p>
        </p:txBody>
      </p:sp>
      <p:sp>
        <p:nvSpPr>
          <p:cNvPr id="3" name="Title 2">
            <a:extLst>
              <a:ext uri="{FF2B5EF4-FFF2-40B4-BE49-F238E27FC236}">
                <a16:creationId xmlns:a16="http://schemas.microsoft.com/office/drawing/2014/main" id="{3A350B8F-5429-42CE-AA5E-30C47EF59FA3}"/>
              </a:ext>
            </a:extLst>
          </p:cNvPr>
          <p:cNvSpPr>
            <a:spLocks noGrp="1"/>
          </p:cNvSpPr>
          <p:nvPr>
            <p:ph type="title"/>
          </p:nvPr>
        </p:nvSpPr>
        <p:spPr/>
        <p:txBody>
          <a:bodyPr/>
          <a:lstStyle/>
          <a:p>
            <a:r>
              <a:rPr lang="en-US" dirty="0"/>
              <a:t>Answer Question 1</a:t>
            </a:r>
          </a:p>
        </p:txBody>
      </p:sp>
    </p:spTree>
    <p:extLst>
      <p:ext uri="{BB962C8B-B14F-4D97-AF65-F5344CB8AC3E}">
        <p14:creationId xmlns:p14="http://schemas.microsoft.com/office/powerpoint/2010/main" val="230901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2</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Number of Orders by Customer Country and Year</a:t>
            </a:r>
          </a:p>
          <a:p>
            <a:pPr marL="749808" lvl="1" indent="-457200">
              <a:buFont typeface="+mj-lt"/>
              <a:buAutoNum type="arabicPeriod"/>
            </a:pPr>
            <a:r>
              <a:rPr lang="en-US" dirty="0"/>
              <a:t>What table(s) will we need?</a:t>
            </a:r>
          </a:p>
          <a:p>
            <a:pPr marL="932688" lvl="2" indent="-457200">
              <a:buFont typeface="+mj-lt"/>
              <a:buAutoNum type="arabicPeriod"/>
            </a:pPr>
            <a:r>
              <a:rPr lang="en-US" dirty="0"/>
              <a:t>If more than one, what merger or joining strategy is most suitable?</a:t>
            </a:r>
          </a:p>
          <a:p>
            <a:pPr marL="932688" lvl="2" indent="-457200">
              <a:buFont typeface="+mj-lt"/>
              <a:buAutoNum type="arabicPeriod"/>
            </a:pPr>
            <a:r>
              <a:rPr lang="en-US" dirty="0"/>
              <a:t>What columns do we need to make the join work?</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function(s) will we need to get our answer?</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 </a:t>
            </a:r>
          </a:p>
          <a:p>
            <a:pPr marL="932688" lvl="2" indent="-457200">
              <a:buFont typeface="+mj-lt"/>
              <a:buAutoNum type="arabicPeriod"/>
            </a:pPr>
            <a:r>
              <a:rPr lang="en-US" dirty="0"/>
              <a:t>What aggregation?</a:t>
            </a:r>
          </a:p>
          <a:p>
            <a:pPr marL="932688" lvl="2" indent="-457200">
              <a:buFont typeface="+mj-lt"/>
              <a:buAutoNum type="arabicPeriod"/>
            </a:pPr>
            <a:r>
              <a:rPr lang="en-US" dirty="0"/>
              <a:t>What ordering? </a:t>
            </a:r>
          </a:p>
          <a:p>
            <a:pPr marL="932688" lvl="2" indent="-457200">
              <a:buFont typeface="+mj-lt"/>
              <a:buAutoNum type="arabicPeriod"/>
            </a:pPr>
            <a:r>
              <a:rPr lang="en-US" dirty="0"/>
              <a:t>Is there a limit? </a:t>
            </a:r>
          </a:p>
          <a:p>
            <a:pPr marL="0" indent="0">
              <a:buNone/>
            </a:pPr>
            <a:endParaRPr lang="en-US" dirty="0"/>
          </a:p>
          <a:p>
            <a:pPr marL="0" indent="0">
              <a:buNone/>
            </a:pPr>
            <a:endParaRPr lang="en-US" dirty="0"/>
          </a:p>
        </p:txBody>
      </p:sp>
      <p:sp>
        <p:nvSpPr>
          <p:cNvPr id="14" name="Rectangle 13">
            <a:extLst>
              <a:ext uri="{FF2B5EF4-FFF2-40B4-BE49-F238E27FC236}">
                <a16:creationId xmlns:a16="http://schemas.microsoft.com/office/drawing/2014/main" id="{023CA8EE-3E85-4C5E-B738-A4D995699E07}"/>
              </a:ext>
            </a:extLst>
          </p:cNvPr>
          <p:cNvSpPr/>
          <p:nvPr/>
        </p:nvSpPr>
        <p:spPr>
          <a:xfrm>
            <a:off x="4905043" y="1922866"/>
            <a:ext cx="3844674" cy="646331"/>
          </a:xfrm>
          <a:prstGeom prst="rect">
            <a:avLst/>
          </a:prstGeom>
        </p:spPr>
        <p:txBody>
          <a:bodyPr wrap="square">
            <a:spAutoFit/>
          </a:bodyPr>
          <a:lstStyle/>
          <a:p>
            <a:endParaRPr lang="en-US" dirty="0"/>
          </a:p>
          <a:p>
            <a:r>
              <a:rPr lang="en-US" dirty="0"/>
              <a:t>Orders and Customers</a:t>
            </a:r>
          </a:p>
        </p:txBody>
      </p:sp>
      <p:sp>
        <p:nvSpPr>
          <p:cNvPr id="15" name="Rectangle 14">
            <a:extLst>
              <a:ext uri="{FF2B5EF4-FFF2-40B4-BE49-F238E27FC236}">
                <a16:creationId xmlns:a16="http://schemas.microsoft.com/office/drawing/2014/main" id="{22A811AC-2A6E-437E-82E8-76B9296E2C9D}"/>
              </a:ext>
            </a:extLst>
          </p:cNvPr>
          <p:cNvSpPr/>
          <p:nvPr/>
        </p:nvSpPr>
        <p:spPr>
          <a:xfrm>
            <a:off x="7311006" y="2212675"/>
            <a:ext cx="3844674" cy="646331"/>
          </a:xfrm>
          <a:prstGeom prst="rect">
            <a:avLst/>
          </a:prstGeom>
        </p:spPr>
        <p:txBody>
          <a:bodyPr wrap="square">
            <a:spAutoFit/>
          </a:bodyPr>
          <a:lstStyle/>
          <a:p>
            <a:endParaRPr lang="en-US" dirty="0"/>
          </a:p>
          <a:p>
            <a:r>
              <a:rPr lang="en-US" dirty="0"/>
              <a:t>Left join Customers into Orders</a:t>
            </a:r>
          </a:p>
        </p:txBody>
      </p:sp>
      <p:sp>
        <p:nvSpPr>
          <p:cNvPr id="16" name="Rectangle 15">
            <a:extLst>
              <a:ext uri="{FF2B5EF4-FFF2-40B4-BE49-F238E27FC236}">
                <a16:creationId xmlns:a16="http://schemas.microsoft.com/office/drawing/2014/main" id="{2BD9EC78-6BD4-4936-BC44-29CC60F94B2D}"/>
              </a:ext>
            </a:extLst>
          </p:cNvPr>
          <p:cNvSpPr/>
          <p:nvPr/>
        </p:nvSpPr>
        <p:spPr>
          <a:xfrm>
            <a:off x="4952581" y="2739814"/>
            <a:ext cx="6121586" cy="646331"/>
          </a:xfrm>
          <a:prstGeom prst="rect">
            <a:avLst/>
          </a:prstGeom>
        </p:spPr>
        <p:txBody>
          <a:bodyPr wrap="square">
            <a:spAutoFit/>
          </a:bodyPr>
          <a:lstStyle/>
          <a:p>
            <a:endParaRPr lang="en-US" dirty="0"/>
          </a:p>
          <a:p>
            <a:r>
              <a:rPr lang="en-US" dirty="0" err="1"/>
              <a:t>OrderID</a:t>
            </a:r>
            <a:r>
              <a:rPr lang="en-US" dirty="0"/>
              <a:t>, </a:t>
            </a:r>
            <a:r>
              <a:rPr lang="en-US" dirty="0" err="1"/>
              <a:t>OrderDate</a:t>
            </a:r>
            <a:r>
              <a:rPr lang="en-US" dirty="0"/>
              <a:t>, </a:t>
            </a:r>
            <a:r>
              <a:rPr lang="en-US" dirty="0" err="1"/>
              <a:t>CustomerID</a:t>
            </a:r>
            <a:r>
              <a:rPr lang="en-US" dirty="0"/>
              <a:t>, Country</a:t>
            </a:r>
          </a:p>
        </p:txBody>
      </p:sp>
      <p:sp>
        <p:nvSpPr>
          <p:cNvPr id="17" name="Rectangle 16">
            <a:extLst>
              <a:ext uri="{FF2B5EF4-FFF2-40B4-BE49-F238E27FC236}">
                <a16:creationId xmlns:a16="http://schemas.microsoft.com/office/drawing/2014/main" id="{4DA5AF6E-994F-47AD-B8F0-D011015017A0}"/>
              </a:ext>
            </a:extLst>
          </p:cNvPr>
          <p:cNvSpPr/>
          <p:nvPr/>
        </p:nvSpPr>
        <p:spPr>
          <a:xfrm>
            <a:off x="6880484" y="3080856"/>
            <a:ext cx="2741687" cy="646331"/>
          </a:xfrm>
          <a:prstGeom prst="rect">
            <a:avLst/>
          </a:prstGeom>
        </p:spPr>
        <p:txBody>
          <a:bodyPr wrap="square">
            <a:spAutoFit/>
          </a:bodyPr>
          <a:lstStyle/>
          <a:p>
            <a:endParaRPr lang="en-US" dirty="0"/>
          </a:p>
          <a:p>
            <a:r>
              <a:rPr lang="en-US" dirty="0"/>
              <a:t>COUNT, STRFTIME</a:t>
            </a:r>
          </a:p>
        </p:txBody>
      </p:sp>
      <p:sp>
        <p:nvSpPr>
          <p:cNvPr id="18" name="Rectangle 17">
            <a:extLst>
              <a:ext uri="{FF2B5EF4-FFF2-40B4-BE49-F238E27FC236}">
                <a16:creationId xmlns:a16="http://schemas.microsoft.com/office/drawing/2014/main" id="{81346A38-A3C6-4E04-978E-626387BDEBDB}"/>
              </a:ext>
            </a:extLst>
          </p:cNvPr>
          <p:cNvSpPr/>
          <p:nvPr/>
        </p:nvSpPr>
        <p:spPr>
          <a:xfrm>
            <a:off x="8360398" y="3404021"/>
            <a:ext cx="1986990" cy="646331"/>
          </a:xfrm>
          <a:prstGeom prst="rect">
            <a:avLst/>
          </a:prstGeom>
        </p:spPr>
        <p:txBody>
          <a:bodyPr wrap="square">
            <a:spAutoFit/>
          </a:bodyPr>
          <a:lstStyle/>
          <a:p>
            <a:endParaRPr lang="en-US" dirty="0"/>
          </a:p>
          <a:p>
            <a:r>
              <a:rPr lang="en-US" dirty="0"/>
              <a:t>Yes</a:t>
            </a:r>
          </a:p>
        </p:txBody>
      </p:sp>
      <p:sp>
        <p:nvSpPr>
          <p:cNvPr id="19" name="Rectangle 18">
            <a:extLst>
              <a:ext uri="{FF2B5EF4-FFF2-40B4-BE49-F238E27FC236}">
                <a16:creationId xmlns:a16="http://schemas.microsoft.com/office/drawing/2014/main" id="{E84ABBF6-609A-4EA7-AD50-063D5DEDE903}"/>
              </a:ext>
            </a:extLst>
          </p:cNvPr>
          <p:cNvSpPr/>
          <p:nvPr/>
        </p:nvSpPr>
        <p:spPr>
          <a:xfrm>
            <a:off x="3247753" y="3722534"/>
            <a:ext cx="1986990" cy="646331"/>
          </a:xfrm>
          <a:prstGeom prst="rect">
            <a:avLst/>
          </a:prstGeom>
        </p:spPr>
        <p:txBody>
          <a:bodyPr wrap="square">
            <a:spAutoFit/>
          </a:bodyPr>
          <a:lstStyle/>
          <a:p>
            <a:endParaRPr lang="en-US" dirty="0"/>
          </a:p>
          <a:p>
            <a:r>
              <a:rPr lang="en-US" dirty="0"/>
              <a:t>None</a:t>
            </a:r>
          </a:p>
        </p:txBody>
      </p:sp>
      <p:sp>
        <p:nvSpPr>
          <p:cNvPr id="20" name="Rectangle 19">
            <a:extLst>
              <a:ext uri="{FF2B5EF4-FFF2-40B4-BE49-F238E27FC236}">
                <a16:creationId xmlns:a16="http://schemas.microsoft.com/office/drawing/2014/main" id="{F3BD12AB-4435-4ECE-8EC4-0271F7D99411}"/>
              </a:ext>
            </a:extLst>
          </p:cNvPr>
          <p:cNvSpPr/>
          <p:nvPr/>
        </p:nvSpPr>
        <p:spPr>
          <a:xfrm>
            <a:off x="3652738" y="3980485"/>
            <a:ext cx="4979534" cy="646331"/>
          </a:xfrm>
          <a:prstGeom prst="rect">
            <a:avLst/>
          </a:prstGeom>
        </p:spPr>
        <p:txBody>
          <a:bodyPr wrap="square">
            <a:spAutoFit/>
          </a:bodyPr>
          <a:lstStyle/>
          <a:p>
            <a:endParaRPr lang="en-US" dirty="0"/>
          </a:p>
          <a:p>
            <a:r>
              <a:rPr lang="en-US" dirty="0"/>
              <a:t>Yes, aggregate data on Country and Year</a:t>
            </a:r>
          </a:p>
        </p:txBody>
      </p:sp>
      <p:sp>
        <p:nvSpPr>
          <p:cNvPr id="21" name="Rectangle 20">
            <a:extLst>
              <a:ext uri="{FF2B5EF4-FFF2-40B4-BE49-F238E27FC236}">
                <a16:creationId xmlns:a16="http://schemas.microsoft.com/office/drawing/2014/main" id="{F6C25802-7D09-4515-85F1-5DE7E971278A}"/>
              </a:ext>
            </a:extLst>
          </p:cNvPr>
          <p:cNvSpPr/>
          <p:nvPr/>
        </p:nvSpPr>
        <p:spPr>
          <a:xfrm>
            <a:off x="6096000" y="2450005"/>
            <a:ext cx="1986990" cy="646331"/>
          </a:xfrm>
          <a:prstGeom prst="rect">
            <a:avLst/>
          </a:prstGeom>
        </p:spPr>
        <p:txBody>
          <a:bodyPr wrap="square">
            <a:spAutoFit/>
          </a:bodyPr>
          <a:lstStyle/>
          <a:p>
            <a:endParaRPr lang="en-US" dirty="0"/>
          </a:p>
          <a:p>
            <a:r>
              <a:rPr lang="en-US" dirty="0" err="1"/>
              <a:t>CustomerID</a:t>
            </a:r>
            <a:endParaRPr lang="en-US" dirty="0"/>
          </a:p>
        </p:txBody>
      </p:sp>
      <p:sp>
        <p:nvSpPr>
          <p:cNvPr id="22" name="Rectangle 21">
            <a:extLst>
              <a:ext uri="{FF2B5EF4-FFF2-40B4-BE49-F238E27FC236}">
                <a16:creationId xmlns:a16="http://schemas.microsoft.com/office/drawing/2014/main" id="{264892F2-CCB6-4680-8EFE-7F2C36140EE0}"/>
              </a:ext>
            </a:extLst>
          </p:cNvPr>
          <p:cNvSpPr/>
          <p:nvPr/>
        </p:nvSpPr>
        <p:spPr>
          <a:xfrm>
            <a:off x="3400153" y="4233783"/>
            <a:ext cx="1986990" cy="646331"/>
          </a:xfrm>
          <a:prstGeom prst="rect">
            <a:avLst/>
          </a:prstGeom>
        </p:spPr>
        <p:txBody>
          <a:bodyPr wrap="square">
            <a:spAutoFit/>
          </a:bodyPr>
          <a:lstStyle/>
          <a:p>
            <a:endParaRPr lang="en-US" dirty="0"/>
          </a:p>
          <a:p>
            <a:r>
              <a:rPr lang="en-US" dirty="0"/>
              <a:t>None</a:t>
            </a:r>
          </a:p>
        </p:txBody>
      </p:sp>
      <p:sp>
        <p:nvSpPr>
          <p:cNvPr id="23" name="Rectangle 22">
            <a:extLst>
              <a:ext uri="{FF2B5EF4-FFF2-40B4-BE49-F238E27FC236}">
                <a16:creationId xmlns:a16="http://schemas.microsoft.com/office/drawing/2014/main" id="{2D2FC55B-47AF-417A-B3BA-A95723850D28}"/>
              </a:ext>
            </a:extLst>
          </p:cNvPr>
          <p:cNvSpPr/>
          <p:nvPr/>
        </p:nvSpPr>
        <p:spPr>
          <a:xfrm>
            <a:off x="3400153" y="4511064"/>
            <a:ext cx="1986990" cy="646331"/>
          </a:xfrm>
          <a:prstGeom prst="rect">
            <a:avLst/>
          </a:prstGeom>
        </p:spPr>
        <p:txBody>
          <a:bodyPr wrap="square">
            <a:spAutoFit/>
          </a:bodyPr>
          <a:lstStyle/>
          <a:p>
            <a:endParaRPr lang="en-US" dirty="0"/>
          </a:p>
          <a:p>
            <a:r>
              <a:rPr lang="en-US" dirty="0"/>
              <a:t>None</a:t>
            </a:r>
          </a:p>
        </p:txBody>
      </p:sp>
    </p:spTree>
    <p:extLst>
      <p:ext uri="{BB962C8B-B14F-4D97-AF65-F5344CB8AC3E}">
        <p14:creationId xmlns:p14="http://schemas.microsoft.com/office/powerpoint/2010/main" val="192726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4623C6-A0F7-4A1E-BBBD-5D8AB6802D04}"/>
              </a:ext>
            </a:extLst>
          </p:cNvPr>
          <p:cNvSpPr>
            <a:spLocks noGrp="1"/>
          </p:cNvSpPr>
          <p:nvPr>
            <p:ph type="title"/>
          </p:nvPr>
        </p:nvSpPr>
        <p:spPr/>
        <p:txBody>
          <a:bodyPr/>
          <a:lstStyle/>
          <a:p>
            <a:r>
              <a:rPr lang="en-US" dirty="0"/>
              <a:t>Answer Question 2</a:t>
            </a:r>
          </a:p>
        </p:txBody>
      </p:sp>
      <p:sp>
        <p:nvSpPr>
          <p:cNvPr id="4" name="Content Placeholder 1">
            <a:extLst>
              <a:ext uri="{FF2B5EF4-FFF2-40B4-BE49-F238E27FC236}">
                <a16:creationId xmlns:a16="http://schemas.microsoft.com/office/drawing/2014/main" id="{493C9DE5-E1AB-4241-9FDB-EAC8FDCEB011}"/>
              </a:ext>
            </a:extLst>
          </p:cNvPr>
          <p:cNvSpPr>
            <a:spLocks noGrp="1"/>
          </p:cNvSpPr>
          <p:nvPr>
            <p:ph idx="1"/>
          </p:nvPr>
        </p:nvSpPr>
        <p:spPr>
          <a:xfrm>
            <a:off x="1097280" y="1845734"/>
            <a:ext cx="10707624" cy="4023360"/>
          </a:xfrm>
        </p:spPr>
        <p:txBody>
          <a:bodyPr>
            <a:normAutofit/>
          </a:bodyPr>
          <a:lstStyle/>
          <a:p>
            <a:pPr marL="0" indent="0">
              <a:buNone/>
            </a:pPr>
            <a:r>
              <a:rPr lang="en-US" b="1" dirty="0"/>
              <a:t>SELECT</a:t>
            </a:r>
            <a:r>
              <a:rPr lang="en-US" dirty="0"/>
              <a:t> COUNT(</a:t>
            </a:r>
            <a:r>
              <a:rPr lang="en-US" dirty="0" err="1"/>
              <a:t>Orders.OrderID</a:t>
            </a:r>
            <a:r>
              <a:rPr lang="en-US" dirty="0"/>
              <a:t>) as </a:t>
            </a:r>
            <a:r>
              <a:rPr lang="en-US" dirty="0" err="1"/>
              <a:t>OrdCount</a:t>
            </a:r>
            <a:r>
              <a:rPr lang="en-US" dirty="0"/>
              <a:t>, </a:t>
            </a:r>
          </a:p>
          <a:p>
            <a:pPr marL="0" indent="0">
              <a:buNone/>
            </a:pPr>
            <a:r>
              <a:rPr lang="en-US" dirty="0"/>
              <a:t>                STRFTIME('%Y', </a:t>
            </a:r>
            <a:r>
              <a:rPr lang="en-US" dirty="0" err="1"/>
              <a:t>Orders.OrderDate</a:t>
            </a:r>
            <a:r>
              <a:rPr lang="en-US" dirty="0"/>
              <a:t>) as Year, </a:t>
            </a:r>
          </a:p>
          <a:p>
            <a:pPr marL="0" indent="0">
              <a:buNone/>
            </a:pPr>
            <a:r>
              <a:rPr lang="en-US" dirty="0"/>
              <a:t>                </a:t>
            </a:r>
            <a:r>
              <a:rPr lang="en-US" dirty="0" err="1"/>
              <a:t>Customers.Country</a:t>
            </a:r>
            <a:r>
              <a:rPr lang="en-US" dirty="0"/>
              <a:t> </a:t>
            </a:r>
          </a:p>
          <a:p>
            <a:pPr marL="0" indent="0">
              <a:buNone/>
            </a:pPr>
            <a:r>
              <a:rPr lang="en-US" b="1" dirty="0"/>
              <a:t>FROM</a:t>
            </a:r>
            <a:r>
              <a:rPr lang="en-US" dirty="0"/>
              <a:t> Orders</a:t>
            </a:r>
          </a:p>
          <a:p>
            <a:pPr marL="0" indent="0">
              <a:buNone/>
            </a:pPr>
            <a:r>
              <a:rPr lang="en-US" b="1" dirty="0">
                <a:solidFill>
                  <a:srgbClr val="00969F"/>
                </a:solidFill>
              </a:rPr>
              <a:t>LEFT JOIN </a:t>
            </a:r>
            <a:r>
              <a:rPr lang="en-US" dirty="0"/>
              <a:t>Customers</a:t>
            </a:r>
          </a:p>
          <a:p>
            <a:pPr marL="0" indent="0">
              <a:buNone/>
            </a:pPr>
            <a:r>
              <a:rPr lang="en-US" b="1" dirty="0">
                <a:solidFill>
                  <a:srgbClr val="00969F"/>
                </a:solidFill>
              </a:rPr>
              <a:t>ON</a:t>
            </a:r>
            <a:r>
              <a:rPr lang="en-US" dirty="0"/>
              <a:t> </a:t>
            </a:r>
            <a:r>
              <a:rPr lang="en-US" dirty="0" err="1"/>
              <a:t>Orders.CustomerID</a:t>
            </a:r>
            <a:r>
              <a:rPr lang="en-US" dirty="0"/>
              <a:t> =</a:t>
            </a:r>
            <a:r>
              <a:rPr lang="en-US" dirty="0" err="1"/>
              <a:t>Customers.CustomerID</a:t>
            </a:r>
            <a:endParaRPr lang="en-US" dirty="0"/>
          </a:p>
          <a:p>
            <a:pPr marL="0" indent="0">
              <a:buNone/>
            </a:pPr>
            <a:r>
              <a:rPr lang="en-US" b="1" dirty="0">
                <a:solidFill>
                  <a:srgbClr val="00969F"/>
                </a:solidFill>
              </a:rPr>
              <a:t>WHERE</a:t>
            </a:r>
            <a:r>
              <a:rPr lang="en-US" dirty="0"/>
              <a:t> </a:t>
            </a:r>
            <a:r>
              <a:rPr lang="en-US" dirty="0" err="1"/>
              <a:t>Orders.OrderID</a:t>
            </a:r>
            <a:r>
              <a:rPr lang="en-US" dirty="0"/>
              <a:t> IS NOT NULL --sanity check</a:t>
            </a:r>
          </a:p>
          <a:p>
            <a:pPr marL="0" indent="0">
              <a:buNone/>
            </a:pPr>
            <a:r>
              <a:rPr lang="en-US" b="1" dirty="0">
                <a:solidFill>
                  <a:srgbClr val="00969F"/>
                </a:solidFill>
              </a:rPr>
              <a:t>GROUP BY </a:t>
            </a:r>
            <a:r>
              <a:rPr lang="en-US" dirty="0" err="1"/>
              <a:t>Customers.Country</a:t>
            </a:r>
            <a:r>
              <a:rPr lang="en-US" dirty="0"/>
              <a:t>, </a:t>
            </a:r>
            <a:r>
              <a:rPr lang="en-US" dirty="0" err="1"/>
              <a:t>strftime</a:t>
            </a:r>
            <a:r>
              <a:rPr lang="en-US" dirty="0"/>
              <a:t>('%Y', </a:t>
            </a:r>
            <a:r>
              <a:rPr lang="en-US" dirty="0" err="1"/>
              <a:t>Orders.OrderDate</a:t>
            </a:r>
            <a:r>
              <a:rPr lang="en-US" dirty="0"/>
              <a:t>) </a:t>
            </a:r>
          </a:p>
          <a:p>
            <a:pPr marL="0" indent="0">
              <a:buNone/>
            </a:pPr>
            <a:endParaRPr lang="en-US" dirty="0"/>
          </a:p>
        </p:txBody>
      </p:sp>
    </p:spTree>
    <p:extLst>
      <p:ext uri="{BB962C8B-B14F-4D97-AF65-F5344CB8AC3E}">
        <p14:creationId xmlns:p14="http://schemas.microsoft.com/office/powerpoint/2010/main" val="1086374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0E23-B543-4194-A992-3AE5220F3EC6}"/>
              </a:ext>
            </a:extLst>
          </p:cNvPr>
          <p:cNvSpPr>
            <a:spLocks noGrp="1"/>
          </p:cNvSpPr>
          <p:nvPr>
            <p:ph type="title"/>
          </p:nvPr>
        </p:nvSpPr>
        <p:spPr>
          <a:xfrm>
            <a:off x="1097280" y="286603"/>
            <a:ext cx="10058400" cy="1450757"/>
          </a:xfrm>
        </p:spPr>
        <p:txBody>
          <a:bodyPr/>
          <a:lstStyle/>
          <a:p>
            <a:r>
              <a:rPr lang="en-US" dirty="0"/>
              <a:t>Question 3</a:t>
            </a:r>
          </a:p>
        </p:txBody>
      </p:sp>
      <p:sp>
        <p:nvSpPr>
          <p:cNvPr id="4" name="Content Placeholder 1">
            <a:extLst>
              <a:ext uri="{FF2B5EF4-FFF2-40B4-BE49-F238E27FC236}">
                <a16:creationId xmlns:a16="http://schemas.microsoft.com/office/drawing/2014/main" id="{118B52A6-B4BF-4C9B-95EC-214D9361B909}"/>
              </a:ext>
            </a:extLst>
          </p:cNvPr>
          <p:cNvSpPr txBox="1">
            <a:spLocks/>
          </p:cNvSpPr>
          <p:nvPr/>
        </p:nvSpPr>
        <p:spPr>
          <a:xfrm>
            <a:off x="1190957" y="1887523"/>
            <a:ext cx="10058400" cy="43163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Count of how many employees are associated with &gt;100 orders, &gt;60, 0 orders, or between 1 and 59 orders</a:t>
            </a:r>
          </a:p>
          <a:p>
            <a:pPr marL="749808" lvl="1" indent="-457200">
              <a:buFont typeface="+mj-lt"/>
              <a:buAutoNum type="arabicPeriod"/>
            </a:pPr>
            <a:r>
              <a:rPr lang="en-US" dirty="0"/>
              <a:t>What table(s) will we need?</a:t>
            </a:r>
          </a:p>
          <a:p>
            <a:pPr marL="932688" lvl="2" indent="-457200">
              <a:buFont typeface="+mj-lt"/>
              <a:buAutoNum type="arabicPeriod"/>
            </a:pPr>
            <a:r>
              <a:rPr lang="en-US" dirty="0"/>
              <a:t>If more than one, what merger or joining strategy is most suitable?</a:t>
            </a:r>
          </a:p>
          <a:p>
            <a:pPr marL="932688" lvl="2" indent="-457200">
              <a:buFont typeface="+mj-lt"/>
              <a:buAutoNum type="arabicPeriod"/>
            </a:pPr>
            <a:r>
              <a:rPr lang="en-US" dirty="0"/>
              <a:t>What columns do we need to make the join work?</a:t>
            </a:r>
          </a:p>
          <a:p>
            <a:pPr marL="749808" lvl="1" indent="-457200">
              <a:buFont typeface="+mj-lt"/>
              <a:buAutoNum type="arabicPeriod"/>
            </a:pPr>
            <a:r>
              <a:rPr lang="en-US" dirty="0"/>
              <a:t>What column(s) will we need?</a:t>
            </a:r>
          </a:p>
          <a:p>
            <a:pPr marL="749808" lvl="1" indent="-457200">
              <a:buFont typeface="+mj-lt"/>
              <a:buAutoNum type="arabicPeriod"/>
            </a:pPr>
            <a:r>
              <a:rPr lang="en-US" dirty="0"/>
              <a:t>What function(s) will we need to get our answer?</a:t>
            </a:r>
          </a:p>
          <a:p>
            <a:pPr marL="749808" lvl="1" indent="-457200">
              <a:buFont typeface="+mj-lt"/>
              <a:buAutoNum type="arabicPeriod"/>
            </a:pPr>
            <a:r>
              <a:rPr lang="en-US" dirty="0"/>
              <a:t>Does any further filtering, ordering, aggregation need to occur?</a:t>
            </a:r>
          </a:p>
          <a:p>
            <a:pPr marL="932688" lvl="2" indent="-457200">
              <a:buFont typeface="+mj-lt"/>
              <a:buAutoNum type="arabicPeriod"/>
            </a:pPr>
            <a:r>
              <a:rPr lang="en-US" dirty="0"/>
              <a:t>What filtering? </a:t>
            </a:r>
          </a:p>
          <a:p>
            <a:pPr marL="932688" lvl="2" indent="-457200">
              <a:buFont typeface="+mj-lt"/>
              <a:buAutoNum type="arabicPeriod"/>
            </a:pPr>
            <a:r>
              <a:rPr lang="en-US" dirty="0"/>
              <a:t>What aggregation?</a:t>
            </a:r>
          </a:p>
          <a:p>
            <a:pPr marL="932688" lvl="2" indent="-457200">
              <a:buFont typeface="+mj-lt"/>
              <a:buAutoNum type="arabicPeriod"/>
            </a:pPr>
            <a:r>
              <a:rPr lang="en-US" dirty="0"/>
              <a:t>What ordering? </a:t>
            </a:r>
          </a:p>
          <a:p>
            <a:pPr marL="932688" lvl="2" indent="-457200">
              <a:buFont typeface="+mj-lt"/>
              <a:buAutoNum type="arabicPeriod"/>
            </a:pPr>
            <a:r>
              <a:rPr lang="en-US" dirty="0"/>
              <a:t>Is there a limit? </a:t>
            </a:r>
          </a:p>
          <a:p>
            <a:pPr marL="749808" lvl="1" indent="-457200">
              <a:buFont typeface="+mj-lt"/>
              <a:buAutoNum type="arabicPeriod"/>
            </a:pPr>
            <a:r>
              <a:rPr lang="en-US" dirty="0"/>
              <a:t>Anything else?</a:t>
            </a:r>
          </a:p>
          <a:p>
            <a:pPr marL="0" indent="0">
              <a:buNone/>
            </a:pPr>
            <a:endParaRPr lang="en-US" dirty="0"/>
          </a:p>
          <a:p>
            <a:pPr marL="0" indent="0">
              <a:buNone/>
            </a:pPr>
            <a:endParaRPr lang="en-US" dirty="0"/>
          </a:p>
        </p:txBody>
      </p:sp>
      <p:sp>
        <p:nvSpPr>
          <p:cNvPr id="14" name="Rectangle 13">
            <a:extLst>
              <a:ext uri="{FF2B5EF4-FFF2-40B4-BE49-F238E27FC236}">
                <a16:creationId xmlns:a16="http://schemas.microsoft.com/office/drawing/2014/main" id="{7861D748-5109-4FD7-B32C-AE5B3A7D2B53}"/>
              </a:ext>
            </a:extLst>
          </p:cNvPr>
          <p:cNvSpPr/>
          <p:nvPr/>
        </p:nvSpPr>
        <p:spPr>
          <a:xfrm>
            <a:off x="4787597" y="2182925"/>
            <a:ext cx="3844674" cy="646331"/>
          </a:xfrm>
          <a:prstGeom prst="rect">
            <a:avLst/>
          </a:prstGeom>
        </p:spPr>
        <p:txBody>
          <a:bodyPr wrap="square">
            <a:spAutoFit/>
          </a:bodyPr>
          <a:lstStyle/>
          <a:p>
            <a:endParaRPr lang="en-US" dirty="0"/>
          </a:p>
          <a:p>
            <a:r>
              <a:rPr lang="en-US" dirty="0"/>
              <a:t>Orders</a:t>
            </a:r>
          </a:p>
        </p:txBody>
      </p:sp>
      <p:sp>
        <p:nvSpPr>
          <p:cNvPr id="16" name="Rectangle 15">
            <a:extLst>
              <a:ext uri="{FF2B5EF4-FFF2-40B4-BE49-F238E27FC236}">
                <a16:creationId xmlns:a16="http://schemas.microsoft.com/office/drawing/2014/main" id="{CA269FA8-3B24-47AB-A567-7A79680E0242}"/>
              </a:ext>
            </a:extLst>
          </p:cNvPr>
          <p:cNvSpPr/>
          <p:nvPr/>
        </p:nvSpPr>
        <p:spPr>
          <a:xfrm>
            <a:off x="7245291" y="2478327"/>
            <a:ext cx="3844674" cy="646331"/>
          </a:xfrm>
          <a:prstGeom prst="rect">
            <a:avLst/>
          </a:prstGeom>
        </p:spPr>
        <p:txBody>
          <a:bodyPr wrap="square">
            <a:spAutoFit/>
          </a:bodyPr>
          <a:lstStyle/>
          <a:p>
            <a:endParaRPr lang="en-US" dirty="0"/>
          </a:p>
          <a:p>
            <a:r>
              <a:rPr lang="en-US" dirty="0"/>
              <a:t>Not indicated</a:t>
            </a:r>
          </a:p>
        </p:txBody>
      </p:sp>
      <p:sp>
        <p:nvSpPr>
          <p:cNvPr id="17" name="Rectangle 16">
            <a:extLst>
              <a:ext uri="{FF2B5EF4-FFF2-40B4-BE49-F238E27FC236}">
                <a16:creationId xmlns:a16="http://schemas.microsoft.com/office/drawing/2014/main" id="{1AC6FDE0-5217-45A7-A3AA-642C4E4B547E}"/>
              </a:ext>
            </a:extLst>
          </p:cNvPr>
          <p:cNvSpPr/>
          <p:nvPr/>
        </p:nvSpPr>
        <p:spPr>
          <a:xfrm>
            <a:off x="6016444" y="2773729"/>
            <a:ext cx="3844674" cy="646331"/>
          </a:xfrm>
          <a:prstGeom prst="rect">
            <a:avLst/>
          </a:prstGeom>
        </p:spPr>
        <p:txBody>
          <a:bodyPr wrap="square">
            <a:spAutoFit/>
          </a:bodyPr>
          <a:lstStyle/>
          <a:p>
            <a:endParaRPr lang="en-US" dirty="0"/>
          </a:p>
          <a:p>
            <a:r>
              <a:rPr lang="en-US" dirty="0"/>
              <a:t>Not indicated</a:t>
            </a:r>
          </a:p>
        </p:txBody>
      </p:sp>
      <p:sp>
        <p:nvSpPr>
          <p:cNvPr id="18" name="Rectangle 17">
            <a:extLst>
              <a:ext uri="{FF2B5EF4-FFF2-40B4-BE49-F238E27FC236}">
                <a16:creationId xmlns:a16="http://schemas.microsoft.com/office/drawing/2014/main" id="{A561827F-B217-4619-AF70-4000FBD1ACDA}"/>
              </a:ext>
            </a:extLst>
          </p:cNvPr>
          <p:cNvSpPr/>
          <p:nvPr/>
        </p:nvSpPr>
        <p:spPr>
          <a:xfrm>
            <a:off x="4969218" y="3002957"/>
            <a:ext cx="3844674" cy="646331"/>
          </a:xfrm>
          <a:prstGeom prst="rect">
            <a:avLst/>
          </a:prstGeom>
        </p:spPr>
        <p:txBody>
          <a:bodyPr wrap="square">
            <a:spAutoFit/>
          </a:bodyPr>
          <a:lstStyle/>
          <a:p>
            <a:endParaRPr lang="en-US" dirty="0"/>
          </a:p>
          <a:p>
            <a:r>
              <a:rPr lang="en-US" dirty="0" err="1"/>
              <a:t>EmployeeID</a:t>
            </a:r>
            <a:r>
              <a:rPr lang="en-US" dirty="0"/>
              <a:t>, </a:t>
            </a:r>
            <a:r>
              <a:rPr lang="en-US" dirty="0" err="1"/>
              <a:t>OrderID</a:t>
            </a:r>
            <a:endParaRPr lang="en-US" dirty="0"/>
          </a:p>
        </p:txBody>
      </p:sp>
      <p:sp>
        <p:nvSpPr>
          <p:cNvPr id="19" name="Rectangle 18">
            <a:extLst>
              <a:ext uri="{FF2B5EF4-FFF2-40B4-BE49-F238E27FC236}">
                <a16:creationId xmlns:a16="http://schemas.microsoft.com/office/drawing/2014/main" id="{CDB5D879-B9E3-4F01-933C-7A8090803C78}"/>
              </a:ext>
            </a:extLst>
          </p:cNvPr>
          <p:cNvSpPr/>
          <p:nvPr/>
        </p:nvSpPr>
        <p:spPr>
          <a:xfrm>
            <a:off x="6849609" y="3348851"/>
            <a:ext cx="5800848" cy="646331"/>
          </a:xfrm>
          <a:prstGeom prst="rect">
            <a:avLst/>
          </a:prstGeom>
        </p:spPr>
        <p:txBody>
          <a:bodyPr wrap="square">
            <a:spAutoFit/>
          </a:bodyPr>
          <a:lstStyle/>
          <a:p>
            <a:endParaRPr lang="en-US" dirty="0"/>
          </a:p>
          <a:p>
            <a:r>
              <a:rPr lang="en-US" dirty="0"/>
              <a:t>COUNT</a:t>
            </a:r>
          </a:p>
        </p:txBody>
      </p:sp>
      <p:sp>
        <p:nvSpPr>
          <p:cNvPr id="20" name="Rectangle 19">
            <a:extLst>
              <a:ext uri="{FF2B5EF4-FFF2-40B4-BE49-F238E27FC236}">
                <a16:creationId xmlns:a16="http://schemas.microsoft.com/office/drawing/2014/main" id="{02669817-CA1C-4F3A-98AB-C4CBD686C6BC}"/>
              </a:ext>
            </a:extLst>
          </p:cNvPr>
          <p:cNvSpPr/>
          <p:nvPr/>
        </p:nvSpPr>
        <p:spPr>
          <a:xfrm>
            <a:off x="8348933" y="3704583"/>
            <a:ext cx="718155" cy="646331"/>
          </a:xfrm>
          <a:prstGeom prst="rect">
            <a:avLst/>
          </a:prstGeom>
        </p:spPr>
        <p:txBody>
          <a:bodyPr wrap="square">
            <a:spAutoFit/>
          </a:bodyPr>
          <a:lstStyle/>
          <a:p>
            <a:endParaRPr lang="en-US" dirty="0"/>
          </a:p>
          <a:p>
            <a:r>
              <a:rPr lang="en-US" dirty="0"/>
              <a:t>Yes</a:t>
            </a:r>
          </a:p>
        </p:txBody>
      </p:sp>
      <p:sp>
        <p:nvSpPr>
          <p:cNvPr id="21" name="Rectangle 20">
            <a:extLst>
              <a:ext uri="{FF2B5EF4-FFF2-40B4-BE49-F238E27FC236}">
                <a16:creationId xmlns:a16="http://schemas.microsoft.com/office/drawing/2014/main" id="{8D9D09A6-42FC-4F07-A573-33CF37F479AA}"/>
              </a:ext>
            </a:extLst>
          </p:cNvPr>
          <p:cNvSpPr/>
          <p:nvPr/>
        </p:nvSpPr>
        <p:spPr>
          <a:xfrm>
            <a:off x="3241436" y="3995182"/>
            <a:ext cx="1020171" cy="646331"/>
          </a:xfrm>
          <a:prstGeom prst="rect">
            <a:avLst/>
          </a:prstGeom>
        </p:spPr>
        <p:txBody>
          <a:bodyPr wrap="square">
            <a:spAutoFit/>
          </a:bodyPr>
          <a:lstStyle/>
          <a:p>
            <a:endParaRPr lang="en-US" dirty="0"/>
          </a:p>
          <a:p>
            <a:r>
              <a:rPr lang="en-US" dirty="0"/>
              <a:t>None</a:t>
            </a:r>
          </a:p>
        </p:txBody>
      </p:sp>
      <p:sp>
        <p:nvSpPr>
          <p:cNvPr id="22" name="Rectangle 21">
            <a:extLst>
              <a:ext uri="{FF2B5EF4-FFF2-40B4-BE49-F238E27FC236}">
                <a16:creationId xmlns:a16="http://schemas.microsoft.com/office/drawing/2014/main" id="{75B778BB-8A47-4A80-B334-5C2CB4F8CA5D}"/>
              </a:ext>
            </a:extLst>
          </p:cNvPr>
          <p:cNvSpPr/>
          <p:nvPr/>
        </p:nvSpPr>
        <p:spPr>
          <a:xfrm>
            <a:off x="3586782" y="4256639"/>
            <a:ext cx="6362561" cy="646331"/>
          </a:xfrm>
          <a:prstGeom prst="rect">
            <a:avLst/>
          </a:prstGeom>
        </p:spPr>
        <p:txBody>
          <a:bodyPr wrap="square">
            <a:spAutoFit/>
          </a:bodyPr>
          <a:lstStyle/>
          <a:p>
            <a:endParaRPr lang="en-US" dirty="0"/>
          </a:p>
          <a:p>
            <a:r>
              <a:rPr lang="en-US" dirty="0"/>
              <a:t>Need to aggregate a labeled count of </a:t>
            </a:r>
            <a:r>
              <a:rPr lang="en-US" dirty="0" err="1"/>
              <a:t>employeeID</a:t>
            </a:r>
            <a:r>
              <a:rPr lang="en-US" dirty="0"/>
              <a:t> counts </a:t>
            </a:r>
          </a:p>
        </p:txBody>
      </p:sp>
      <p:sp>
        <p:nvSpPr>
          <p:cNvPr id="23" name="Rectangle 22">
            <a:extLst>
              <a:ext uri="{FF2B5EF4-FFF2-40B4-BE49-F238E27FC236}">
                <a16:creationId xmlns:a16="http://schemas.microsoft.com/office/drawing/2014/main" id="{C3BD2CA1-3E65-4A42-B2EF-B5C141AB116D}"/>
              </a:ext>
            </a:extLst>
          </p:cNvPr>
          <p:cNvSpPr/>
          <p:nvPr/>
        </p:nvSpPr>
        <p:spPr>
          <a:xfrm>
            <a:off x="3381357" y="4546684"/>
            <a:ext cx="1020171" cy="646331"/>
          </a:xfrm>
          <a:prstGeom prst="rect">
            <a:avLst/>
          </a:prstGeom>
        </p:spPr>
        <p:txBody>
          <a:bodyPr wrap="square">
            <a:spAutoFit/>
          </a:bodyPr>
          <a:lstStyle/>
          <a:p>
            <a:endParaRPr lang="en-US" dirty="0"/>
          </a:p>
          <a:p>
            <a:r>
              <a:rPr lang="en-US" dirty="0"/>
              <a:t>None</a:t>
            </a:r>
          </a:p>
        </p:txBody>
      </p:sp>
      <p:sp>
        <p:nvSpPr>
          <p:cNvPr id="24" name="Rectangle 23">
            <a:extLst>
              <a:ext uri="{FF2B5EF4-FFF2-40B4-BE49-F238E27FC236}">
                <a16:creationId xmlns:a16="http://schemas.microsoft.com/office/drawing/2014/main" id="{9D3E2D94-C8BD-4E4D-B8F6-70A5373AC789}"/>
              </a:ext>
            </a:extLst>
          </p:cNvPr>
          <p:cNvSpPr/>
          <p:nvPr/>
        </p:nvSpPr>
        <p:spPr>
          <a:xfrm>
            <a:off x="3381356" y="4811260"/>
            <a:ext cx="1020171" cy="646331"/>
          </a:xfrm>
          <a:prstGeom prst="rect">
            <a:avLst/>
          </a:prstGeom>
        </p:spPr>
        <p:txBody>
          <a:bodyPr wrap="square">
            <a:spAutoFit/>
          </a:bodyPr>
          <a:lstStyle/>
          <a:p>
            <a:endParaRPr lang="en-US" dirty="0"/>
          </a:p>
          <a:p>
            <a:r>
              <a:rPr lang="en-US" dirty="0"/>
              <a:t>None</a:t>
            </a:r>
          </a:p>
        </p:txBody>
      </p:sp>
      <p:sp>
        <p:nvSpPr>
          <p:cNvPr id="25" name="Rectangle 24">
            <a:extLst>
              <a:ext uri="{FF2B5EF4-FFF2-40B4-BE49-F238E27FC236}">
                <a16:creationId xmlns:a16="http://schemas.microsoft.com/office/drawing/2014/main" id="{FE68B6DF-9261-4A26-BD3E-4D6F09865885}"/>
              </a:ext>
            </a:extLst>
          </p:cNvPr>
          <p:cNvSpPr/>
          <p:nvPr/>
        </p:nvSpPr>
        <p:spPr>
          <a:xfrm>
            <a:off x="3514530" y="5098186"/>
            <a:ext cx="6346588" cy="1200329"/>
          </a:xfrm>
          <a:prstGeom prst="rect">
            <a:avLst/>
          </a:prstGeom>
        </p:spPr>
        <p:txBody>
          <a:bodyPr wrap="square">
            <a:spAutoFit/>
          </a:bodyPr>
          <a:lstStyle/>
          <a:p>
            <a:endParaRPr lang="en-US" dirty="0"/>
          </a:p>
          <a:p>
            <a:r>
              <a:rPr lang="en-US" dirty="0"/>
              <a:t>This will be a nested query which will: group the employee’s orders, categorize them with a CASE statement, and count the number of employees that fall in those categories</a:t>
            </a:r>
          </a:p>
        </p:txBody>
      </p:sp>
    </p:spTree>
    <p:extLst>
      <p:ext uri="{BB962C8B-B14F-4D97-AF65-F5344CB8AC3E}">
        <p14:creationId xmlns:p14="http://schemas.microsoft.com/office/powerpoint/2010/main" val="8893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F0AC1-4E4F-4C2B-AF8E-F9B14DE4AD4D}"/>
              </a:ext>
            </a:extLst>
          </p:cNvPr>
          <p:cNvSpPr>
            <a:spLocks noGrp="1"/>
          </p:cNvSpPr>
          <p:nvPr>
            <p:ph idx="1"/>
          </p:nvPr>
        </p:nvSpPr>
        <p:spPr/>
        <p:txBody>
          <a:bodyPr>
            <a:normAutofit fontScale="85000" lnSpcReduction="20000"/>
          </a:bodyPr>
          <a:lstStyle/>
          <a:p>
            <a:pPr marL="0" indent="0">
              <a:buNone/>
            </a:pPr>
            <a:r>
              <a:rPr lang="en-US" b="1" dirty="0"/>
              <a:t>SELECT </a:t>
            </a:r>
            <a:r>
              <a:rPr lang="en-US" dirty="0" err="1"/>
              <a:t>EmpCat</a:t>
            </a:r>
            <a:r>
              <a:rPr lang="en-US" dirty="0"/>
              <a:t>, COUNT(</a:t>
            </a:r>
            <a:r>
              <a:rPr lang="en-US" dirty="0" err="1"/>
              <a:t>EmployeeID</a:t>
            </a:r>
            <a:r>
              <a:rPr lang="en-US" dirty="0"/>
              <a:t>) as </a:t>
            </a:r>
            <a:r>
              <a:rPr lang="en-US" dirty="0" err="1"/>
              <a:t>CatCount</a:t>
            </a:r>
            <a:endParaRPr lang="en-US" dirty="0"/>
          </a:p>
          <a:p>
            <a:pPr marL="0" indent="0">
              <a:buNone/>
            </a:pPr>
            <a:r>
              <a:rPr lang="en-US" b="1" dirty="0"/>
              <a:t>FROM </a:t>
            </a:r>
            <a:r>
              <a:rPr lang="en-US" dirty="0"/>
              <a:t>( </a:t>
            </a:r>
            <a:r>
              <a:rPr lang="en-US" b="1" dirty="0"/>
              <a:t>SELECT</a:t>
            </a:r>
            <a:r>
              <a:rPr lang="en-US" dirty="0"/>
              <a:t> </a:t>
            </a:r>
            <a:r>
              <a:rPr lang="en-US" dirty="0" err="1"/>
              <a:t>EmployeeID</a:t>
            </a:r>
            <a:r>
              <a:rPr lang="en-US" dirty="0"/>
              <a:t>, (CASE WHEN </a:t>
            </a:r>
            <a:r>
              <a:rPr lang="en-US" dirty="0" err="1"/>
              <a:t>EmpCount</a:t>
            </a:r>
            <a:r>
              <a:rPr lang="en-US" dirty="0"/>
              <a:t>&gt;100 THEN 'More than one hundred'</a:t>
            </a:r>
          </a:p>
          <a:p>
            <a:pPr marL="0" indent="0">
              <a:buNone/>
            </a:pPr>
            <a:r>
              <a:rPr lang="en-US" dirty="0"/>
              <a:t>                                                               WHEN </a:t>
            </a:r>
            <a:r>
              <a:rPr lang="en-US" dirty="0" err="1"/>
              <a:t>EmpCount</a:t>
            </a:r>
            <a:r>
              <a:rPr lang="en-US" dirty="0"/>
              <a:t>&gt;60 THEN 'More than sixty'</a:t>
            </a:r>
          </a:p>
          <a:p>
            <a:pPr marL="0" indent="0">
              <a:buNone/>
            </a:pPr>
            <a:r>
              <a:rPr lang="en-US" dirty="0"/>
              <a:t>                                                               WHEN </a:t>
            </a:r>
            <a:r>
              <a:rPr lang="en-US" dirty="0" err="1"/>
              <a:t>EmpCount</a:t>
            </a:r>
            <a:r>
              <a:rPr lang="en-US" dirty="0"/>
              <a:t>=0 THEN 'Zero'</a:t>
            </a:r>
          </a:p>
          <a:p>
            <a:pPr marL="0" indent="0">
              <a:buNone/>
            </a:pPr>
            <a:r>
              <a:rPr lang="en-US" dirty="0"/>
              <a:t>                                                                ELSE ‘Less than sixty' END) as </a:t>
            </a:r>
            <a:r>
              <a:rPr lang="en-US" dirty="0" err="1"/>
              <a:t>EmpCat</a:t>
            </a:r>
            <a:endParaRPr lang="en-US" dirty="0"/>
          </a:p>
          <a:p>
            <a:pPr marL="0" indent="0">
              <a:buNone/>
            </a:pPr>
            <a:r>
              <a:rPr lang="en-US" b="1" dirty="0"/>
              <a:t>              FROM</a:t>
            </a:r>
            <a:r>
              <a:rPr lang="en-US" dirty="0"/>
              <a:t> (</a:t>
            </a:r>
            <a:r>
              <a:rPr lang="en-US" b="1" dirty="0"/>
              <a:t>SELECT</a:t>
            </a:r>
            <a:r>
              <a:rPr lang="en-US" dirty="0"/>
              <a:t> COUNT(</a:t>
            </a:r>
            <a:r>
              <a:rPr lang="en-US" dirty="0" err="1"/>
              <a:t>OrderID</a:t>
            </a:r>
            <a:r>
              <a:rPr lang="en-US" dirty="0"/>
              <a:t>) AS </a:t>
            </a:r>
            <a:r>
              <a:rPr lang="en-US" dirty="0" err="1"/>
              <a:t>EmpCount</a:t>
            </a:r>
            <a:r>
              <a:rPr lang="en-US" dirty="0"/>
              <a:t>, </a:t>
            </a:r>
            <a:r>
              <a:rPr lang="en-US" dirty="0" err="1"/>
              <a:t>EmployeeID</a:t>
            </a:r>
            <a:endParaRPr lang="en-US" dirty="0"/>
          </a:p>
          <a:p>
            <a:pPr marL="0" indent="0">
              <a:buNone/>
            </a:pPr>
            <a:r>
              <a:rPr lang="en-US" dirty="0"/>
              <a:t>                           </a:t>
            </a:r>
            <a:r>
              <a:rPr lang="en-US" b="1" dirty="0"/>
              <a:t>FROM </a:t>
            </a:r>
            <a:r>
              <a:rPr lang="en-US" dirty="0"/>
              <a:t>Orders</a:t>
            </a:r>
            <a:endParaRPr lang="en-US" b="1" dirty="0"/>
          </a:p>
          <a:p>
            <a:pPr marL="0" indent="0">
              <a:buNone/>
            </a:pPr>
            <a:r>
              <a:rPr lang="en-US" dirty="0"/>
              <a:t>                           </a:t>
            </a:r>
            <a:r>
              <a:rPr lang="en-US" b="1" dirty="0">
                <a:solidFill>
                  <a:srgbClr val="00969F"/>
                </a:solidFill>
              </a:rPr>
              <a:t>WHERE</a:t>
            </a:r>
            <a:r>
              <a:rPr lang="en-US" dirty="0"/>
              <a:t> </a:t>
            </a:r>
            <a:r>
              <a:rPr lang="en-US" dirty="0" err="1"/>
              <a:t>OrderID</a:t>
            </a:r>
            <a:r>
              <a:rPr lang="en-US" dirty="0"/>
              <a:t> IS NOT NULL --sanity check</a:t>
            </a:r>
          </a:p>
          <a:p>
            <a:pPr marL="0" indent="0">
              <a:buNone/>
            </a:pPr>
            <a:r>
              <a:rPr lang="en-US" dirty="0"/>
              <a:t>                           </a:t>
            </a:r>
            <a:r>
              <a:rPr lang="en-US" b="1" dirty="0">
                <a:solidFill>
                  <a:srgbClr val="00969F"/>
                </a:solidFill>
              </a:rPr>
              <a:t>GROUP BY </a:t>
            </a:r>
            <a:r>
              <a:rPr lang="en-US" dirty="0" err="1"/>
              <a:t>EmployeeID</a:t>
            </a:r>
            <a:r>
              <a:rPr lang="en-US" dirty="0"/>
              <a:t>))</a:t>
            </a:r>
          </a:p>
          <a:p>
            <a:pPr marL="0" indent="0">
              <a:buNone/>
            </a:pPr>
            <a:r>
              <a:rPr lang="en-US" b="1" dirty="0">
                <a:solidFill>
                  <a:srgbClr val="00969F"/>
                </a:solidFill>
              </a:rPr>
              <a:t>GROUP BY </a:t>
            </a:r>
            <a:r>
              <a:rPr lang="en-US" dirty="0" err="1"/>
              <a:t>EmpCat</a:t>
            </a:r>
            <a:endParaRPr lang="en-US" dirty="0"/>
          </a:p>
          <a:p>
            <a:pPr marL="0" indent="0">
              <a:buNone/>
            </a:pPr>
            <a:r>
              <a:rPr lang="en-US" b="1" dirty="0">
                <a:solidFill>
                  <a:srgbClr val="00969F"/>
                </a:solidFill>
              </a:rPr>
              <a:t>HAVING </a:t>
            </a:r>
            <a:r>
              <a:rPr lang="en-US" dirty="0" err="1"/>
              <a:t>EmpCat</a:t>
            </a:r>
            <a:r>
              <a:rPr lang="en-US" dirty="0"/>
              <a:t> IS NOT NULL</a:t>
            </a:r>
          </a:p>
          <a:p>
            <a:pPr marL="0" indent="0">
              <a:buNone/>
            </a:pP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4DC98E5A-FD6A-46A9-81E9-BA022E4FE5C4}"/>
              </a:ext>
            </a:extLst>
          </p:cNvPr>
          <p:cNvSpPr>
            <a:spLocks noGrp="1"/>
          </p:cNvSpPr>
          <p:nvPr>
            <p:ph type="title"/>
          </p:nvPr>
        </p:nvSpPr>
        <p:spPr/>
        <p:txBody>
          <a:bodyPr/>
          <a:lstStyle/>
          <a:p>
            <a:r>
              <a:rPr lang="en-US" dirty="0"/>
              <a:t>Answer Question 3</a:t>
            </a:r>
          </a:p>
        </p:txBody>
      </p:sp>
    </p:spTree>
    <p:extLst>
      <p:ext uri="{BB962C8B-B14F-4D97-AF65-F5344CB8AC3E}">
        <p14:creationId xmlns:p14="http://schemas.microsoft.com/office/powerpoint/2010/main" val="3671622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08C0C0-DEA5-4023-818D-C815513B77BD}"/>
              </a:ext>
            </a:extLst>
          </p:cNvPr>
          <p:cNvSpPr>
            <a:spLocks noGrp="1"/>
          </p:cNvSpPr>
          <p:nvPr>
            <p:ph type="title"/>
          </p:nvPr>
        </p:nvSpPr>
        <p:spPr/>
        <p:txBody>
          <a:bodyPr/>
          <a:lstStyle/>
          <a:p>
            <a:r>
              <a:rPr lang="en-US" dirty="0"/>
              <a:t>On to Week 4</a:t>
            </a:r>
          </a:p>
        </p:txBody>
      </p:sp>
      <p:sp>
        <p:nvSpPr>
          <p:cNvPr id="4" name="Text Placeholder 3">
            <a:extLst>
              <a:ext uri="{FF2B5EF4-FFF2-40B4-BE49-F238E27FC236}">
                <a16:creationId xmlns:a16="http://schemas.microsoft.com/office/drawing/2014/main" id="{BFFA5300-7DE8-4329-9217-A4E21F9EF7D6}"/>
              </a:ext>
            </a:extLst>
          </p:cNvPr>
          <p:cNvSpPr>
            <a:spLocks noGrp="1"/>
          </p:cNvSpPr>
          <p:nvPr>
            <p:ph type="body" idx="1"/>
          </p:nvPr>
        </p:nvSpPr>
        <p:spPr/>
        <p:txBody>
          <a:bodyPr/>
          <a:lstStyle/>
          <a:p>
            <a:r>
              <a:rPr lang="en-US" dirty="0"/>
              <a:t>Non-SELECT,FROM STATEMENTs, VIEWS, WRAP UP</a:t>
            </a:r>
          </a:p>
        </p:txBody>
      </p:sp>
    </p:spTree>
    <p:extLst>
      <p:ext uri="{BB962C8B-B14F-4D97-AF65-F5344CB8AC3E}">
        <p14:creationId xmlns:p14="http://schemas.microsoft.com/office/powerpoint/2010/main" val="170514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lumMod val="65000"/>
                    <a:lumOff val="35000"/>
                  </a:schemeClr>
                </a:solidFill>
                <a:cs typeface="Arial" panose="020B0604020202020204" pitchFamily="34" charset="0"/>
              </a:rPr>
              <a:t>SQL Training</a:t>
            </a:r>
          </a:p>
        </p:txBody>
      </p:sp>
      <p:sp>
        <p:nvSpPr>
          <p:cNvPr id="3" name="Subtitle 2"/>
          <p:cNvSpPr>
            <a:spLocks noGrp="1"/>
          </p:cNvSpPr>
          <p:nvPr>
            <p:ph type="subTitle" idx="1"/>
          </p:nvPr>
        </p:nvSpPr>
        <p:spPr/>
        <p:txBody>
          <a:bodyPr/>
          <a:lstStyle/>
          <a:p>
            <a:r>
              <a:rPr lang="en-US" dirty="0"/>
              <a:t>WEEK 4:Non-SELECT,FROM STATEMENTS, VIEWs, WRAP UP</a:t>
            </a:r>
          </a:p>
        </p:txBody>
      </p:sp>
    </p:spTree>
    <p:extLst>
      <p:ext uri="{BB962C8B-B14F-4D97-AF65-F5344CB8AC3E}">
        <p14:creationId xmlns:p14="http://schemas.microsoft.com/office/powerpoint/2010/main" val="1272505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19B0-CEDF-4FED-88F6-9987DB0E70E1}"/>
              </a:ext>
            </a:extLst>
          </p:cNvPr>
          <p:cNvSpPr>
            <a:spLocks noGrp="1"/>
          </p:cNvSpPr>
          <p:nvPr>
            <p:ph type="title"/>
          </p:nvPr>
        </p:nvSpPr>
        <p:spPr/>
        <p:txBody>
          <a:bodyPr/>
          <a:lstStyle/>
          <a:p>
            <a:r>
              <a:rPr lang="en-US" dirty="0"/>
              <a:t>Keywords and Functions for Week 4</a:t>
            </a:r>
          </a:p>
        </p:txBody>
      </p:sp>
      <p:sp>
        <p:nvSpPr>
          <p:cNvPr id="3" name="Content Placeholder 2">
            <a:extLst>
              <a:ext uri="{FF2B5EF4-FFF2-40B4-BE49-F238E27FC236}">
                <a16:creationId xmlns:a16="http://schemas.microsoft.com/office/drawing/2014/main" id="{7D535C2D-1766-4BA4-AAEF-80723885BA38}"/>
              </a:ext>
            </a:extLst>
          </p:cNvPr>
          <p:cNvSpPr>
            <a:spLocks noGrp="1"/>
          </p:cNvSpPr>
          <p:nvPr>
            <p:ph idx="1"/>
          </p:nvPr>
        </p:nvSpPr>
        <p:spPr/>
        <p:txBody>
          <a:bodyPr>
            <a:normAutofit/>
          </a:bodyPr>
          <a:lstStyle/>
          <a:p>
            <a:pPr marL="0" indent="0">
              <a:buNone/>
            </a:pPr>
            <a:endParaRPr lang="en-US" b="1" dirty="0">
              <a:solidFill>
                <a:srgbClr val="00969F"/>
              </a:solidFill>
            </a:endParaRPr>
          </a:p>
          <a:p>
            <a:pPr marL="0" indent="0">
              <a:buNone/>
            </a:pPr>
            <a:endParaRPr lang="en-US" b="1" dirty="0">
              <a:solidFill>
                <a:srgbClr val="00969F"/>
              </a:solidFill>
            </a:endParaRPr>
          </a:p>
          <a:p>
            <a:pPr marL="0" indent="0">
              <a:buNone/>
            </a:pPr>
            <a:endParaRPr lang="en-US" b="1" dirty="0">
              <a:solidFill>
                <a:srgbClr val="00969F"/>
              </a:solidFill>
            </a:endParaRPr>
          </a:p>
          <a:p>
            <a:pPr marL="0" indent="0">
              <a:buNone/>
            </a:pPr>
            <a:endParaRPr lang="en-US" b="1" dirty="0">
              <a:solidFill>
                <a:srgbClr val="00969F"/>
              </a:solidFill>
            </a:endParaRPr>
          </a:p>
        </p:txBody>
      </p:sp>
      <p:sp>
        <p:nvSpPr>
          <p:cNvPr id="4" name="Rectangle 3">
            <a:extLst>
              <a:ext uri="{FF2B5EF4-FFF2-40B4-BE49-F238E27FC236}">
                <a16:creationId xmlns:a16="http://schemas.microsoft.com/office/drawing/2014/main" id="{2027B967-4F28-46EB-8049-5E382809A625}"/>
              </a:ext>
            </a:extLst>
          </p:cNvPr>
          <p:cNvSpPr/>
          <p:nvPr/>
        </p:nvSpPr>
        <p:spPr>
          <a:xfrm>
            <a:off x="1097280" y="1865604"/>
            <a:ext cx="10058400" cy="1200329"/>
          </a:xfrm>
          <a:prstGeom prst="rect">
            <a:avLst/>
          </a:prstGeom>
        </p:spPr>
        <p:txBody>
          <a:bodyPr wrap="square">
            <a:spAutoFit/>
          </a:bodyPr>
          <a:lstStyle/>
          <a:p>
            <a:r>
              <a:rPr lang="en-US" dirty="0"/>
              <a:t>Data definition: </a:t>
            </a:r>
            <a:r>
              <a:rPr lang="en-US" b="1" dirty="0">
                <a:solidFill>
                  <a:srgbClr val="00969F"/>
                </a:solidFill>
              </a:rPr>
              <a:t>CREATE</a:t>
            </a:r>
            <a:r>
              <a:rPr lang="en-US" dirty="0"/>
              <a:t>,</a:t>
            </a:r>
            <a:r>
              <a:rPr lang="en-US" b="1" dirty="0">
                <a:solidFill>
                  <a:srgbClr val="00969F"/>
                </a:solidFill>
              </a:rPr>
              <a:t> ALTER, TRUNCATE, DROP, DEFAULT</a:t>
            </a:r>
          </a:p>
          <a:p>
            <a:r>
              <a:rPr lang="en-US" dirty="0"/>
              <a:t>Data manipulation:</a:t>
            </a:r>
            <a:r>
              <a:rPr lang="en-US" b="1" dirty="0">
                <a:solidFill>
                  <a:srgbClr val="00969F"/>
                </a:solidFill>
              </a:rPr>
              <a:t> INSERT, UPDATE</a:t>
            </a:r>
            <a:r>
              <a:rPr lang="en-US" dirty="0"/>
              <a:t>,</a:t>
            </a:r>
            <a:r>
              <a:rPr lang="en-US" b="1" dirty="0">
                <a:solidFill>
                  <a:srgbClr val="00969F"/>
                </a:solidFill>
              </a:rPr>
              <a:t> DELETE</a:t>
            </a:r>
          </a:p>
          <a:p>
            <a:r>
              <a:rPr lang="en-US" dirty="0"/>
              <a:t>Virtual tables:</a:t>
            </a:r>
            <a:r>
              <a:rPr lang="en-US" b="1" dirty="0">
                <a:solidFill>
                  <a:srgbClr val="00969F"/>
                </a:solidFill>
              </a:rPr>
              <a:t> VIEW</a:t>
            </a:r>
          </a:p>
          <a:p>
            <a:endParaRPr lang="en-US" b="1" dirty="0">
              <a:solidFill>
                <a:srgbClr val="00969F"/>
              </a:solidFill>
            </a:endParaRPr>
          </a:p>
        </p:txBody>
      </p:sp>
    </p:spTree>
    <p:extLst>
      <p:ext uri="{BB962C8B-B14F-4D97-AF65-F5344CB8AC3E}">
        <p14:creationId xmlns:p14="http://schemas.microsoft.com/office/powerpoint/2010/main" val="3090933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2F30B0E-4DB7-4990-BED0-BC2913309B02}"/>
              </a:ext>
            </a:extLst>
          </p:cNvPr>
          <p:cNvSpPr/>
          <p:nvPr/>
        </p:nvSpPr>
        <p:spPr>
          <a:xfrm>
            <a:off x="4656409" y="520881"/>
            <a:ext cx="3021106" cy="869577"/>
          </a:xfrm>
          <a:prstGeom prst="roundRect">
            <a:avLst/>
          </a:prstGeom>
          <a:solidFill>
            <a:schemeClr val="accent3"/>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SQL Commands</a:t>
            </a:r>
          </a:p>
        </p:txBody>
      </p:sp>
      <p:grpSp>
        <p:nvGrpSpPr>
          <p:cNvPr id="3" name="Group 2">
            <a:extLst>
              <a:ext uri="{FF2B5EF4-FFF2-40B4-BE49-F238E27FC236}">
                <a16:creationId xmlns:a16="http://schemas.microsoft.com/office/drawing/2014/main" id="{8C34D246-5569-43FA-A429-46D48C8AA893}"/>
              </a:ext>
            </a:extLst>
          </p:cNvPr>
          <p:cNvGrpSpPr/>
          <p:nvPr/>
        </p:nvGrpSpPr>
        <p:grpSpPr>
          <a:xfrm>
            <a:off x="618564" y="1842248"/>
            <a:ext cx="11096797" cy="869577"/>
            <a:chOff x="618564" y="2336233"/>
            <a:chExt cx="11096797" cy="869577"/>
          </a:xfrm>
        </p:grpSpPr>
        <p:sp>
          <p:nvSpPr>
            <p:cNvPr id="12" name="Rectangle: Rounded Corners 11">
              <a:extLst>
                <a:ext uri="{FF2B5EF4-FFF2-40B4-BE49-F238E27FC236}">
                  <a16:creationId xmlns:a16="http://schemas.microsoft.com/office/drawing/2014/main" id="{994FDC3F-658E-42C4-900B-DC0F47D79BE8}"/>
                </a:ext>
              </a:extLst>
            </p:cNvPr>
            <p:cNvSpPr/>
            <p:nvPr/>
          </p:nvSpPr>
          <p:spPr>
            <a:xfrm>
              <a:off x="618564" y="2336233"/>
              <a:ext cx="1956816" cy="86957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DDL</a:t>
              </a:r>
            </a:p>
            <a:p>
              <a:pPr algn="ctr"/>
              <a:r>
                <a:rPr lang="en-US" sz="1600" dirty="0">
                  <a:solidFill>
                    <a:schemeClr val="bg1"/>
                  </a:solidFill>
                </a:rPr>
                <a:t>Data Definition Language</a:t>
              </a:r>
            </a:p>
          </p:txBody>
        </p:sp>
        <p:sp>
          <p:nvSpPr>
            <p:cNvPr id="29" name="Rectangle: Rounded Corners 28">
              <a:extLst>
                <a:ext uri="{FF2B5EF4-FFF2-40B4-BE49-F238E27FC236}">
                  <a16:creationId xmlns:a16="http://schemas.microsoft.com/office/drawing/2014/main" id="{1EA4DC06-B693-4811-9CBA-58C0A4E7AE59}"/>
                </a:ext>
              </a:extLst>
            </p:cNvPr>
            <p:cNvSpPr/>
            <p:nvPr/>
          </p:nvSpPr>
          <p:spPr>
            <a:xfrm>
              <a:off x="2904747" y="2336233"/>
              <a:ext cx="1952064" cy="869577"/>
            </a:xfrm>
            <a:prstGeom prst="roundRect">
              <a:avLst/>
            </a:prstGeom>
            <a:solidFill>
              <a:schemeClr val="accent3"/>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DML</a:t>
              </a:r>
            </a:p>
            <a:p>
              <a:pPr algn="ctr"/>
              <a:r>
                <a:rPr lang="en-US" sz="1600" dirty="0">
                  <a:solidFill>
                    <a:schemeClr val="bg1"/>
                  </a:solidFill>
                </a:rPr>
                <a:t>Data Manipulation Language</a:t>
              </a:r>
            </a:p>
          </p:txBody>
        </p:sp>
        <p:sp>
          <p:nvSpPr>
            <p:cNvPr id="30" name="Rectangle: Rounded Corners 29">
              <a:extLst>
                <a:ext uri="{FF2B5EF4-FFF2-40B4-BE49-F238E27FC236}">
                  <a16:creationId xmlns:a16="http://schemas.microsoft.com/office/drawing/2014/main" id="{6C173667-4788-47BD-B081-B7D97AE8BB8B}"/>
                </a:ext>
              </a:extLst>
            </p:cNvPr>
            <p:cNvSpPr/>
            <p:nvPr/>
          </p:nvSpPr>
          <p:spPr>
            <a:xfrm>
              <a:off x="5186178" y="2336233"/>
              <a:ext cx="1956816" cy="869577"/>
            </a:xfrm>
            <a:prstGeom prst="roundRect">
              <a:avLst/>
            </a:prstGeom>
            <a:solidFill>
              <a:schemeClr val="accent3"/>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TCL</a:t>
              </a:r>
            </a:p>
            <a:p>
              <a:pPr algn="ctr"/>
              <a:r>
                <a:rPr lang="en-US" sz="1600" dirty="0">
                  <a:solidFill>
                    <a:schemeClr val="bg1"/>
                  </a:solidFill>
                </a:rPr>
                <a:t>Transaction Control Language</a:t>
              </a:r>
            </a:p>
          </p:txBody>
        </p:sp>
        <p:sp>
          <p:nvSpPr>
            <p:cNvPr id="31" name="Rectangle: Rounded Corners 30">
              <a:extLst>
                <a:ext uri="{FF2B5EF4-FFF2-40B4-BE49-F238E27FC236}">
                  <a16:creationId xmlns:a16="http://schemas.microsoft.com/office/drawing/2014/main" id="{CC40328F-7512-4344-A715-38D4C23A2ACE}"/>
                </a:ext>
              </a:extLst>
            </p:cNvPr>
            <p:cNvSpPr/>
            <p:nvPr/>
          </p:nvSpPr>
          <p:spPr>
            <a:xfrm>
              <a:off x="9758545" y="2336233"/>
              <a:ext cx="1956816" cy="869577"/>
            </a:xfrm>
            <a:prstGeom prst="roundRect">
              <a:avLst/>
            </a:prstGeom>
            <a:solidFill>
              <a:schemeClr val="accent3"/>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DCL</a:t>
              </a:r>
            </a:p>
            <a:p>
              <a:pPr algn="ctr"/>
              <a:r>
                <a:rPr lang="en-US" sz="1600" dirty="0">
                  <a:solidFill>
                    <a:schemeClr val="bg1"/>
                  </a:solidFill>
                </a:rPr>
                <a:t>Data Control Language</a:t>
              </a:r>
            </a:p>
          </p:txBody>
        </p:sp>
        <p:sp>
          <p:nvSpPr>
            <p:cNvPr id="32" name="Rectangle: Rounded Corners 31">
              <a:extLst>
                <a:ext uri="{FF2B5EF4-FFF2-40B4-BE49-F238E27FC236}">
                  <a16:creationId xmlns:a16="http://schemas.microsoft.com/office/drawing/2014/main" id="{B88B12DA-F8A0-4BB1-80E8-6BC1D898694C}"/>
                </a:ext>
              </a:extLst>
            </p:cNvPr>
            <p:cNvSpPr/>
            <p:nvPr/>
          </p:nvSpPr>
          <p:spPr>
            <a:xfrm>
              <a:off x="7472361" y="2336233"/>
              <a:ext cx="1956816" cy="869577"/>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DQL</a:t>
              </a:r>
            </a:p>
            <a:p>
              <a:pPr algn="ctr"/>
              <a:r>
                <a:rPr lang="en-US" sz="1600" dirty="0">
                  <a:solidFill>
                    <a:schemeClr val="bg1"/>
                  </a:solidFill>
                </a:rPr>
                <a:t>Data Query Language</a:t>
              </a:r>
            </a:p>
          </p:txBody>
        </p:sp>
      </p:grpSp>
      <p:sp>
        <p:nvSpPr>
          <p:cNvPr id="38" name="Rectangle: Rounded Corners 37">
            <a:extLst>
              <a:ext uri="{FF2B5EF4-FFF2-40B4-BE49-F238E27FC236}">
                <a16:creationId xmlns:a16="http://schemas.microsoft.com/office/drawing/2014/main" id="{B1C43BB9-DEE8-4A68-B7C4-0FDFE617267C}"/>
              </a:ext>
            </a:extLst>
          </p:cNvPr>
          <p:cNvSpPr/>
          <p:nvPr/>
        </p:nvSpPr>
        <p:spPr>
          <a:xfrm>
            <a:off x="3005632" y="2994836"/>
            <a:ext cx="1850852" cy="365760"/>
          </a:xfrm>
          <a:prstGeom prst="roundRect">
            <a:avLst/>
          </a:prstGeom>
          <a:solidFill>
            <a:schemeClr val="bg1"/>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969F"/>
                </a:solidFill>
              </a:rPr>
              <a:t>INSERT</a:t>
            </a:r>
          </a:p>
        </p:txBody>
      </p:sp>
      <p:sp>
        <p:nvSpPr>
          <p:cNvPr id="43" name="Rectangle: Rounded Corners 42">
            <a:extLst>
              <a:ext uri="{FF2B5EF4-FFF2-40B4-BE49-F238E27FC236}">
                <a16:creationId xmlns:a16="http://schemas.microsoft.com/office/drawing/2014/main" id="{C63AB1B6-94B4-497E-BC17-45D73732F137}"/>
              </a:ext>
            </a:extLst>
          </p:cNvPr>
          <p:cNvSpPr/>
          <p:nvPr/>
        </p:nvSpPr>
        <p:spPr>
          <a:xfrm>
            <a:off x="3005632" y="3552040"/>
            <a:ext cx="1850852" cy="412837"/>
          </a:xfrm>
          <a:prstGeom prst="roundRect">
            <a:avLst/>
          </a:prstGeom>
          <a:solidFill>
            <a:schemeClr val="bg1"/>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969F"/>
                </a:solidFill>
              </a:rPr>
              <a:t>UPDATE</a:t>
            </a:r>
          </a:p>
        </p:txBody>
      </p:sp>
      <p:sp>
        <p:nvSpPr>
          <p:cNvPr id="44" name="Rectangle: Rounded Corners 43">
            <a:extLst>
              <a:ext uri="{FF2B5EF4-FFF2-40B4-BE49-F238E27FC236}">
                <a16:creationId xmlns:a16="http://schemas.microsoft.com/office/drawing/2014/main" id="{8AE9A286-C92D-494A-853B-4C8304660A60}"/>
              </a:ext>
            </a:extLst>
          </p:cNvPr>
          <p:cNvSpPr/>
          <p:nvPr/>
        </p:nvSpPr>
        <p:spPr>
          <a:xfrm>
            <a:off x="3005959" y="4109553"/>
            <a:ext cx="1850852" cy="412837"/>
          </a:xfrm>
          <a:prstGeom prst="roundRect">
            <a:avLst/>
          </a:prstGeom>
          <a:solidFill>
            <a:schemeClr val="bg1"/>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969F"/>
                </a:solidFill>
              </a:rPr>
              <a:t>DELETE</a:t>
            </a:r>
          </a:p>
        </p:txBody>
      </p:sp>
      <p:sp>
        <p:nvSpPr>
          <p:cNvPr id="45" name="Rectangle: Rounded Corners 44">
            <a:extLst>
              <a:ext uri="{FF2B5EF4-FFF2-40B4-BE49-F238E27FC236}">
                <a16:creationId xmlns:a16="http://schemas.microsoft.com/office/drawing/2014/main" id="{DA97017E-3FCC-4A92-8234-EAF7C3AA3CCA}"/>
              </a:ext>
            </a:extLst>
          </p:cNvPr>
          <p:cNvSpPr/>
          <p:nvPr/>
        </p:nvSpPr>
        <p:spPr>
          <a:xfrm>
            <a:off x="3005306" y="4667066"/>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CALL</a:t>
            </a:r>
          </a:p>
        </p:txBody>
      </p:sp>
      <p:sp>
        <p:nvSpPr>
          <p:cNvPr id="48" name="Rectangle: Rounded Corners 47">
            <a:extLst>
              <a:ext uri="{FF2B5EF4-FFF2-40B4-BE49-F238E27FC236}">
                <a16:creationId xmlns:a16="http://schemas.microsoft.com/office/drawing/2014/main" id="{2E0D714D-FAB9-4DCC-8D1A-19599492CDEE}"/>
              </a:ext>
            </a:extLst>
          </p:cNvPr>
          <p:cNvSpPr/>
          <p:nvPr/>
        </p:nvSpPr>
        <p:spPr>
          <a:xfrm>
            <a:off x="3005306" y="5231175"/>
            <a:ext cx="1850852"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EXPLAIN CALL</a:t>
            </a:r>
          </a:p>
        </p:txBody>
      </p:sp>
      <p:sp>
        <p:nvSpPr>
          <p:cNvPr id="49" name="Rectangle: Rounded Corners 48">
            <a:extLst>
              <a:ext uri="{FF2B5EF4-FFF2-40B4-BE49-F238E27FC236}">
                <a16:creationId xmlns:a16="http://schemas.microsoft.com/office/drawing/2014/main" id="{93AEE5A5-349F-490A-B60B-37427AFE0F7F}"/>
              </a:ext>
            </a:extLst>
          </p:cNvPr>
          <p:cNvSpPr/>
          <p:nvPr/>
        </p:nvSpPr>
        <p:spPr>
          <a:xfrm>
            <a:off x="3005959" y="5795284"/>
            <a:ext cx="1850852"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LOCK</a:t>
            </a:r>
          </a:p>
        </p:txBody>
      </p:sp>
      <p:sp>
        <p:nvSpPr>
          <p:cNvPr id="52" name="Rectangle: Rounded Corners 51">
            <a:extLst>
              <a:ext uri="{FF2B5EF4-FFF2-40B4-BE49-F238E27FC236}">
                <a16:creationId xmlns:a16="http://schemas.microsoft.com/office/drawing/2014/main" id="{61B1477F-62E9-429F-99F4-15E93531252A}"/>
              </a:ext>
            </a:extLst>
          </p:cNvPr>
          <p:cNvSpPr/>
          <p:nvPr/>
        </p:nvSpPr>
        <p:spPr>
          <a:xfrm>
            <a:off x="5291816" y="2986803"/>
            <a:ext cx="1851178" cy="412837"/>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COMMIT</a:t>
            </a:r>
          </a:p>
        </p:txBody>
      </p:sp>
      <p:sp>
        <p:nvSpPr>
          <p:cNvPr id="53" name="Rectangle: Rounded Corners 52">
            <a:extLst>
              <a:ext uri="{FF2B5EF4-FFF2-40B4-BE49-F238E27FC236}">
                <a16:creationId xmlns:a16="http://schemas.microsoft.com/office/drawing/2014/main" id="{A7B61BA3-693C-480C-A837-8A39A49342EE}"/>
              </a:ext>
            </a:extLst>
          </p:cNvPr>
          <p:cNvSpPr/>
          <p:nvPr/>
        </p:nvSpPr>
        <p:spPr>
          <a:xfrm>
            <a:off x="5291816" y="3552040"/>
            <a:ext cx="1851178" cy="412837"/>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SAVEPOINT</a:t>
            </a:r>
          </a:p>
        </p:txBody>
      </p:sp>
      <p:sp>
        <p:nvSpPr>
          <p:cNvPr id="54" name="Rectangle: Rounded Corners 53">
            <a:extLst>
              <a:ext uri="{FF2B5EF4-FFF2-40B4-BE49-F238E27FC236}">
                <a16:creationId xmlns:a16="http://schemas.microsoft.com/office/drawing/2014/main" id="{DB8F49D6-95E1-466A-AC37-692C5C73095A}"/>
              </a:ext>
            </a:extLst>
          </p:cNvPr>
          <p:cNvSpPr/>
          <p:nvPr/>
        </p:nvSpPr>
        <p:spPr>
          <a:xfrm>
            <a:off x="5291816" y="4144083"/>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ROLLBACK</a:t>
            </a:r>
          </a:p>
        </p:txBody>
      </p:sp>
      <p:sp>
        <p:nvSpPr>
          <p:cNvPr id="55" name="Rectangle: Rounded Corners 54">
            <a:extLst>
              <a:ext uri="{FF2B5EF4-FFF2-40B4-BE49-F238E27FC236}">
                <a16:creationId xmlns:a16="http://schemas.microsoft.com/office/drawing/2014/main" id="{D196A8E8-E576-418D-9FC1-F86FA5962FEC}"/>
              </a:ext>
            </a:extLst>
          </p:cNvPr>
          <p:cNvSpPr/>
          <p:nvPr/>
        </p:nvSpPr>
        <p:spPr>
          <a:xfrm>
            <a:off x="5291816" y="4736812"/>
            <a:ext cx="1851178" cy="524762"/>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SET TRANSACTION</a:t>
            </a:r>
          </a:p>
        </p:txBody>
      </p:sp>
      <p:sp>
        <p:nvSpPr>
          <p:cNvPr id="56" name="Rectangle: Rounded Corners 55">
            <a:extLst>
              <a:ext uri="{FF2B5EF4-FFF2-40B4-BE49-F238E27FC236}">
                <a16:creationId xmlns:a16="http://schemas.microsoft.com/office/drawing/2014/main" id="{A63ADDCF-B7BC-425D-A97E-D0FE53D99D60}"/>
              </a:ext>
            </a:extLst>
          </p:cNvPr>
          <p:cNvSpPr/>
          <p:nvPr/>
        </p:nvSpPr>
        <p:spPr>
          <a:xfrm>
            <a:off x="5291816" y="5413974"/>
            <a:ext cx="1851178" cy="524762"/>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SET CONSTRAINT</a:t>
            </a:r>
          </a:p>
        </p:txBody>
      </p:sp>
      <p:sp>
        <p:nvSpPr>
          <p:cNvPr id="57" name="Rectangle: Rounded Corners 56">
            <a:extLst>
              <a:ext uri="{FF2B5EF4-FFF2-40B4-BE49-F238E27FC236}">
                <a16:creationId xmlns:a16="http://schemas.microsoft.com/office/drawing/2014/main" id="{292B5310-F477-419C-A50F-8584FDC99157}"/>
              </a:ext>
            </a:extLst>
          </p:cNvPr>
          <p:cNvSpPr/>
          <p:nvPr/>
        </p:nvSpPr>
        <p:spPr>
          <a:xfrm>
            <a:off x="7577999" y="2986803"/>
            <a:ext cx="1850852" cy="411480"/>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SELECT</a:t>
            </a:r>
          </a:p>
        </p:txBody>
      </p:sp>
      <p:sp>
        <p:nvSpPr>
          <p:cNvPr id="58" name="Rectangle: Rounded Corners 57">
            <a:extLst>
              <a:ext uri="{FF2B5EF4-FFF2-40B4-BE49-F238E27FC236}">
                <a16:creationId xmlns:a16="http://schemas.microsoft.com/office/drawing/2014/main" id="{944EC224-0001-4FA3-9403-3DC0FFFCE25C}"/>
              </a:ext>
            </a:extLst>
          </p:cNvPr>
          <p:cNvSpPr/>
          <p:nvPr/>
        </p:nvSpPr>
        <p:spPr>
          <a:xfrm>
            <a:off x="9864183" y="2963264"/>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GRANT</a:t>
            </a:r>
          </a:p>
        </p:txBody>
      </p:sp>
      <p:sp>
        <p:nvSpPr>
          <p:cNvPr id="59" name="Rectangle: Rounded Corners 58">
            <a:extLst>
              <a:ext uri="{FF2B5EF4-FFF2-40B4-BE49-F238E27FC236}">
                <a16:creationId xmlns:a16="http://schemas.microsoft.com/office/drawing/2014/main" id="{A402332E-5D21-4720-ABAF-C20ECCDD1577}"/>
              </a:ext>
            </a:extLst>
          </p:cNvPr>
          <p:cNvSpPr/>
          <p:nvPr/>
        </p:nvSpPr>
        <p:spPr>
          <a:xfrm>
            <a:off x="9864183" y="3552040"/>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REVOKE</a:t>
            </a:r>
          </a:p>
        </p:txBody>
      </p:sp>
      <p:sp>
        <p:nvSpPr>
          <p:cNvPr id="60" name="Rectangle: Rounded Corners 59">
            <a:extLst>
              <a:ext uri="{FF2B5EF4-FFF2-40B4-BE49-F238E27FC236}">
                <a16:creationId xmlns:a16="http://schemas.microsoft.com/office/drawing/2014/main" id="{55CCD96F-E375-4540-9F12-FF04C712A35F}"/>
              </a:ext>
            </a:extLst>
          </p:cNvPr>
          <p:cNvSpPr/>
          <p:nvPr/>
        </p:nvSpPr>
        <p:spPr>
          <a:xfrm>
            <a:off x="724528" y="2989650"/>
            <a:ext cx="1850852" cy="41148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CREATE</a:t>
            </a:r>
          </a:p>
        </p:txBody>
      </p:sp>
      <p:sp>
        <p:nvSpPr>
          <p:cNvPr id="61" name="Rectangle: Rounded Corners 60">
            <a:extLst>
              <a:ext uri="{FF2B5EF4-FFF2-40B4-BE49-F238E27FC236}">
                <a16:creationId xmlns:a16="http://schemas.microsoft.com/office/drawing/2014/main" id="{C79EE746-CB33-4A3D-B7D0-78451BB78C25}"/>
              </a:ext>
            </a:extLst>
          </p:cNvPr>
          <p:cNvSpPr/>
          <p:nvPr/>
        </p:nvSpPr>
        <p:spPr>
          <a:xfrm>
            <a:off x="724528" y="3553397"/>
            <a:ext cx="1850852" cy="41148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ALTER</a:t>
            </a:r>
          </a:p>
        </p:txBody>
      </p:sp>
      <p:sp>
        <p:nvSpPr>
          <p:cNvPr id="62" name="Rectangle: Rounded Corners 61">
            <a:extLst>
              <a:ext uri="{FF2B5EF4-FFF2-40B4-BE49-F238E27FC236}">
                <a16:creationId xmlns:a16="http://schemas.microsoft.com/office/drawing/2014/main" id="{553C5441-2405-4493-8B78-2E5F962670CE}"/>
              </a:ext>
            </a:extLst>
          </p:cNvPr>
          <p:cNvSpPr/>
          <p:nvPr/>
        </p:nvSpPr>
        <p:spPr>
          <a:xfrm>
            <a:off x="724528" y="4115330"/>
            <a:ext cx="1850852" cy="41148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TRUNCATE</a:t>
            </a:r>
          </a:p>
        </p:txBody>
      </p:sp>
      <p:sp>
        <p:nvSpPr>
          <p:cNvPr id="63" name="Rectangle: Rounded Corners 62">
            <a:extLst>
              <a:ext uri="{FF2B5EF4-FFF2-40B4-BE49-F238E27FC236}">
                <a16:creationId xmlns:a16="http://schemas.microsoft.com/office/drawing/2014/main" id="{9E1A5A06-15A5-419A-AF60-3992EFFC3EBF}"/>
              </a:ext>
            </a:extLst>
          </p:cNvPr>
          <p:cNvSpPr/>
          <p:nvPr/>
        </p:nvSpPr>
        <p:spPr>
          <a:xfrm>
            <a:off x="724528" y="4677263"/>
            <a:ext cx="1850852" cy="41148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DROP</a:t>
            </a:r>
          </a:p>
        </p:txBody>
      </p:sp>
    </p:spTree>
    <p:extLst>
      <p:ext uri="{BB962C8B-B14F-4D97-AF65-F5344CB8AC3E}">
        <p14:creationId xmlns:p14="http://schemas.microsoft.com/office/powerpoint/2010/main" val="155054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968897-D314-4874-993F-81DE74EEDC1A}"/>
              </a:ext>
            </a:extLst>
          </p:cNvPr>
          <p:cNvSpPr>
            <a:spLocks noGrp="1"/>
          </p:cNvSpPr>
          <p:nvPr>
            <p:ph idx="1"/>
          </p:nvPr>
        </p:nvSpPr>
        <p:spPr/>
        <p:txBody>
          <a:bodyPr>
            <a:normAutofit fontScale="85000" lnSpcReduction="10000"/>
          </a:bodyPr>
          <a:lstStyle/>
          <a:p>
            <a:r>
              <a:rPr lang="en-US" dirty="0"/>
              <a:t>Data Definition regards the portion of SQL that involves describing the structure of information in the database. These statements do not return queries, but change the rules and content of the database.</a:t>
            </a:r>
          </a:p>
          <a:p>
            <a:r>
              <a:rPr lang="en-US" dirty="0"/>
              <a:t>We’ll cover:</a:t>
            </a:r>
          </a:p>
          <a:p>
            <a:r>
              <a:rPr lang="en-US" dirty="0">
                <a:solidFill>
                  <a:schemeClr val="accent2"/>
                </a:solidFill>
              </a:rPr>
              <a:t>1.</a:t>
            </a:r>
            <a:r>
              <a:rPr lang="en-US" dirty="0"/>
              <a:t> </a:t>
            </a:r>
            <a:r>
              <a:rPr lang="en-US" b="1" dirty="0">
                <a:solidFill>
                  <a:schemeClr val="accent3"/>
                </a:solidFill>
              </a:rPr>
              <a:t>CREATE</a:t>
            </a:r>
            <a:r>
              <a:rPr lang="en-US" dirty="0">
                <a:solidFill>
                  <a:schemeClr val="accent3"/>
                </a:solidFill>
              </a:rPr>
              <a:t>:</a:t>
            </a:r>
            <a:r>
              <a:rPr lang="en-US" dirty="0"/>
              <a:t> Create a new table with definition in a database</a:t>
            </a:r>
            <a:endParaRPr lang="en-US" dirty="0">
              <a:solidFill>
                <a:schemeClr val="accent3"/>
              </a:solidFill>
            </a:endParaRPr>
          </a:p>
          <a:p>
            <a:r>
              <a:rPr lang="en-US" dirty="0">
                <a:solidFill>
                  <a:schemeClr val="accent2"/>
                </a:solidFill>
              </a:rPr>
              <a:t>2.</a:t>
            </a:r>
            <a:r>
              <a:rPr lang="en-US" dirty="0"/>
              <a:t> </a:t>
            </a:r>
            <a:r>
              <a:rPr lang="en-US" b="1" dirty="0">
                <a:solidFill>
                  <a:schemeClr val="accent3"/>
                </a:solidFill>
              </a:rPr>
              <a:t>ALTER</a:t>
            </a:r>
            <a:r>
              <a:rPr lang="en-US" dirty="0">
                <a:solidFill>
                  <a:schemeClr val="accent3"/>
                </a:solidFill>
              </a:rPr>
              <a:t> :</a:t>
            </a:r>
            <a:r>
              <a:rPr lang="en-US" dirty="0"/>
              <a:t> Add, delete, or modify columns in existing table or constraints on an existing </a:t>
            </a:r>
            <a:r>
              <a:rPr lang="en-US" dirty="0" err="1"/>
              <a:t>tabe</a:t>
            </a:r>
            <a:endParaRPr lang="en-US" b="1" dirty="0">
              <a:solidFill>
                <a:schemeClr val="accent3"/>
              </a:solidFill>
            </a:endParaRPr>
          </a:p>
          <a:p>
            <a:r>
              <a:rPr lang="en-US" dirty="0">
                <a:solidFill>
                  <a:schemeClr val="accent2"/>
                </a:solidFill>
              </a:rPr>
              <a:t>3.</a:t>
            </a:r>
            <a:r>
              <a:rPr lang="en-US" dirty="0"/>
              <a:t> </a:t>
            </a:r>
            <a:r>
              <a:rPr lang="en-US" b="1" dirty="0">
                <a:solidFill>
                  <a:schemeClr val="accent3"/>
                </a:solidFill>
              </a:rPr>
              <a:t>TRUNCATE</a:t>
            </a:r>
            <a:r>
              <a:rPr lang="en-US" dirty="0"/>
              <a:t>: Removes all rows from a table without condition.</a:t>
            </a:r>
            <a:endParaRPr lang="en-US" b="1" dirty="0">
              <a:solidFill>
                <a:schemeClr val="accent3"/>
              </a:solidFill>
            </a:endParaRPr>
          </a:p>
          <a:p>
            <a:r>
              <a:rPr lang="en-US" dirty="0">
                <a:solidFill>
                  <a:schemeClr val="accent2"/>
                </a:solidFill>
              </a:rPr>
              <a:t>4.</a:t>
            </a:r>
            <a:r>
              <a:rPr lang="en-US" dirty="0"/>
              <a:t> </a:t>
            </a:r>
            <a:r>
              <a:rPr lang="en-US" b="1" dirty="0">
                <a:solidFill>
                  <a:schemeClr val="accent3"/>
                </a:solidFill>
              </a:rPr>
              <a:t>DROP</a:t>
            </a:r>
            <a:r>
              <a:rPr lang="en-US" dirty="0"/>
              <a:t>: Deletes whole database or single table</a:t>
            </a:r>
            <a:endParaRPr lang="en-US" b="1" dirty="0">
              <a:solidFill>
                <a:schemeClr val="accent3"/>
              </a:solidFill>
            </a:endParaRPr>
          </a:p>
          <a:p>
            <a:r>
              <a:rPr lang="en-US" dirty="0"/>
              <a:t>CREATE is fairly harmless, but use ALTER, TRUNCATE, and DROP with caution</a:t>
            </a:r>
            <a:r>
              <a:rPr lang="en-US" b="1" dirty="0"/>
              <a:t>, as they may permanently change or lose data. Make sure you understand the nature of your connection to your data before attempting any of these statements. </a:t>
            </a:r>
          </a:p>
          <a:p>
            <a:endParaRPr lang="en-US" dirty="0"/>
          </a:p>
          <a:p>
            <a:r>
              <a:rPr lang="en-US" dirty="0"/>
              <a:t>Let’s learn how to define a relation schema and create a table in SQL.</a:t>
            </a:r>
          </a:p>
        </p:txBody>
      </p:sp>
      <p:sp>
        <p:nvSpPr>
          <p:cNvPr id="3" name="Title 2">
            <a:extLst>
              <a:ext uri="{FF2B5EF4-FFF2-40B4-BE49-F238E27FC236}">
                <a16:creationId xmlns:a16="http://schemas.microsoft.com/office/drawing/2014/main" id="{D7F25E2A-ECA8-487C-8307-3B001C87D08A}"/>
              </a:ext>
            </a:extLst>
          </p:cNvPr>
          <p:cNvSpPr>
            <a:spLocks noGrp="1"/>
          </p:cNvSpPr>
          <p:nvPr>
            <p:ph type="title"/>
          </p:nvPr>
        </p:nvSpPr>
        <p:spPr/>
        <p:txBody>
          <a:bodyPr/>
          <a:lstStyle/>
          <a:p>
            <a:r>
              <a:rPr lang="en-US" dirty="0"/>
              <a:t>Data Definition:</a:t>
            </a:r>
          </a:p>
        </p:txBody>
      </p:sp>
    </p:spTree>
    <p:extLst>
      <p:ext uri="{BB962C8B-B14F-4D97-AF65-F5344CB8AC3E}">
        <p14:creationId xmlns:p14="http://schemas.microsoft.com/office/powerpoint/2010/main" val="3394478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98C564-9EDC-4CCC-8B39-7EB9AC5AB9B1}"/>
              </a:ext>
            </a:extLst>
          </p:cNvPr>
          <p:cNvSpPr>
            <a:spLocks noGrp="1"/>
          </p:cNvSpPr>
          <p:nvPr>
            <p:ph idx="1"/>
          </p:nvPr>
        </p:nvSpPr>
        <p:spPr>
          <a:xfrm>
            <a:off x="1225616" y="1845734"/>
            <a:ext cx="10058400" cy="4023360"/>
          </a:xfrm>
        </p:spPr>
        <p:txBody>
          <a:bodyPr/>
          <a:lstStyle/>
          <a:p>
            <a:r>
              <a:rPr lang="en-US" dirty="0"/>
              <a:t>The simplest way to define a relation and start a table from scratch is the following:</a:t>
            </a:r>
          </a:p>
          <a:p>
            <a:endParaRPr lang="en-US" dirty="0"/>
          </a:p>
          <a:p>
            <a:r>
              <a:rPr lang="en-US" b="1" dirty="0">
                <a:solidFill>
                  <a:schemeClr val="accent3"/>
                </a:solidFill>
              </a:rPr>
              <a:t>CREATE</a:t>
            </a:r>
            <a:r>
              <a:rPr lang="en-US" dirty="0"/>
              <a:t> TABLE </a:t>
            </a:r>
            <a:r>
              <a:rPr lang="en-US" dirty="0" err="1"/>
              <a:t>MovieStar</a:t>
            </a:r>
            <a:r>
              <a:rPr lang="en-US" dirty="0"/>
              <a:t>(name TEXT, address TEXT , </a:t>
            </a:r>
          </a:p>
          <a:p>
            <a:r>
              <a:rPr lang="en-US" dirty="0"/>
              <a:t>                                              gender TEXT, birthdate DATE ); </a:t>
            </a:r>
          </a:p>
          <a:p>
            <a:r>
              <a:rPr lang="en-US" dirty="0"/>
              <a:t>                [Book]</a:t>
            </a:r>
          </a:p>
          <a:p>
            <a:endParaRPr lang="en-US" dirty="0"/>
          </a:p>
          <a:p>
            <a:r>
              <a:rPr lang="en-US" dirty="0"/>
              <a:t>Datatypes critical to this step, refresher resources: https://www.sqlite.org/datatype3.html</a:t>
            </a:r>
          </a:p>
          <a:p>
            <a:endParaRPr lang="en-US" dirty="0"/>
          </a:p>
        </p:txBody>
      </p:sp>
      <p:sp>
        <p:nvSpPr>
          <p:cNvPr id="3" name="Title 2">
            <a:extLst>
              <a:ext uri="{FF2B5EF4-FFF2-40B4-BE49-F238E27FC236}">
                <a16:creationId xmlns:a16="http://schemas.microsoft.com/office/drawing/2014/main" id="{29025C3F-E514-4A06-AE18-1D02A27B4A97}"/>
              </a:ext>
            </a:extLst>
          </p:cNvPr>
          <p:cNvSpPr>
            <a:spLocks noGrp="1"/>
          </p:cNvSpPr>
          <p:nvPr>
            <p:ph type="title"/>
          </p:nvPr>
        </p:nvSpPr>
        <p:spPr/>
        <p:txBody>
          <a:bodyPr/>
          <a:lstStyle/>
          <a:p>
            <a:r>
              <a:rPr lang="en-US" dirty="0"/>
              <a:t>Data Definition: CREATE </a:t>
            </a:r>
          </a:p>
        </p:txBody>
      </p:sp>
    </p:spTree>
    <p:extLst>
      <p:ext uri="{BB962C8B-B14F-4D97-AF65-F5344CB8AC3E}">
        <p14:creationId xmlns:p14="http://schemas.microsoft.com/office/powerpoint/2010/main" val="403621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4687F-DCF0-48B3-99CA-BE7AB9B2E0B7}"/>
              </a:ext>
            </a:extLst>
          </p:cNvPr>
          <p:cNvSpPr>
            <a:spLocks noGrp="1"/>
          </p:cNvSpPr>
          <p:nvPr>
            <p:ph idx="1"/>
          </p:nvPr>
        </p:nvSpPr>
        <p:spPr>
          <a:xfrm>
            <a:off x="1097280" y="1845734"/>
            <a:ext cx="11094720" cy="4023360"/>
          </a:xfrm>
        </p:spPr>
        <p:txBody>
          <a:bodyPr/>
          <a:lstStyle/>
          <a:p>
            <a:r>
              <a:rPr lang="en-US" dirty="0"/>
              <a:t>A way to ensure columns have a value upon creation even when data isn’t specified is </a:t>
            </a:r>
            <a:r>
              <a:rPr lang="en-US" b="1" dirty="0">
                <a:solidFill>
                  <a:schemeClr val="accent3"/>
                </a:solidFill>
              </a:rPr>
              <a:t>DEFAULT</a:t>
            </a:r>
          </a:p>
          <a:p>
            <a:pPr marL="0" indent="0">
              <a:buNone/>
            </a:pPr>
            <a:r>
              <a:rPr lang="en-US" dirty="0"/>
              <a:t>Example:</a:t>
            </a:r>
          </a:p>
          <a:p>
            <a:pPr marL="0" indent="0">
              <a:buNone/>
            </a:pPr>
            <a:r>
              <a:rPr lang="en-US" dirty="0"/>
              <a:t>Your assumptions expect that birthdate will always have a value, even if it is incorrect.</a:t>
            </a:r>
          </a:p>
          <a:p>
            <a:pPr marL="0" indent="0">
              <a:buNone/>
            </a:pPr>
            <a:r>
              <a:rPr lang="en-US" dirty="0"/>
              <a:t>One could add a tuple that doesn’t have birthdate in </a:t>
            </a:r>
            <a:r>
              <a:rPr lang="en-US" dirty="0" err="1"/>
              <a:t>MovieStar</a:t>
            </a:r>
            <a:r>
              <a:rPr lang="en-US" dirty="0"/>
              <a:t> from last slide.</a:t>
            </a:r>
          </a:p>
          <a:p>
            <a:pPr marL="0" indent="0">
              <a:buNone/>
            </a:pPr>
            <a:endParaRPr lang="en-US" dirty="0"/>
          </a:p>
        </p:txBody>
      </p:sp>
      <p:sp>
        <p:nvSpPr>
          <p:cNvPr id="3" name="Title 2">
            <a:extLst>
              <a:ext uri="{FF2B5EF4-FFF2-40B4-BE49-F238E27FC236}">
                <a16:creationId xmlns:a16="http://schemas.microsoft.com/office/drawing/2014/main" id="{5C948466-93D9-45BC-9DA1-FD7731C0F010}"/>
              </a:ext>
            </a:extLst>
          </p:cNvPr>
          <p:cNvSpPr>
            <a:spLocks noGrp="1"/>
          </p:cNvSpPr>
          <p:nvPr>
            <p:ph type="title"/>
          </p:nvPr>
        </p:nvSpPr>
        <p:spPr>
          <a:xfrm>
            <a:off x="1209575" y="170457"/>
            <a:ext cx="10058400" cy="1450757"/>
          </a:xfrm>
        </p:spPr>
        <p:txBody>
          <a:bodyPr/>
          <a:lstStyle/>
          <a:p>
            <a:r>
              <a:rPr lang="en-US" dirty="0"/>
              <a:t>Data Definition: Default values</a:t>
            </a:r>
          </a:p>
        </p:txBody>
      </p:sp>
      <p:sp>
        <p:nvSpPr>
          <p:cNvPr id="4" name="Rectangle 3">
            <a:extLst>
              <a:ext uri="{FF2B5EF4-FFF2-40B4-BE49-F238E27FC236}">
                <a16:creationId xmlns:a16="http://schemas.microsoft.com/office/drawing/2014/main" id="{E540D9F1-92BD-44A9-87E8-4012A7264E69}"/>
              </a:ext>
            </a:extLst>
          </p:cNvPr>
          <p:cNvSpPr/>
          <p:nvPr/>
        </p:nvSpPr>
        <p:spPr>
          <a:xfrm>
            <a:off x="1097280" y="3880765"/>
            <a:ext cx="8021053" cy="923330"/>
          </a:xfrm>
          <a:prstGeom prst="rect">
            <a:avLst/>
          </a:prstGeom>
        </p:spPr>
        <p:txBody>
          <a:bodyPr wrap="square">
            <a:spAutoFit/>
          </a:bodyPr>
          <a:lstStyle/>
          <a:p>
            <a:r>
              <a:rPr lang="en-US" dirty="0"/>
              <a:t>CREATE TABLE </a:t>
            </a:r>
            <a:r>
              <a:rPr lang="en-US" dirty="0" err="1"/>
              <a:t>MovieStar</a:t>
            </a:r>
            <a:r>
              <a:rPr lang="en-US" dirty="0"/>
              <a:t> (name CHAR(30), address VARCHAR(255) , </a:t>
            </a:r>
          </a:p>
          <a:p>
            <a:r>
              <a:rPr lang="en-US" dirty="0"/>
              <a:t>                                              gender CHAR( 1), birthdate DATE ); </a:t>
            </a:r>
          </a:p>
          <a:p>
            <a:endParaRPr lang="en-US" dirty="0"/>
          </a:p>
        </p:txBody>
      </p:sp>
      <p:sp>
        <p:nvSpPr>
          <p:cNvPr id="5" name="Arrow: Down 4">
            <a:extLst>
              <a:ext uri="{FF2B5EF4-FFF2-40B4-BE49-F238E27FC236}">
                <a16:creationId xmlns:a16="http://schemas.microsoft.com/office/drawing/2014/main" id="{39A62205-F6FE-4C9D-8C08-06132E242BD4}"/>
              </a:ext>
            </a:extLst>
          </p:cNvPr>
          <p:cNvSpPr/>
          <p:nvPr/>
        </p:nvSpPr>
        <p:spPr>
          <a:xfrm>
            <a:off x="3850105" y="4611144"/>
            <a:ext cx="545432" cy="6256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5F14C13-F210-4201-B66E-7072BBC07B49}"/>
              </a:ext>
            </a:extLst>
          </p:cNvPr>
          <p:cNvSpPr/>
          <p:nvPr/>
        </p:nvSpPr>
        <p:spPr>
          <a:xfrm>
            <a:off x="1097280" y="5261918"/>
            <a:ext cx="10058400" cy="1200329"/>
          </a:xfrm>
          <a:prstGeom prst="rect">
            <a:avLst/>
          </a:prstGeom>
        </p:spPr>
        <p:txBody>
          <a:bodyPr wrap="square">
            <a:spAutoFit/>
          </a:bodyPr>
          <a:lstStyle/>
          <a:p>
            <a:r>
              <a:rPr lang="en-US" dirty="0"/>
              <a:t>CREATE TABLE </a:t>
            </a:r>
            <a:r>
              <a:rPr lang="en-US" dirty="0" err="1"/>
              <a:t>MovieStar</a:t>
            </a:r>
            <a:r>
              <a:rPr lang="en-US" dirty="0"/>
              <a:t> (name CHAR(30), address VARCHAR(255) , </a:t>
            </a:r>
          </a:p>
          <a:p>
            <a:r>
              <a:rPr lang="en-US" dirty="0"/>
              <a:t>                                              gender CHAR( 1), </a:t>
            </a:r>
          </a:p>
          <a:p>
            <a:r>
              <a:rPr lang="en-US" dirty="0"/>
              <a:t>                                             birthdate DATE </a:t>
            </a:r>
            <a:r>
              <a:rPr lang="en-US" b="1" dirty="0">
                <a:solidFill>
                  <a:schemeClr val="accent3"/>
                </a:solidFill>
              </a:rPr>
              <a:t>DEFAULT</a:t>
            </a:r>
            <a:r>
              <a:rPr lang="en-US" dirty="0"/>
              <a:t> DATE ‘0000-00-00’ ); </a:t>
            </a:r>
          </a:p>
          <a:p>
            <a:endParaRPr lang="en-US" dirty="0"/>
          </a:p>
        </p:txBody>
      </p:sp>
    </p:spTree>
    <p:extLst>
      <p:ext uri="{BB962C8B-B14F-4D97-AF65-F5344CB8AC3E}">
        <p14:creationId xmlns:p14="http://schemas.microsoft.com/office/powerpoint/2010/main" val="2295304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4687F-DCF0-48B3-99CA-BE7AB9B2E0B7}"/>
              </a:ext>
            </a:extLst>
          </p:cNvPr>
          <p:cNvSpPr>
            <a:spLocks noGrp="1"/>
          </p:cNvSpPr>
          <p:nvPr>
            <p:ph idx="1"/>
          </p:nvPr>
        </p:nvSpPr>
        <p:spPr>
          <a:xfrm>
            <a:off x="1097280" y="1953626"/>
            <a:ext cx="11094720" cy="4023360"/>
          </a:xfrm>
        </p:spPr>
        <p:txBody>
          <a:bodyPr>
            <a:normAutofit lnSpcReduction="10000"/>
          </a:bodyPr>
          <a:lstStyle/>
          <a:p>
            <a:r>
              <a:rPr lang="en-US" dirty="0"/>
              <a:t>The ALTER keyword can be used to change existing tables and their constraints.</a:t>
            </a:r>
          </a:p>
          <a:p>
            <a:endParaRPr lang="en-US" dirty="0"/>
          </a:p>
          <a:p>
            <a:r>
              <a:rPr lang="en-US" dirty="0"/>
              <a:t>[ALTER]</a:t>
            </a:r>
          </a:p>
          <a:p>
            <a:endParaRPr lang="en-US" dirty="0"/>
          </a:p>
          <a:p>
            <a:pPr marL="0" indent="0">
              <a:buNone/>
            </a:pPr>
            <a:r>
              <a:rPr lang="en-US" dirty="0"/>
              <a:t>[ALTER]</a:t>
            </a:r>
          </a:p>
          <a:p>
            <a:pPr marL="0" indent="0">
              <a:buNone/>
            </a:pPr>
            <a:r>
              <a:rPr lang="en-US" dirty="0"/>
              <a:t>We can use ALTER TABLE </a:t>
            </a:r>
            <a:r>
              <a:rPr lang="en-US" dirty="0" err="1"/>
              <a:t>table</a:t>
            </a:r>
            <a:r>
              <a:rPr lang="en-US" dirty="0"/>
              <a:t> DROP col to get rid of a column, or ADD with new col name and data type to create additional columns. </a:t>
            </a:r>
          </a:p>
          <a:p>
            <a:pPr marL="0" indent="0">
              <a:buNone/>
            </a:pPr>
            <a:r>
              <a:rPr lang="en-US" dirty="0"/>
              <a:t>Ex: To add phone number information with default value ‘unlisted’ to </a:t>
            </a:r>
            <a:r>
              <a:rPr lang="en-US" dirty="0" err="1"/>
              <a:t>MovieStar</a:t>
            </a:r>
            <a:r>
              <a:rPr lang="en-US" dirty="0"/>
              <a:t>:</a:t>
            </a:r>
          </a:p>
          <a:p>
            <a:pPr marL="0" indent="0">
              <a:buNone/>
            </a:pPr>
            <a:r>
              <a:rPr lang="en-US" b="1" dirty="0">
                <a:solidFill>
                  <a:schemeClr val="accent3"/>
                </a:solidFill>
              </a:rPr>
              <a:t>ALTER TABLE </a:t>
            </a:r>
            <a:r>
              <a:rPr lang="en-US" dirty="0" err="1"/>
              <a:t>MovieStar</a:t>
            </a:r>
            <a:r>
              <a:rPr lang="en-US" dirty="0"/>
              <a:t> ADD phone CHAR(16) DEFAULT ‘unlisted’;</a:t>
            </a:r>
          </a:p>
          <a:p>
            <a:pPr marL="0" indent="0">
              <a:buNone/>
            </a:pPr>
            <a:r>
              <a:rPr lang="en-US" dirty="0"/>
              <a:t>More information on ALTER in </a:t>
            </a:r>
            <a:r>
              <a:rPr lang="en-US" dirty="0" err="1"/>
              <a:t>SQLite:https</a:t>
            </a:r>
            <a:r>
              <a:rPr lang="en-US" dirty="0"/>
              <a:t>://www.sqlite.org/lang_altertable.html</a:t>
            </a:r>
          </a:p>
        </p:txBody>
      </p:sp>
      <p:sp>
        <p:nvSpPr>
          <p:cNvPr id="3" name="Title 2">
            <a:extLst>
              <a:ext uri="{FF2B5EF4-FFF2-40B4-BE49-F238E27FC236}">
                <a16:creationId xmlns:a16="http://schemas.microsoft.com/office/drawing/2014/main" id="{5C948466-93D9-45BC-9DA1-FD7731C0F010}"/>
              </a:ext>
            </a:extLst>
          </p:cNvPr>
          <p:cNvSpPr>
            <a:spLocks noGrp="1"/>
          </p:cNvSpPr>
          <p:nvPr>
            <p:ph type="title"/>
          </p:nvPr>
        </p:nvSpPr>
        <p:spPr/>
        <p:txBody>
          <a:bodyPr/>
          <a:lstStyle/>
          <a:p>
            <a:r>
              <a:rPr lang="en-US" dirty="0"/>
              <a:t>Data Definition: ALTER</a:t>
            </a:r>
          </a:p>
        </p:txBody>
      </p:sp>
      <p:sp>
        <p:nvSpPr>
          <p:cNvPr id="7" name="Rectangle 1">
            <a:extLst>
              <a:ext uri="{FF2B5EF4-FFF2-40B4-BE49-F238E27FC236}">
                <a16:creationId xmlns:a16="http://schemas.microsoft.com/office/drawing/2014/main" id="{9269DE8A-02F2-4668-BE72-57761280EA47}"/>
              </a:ext>
            </a:extLst>
          </p:cNvPr>
          <p:cNvSpPr>
            <a:spLocks noChangeArrowheads="1"/>
          </p:cNvSpPr>
          <p:nvPr/>
        </p:nvSpPr>
        <p:spPr bwMode="auto">
          <a:xfrm>
            <a:off x="1097280" y="2524744"/>
            <a:ext cx="10603834"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ALTER TABLE</a:t>
            </a:r>
            <a:r>
              <a:rPr kumimoji="0" lang="en-US" altLang="en-US" b="0" i="0" u="none" strike="noStrike" cap="none" normalizeH="0" baseline="0" dirty="0">
                <a:ln>
                  <a:noFill/>
                </a:ln>
                <a:solidFill>
                  <a:srgbClr val="000000"/>
                </a:solidFill>
                <a:effectLst/>
                <a:latin typeface="Verdana" panose="020B0604030504040204" pitchFamily="34" charset="0"/>
              </a:rPr>
              <a:t> statement is used to add, delete, or modify columns in an existing table.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ALTER TABLE</a:t>
            </a:r>
            <a:r>
              <a:rPr kumimoji="0" lang="en-US" altLang="en-US" b="0" i="0" u="none" strike="noStrike" cap="none" normalizeH="0" baseline="0" dirty="0">
                <a:ln>
                  <a:noFill/>
                </a:ln>
                <a:solidFill>
                  <a:srgbClr val="000000"/>
                </a:solidFill>
                <a:effectLst/>
                <a:latin typeface="Verdana" panose="020B0604030504040204" pitchFamily="34" charset="0"/>
              </a:rPr>
              <a:t> statement is also used to add and drop various constraints on an existing table.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2084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98C564-9EDC-4CCC-8B39-7EB9AC5AB9B1}"/>
              </a:ext>
            </a:extLst>
          </p:cNvPr>
          <p:cNvSpPr>
            <a:spLocks noGrp="1"/>
          </p:cNvSpPr>
          <p:nvPr>
            <p:ph idx="1"/>
          </p:nvPr>
        </p:nvSpPr>
        <p:spPr>
          <a:xfrm>
            <a:off x="1097279" y="1845734"/>
            <a:ext cx="10902215" cy="4023360"/>
          </a:xfrm>
        </p:spPr>
        <p:txBody>
          <a:bodyPr/>
          <a:lstStyle/>
          <a:p>
            <a:r>
              <a:rPr lang="en-US" dirty="0"/>
              <a:t>These are simple but </a:t>
            </a:r>
            <a:r>
              <a:rPr lang="en-US" b="1" dirty="0"/>
              <a:t>potentially dangerous </a:t>
            </a:r>
            <a:r>
              <a:rPr lang="en-US" dirty="0"/>
              <a:t>data definition statements.</a:t>
            </a:r>
          </a:p>
          <a:p>
            <a:r>
              <a:rPr lang="en-US" b="1" dirty="0">
                <a:solidFill>
                  <a:schemeClr val="accent3"/>
                </a:solidFill>
              </a:rPr>
              <a:t>DROP TABLE </a:t>
            </a:r>
            <a:r>
              <a:rPr lang="en-US" dirty="0" err="1"/>
              <a:t>table_name</a:t>
            </a:r>
            <a:r>
              <a:rPr lang="en-US" dirty="0"/>
              <a:t>; </a:t>
            </a:r>
          </a:p>
          <a:p>
            <a:pPr lvl="1"/>
            <a:r>
              <a:rPr lang="en-US" dirty="0"/>
              <a:t>will delete an entire table in the database.</a:t>
            </a:r>
          </a:p>
          <a:p>
            <a:endParaRPr lang="en-US" b="1" dirty="0">
              <a:solidFill>
                <a:schemeClr val="accent3"/>
              </a:solidFill>
            </a:endParaRPr>
          </a:p>
          <a:p>
            <a:r>
              <a:rPr lang="en-US" b="1" dirty="0">
                <a:solidFill>
                  <a:schemeClr val="accent3"/>
                </a:solidFill>
              </a:rPr>
              <a:t>TRUNCATE TABLE</a:t>
            </a:r>
            <a:r>
              <a:rPr lang="en-US" dirty="0"/>
              <a:t> </a:t>
            </a:r>
            <a:r>
              <a:rPr lang="en-US" dirty="0" err="1"/>
              <a:t>table_name</a:t>
            </a:r>
            <a:r>
              <a:rPr lang="en-US" dirty="0"/>
              <a:t>; </a:t>
            </a:r>
          </a:p>
          <a:p>
            <a:pPr lvl="1"/>
            <a:r>
              <a:rPr lang="en-US" dirty="0"/>
              <a:t>will delete the data inside a table, but not the data definition of the table. </a:t>
            </a:r>
          </a:p>
          <a:p>
            <a:endParaRPr lang="en-US" dirty="0"/>
          </a:p>
          <a:p>
            <a:r>
              <a:rPr lang="en-US" dirty="0"/>
              <a:t>Don’t mess with whoever maintains your data, </a:t>
            </a:r>
            <a:r>
              <a:rPr lang="en-US" b="1" dirty="0"/>
              <a:t>do not use if you aren’t maintaining the data</a:t>
            </a:r>
          </a:p>
        </p:txBody>
      </p:sp>
      <p:sp>
        <p:nvSpPr>
          <p:cNvPr id="3" name="Title 2">
            <a:extLst>
              <a:ext uri="{FF2B5EF4-FFF2-40B4-BE49-F238E27FC236}">
                <a16:creationId xmlns:a16="http://schemas.microsoft.com/office/drawing/2014/main" id="{29025C3F-E514-4A06-AE18-1D02A27B4A97}"/>
              </a:ext>
            </a:extLst>
          </p:cNvPr>
          <p:cNvSpPr>
            <a:spLocks noGrp="1"/>
          </p:cNvSpPr>
          <p:nvPr>
            <p:ph type="title"/>
          </p:nvPr>
        </p:nvSpPr>
        <p:spPr>
          <a:xfrm>
            <a:off x="160421" y="286603"/>
            <a:ext cx="12031579" cy="1450757"/>
          </a:xfrm>
        </p:spPr>
        <p:txBody>
          <a:bodyPr/>
          <a:lstStyle/>
          <a:p>
            <a:r>
              <a:rPr lang="en-US" dirty="0"/>
              <a:t>      DROP and TRUNCATE </a:t>
            </a:r>
          </a:p>
        </p:txBody>
      </p:sp>
    </p:spTree>
    <p:extLst>
      <p:ext uri="{BB962C8B-B14F-4D97-AF65-F5344CB8AC3E}">
        <p14:creationId xmlns:p14="http://schemas.microsoft.com/office/powerpoint/2010/main" val="54536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2F30B0E-4DB7-4990-BED0-BC2913309B02}"/>
              </a:ext>
            </a:extLst>
          </p:cNvPr>
          <p:cNvSpPr/>
          <p:nvPr/>
        </p:nvSpPr>
        <p:spPr>
          <a:xfrm>
            <a:off x="4656409" y="520881"/>
            <a:ext cx="3021106" cy="869577"/>
          </a:xfrm>
          <a:prstGeom prst="roundRect">
            <a:avLst/>
          </a:prstGeom>
          <a:solidFill>
            <a:schemeClr val="accent3"/>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SQL Commands</a:t>
            </a:r>
          </a:p>
        </p:txBody>
      </p:sp>
      <p:grpSp>
        <p:nvGrpSpPr>
          <p:cNvPr id="3" name="Group 2">
            <a:extLst>
              <a:ext uri="{FF2B5EF4-FFF2-40B4-BE49-F238E27FC236}">
                <a16:creationId xmlns:a16="http://schemas.microsoft.com/office/drawing/2014/main" id="{8C34D246-5569-43FA-A429-46D48C8AA893}"/>
              </a:ext>
            </a:extLst>
          </p:cNvPr>
          <p:cNvGrpSpPr/>
          <p:nvPr/>
        </p:nvGrpSpPr>
        <p:grpSpPr>
          <a:xfrm>
            <a:off x="618564" y="1842248"/>
            <a:ext cx="11096797" cy="869577"/>
            <a:chOff x="618564" y="2336233"/>
            <a:chExt cx="11096797" cy="869577"/>
          </a:xfrm>
        </p:grpSpPr>
        <p:sp>
          <p:nvSpPr>
            <p:cNvPr id="12" name="Rectangle: Rounded Corners 11">
              <a:extLst>
                <a:ext uri="{FF2B5EF4-FFF2-40B4-BE49-F238E27FC236}">
                  <a16:creationId xmlns:a16="http://schemas.microsoft.com/office/drawing/2014/main" id="{994FDC3F-658E-42C4-900B-DC0F47D79BE8}"/>
                </a:ext>
              </a:extLst>
            </p:cNvPr>
            <p:cNvSpPr/>
            <p:nvPr/>
          </p:nvSpPr>
          <p:spPr>
            <a:xfrm>
              <a:off x="618564" y="2336233"/>
              <a:ext cx="1956816" cy="869577"/>
            </a:xfrm>
            <a:prstGeom prst="roundRect">
              <a:avLst/>
            </a:prstGeom>
            <a:solidFill>
              <a:srgbClr val="00969F"/>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DDL</a:t>
              </a:r>
            </a:p>
            <a:p>
              <a:pPr algn="ctr"/>
              <a:r>
                <a:rPr lang="en-US" sz="1600" dirty="0">
                  <a:solidFill>
                    <a:schemeClr val="bg1"/>
                  </a:solidFill>
                </a:rPr>
                <a:t>Data Definition Language</a:t>
              </a:r>
            </a:p>
          </p:txBody>
        </p:sp>
        <p:sp>
          <p:nvSpPr>
            <p:cNvPr id="29" name="Rectangle: Rounded Corners 28">
              <a:extLst>
                <a:ext uri="{FF2B5EF4-FFF2-40B4-BE49-F238E27FC236}">
                  <a16:creationId xmlns:a16="http://schemas.microsoft.com/office/drawing/2014/main" id="{1EA4DC06-B693-4811-9CBA-58C0A4E7AE59}"/>
                </a:ext>
              </a:extLst>
            </p:cNvPr>
            <p:cNvSpPr/>
            <p:nvPr/>
          </p:nvSpPr>
          <p:spPr>
            <a:xfrm>
              <a:off x="2904747" y="2336233"/>
              <a:ext cx="1952064" cy="869577"/>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DML</a:t>
              </a:r>
            </a:p>
            <a:p>
              <a:pPr algn="ctr"/>
              <a:r>
                <a:rPr lang="en-US" sz="1600" dirty="0">
                  <a:solidFill>
                    <a:schemeClr val="bg1"/>
                  </a:solidFill>
                </a:rPr>
                <a:t>Data Manipulation Language</a:t>
              </a:r>
            </a:p>
          </p:txBody>
        </p:sp>
        <p:sp>
          <p:nvSpPr>
            <p:cNvPr id="30" name="Rectangle: Rounded Corners 29">
              <a:extLst>
                <a:ext uri="{FF2B5EF4-FFF2-40B4-BE49-F238E27FC236}">
                  <a16:creationId xmlns:a16="http://schemas.microsoft.com/office/drawing/2014/main" id="{6C173667-4788-47BD-B081-B7D97AE8BB8B}"/>
                </a:ext>
              </a:extLst>
            </p:cNvPr>
            <p:cNvSpPr/>
            <p:nvPr/>
          </p:nvSpPr>
          <p:spPr>
            <a:xfrm>
              <a:off x="5186178" y="2336233"/>
              <a:ext cx="1956816" cy="869577"/>
            </a:xfrm>
            <a:prstGeom prst="roundRect">
              <a:avLst/>
            </a:prstGeom>
            <a:solidFill>
              <a:schemeClr val="accent3"/>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TCL</a:t>
              </a:r>
            </a:p>
            <a:p>
              <a:pPr algn="ctr"/>
              <a:r>
                <a:rPr lang="en-US" sz="1600" dirty="0">
                  <a:solidFill>
                    <a:schemeClr val="bg1"/>
                  </a:solidFill>
                </a:rPr>
                <a:t>Transaction Control Language</a:t>
              </a:r>
            </a:p>
          </p:txBody>
        </p:sp>
        <p:sp>
          <p:nvSpPr>
            <p:cNvPr id="31" name="Rectangle: Rounded Corners 30">
              <a:extLst>
                <a:ext uri="{FF2B5EF4-FFF2-40B4-BE49-F238E27FC236}">
                  <a16:creationId xmlns:a16="http://schemas.microsoft.com/office/drawing/2014/main" id="{CC40328F-7512-4344-A715-38D4C23A2ACE}"/>
                </a:ext>
              </a:extLst>
            </p:cNvPr>
            <p:cNvSpPr/>
            <p:nvPr/>
          </p:nvSpPr>
          <p:spPr>
            <a:xfrm>
              <a:off x="9758545" y="2336233"/>
              <a:ext cx="1956816" cy="869577"/>
            </a:xfrm>
            <a:prstGeom prst="roundRect">
              <a:avLst/>
            </a:prstGeom>
            <a:solidFill>
              <a:schemeClr val="accent3"/>
            </a:solidFill>
            <a:ln>
              <a:solidFill>
                <a:srgbClr val="0096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DCL</a:t>
              </a:r>
            </a:p>
            <a:p>
              <a:pPr algn="ctr"/>
              <a:r>
                <a:rPr lang="en-US" sz="1600" dirty="0">
                  <a:solidFill>
                    <a:schemeClr val="bg1"/>
                  </a:solidFill>
                </a:rPr>
                <a:t>Data Control Language</a:t>
              </a:r>
            </a:p>
          </p:txBody>
        </p:sp>
        <p:sp>
          <p:nvSpPr>
            <p:cNvPr id="32" name="Rectangle: Rounded Corners 31">
              <a:extLst>
                <a:ext uri="{FF2B5EF4-FFF2-40B4-BE49-F238E27FC236}">
                  <a16:creationId xmlns:a16="http://schemas.microsoft.com/office/drawing/2014/main" id="{B88B12DA-F8A0-4BB1-80E8-6BC1D898694C}"/>
                </a:ext>
              </a:extLst>
            </p:cNvPr>
            <p:cNvSpPr/>
            <p:nvPr/>
          </p:nvSpPr>
          <p:spPr>
            <a:xfrm>
              <a:off x="7472361" y="2336233"/>
              <a:ext cx="1956816" cy="869577"/>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DQL</a:t>
              </a:r>
            </a:p>
            <a:p>
              <a:pPr algn="ctr"/>
              <a:r>
                <a:rPr lang="en-US" sz="1600" dirty="0">
                  <a:solidFill>
                    <a:schemeClr val="bg1"/>
                  </a:solidFill>
                </a:rPr>
                <a:t>Data Query Language</a:t>
              </a:r>
            </a:p>
          </p:txBody>
        </p:sp>
      </p:grpSp>
      <p:sp>
        <p:nvSpPr>
          <p:cNvPr id="38" name="Rectangle: Rounded Corners 37">
            <a:extLst>
              <a:ext uri="{FF2B5EF4-FFF2-40B4-BE49-F238E27FC236}">
                <a16:creationId xmlns:a16="http://schemas.microsoft.com/office/drawing/2014/main" id="{B1C43BB9-DEE8-4A68-B7C4-0FDFE617267C}"/>
              </a:ext>
            </a:extLst>
          </p:cNvPr>
          <p:cNvSpPr/>
          <p:nvPr/>
        </p:nvSpPr>
        <p:spPr>
          <a:xfrm>
            <a:off x="3005632" y="2994836"/>
            <a:ext cx="1850852" cy="36576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INSERT</a:t>
            </a:r>
          </a:p>
        </p:txBody>
      </p:sp>
      <p:sp>
        <p:nvSpPr>
          <p:cNvPr id="43" name="Rectangle: Rounded Corners 42">
            <a:extLst>
              <a:ext uri="{FF2B5EF4-FFF2-40B4-BE49-F238E27FC236}">
                <a16:creationId xmlns:a16="http://schemas.microsoft.com/office/drawing/2014/main" id="{C63AB1B6-94B4-497E-BC17-45D73732F137}"/>
              </a:ext>
            </a:extLst>
          </p:cNvPr>
          <p:cNvSpPr/>
          <p:nvPr/>
        </p:nvSpPr>
        <p:spPr>
          <a:xfrm>
            <a:off x="3005632" y="3552040"/>
            <a:ext cx="1850852" cy="412837"/>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UPDATE</a:t>
            </a:r>
          </a:p>
        </p:txBody>
      </p:sp>
      <p:sp>
        <p:nvSpPr>
          <p:cNvPr id="44" name="Rectangle: Rounded Corners 43">
            <a:extLst>
              <a:ext uri="{FF2B5EF4-FFF2-40B4-BE49-F238E27FC236}">
                <a16:creationId xmlns:a16="http://schemas.microsoft.com/office/drawing/2014/main" id="{8AE9A286-C92D-494A-853B-4C8304660A60}"/>
              </a:ext>
            </a:extLst>
          </p:cNvPr>
          <p:cNvSpPr/>
          <p:nvPr/>
        </p:nvSpPr>
        <p:spPr>
          <a:xfrm>
            <a:off x="3005959" y="4109553"/>
            <a:ext cx="1850852" cy="412837"/>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DELETE</a:t>
            </a:r>
          </a:p>
        </p:txBody>
      </p:sp>
      <p:sp>
        <p:nvSpPr>
          <p:cNvPr id="45" name="Rectangle: Rounded Corners 44">
            <a:extLst>
              <a:ext uri="{FF2B5EF4-FFF2-40B4-BE49-F238E27FC236}">
                <a16:creationId xmlns:a16="http://schemas.microsoft.com/office/drawing/2014/main" id="{DA97017E-3FCC-4A92-8234-EAF7C3AA3CCA}"/>
              </a:ext>
            </a:extLst>
          </p:cNvPr>
          <p:cNvSpPr/>
          <p:nvPr/>
        </p:nvSpPr>
        <p:spPr>
          <a:xfrm>
            <a:off x="3005306" y="4667066"/>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CALL</a:t>
            </a:r>
          </a:p>
        </p:txBody>
      </p:sp>
      <p:sp>
        <p:nvSpPr>
          <p:cNvPr id="48" name="Rectangle: Rounded Corners 47">
            <a:extLst>
              <a:ext uri="{FF2B5EF4-FFF2-40B4-BE49-F238E27FC236}">
                <a16:creationId xmlns:a16="http://schemas.microsoft.com/office/drawing/2014/main" id="{2E0D714D-FAB9-4DCC-8D1A-19599492CDEE}"/>
              </a:ext>
            </a:extLst>
          </p:cNvPr>
          <p:cNvSpPr/>
          <p:nvPr/>
        </p:nvSpPr>
        <p:spPr>
          <a:xfrm>
            <a:off x="3005306" y="5231175"/>
            <a:ext cx="1850852"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EXPLAIN CALL</a:t>
            </a:r>
          </a:p>
        </p:txBody>
      </p:sp>
      <p:sp>
        <p:nvSpPr>
          <p:cNvPr id="49" name="Rectangle: Rounded Corners 48">
            <a:extLst>
              <a:ext uri="{FF2B5EF4-FFF2-40B4-BE49-F238E27FC236}">
                <a16:creationId xmlns:a16="http://schemas.microsoft.com/office/drawing/2014/main" id="{93AEE5A5-349F-490A-B60B-37427AFE0F7F}"/>
              </a:ext>
            </a:extLst>
          </p:cNvPr>
          <p:cNvSpPr/>
          <p:nvPr/>
        </p:nvSpPr>
        <p:spPr>
          <a:xfrm>
            <a:off x="3005959" y="5795284"/>
            <a:ext cx="1850852"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LOCK</a:t>
            </a:r>
          </a:p>
        </p:txBody>
      </p:sp>
      <p:sp>
        <p:nvSpPr>
          <p:cNvPr id="52" name="Rectangle: Rounded Corners 51">
            <a:extLst>
              <a:ext uri="{FF2B5EF4-FFF2-40B4-BE49-F238E27FC236}">
                <a16:creationId xmlns:a16="http://schemas.microsoft.com/office/drawing/2014/main" id="{61B1477F-62E9-429F-99F4-15E93531252A}"/>
              </a:ext>
            </a:extLst>
          </p:cNvPr>
          <p:cNvSpPr/>
          <p:nvPr/>
        </p:nvSpPr>
        <p:spPr>
          <a:xfrm>
            <a:off x="5291816" y="2986803"/>
            <a:ext cx="1851178" cy="412837"/>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COMMIT</a:t>
            </a:r>
          </a:p>
        </p:txBody>
      </p:sp>
      <p:sp>
        <p:nvSpPr>
          <p:cNvPr id="53" name="Rectangle: Rounded Corners 52">
            <a:extLst>
              <a:ext uri="{FF2B5EF4-FFF2-40B4-BE49-F238E27FC236}">
                <a16:creationId xmlns:a16="http://schemas.microsoft.com/office/drawing/2014/main" id="{A7B61BA3-693C-480C-A837-8A39A49342EE}"/>
              </a:ext>
            </a:extLst>
          </p:cNvPr>
          <p:cNvSpPr/>
          <p:nvPr/>
        </p:nvSpPr>
        <p:spPr>
          <a:xfrm>
            <a:off x="5291816" y="3552040"/>
            <a:ext cx="1851178" cy="412837"/>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SAVEPOINT</a:t>
            </a:r>
          </a:p>
        </p:txBody>
      </p:sp>
      <p:sp>
        <p:nvSpPr>
          <p:cNvPr id="54" name="Rectangle: Rounded Corners 53">
            <a:extLst>
              <a:ext uri="{FF2B5EF4-FFF2-40B4-BE49-F238E27FC236}">
                <a16:creationId xmlns:a16="http://schemas.microsoft.com/office/drawing/2014/main" id="{DB8F49D6-95E1-466A-AC37-692C5C73095A}"/>
              </a:ext>
            </a:extLst>
          </p:cNvPr>
          <p:cNvSpPr/>
          <p:nvPr/>
        </p:nvSpPr>
        <p:spPr>
          <a:xfrm>
            <a:off x="5291816" y="4144083"/>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ROLLBACK</a:t>
            </a:r>
          </a:p>
        </p:txBody>
      </p:sp>
      <p:sp>
        <p:nvSpPr>
          <p:cNvPr id="55" name="Rectangle: Rounded Corners 54">
            <a:extLst>
              <a:ext uri="{FF2B5EF4-FFF2-40B4-BE49-F238E27FC236}">
                <a16:creationId xmlns:a16="http://schemas.microsoft.com/office/drawing/2014/main" id="{D196A8E8-E576-418D-9FC1-F86FA5962FEC}"/>
              </a:ext>
            </a:extLst>
          </p:cNvPr>
          <p:cNvSpPr/>
          <p:nvPr/>
        </p:nvSpPr>
        <p:spPr>
          <a:xfrm>
            <a:off x="5291816" y="4736812"/>
            <a:ext cx="1851178" cy="524762"/>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SET TRANSACTION</a:t>
            </a:r>
          </a:p>
        </p:txBody>
      </p:sp>
      <p:sp>
        <p:nvSpPr>
          <p:cNvPr id="56" name="Rectangle: Rounded Corners 55">
            <a:extLst>
              <a:ext uri="{FF2B5EF4-FFF2-40B4-BE49-F238E27FC236}">
                <a16:creationId xmlns:a16="http://schemas.microsoft.com/office/drawing/2014/main" id="{A63ADDCF-B7BC-425D-A97E-D0FE53D99D60}"/>
              </a:ext>
            </a:extLst>
          </p:cNvPr>
          <p:cNvSpPr/>
          <p:nvPr/>
        </p:nvSpPr>
        <p:spPr>
          <a:xfrm>
            <a:off x="5291816" y="5413974"/>
            <a:ext cx="1851178" cy="524762"/>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SET CONSTRAINT</a:t>
            </a:r>
          </a:p>
        </p:txBody>
      </p:sp>
      <p:sp>
        <p:nvSpPr>
          <p:cNvPr id="57" name="Rectangle: Rounded Corners 56">
            <a:extLst>
              <a:ext uri="{FF2B5EF4-FFF2-40B4-BE49-F238E27FC236}">
                <a16:creationId xmlns:a16="http://schemas.microsoft.com/office/drawing/2014/main" id="{292B5310-F477-419C-A50F-8584FDC99157}"/>
              </a:ext>
            </a:extLst>
          </p:cNvPr>
          <p:cNvSpPr/>
          <p:nvPr/>
        </p:nvSpPr>
        <p:spPr>
          <a:xfrm>
            <a:off x="7577999" y="2986803"/>
            <a:ext cx="1850852" cy="411480"/>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SELECT</a:t>
            </a:r>
          </a:p>
        </p:txBody>
      </p:sp>
      <p:sp>
        <p:nvSpPr>
          <p:cNvPr id="58" name="Rectangle: Rounded Corners 57">
            <a:extLst>
              <a:ext uri="{FF2B5EF4-FFF2-40B4-BE49-F238E27FC236}">
                <a16:creationId xmlns:a16="http://schemas.microsoft.com/office/drawing/2014/main" id="{944EC224-0001-4FA3-9403-3DC0FFFCE25C}"/>
              </a:ext>
            </a:extLst>
          </p:cNvPr>
          <p:cNvSpPr/>
          <p:nvPr/>
        </p:nvSpPr>
        <p:spPr>
          <a:xfrm>
            <a:off x="9864183" y="2963264"/>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GRANT</a:t>
            </a:r>
          </a:p>
        </p:txBody>
      </p:sp>
      <p:sp>
        <p:nvSpPr>
          <p:cNvPr id="59" name="Rectangle: Rounded Corners 58">
            <a:extLst>
              <a:ext uri="{FF2B5EF4-FFF2-40B4-BE49-F238E27FC236}">
                <a16:creationId xmlns:a16="http://schemas.microsoft.com/office/drawing/2014/main" id="{A402332E-5D21-4720-ABAF-C20ECCDD1577}"/>
              </a:ext>
            </a:extLst>
          </p:cNvPr>
          <p:cNvSpPr/>
          <p:nvPr/>
        </p:nvSpPr>
        <p:spPr>
          <a:xfrm>
            <a:off x="9864183" y="3552040"/>
            <a:ext cx="1851178" cy="412837"/>
          </a:xfrm>
          <a:prstGeom prst="round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REVOKE</a:t>
            </a:r>
          </a:p>
        </p:txBody>
      </p:sp>
      <p:sp>
        <p:nvSpPr>
          <p:cNvPr id="60" name="Rectangle: Rounded Corners 59">
            <a:extLst>
              <a:ext uri="{FF2B5EF4-FFF2-40B4-BE49-F238E27FC236}">
                <a16:creationId xmlns:a16="http://schemas.microsoft.com/office/drawing/2014/main" id="{55CCD96F-E375-4540-9F12-FF04C712A35F}"/>
              </a:ext>
            </a:extLst>
          </p:cNvPr>
          <p:cNvSpPr/>
          <p:nvPr/>
        </p:nvSpPr>
        <p:spPr>
          <a:xfrm>
            <a:off x="724528" y="2989650"/>
            <a:ext cx="1850852" cy="411480"/>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CREATE</a:t>
            </a:r>
          </a:p>
        </p:txBody>
      </p:sp>
      <p:sp>
        <p:nvSpPr>
          <p:cNvPr id="61" name="Rectangle: Rounded Corners 60">
            <a:extLst>
              <a:ext uri="{FF2B5EF4-FFF2-40B4-BE49-F238E27FC236}">
                <a16:creationId xmlns:a16="http://schemas.microsoft.com/office/drawing/2014/main" id="{C79EE746-CB33-4A3D-B7D0-78451BB78C25}"/>
              </a:ext>
            </a:extLst>
          </p:cNvPr>
          <p:cNvSpPr/>
          <p:nvPr/>
        </p:nvSpPr>
        <p:spPr>
          <a:xfrm>
            <a:off x="724528" y="3553397"/>
            <a:ext cx="1850852" cy="411480"/>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ALTER</a:t>
            </a:r>
          </a:p>
        </p:txBody>
      </p:sp>
      <p:sp>
        <p:nvSpPr>
          <p:cNvPr id="62" name="Rectangle: Rounded Corners 61">
            <a:extLst>
              <a:ext uri="{FF2B5EF4-FFF2-40B4-BE49-F238E27FC236}">
                <a16:creationId xmlns:a16="http://schemas.microsoft.com/office/drawing/2014/main" id="{553C5441-2405-4493-8B78-2E5F962670CE}"/>
              </a:ext>
            </a:extLst>
          </p:cNvPr>
          <p:cNvSpPr/>
          <p:nvPr/>
        </p:nvSpPr>
        <p:spPr>
          <a:xfrm>
            <a:off x="724528" y="4115330"/>
            <a:ext cx="1850852" cy="411480"/>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TRUNCATE</a:t>
            </a:r>
          </a:p>
        </p:txBody>
      </p:sp>
      <p:sp>
        <p:nvSpPr>
          <p:cNvPr id="63" name="Rectangle: Rounded Corners 62">
            <a:extLst>
              <a:ext uri="{FF2B5EF4-FFF2-40B4-BE49-F238E27FC236}">
                <a16:creationId xmlns:a16="http://schemas.microsoft.com/office/drawing/2014/main" id="{9E1A5A06-15A5-419A-AF60-3992EFFC3EBF}"/>
              </a:ext>
            </a:extLst>
          </p:cNvPr>
          <p:cNvSpPr/>
          <p:nvPr/>
        </p:nvSpPr>
        <p:spPr>
          <a:xfrm>
            <a:off x="724528" y="4677263"/>
            <a:ext cx="1850852" cy="411480"/>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DROP</a:t>
            </a:r>
          </a:p>
        </p:txBody>
      </p:sp>
    </p:spTree>
    <p:extLst>
      <p:ext uri="{BB962C8B-B14F-4D97-AF65-F5344CB8AC3E}">
        <p14:creationId xmlns:p14="http://schemas.microsoft.com/office/powerpoint/2010/main" val="327163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98C564-9EDC-4CCC-8B39-7EB9AC5AB9B1}"/>
              </a:ext>
            </a:extLst>
          </p:cNvPr>
          <p:cNvSpPr>
            <a:spLocks noGrp="1"/>
          </p:cNvSpPr>
          <p:nvPr>
            <p:ph idx="1"/>
          </p:nvPr>
        </p:nvSpPr>
        <p:spPr/>
        <p:txBody>
          <a:bodyPr/>
          <a:lstStyle/>
          <a:p>
            <a:r>
              <a:rPr lang="en-US" dirty="0"/>
              <a:t>Where Data Definitions acted on a whole table, Database Modification allows us to act on the tuples and change what data is available, or make database-wide changes to the data itself.</a:t>
            </a:r>
          </a:p>
          <a:p>
            <a:r>
              <a:rPr lang="en-US" dirty="0"/>
              <a:t>We’ll cover:</a:t>
            </a:r>
          </a:p>
          <a:p>
            <a:r>
              <a:rPr lang="en-US" dirty="0">
                <a:solidFill>
                  <a:schemeClr val="accent2"/>
                </a:solidFill>
              </a:rPr>
              <a:t>1</a:t>
            </a:r>
            <a:r>
              <a:rPr lang="en-US" dirty="0"/>
              <a:t>. </a:t>
            </a:r>
            <a:r>
              <a:rPr lang="en-US" b="1" dirty="0">
                <a:solidFill>
                  <a:schemeClr val="accent3"/>
                </a:solidFill>
              </a:rPr>
              <a:t>INSERT</a:t>
            </a:r>
            <a:r>
              <a:rPr lang="en-US" dirty="0"/>
              <a:t>: Insert rows into a table</a:t>
            </a:r>
            <a:endParaRPr lang="en-US" b="1" dirty="0">
              <a:solidFill>
                <a:schemeClr val="accent3"/>
              </a:solidFill>
            </a:endParaRPr>
          </a:p>
          <a:p>
            <a:r>
              <a:rPr lang="en-US" dirty="0">
                <a:solidFill>
                  <a:schemeClr val="accent2"/>
                </a:solidFill>
              </a:rPr>
              <a:t>2.</a:t>
            </a:r>
            <a:r>
              <a:rPr lang="en-US" dirty="0"/>
              <a:t> </a:t>
            </a:r>
            <a:r>
              <a:rPr lang="en-US" b="1" dirty="0">
                <a:solidFill>
                  <a:schemeClr val="accent3"/>
                </a:solidFill>
              </a:rPr>
              <a:t>DELETE</a:t>
            </a:r>
            <a:r>
              <a:rPr lang="en-US" dirty="0"/>
              <a:t>: Delete specific rows from a table</a:t>
            </a:r>
            <a:endParaRPr lang="en-US" b="1" dirty="0">
              <a:solidFill>
                <a:schemeClr val="accent3"/>
              </a:solidFill>
            </a:endParaRPr>
          </a:p>
          <a:p>
            <a:r>
              <a:rPr lang="en-US" dirty="0">
                <a:solidFill>
                  <a:schemeClr val="accent2"/>
                </a:solidFill>
              </a:rPr>
              <a:t>3.</a:t>
            </a:r>
            <a:r>
              <a:rPr lang="en-US" dirty="0"/>
              <a:t> </a:t>
            </a:r>
            <a:r>
              <a:rPr lang="en-US" b="1" dirty="0">
                <a:solidFill>
                  <a:schemeClr val="accent3"/>
                </a:solidFill>
              </a:rPr>
              <a:t>UPDATE</a:t>
            </a:r>
            <a:r>
              <a:rPr lang="en-US" dirty="0"/>
              <a:t>: Update values of specific columns/rows of existing tables</a:t>
            </a:r>
          </a:p>
          <a:p>
            <a:r>
              <a:rPr lang="en-US" b="1" dirty="0"/>
              <a:t>Make sure you understand your connection to your data and the power you have to make changes to the data before attempting any of these, as data can be permanently changed or lost.</a:t>
            </a:r>
          </a:p>
          <a:p>
            <a:endParaRPr lang="en-US" dirty="0">
              <a:solidFill>
                <a:schemeClr val="accent3"/>
              </a:solidFill>
            </a:endParaRPr>
          </a:p>
          <a:p>
            <a:endParaRPr lang="en-US" b="1" dirty="0">
              <a:solidFill>
                <a:schemeClr val="accent3"/>
              </a:solidFill>
            </a:endParaRPr>
          </a:p>
          <a:p>
            <a:endParaRPr lang="en-US" dirty="0"/>
          </a:p>
        </p:txBody>
      </p:sp>
      <p:sp>
        <p:nvSpPr>
          <p:cNvPr id="3" name="Title 2">
            <a:extLst>
              <a:ext uri="{FF2B5EF4-FFF2-40B4-BE49-F238E27FC236}">
                <a16:creationId xmlns:a16="http://schemas.microsoft.com/office/drawing/2014/main" id="{29025C3F-E514-4A06-AE18-1D02A27B4A97}"/>
              </a:ext>
            </a:extLst>
          </p:cNvPr>
          <p:cNvSpPr>
            <a:spLocks noGrp="1"/>
          </p:cNvSpPr>
          <p:nvPr>
            <p:ph type="title"/>
          </p:nvPr>
        </p:nvSpPr>
        <p:spPr/>
        <p:txBody>
          <a:bodyPr/>
          <a:lstStyle/>
          <a:p>
            <a:r>
              <a:rPr lang="en-US" dirty="0"/>
              <a:t>Database modification: </a:t>
            </a:r>
          </a:p>
        </p:txBody>
      </p:sp>
    </p:spTree>
    <p:extLst>
      <p:ext uri="{BB962C8B-B14F-4D97-AF65-F5344CB8AC3E}">
        <p14:creationId xmlns:p14="http://schemas.microsoft.com/office/powerpoint/2010/main" val="1747565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98C564-9EDC-4CCC-8B39-7EB9AC5AB9B1}"/>
              </a:ext>
            </a:extLst>
          </p:cNvPr>
          <p:cNvSpPr>
            <a:spLocks noGrp="1"/>
          </p:cNvSpPr>
          <p:nvPr>
            <p:ph idx="1"/>
          </p:nvPr>
        </p:nvSpPr>
        <p:spPr>
          <a:xfrm>
            <a:off x="1097280" y="1845734"/>
            <a:ext cx="10058400" cy="4023360"/>
          </a:xfrm>
        </p:spPr>
        <p:txBody>
          <a:bodyPr>
            <a:normAutofit/>
          </a:bodyPr>
          <a:lstStyle/>
          <a:p>
            <a:r>
              <a:rPr lang="en-US" sz="1600" dirty="0"/>
              <a:t>The basic form of insertion statement consists of: </a:t>
            </a:r>
          </a:p>
          <a:p>
            <a:pPr marL="544068" lvl="1" indent="-342900">
              <a:buFont typeface="+mj-lt"/>
              <a:buAutoNum type="arabicPeriod"/>
            </a:pPr>
            <a:r>
              <a:rPr lang="en-US" sz="1600" dirty="0"/>
              <a:t>The keywords INSERT INTO,</a:t>
            </a:r>
          </a:p>
          <a:p>
            <a:pPr marL="544068" lvl="1" indent="-342900">
              <a:buFont typeface="+mj-lt"/>
              <a:buAutoNum type="arabicPeriod"/>
            </a:pPr>
            <a:r>
              <a:rPr lang="en-US" sz="1600" dirty="0"/>
              <a:t> The name of a Table</a:t>
            </a:r>
          </a:p>
          <a:p>
            <a:pPr marL="544068" lvl="1" indent="-342900">
              <a:buFont typeface="+mj-lt"/>
              <a:buAutoNum type="arabicPeriod"/>
            </a:pPr>
            <a:r>
              <a:rPr lang="en-US" sz="1600" dirty="0"/>
              <a:t> A parenthesized list of attributes of the relation</a:t>
            </a:r>
          </a:p>
          <a:p>
            <a:pPr marL="544068" lvl="1" indent="-342900">
              <a:buFont typeface="+mj-lt"/>
              <a:buAutoNum type="arabicPeriod"/>
            </a:pPr>
            <a:r>
              <a:rPr lang="en-US" sz="1600" dirty="0"/>
              <a:t>The keyword VALUES</a:t>
            </a:r>
          </a:p>
          <a:p>
            <a:pPr marL="544068" lvl="1" indent="-342900">
              <a:buFont typeface="+mj-lt"/>
              <a:buAutoNum type="arabicPeriod"/>
            </a:pPr>
            <a:r>
              <a:rPr lang="en-US" sz="1600" dirty="0"/>
              <a:t>A tuple expression that is a parenthesized list of concrete values, one for each in the list</a:t>
            </a:r>
          </a:p>
          <a:p>
            <a:pPr lvl="2"/>
            <a:r>
              <a:rPr lang="en-US" sz="1600" dirty="0"/>
              <a:t>If a value is not specified in the list, the most common default is NULL unless otherwise specified</a:t>
            </a:r>
          </a:p>
          <a:p>
            <a:pPr marL="384048" lvl="2" indent="0">
              <a:buNone/>
            </a:pPr>
            <a:r>
              <a:rPr lang="en-US" sz="1600" dirty="0"/>
              <a:t>[Book]</a:t>
            </a:r>
          </a:p>
          <a:p>
            <a:pPr marL="384048" lvl="2" indent="0">
              <a:buNone/>
            </a:pPr>
            <a:endParaRPr lang="en-US" sz="1600" dirty="0"/>
          </a:p>
          <a:p>
            <a:pPr marL="384048" lvl="2" indent="0">
              <a:buNone/>
            </a:pPr>
            <a:r>
              <a:rPr lang="en-US" sz="1600" dirty="0"/>
              <a:t>Example:</a:t>
            </a:r>
          </a:p>
          <a:p>
            <a:pPr marL="384048" lvl="2" indent="0">
              <a:buNone/>
            </a:pPr>
            <a:r>
              <a:rPr lang="en-US" sz="1600" b="1" dirty="0">
                <a:solidFill>
                  <a:schemeClr val="accent3"/>
                </a:solidFill>
              </a:rPr>
              <a:t>INSERT INTO</a:t>
            </a:r>
            <a:r>
              <a:rPr lang="en-US" sz="1600" dirty="0"/>
              <a:t> Customers(</a:t>
            </a:r>
            <a:r>
              <a:rPr lang="en-US" sz="1600" dirty="0" err="1"/>
              <a:t>CustomerName</a:t>
            </a:r>
            <a:r>
              <a:rPr lang="en-US" sz="1600" dirty="0"/>
              <a:t>, </a:t>
            </a:r>
            <a:r>
              <a:rPr lang="en-US" sz="1600" dirty="0" err="1"/>
              <a:t>ContactName</a:t>
            </a:r>
            <a:r>
              <a:rPr lang="en-US" sz="1600" dirty="0"/>
              <a:t>, Address, City, </a:t>
            </a:r>
            <a:r>
              <a:rPr lang="en-US" sz="1600" dirty="0" err="1"/>
              <a:t>PostalCode</a:t>
            </a:r>
            <a:r>
              <a:rPr lang="en-US" sz="1600" dirty="0"/>
              <a:t>, Country)</a:t>
            </a:r>
          </a:p>
          <a:p>
            <a:pPr marL="384048" lvl="2" indent="0">
              <a:buNone/>
            </a:pPr>
            <a:r>
              <a:rPr lang="en-US" sz="1600" dirty="0"/>
              <a:t>VALUES ('Cardinal', 'Tom B. </a:t>
            </a:r>
            <a:r>
              <a:rPr lang="en-US" sz="1600" dirty="0" err="1"/>
              <a:t>Erichsen</a:t>
            </a:r>
            <a:r>
              <a:rPr lang="en-US" sz="1600" dirty="0"/>
              <a:t>', 'Skagen 21', 'Stavanger', '4006', 'Norway');</a:t>
            </a:r>
          </a:p>
        </p:txBody>
      </p:sp>
      <p:sp>
        <p:nvSpPr>
          <p:cNvPr id="3" name="Title 2">
            <a:extLst>
              <a:ext uri="{FF2B5EF4-FFF2-40B4-BE49-F238E27FC236}">
                <a16:creationId xmlns:a16="http://schemas.microsoft.com/office/drawing/2014/main" id="{29025C3F-E514-4A06-AE18-1D02A27B4A97}"/>
              </a:ext>
            </a:extLst>
          </p:cNvPr>
          <p:cNvSpPr>
            <a:spLocks noGrp="1"/>
          </p:cNvSpPr>
          <p:nvPr>
            <p:ph type="title"/>
          </p:nvPr>
        </p:nvSpPr>
        <p:spPr/>
        <p:txBody>
          <a:bodyPr/>
          <a:lstStyle/>
          <a:p>
            <a:r>
              <a:rPr lang="en-US" dirty="0"/>
              <a:t>Database modification: INSERT</a:t>
            </a:r>
          </a:p>
        </p:txBody>
      </p:sp>
    </p:spTree>
    <p:extLst>
      <p:ext uri="{BB962C8B-B14F-4D97-AF65-F5344CB8AC3E}">
        <p14:creationId xmlns:p14="http://schemas.microsoft.com/office/powerpoint/2010/main" val="401737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748011DF-A2A9-C34E-92DC-B4FA5292F70A}"/>
              </a:ext>
            </a:extLst>
          </p:cNvPr>
          <p:cNvSpPr txBox="1">
            <a:spLocks/>
          </p:cNvSpPr>
          <p:nvPr/>
        </p:nvSpPr>
        <p:spPr>
          <a:xfrm>
            <a:off x="1097280" y="707517"/>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About us</a:t>
            </a:r>
          </a:p>
        </p:txBody>
      </p:sp>
      <p:sp>
        <p:nvSpPr>
          <p:cNvPr id="4" name="Content Placeholder 2">
            <a:extLst>
              <a:ext uri="{FF2B5EF4-FFF2-40B4-BE49-F238E27FC236}">
                <a16:creationId xmlns:a16="http://schemas.microsoft.com/office/drawing/2014/main" id="{62FC4D55-8979-DC4B-BDE8-944569B92607}"/>
              </a:ext>
            </a:extLst>
          </p:cNvPr>
          <p:cNvSpPr txBox="1">
            <a:spLocks/>
          </p:cNvSpPr>
          <p:nvPr/>
        </p:nvSpPr>
        <p:spPr>
          <a:xfrm>
            <a:off x="1097279" y="1845733"/>
            <a:ext cx="4937760" cy="208448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Laura Tomedi</a:t>
            </a:r>
          </a:p>
          <a:p>
            <a:pPr lvl="1"/>
            <a:r>
              <a:rPr lang="en-US" dirty="0"/>
              <a:t>Epidemiologist</a:t>
            </a:r>
          </a:p>
          <a:p>
            <a:pPr lvl="1"/>
            <a:r>
              <a:rPr lang="en-US" dirty="0"/>
              <a:t>PhD in Epidemiology, MPH in Public Health</a:t>
            </a:r>
          </a:p>
          <a:p>
            <a:pPr lvl="1"/>
            <a:r>
              <a:rPr lang="en-US" dirty="0"/>
              <a:t>SQL – accidentally used through SAS:</a:t>
            </a:r>
          </a:p>
          <a:p>
            <a:pPr lvl="2"/>
            <a:r>
              <a:rPr lang="en-US" dirty="0"/>
              <a:t>Data definition language</a:t>
            </a:r>
          </a:p>
          <a:p>
            <a:pPr lvl="2"/>
            <a:r>
              <a:rPr lang="en-US" dirty="0"/>
              <a:t>Data querying</a:t>
            </a:r>
          </a:p>
          <a:p>
            <a:pPr lvl="2"/>
            <a:endParaRPr lang="en-US" dirty="0"/>
          </a:p>
        </p:txBody>
      </p:sp>
      <p:sp>
        <p:nvSpPr>
          <p:cNvPr id="5" name="Content Placeholder 3">
            <a:extLst>
              <a:ext uri="{FF2B5EF4-FFF2-40B4-BE49-F238E27FC236}">
                <a16:creationId xmlns:a16="http://schemas.microsoft.com/office/drawing/2014/main" id="{F8E4D1C6-9D73-524C-80E3-8CFB8C81664A}"/>
              </a:ext>
            </a:extLst>
          </p:cNvPr>
          <p:cNvSpPr txBox="1">
            <a:spLocks/>
          </p:cNvSpPr>
          <p:nvPr/>
        </p:nvSpPr>
        <p:spPr>
          <a:xfrm>
            <a:off x="6217920" y="1845735"/>
            <a:ext cx="5292762" cy="21388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Inese B</a:t>
            </a:r>
            <a:r>
              <a:rPr lang="lv-LV" dirty="0"/>
              <a:t>ērziņa</a:t>
            </a:r>
            <a:endParaRPr lang="en-US" dirty="0"/>
          </a:p>
          <a:p>
            <a:pPr lvl="1"/>
            <a:r>
              <a:rPr lang="en-US" dirty="0"/>
              <a:t>Data Manager</a:t>
            </a:r>
          </a:p>
          <a:p>
            <a:pPr lvl="1"/>
            <a:r>
              <a:rPr lang="en-US" dirty="0"/>
              <a:t>PhD in Mathematics</a:t>
            </a:r>
          </a:p>
          <a:p>
            <a:pPr lvl="1"/>
            <a:r>
              <a:rPr lang="en-US" dirty="0"/>
              <a:t>SQL:</a:t>
            </a:r>
          </a:p>
          <a:p>
            <a:pPr lvl="2"/>
            <a:r>
              <a:rPr lang="en-US" dirty="0"/>
              <a:t>Data querying for analysis and data warehouse solutions</a:t>
            </a:r>
          </a:p>
          <a:p>
            <a:pPr lvl="2"/>
            <a:r>
              <a:rPr lang="en-US" dirty="0"/>
              <a:t>Data definition language (within SAS)</a:t>
            </a:r>
          </a:p>
          <a:p>
            <a:pPr lvl="1"/>
            <a:endParaRPr lang="en-US" dirty="0"/>
          </a:p>
        </p:txBody>
      </p:sp>
      <p:sp>
        <p:nvSpPr>
          <p:cNvPr id="6" name="Content Placeholder 2">
            <a:extLst>
              <a:ext uri="{FF2B5EF4-FFF2-40B4-BE49-F238E27FC236}">
                <a16:creationId xmlns:a16="http://schemas.microsoft.com/office/drawing/2014/main" id="{412801C0-3090-4554-B435-604A45B985B3}"/>
              </a:ext>
            </a:extLst>
          </p:cNvPr>
          <p:cNvSpPr txBox="1">
            <a:spLocks/>
          </p:cNvSpPr>
          <p:nvPr/>
        </p:nvSpPr>
        <p:spPr>
          <a:xfrm>
            <a:off x="1097280" y="3939181"/>
            <a:ext cx="4937760" cy="213888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Brianna Mulligan</a:t>
            </a:r>
          </a:p>
          <a:p>
            <a:pPr lvl="1"/>
            <a:r>
              <a:rPr lang="en-US" dirty="0"/>
              <a:t>Programmer Analyst</a:t>
            </a:r>
          </a:p>
          <a:p>
            <a:pPr lvl="1"/>
            <a:r>
              <a:rPr lang="en-US" dirty="0"/>
              <a:t>MSc in Computer Science</a:t>
            </a:r>
          </a:p>
          <a:p>
            <a:pPr lvl="1"/>
            <a:r>
              <a:rPr lang="en-US" dirty="0"/>
              <a:t>SQL:</a:t>
            </a:r>
          </a:p>
          <a:p>
            <a:pPr lvl="2"/>
            <a:r>
              <a:rPr lang="en-US" dirty="0"/>
              <a:t>Database creation </a:t>
            </a:r>
          </a:p>
          <a:p>
            <a:pPr lvl="2"/>
            <a:r>
              <a:rPr lang="en-US" dirty="0"/>
              <a:t>Data maintenance</a:t>
            </a:r>
          </a:p>
          <a:p>
            <a:pPr lvl="2"/>
            <a:r>
              <a:rPr lang="en-US" dirty="0"/>
              <a:t>Data querying</a:t>
            </a:r>
          </a:p>
          <a:p>
            <a:pPr lvl="1"/>
            <a:endParaRPr lang="en-US" dirty="0"/>
          </a:p>
          <a:p>
            <a:pPr lvl="1"/>
            <a:endParaRPr lang="en-US" dirty="0"/>
          </a:p>
        </p:txBody>
      </p:sp>
      <p:sp>
        <p:nvSpPr>
          <p:cNvPr id="7" name="Content Placeholder 3">
            <a:extLst>
              <a:ext uri="{FF2B5EF4-FFF2-40B4-BE49-F238E27FC236}">
                <a16:creationId xmlns:a16="http://schemas.microsoft.com/office/drawing/2014/main" id="{F7D0F727-F442-4563-8344-B67F84D86980}"/>
              </a:ext>
            </a:extLst>
          </p:cNvPr>
          <p:cNvSpPr txBox="1">
            <a:spLocks/>
          </p:cNvSpPr>
          <p:nvPr/>
        </p:nvSpPr>
        <p:spPr>
          <a:xfrm>
            <a:off x="6217920" y="3867464"/>
            <a:ext cx="4937760" cy="21388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Scott Gunn</a:t>
            </a:r>
          </a:p>
          <a:p>
            <a:pPr lvl="1"/>
            <a:r>
              <a:rPr lang="en-US" dirty="0"/>
              <a:t>REDI Data Team Lead</a:t>
            </a:r>
          </a:p>
          <a:p>
            <a:pPr lvl="1"/>
            <a:r>
              <a:rPr lang="en-US" dirty="0"/>
              <a:t>MS in Anthropology</a:t>
            </a:r>
          </a:p>
          <a:p>
            <a:pPr lvl="1"/>
            <a:r>
              <a:rPr lang="en-US" dirty="0"/>
              <a:t>SQL:</a:t>
            </a:r>
          </a:p>
          <a:p>
            <a:pPr lvl="2"/>
            <a:r>
              <a:rPr lang="en-US" dirty="0"/>
              <a:t>Data infrastructure architect</a:t>
            </a:r>
          </a:p>
          <a:p>
            <a:pPr lvl="2"/>
            <a:r>
              <a:rPr lang="en-US" dirty="0"/>
              <a:t>Database creation </a:t>
            </a:r>
          </a:p>
          <a:p>
            <a:pPr lvl="2"/>
            <a:r>
              <a:rPr lang="en-US" dirty="0"/>
              <a:t>Data maintenance</a:t>
            </a:r>
          </a:p>
          <a:p>
            <a:pPr lvl="2"/>
            <a:r>
              <a:rPr lang="en-US" dirty="0"/>
              <a:t>Data querying</a:t>
            </a:r>
          </a:p>
          <a:p>
            <a:pPr lvl="2"/>
            <a:endParaRPr lang="en-US" dirty="0"/>
          </a:p>
        </p:txBody>
      </p:sp>
    </p:spTree>
    <p:extLst>
      <p:ext uri="{BB962C8B-B14F-4D97-AF65-F5344CB8AC3E}">
        <p14:creationId xmlns:p14="http://schemas.microsoft.com/office/powerpoint/2010/main" val="2534154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98C564-9EDC-4CCC-8B39-7EB9AC5AB9B1}"/>
              </a:ext>
            </a:extLst>
          </p:cNvPr>
          <p:cNvSpPr>
            <a:spLocks noGrp="1"/>
          </p:cNvSpPr>
          <p:nvPr>
            <p:ph idx="1"/>
          </p:nvPr>
        </p:nvSpPr>
        <p:spPr/>
        <p:txBody>
          <a:bodyPr/>
          <a:lstStyle/>
          <a:p>
            <a:r>
              <a:rPr lang="en-US" dirty="0"/>
              <a:t>A deletion statement consists of</a:t>
            </a:r>
          </a:p>
          <a:p>
            <a:pPr marL="457200" indent="-457200">
              <a:buFont typeface="+mj-lt"/>
              <a:buAutoNum type="arabicPeriod"/>
            </a:pPr>
            <a:r>
              <a:rPr lang="en-US" dirty="0"/>
              <a:t>The keywords DELETE FROM</a:t>
            </a:r>
          </a:p>
          <a:p>
            <a:pPr marL="457200" indent="-457200">
              <a:buFont typeface="+mj-lt"/>
              <a:buAutoNum type="arabicPeriod"/>
            </a:pPr>
            <a:r>
              <a:rPr lang="en-US" dirty="0"/>
              <a:t>The name of relation</a:t>
            </a:r>
          </a:p>
          <a:p>
            <a:pPr marL="457200" indent="-457200">
              <a:buFont typeface="+mj-lt"/>
              <a:buAutoNum type="arabicPeriod"/>
            </a:pPr>
            <a:r>
              <a:rPr lang="en-US" dirty="0"/>
              <a:t>The keyword WHERE</a:t>
            </a:r>
          </a:p>
          <a:p>
            <a:pPr marL="457200" indent="-457200">
              <a:buFont typeface="+mj-lt"/>
              <a:buAutoNum type="arabicPeriod"/>
            </a:pPr>
            <a:r>
              <a:rPr lang="en-US" dirty="0"/>
              <a:t>A condition </a:t>
            </a:r>
          </a:p>
          <a:p>
            <a:pPr marL="0" indent="0">
              <a:buNone/>
            </a:pPr>
            <a:r>
              <a:rPr lang="en-US" dirty="0"/>
              <a:t>[Book]</a:t>
            </a:r>
          </a:p>
          <a:p>
            <a:pPr marL="0" indent="0">
              <a:buNone/>
            </a:pPr>
            <a:r>
              <a:rPr lang="en-US" dirty="0"/>
              <a:t>Ex.</a:t>
            </a:r>
          </a:p>
          <a:p>
            <a:pPr marL="0" indent="0">
              <a:buNone/>
            </a:pPr>
            <a:r>
              <a:rPr lang="en-US" dirty="0"/>
              <a:t>DELETE FROM Employees WHERE </a:t>
            </a:r>
            <a:r>
              <a:rPr lang="en-US" dirty="0" err="1"/>
              <a:t>EmployeeID</a:t>
            </a:r>
            <a:r>
              <a:rPr lang="en-US" dirty="0"/>
              <a:t>&lt;2</a:t>
            </a:r>
          </a:p>
          <a:p>
            <a:pPr marL="0" indent="0">
              <a:buNone/>
            </a:pPr>
            <a:r>
              <a:rPr lang="en-US" dirty="0"/>
              <a:t>Would remove the rows where </a:t>
            </a:r>
            <a:r>
              <a:rPr lang="en-US" dirty="0" err="1"/>
              <a:t>EmployeeID</a:t>
            </a:r>
            <a:r>
              <a:rPr lang="en-US" dirty="0"/>
              <a:t> is 1</a:t>
            </a:r>
          </a:p>
        </p:txBody>
      </p:sp>
      <p:sp>
        <p:nvSpPr>
          <p:cNvPr id="3" name="Title 2">
            <a:extLst>
              <a:ext uri="{FF2B5EF4-FFF2-40B4-BE49-F238E27FC236}">
                <a16:creationId xmlns:a16="http://schemas.microsoft.com/office/drawing/2014/main" id="{29025C3F-E514-4A06-AE18-1D02A27B4A97}"/>
              </a:ext>
            </a:extLst>
          </p:cNvPr>
          <p:cNvSpPr>
            <a:spLocks noGrp="1"/>
          </p:cNvSpPr>
          <p:nvPr>
            <p:ph type="title"/>
          </p:nvPr>
        </p:nvSpPr>
        <p:spPr/>
        <p:txBody>
          <a:bodyPr/>
          <a:lstStyle/>
          <a:p>
            <a:r>
              <a:rPr lang="en-US" dirty="0"/>
              <a:t>Database modification: DELETE </a:t>
            </a:r>
          </a:p>
        </p:txBody>
      </p:sp>
    </p:spTree>
    <p:extLst>
      <p:ext uri="{BB962C8B-B14F-4D97-AF65-F5344CB8AC3E}">
        <p14:creationId xmlns:p14="http://schemas.microsoft.com/office/powerpoint/2010/main" val="1574459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98C564-9EDC-4CCC-8B39-7EB9AC5AB9B1}"/>
              </a:ext>
            </a:extLst>
          </p:cNvPr>
          <p:cNvSpPr>
            <a:spLocks noGrp="1"/>
          </p:cNvSpPr>
          <p:nvPr>
            <p:ph idx="1"/>
          </p:nvPr>
        </p:nvSpPr>
        <p:spPr/>
        <p:txBody>
          <a:bodyPr>
            <a:normAutofit lnSpcReduction="10000"/>
          </a:bodyPr>
          <a:lstStyle/>
          <a:p>
            <a:pPr marL="0" indent="0">
              <a:buNone/>
            </a:pPr>
            <a:r>
              <a:rPr lang="en-US" dirty="0"/>
              <a:t>An UPDATE in SQL is a kind of change to the database: one or more topics that already exist in the database have some of their components changed. </a:t>
            </a:r>
            <a:br>
              <a:rPr lang="en-US" dirty="0"/>
            </a:br>
            <a:r>
              <a:rPr lang="en-US" dirty="0"/>
              <a:t>Form:</a:t>
            </a:r>
          </a:p>
          <a:p>
            <a:pPr marL="457200" indent="-457200">
              <a:buFont typeface="+mj-lt"/>
              <a:buAutoNum type="arabicPeriod"/>
            </a:pPr>
            <a:r>
              <a:rPr lang="en-US" sz="1600" dirty="0"/>
              <a:t>The keyword UPDATE</a:t>
            </a:r>
          </a:p>
          <a:p>
            <a:pPr marL="457200" indent="-457200">
              <a:buFont typeface="+mj-lt"/>
              <a:buAutoNum type="arabicPeriod"/>
            </a:pPr>
            <a:r>
              <a:rPr lang="en-US" sz="1600" dirty="0"/>
              <a:t>A relation name </a:t>
            </a:r>
          </a:p>
          <a:p>
            <a:pPr marL="457200" indent="-457200">
              <a:buFont typeface="+mj-lt"/>
              <a:buAutoNum type="arabicPeriod"/>
            </a:pPr>
            <a:r>
              <a:rPr lang="en-US" sz="1600" dirty="0"/>
              <a:t>The keyword SET</a:t>
            </a:r>
          </a:p>
          <a:p>
            <a:pPr marL="457200" indent="-457200">
              <a:buFont typeface="+mj-lt"/>
              <a:buAutoNum type="arabicPeriod"/>
            </a:pPr>
            <a:r>
              <a:rPr lang="en-US" sz="1600" dirty="0"/>
              <a:t>A list of formulas that each set an attribute of the relation equal to the value of an expression or constant</a:t>
            </a:r>
          </a:p>
          <a:p>
            <a:pPr marL="457200" indent="-457200">
              <a:buFont typeface="+mj-lt"/>
              <a:buAutoNum type="arabicPeriod"/>
            </a:pPr>
            <a:r>
              <a:rPr lang="en-US" sz="1600" dirty="0"/>
              <a:t>The keyword WHRE</a:t>
            </a:r>
          </a:p>
          <a:p>
            <a:pPr marL="457200" indent="-457200">
              <a:buFont typeface="+mj-lt"/>
              <a:buAutoNum type="arabicPeriod"/>
            </a:pPr>
            <a:r>
              <a:rPr lang="en-US" sz="1600" dirty="0"/>
              <a:t>A condition</a:t>
            </a:r>
          </a:p>
          <a:p>
            <a:pPr marL="0" indent="0">
              <a:buNone/>
            </a:pPr>
            <a:r>
              <a:rPr lang="en-US" sz="1600" dirty="0"/>
              <a:t>Example:</a:t>
            </a:r>
          </a:p>
          <a:p>
            <a:pPr marL="0" indent="0">
              <a:buNone/>
            </a:pPr>
            <a:r>
              <a:rPr lang="en-US" sz="1600" dirty="0"/>
              <a:t>UPDATE Employees SET </a:t>
            </a:r>
            <a:r>
              <a:rPr lang="en-US" sz="1600" dirty="0" err="1"/>
              <a:t>ReportsTo</a:t>
            </a:r>
            <a:r>
              <a:rPr lang="en-US" sz="1600" dirty="0"/>
              <a:t>=5 WHERE </a:t>
            </a:r>
            <a:r>
              <a:rPr lang="en-US" sz="1600" dirty="0" err="1"/>
              <a:t>ReportsTo</a:t>
            </a:r>
            <a:r>
              <a:rPr lang="en-US" sz="1600" dirty="0"/>
              <a:t>=2 </a:t>
            </a:r>
          </a:p>
          <a:p>
            <a:pPr marL="0" indent="0">
              <a:buNone/>
            </a:pPr>
            <a:endParaRPr lang="en-US" sz="1600" dirty="0"/>
          </a:p>
        </p:txBody>
      </p:sp>
      <p:sp>
        <p:nvSpPr>
          <p:cNvPr id="3" name="Title 2">
            <a:extLst>
              <a:ext uri="{FF2B5EF4-FFF2-40B4-BE49-F238E27FC236}">
                <a16:creationId xmlns:a16="http://schemas.microsoft.com/office/drawing/2014/main" id="{29025C3F-E514-4A06-AE18-1D02A27B4A97}"/>
              </a:ext>
            </a:extLst>
          </p:cNvPr>
          <p:cNvSpPr>
            <a:spLocks noGrp="1"/>
          </p:cNvSpPr>
          <p:nvPr>
            <p:ph type="title"/>
          </p:nvPr>
        </p:nvSpPr>
        <p:spPr/>
        <p:txBody>
          <a:bodyPr/>
          <a:lstStyle/>
          <a:p>
            <a:r>
              <a:rPr lang="en-US" dirty="0"/>
              <a:t>Database modification: UPDATE</a:t>
            </a:r>
          </a:p>
        </p:txBody>
      </p:sp>
    </p:spTree>
    <p:extLst>
      <p:ext uri="{BB962C8B-B14F-4D97-AF65-F5344CB8AC3E}">
        <p14:creationId xmlns:p14="http://schemas.microsoft.com/office/powerpoint/2010/main" val="2746800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416A32-8E57-408F-9C07-8E9BFD42D129}"/>
              </a:ext>
            </a:extLst>
          </p:cNvPr>
          <p:cNvSpPr>
            <a:spLocks noGrp="1"/>
          </p:cNvSpPr>
          <p:nvPr>
            <p:ph idx="1"/>
          </p:nvPr>
        </p:nvSpPr>
        <p:spPr/>
        <p:txBody>
          <a:bodyPr/>
          <a:lstStyle/>
          <a:p>
            <a:r>
              <a:rPr lang="en-US" dirty="0"/>
              <a:t>Relations that are defined with a CREATE TABLE statement actually exist in the database. That is, an SQL system stores tables in some physical organization. </a:t>
            </a:r>
            <a:r>
              <a:rPr lang="en-US" dirty="0" err="1"/>
              <a:t>Thev</a:t>
            </a:r>
            <a:r>
              <a:rPr lang="en-US" dirty="0"/>
              <a:t> are persistent, in the sense that they can be expected to persist indefinitely and not to change unless they are explicitly told to change by an INSERT or one of the other modification statements.</a:t>
            </a:r>
          </a:p>
          <a:p>
            <a:r>
              <a:rPr lang="en-US" dirty="0"/>
              <a:t>There is another class of SQL relations called views: that do not persist physically. Rather, they are defined by an expression much like a query. Views, in turn, can be queried as if they existed physically, and in some cases, we can modify views.</a:t>
            </a:r>
          </a:p>
          <a:p>
            <a:r>
              <a:rPr lang="en-US" dirty="0"/>
              <a:t>   [Book]</a:t>
            </a:r>
          </a:p>
          <a:p>
            <a:endParaRPr lang="en-US" dirty="0"/>
          </a:p>
        </p:txBody>
      </p:sp>
      <p:sp>
        <p:nvSpPr>
          <p:cNvPr id="3" name="Title 2">
            <a:extLst>
              <a:ext uri="{FF2B5EF4-FFF2-40B4-BE49-F238E27FC236}">
                <a16:creationId xmlns:a16="http://schemas.microsoft.com/office/drawing/2014/main" id="{965A4895-C2E0-4E53-9E9B-415AFE5CB10F}"/>
              </a:ext>
            </a:extLst>
          </p:cNvPr>
          <p:cNvSpPr>
            <a:spLocks noGrp="1"/>
          </p:cNvSpPr>
          <p:nvPr>
            <p:ph type="title"/>
          </p:nvPr>
        </p:nvSpPr>
        <p:spPr/>
        <p:txBody>
          <a:bodyPr/>
          <a:lstStyle/>
          <a:p>
            <a:r>
              <a:rPr lang="en-US" dirty="0"/>
              <a:t>Views: What are they are</a:t>
            </a:r>
          </a:p>
        </p:txBody>
      </p:sp>
    </p:spTree>
    <p:extLst>
      <p:ext uri="{BB962C8B-B14F-4D97-AF65-F5344CB8AC3E}">
        <p14:creationId xmlns:p14="http://schemas.microsoft.com/office/powerpoint/2010/main" val="1946400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083A4B-8CED-402E-B4D8-3B9EEB1DEA9C}"/>
              </a:ext>
            </a:extLst>
          </p:cNvPr>
          <p:cNvSpPr>
            <a:spLocks noGrp="1"/>
          </p:cNvSpPr>
          <p:nvPr>
            <p:ph idx="1"/>
          </p:nvPr>
        </p:nvSpPr>
        <p:spPr/>
        <p:txBody>
          <a:bodyPr>
            <a:normAutofit/>
          </a:bodyPr>
          <a:lstStyle/>
          <a:p>
            <a:r>
              <a:rPr lang="en-US" dirty="0"/>
              <a:t>The simplest form of view definition is </a:t>
            </a:r>
          </a:p>
          <a:p>
            <a:r>
              <a:rPr lang="en-US" dirty="0"/>
              <a:t>1. The keywords CREATE VIEW, </a:t>
            </a:r>
          </a:p>
          <a:p>
            <a:r>
              <a:rPr lang="en-US" dirty="0"/>
              <a:t>2. The name of the view</a:t>
            </a:r>
          </a:p>
          <a:p>
            <a:r>
              <a:rPr lang="en-US" dirty="0"/>
              <a:t>3. The keyword AS, and </a:t>
            </a:r>
          </a:p>
          <a:p>
            <a:r>
              <a:rPr lang="en-US" dirty="0"/>
              <a:t>4. A query Q. This query is the definition of the view. Any time we query emphasize that a relation is stored, rather than a view, we shall sometimes the view, SQL behaves as if Q were executed at that time and the query were applied to the relation produced by Q.</a:t>
            </a:r>
          </a:p>
          <a:p>
            <a:r>
              <a:rPr lang="en-US" dirty="0"/>
              <a:t>[Book]</a:t>
            </a:r>
          </a:p>
          <a:p>
            <a:r>
              <a:rPr lang="en-US" dirty="0"/>
              <a:t>CREATE VIEW </a:t>
            </a:r>
            <a:r>
              <a:rPr lang="en-US" dirty="0" err="1"/>
              <a:t>v_name</a:t>
            </a:r>
            <a:r>
              <a:rPr lang="en-US" dirty="0"/>
              <a:t> AS </a:t>
            </a:r>
            <a:r>
              <a:rPr lang="en-US" dirty="0" err="1"/>
              <a:t>v_definition</a:t>
            </a:r>
            <a:endParaRPr lang="en-US" dirty="0"/>
          </a:p>
        </p:txBody>
      </p:sp>
      <p:sp>
        <p:nvSpPr>
          <p:cNvPr id="3" name="Title 2">
            <a:extLst>
              <a:ext uri="{FF2B5EF4-FFF2-40B4-BE49-F238E27FC236}">
                <a16:creationId xmlns:a16="http://schemas.microsoft.com/office/drawing/2014/main" id="{74ABAF67-4D80-465E-8FA8-8FAE83FF35FD}"/>
              </a:ext>
            </a:extLst>
          </p:cNvPr>
          <p:cNvSpPr>
            <a:spLocks noGrp="1"/>
          </p:cNvSpPr>
          <p:nvPr>
            <p:ph type="title"/>
          </p:nvPr>
        </p:nvSpPr>
        <p:spPr/>
        <p:txBody>
          <a:bodyPr/>
          <a:lstStyle/>
          <a:p>
            <a:r>
              <a:rPr lang="en-US" dirty="0"/>
              <a:t>Views: How to use</a:t>
            </a:r>
          </a:p>
        </p:txBody>
      </p:sp>
    </p:spTree>
    <p:extLst>
      <p:ext uri="{BB962C8B-B14F-4D97-AF65-F5344CB8AC3E}">
        <p14:creationId xmlns:p14="http://schemas.microsoft.com/office/powerpoint/2010/main" val="2082616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C1413C-6BFC-4AE0-8006-C181A6A0F99A}"/>
              </a:ext>
            </a:extLst>
          </p:cNvPr>
          <p:cNvSpPr>
            <a:spLocks noGrp="1"/>
          </p:cNvSpPr>
          <p:nvPr>
            <p:ph idx="1"/>
          </p:nvPr>
        </p:nvSpPr>
        <p:spPr/>
        <p:txBody>
          <a:bodyPr/>
          <a:lstStyle/>
          <a:p>
            <a:pPr marL="457200" indent="-457200">
              <a:buFont typeface="+mj-lt"/>
              <a:buAutoNum type="arabicPeriod"/>
            </a:pPr>
            <a:br>
              <a:rPr lang="en-US" dirty="0"/>
            </a:br>
            <a:r>
              <a:rPr lang="en-US" dirty="0"/>
              <a:t>Always focus on Correctness, Readability, and then Optimization</a:t>
            </a:r>
          </a:p>
          <a:p>
            <a:pPr marL="457200" indent="-457200">
              <a:buFont typeface="+mj-lt"/>
              <a:buAutoNum type="arabicPeriod"/>
            </a:pPr>
            <a:r>
              <a:rPr lang="en-US" dirty="0"/>
              <a:t>Use the most specific dataset possible for the goals of your query</a:t>
            </a:r>
          </a:p>
          <a:p>
            <a:pPr marL="457200" indent="-457200">
              <a:buFont typeface="+mj-lt"/>
              <a:buAutoNum type="arabicPeriod"/>
            </a:pPr>
            <a:r>
              <a:rPr lang="en-US" dirty="0"/>
              <a:t>Know your data, know your access</a:t>
            </a:r>
          </a:p>
          <a:p>
            <a:pPr marL="457200" indent="-457200">
              <a:buFont typeface="+mj-lt"/>
              <a:buAutoNum type="arabicPeriod"/>
            </a:pPr>
            <a:r>
              <a:rPr lang="en-US" dirty="0"/>
              <a:t>When developing a query, think about the list we used earlier in the practice questions</a:t>
            </a:r>
          </a:p>
          <a:p>
            <a:pPr marL="457200" indent="-457200">
              <a:buFont typeface="+mj-lt"/>
              <a:buAutoNum type="arabicPeriod"/>
            </a:pPr>
            <a:r>
              <a:rPr lang="en-US" dirty="0"/>
              <a:t>Document your choices</a:t>
            </a:r>
          </a:p>
          <a:p>
            <a:pPr marL="0" indent="0">
              <a:buNone/>
            </a:pPr>
            <a:r>
              <a:rPr lang="en-US" dirty="0"/>
              <a:t>For more: https://www.metabase.com/learn/sql-questions/sql-best-practices</a:t>
            </a:r>
          </a:p>
          <a:p>
            <a:endParaRPr lang="en-US" dirty="0"/>
          </a:p>
        </p:txBody>
      </p:sp>
      <p:sp>
        <p:nvSpPr>
          <p:cNvPr id="3" name="Title 2">
            <a:extLst>
              <a:ext uri="{FF2B5EF4-FFF2-40B4-BE49-F238E27FC236}">
                <a16:creationId xmlns:a16="http://schemas.microsoft.com/office/drawing/2014/main" id="{767A6E63-025F-4DCB-9A32-5D58900C0E09}"/>
              </a:ext>
            </a:extLst>
          </p:cNvPr>
          <p:cNvSpPr>
            <a:spLocks noGrp="1"/>
          </p:cNvSpPr>
          <p:nvPr>
            <p:ph type="title"/>
          </p:nvPr>
        </p:nvSpPr>
        <p:spPr/>
        <p:txBody>
          <a:bodyPr/>
          <a:lstStyle/>
          <a:p>
            <a:r>
              <a:rPr lang="en-US" dirty="0"/>
              <a:t>Best practices</a:t>
            </a:r>
          </a:p>
        </p:txBody>
      </p:sp>
    </p:spTree>
    <p:extLst>
      <p:ext uri="{BB962C8B-B14F-4D97-AF65-F5344CB8AC3E}">
        <p14:creationId xmlns:p14="http://schemas.microsoft.com/office/powerpoint/2010/main" val="4180325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C39D2B-906C-4CD6-B19B-29A3A18B7D43}"/>
              </a:ext>
            </a:extLst>
          </p:cNvPr>
          <p:cNvSpPr>
            <a:spLocks noGrp="1"/>
          </p:cNvSpPr>
          <p:nvPr>
            <p:ph idx="1"/>
          </p:nvPr>
        </p:nvSpPr>
        <p:spPr/>
        <p:txBody>
          <a:bodyPr/>
          <a:lstStyle/>
          <a:p>
            <a:r>
              <a:rPr lang="en-US" dirty="0"/>
              <a:t>When should you use SQL?</a:t>
            </a:r>
          </a:p>
          <a:p>
            <a:r>
              <a:rPr lang="en-US" dirty="0"/>
              <a:t>When you need to maintain and access bulk data from a database</a:t>
            </a:r>
          </a:p>
          <a:p>
            <a:endParaRPr lang="en-US" dirty="0"/>
          </a:p>
          <a:p>
            <a:r>
              <a:rPr lang="en-US" dirty="0"/>
              <a:t>When should you use R or another programming language?</a:t>
            </a:r>
          </a:p>
          <a:p>
            <a:r>
              <a:rPr lang="en-US" dirty="0"/>
              <a:t>When you need to do statistical analysis or visualization</a:t>
            </a:r>
            <a:br>
              <a:rPr lang="en-US" dirty="0"/>
            </a:br>
            <a:br>
              <a:rPr lang="en-US" dirty="0"/>
            </a:br>
            <a:r>
              <a:rPr lang="en-US" dirty="0"/>
              <a:t>They have a lot of overlap and can be used together well. Consider using SQL to get access to the data you need for analysis, and R for performing the analysis. </a:t>
            </a:r>
          </a:p>
        </p:txBody>
      </p:sp>
      <p:sp>
        <p:nvSpPr>
          <p:cNvPr id="3" name="Title 2">
            <a:extLst>
              <a:ext uri="{FF2B5EF4-FFF2-40B4-BE49-F238E27FC236}">
                <a16:creationId xmlns:a16="http://schemas.microsoft.com/office/drawing/2014/main" id="{E3A10053-BE2D-4AA0-9911-DC115B1F9D4A}"/>
              </a:ext>
            </a:extLst>
          </p:cNvPr>
          <p:cNvSpPr>
            <a:spLocks noGrp="1"/>
          </p:cNvSpPr>
          <p:nvPr>
            <p:ph type="title"/>
          </p:nvPr>
        </p:nvSpPr>
        <p:spPr/>
        <p:txBody>
          <a:bodyPr/>
          <a:lstStyle/>
          <a:p>
            <a:r>
              <a:rPr lang="en-US" dirty="0"/>
              <a:t>When is SQL the right tool?</a:t>
            </a:r>
          </a:p>
        </p:txBody>
      </p:sp>
    </p:spTree>
    <p:extLst>
      <p:ext uri="{BB962C8B-B14F-4D97-AF65-F5344CB8AC3E}">
        <p14:creationId xmlns:p14="http://schemas.microsoft.com/office/powerpoint/2010/main" val="2597610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6F855C-E69D-4399-B62D-31FE7CC478BC}"/>
              </a:ext>
            </a:extLst>
          </p:cNvPr>
          <p:cNvSpPr>
            <a:spLocks noGrp="1"/>
          </p:cNvSpPr>
          <p:nvPr>
            <p:ph idx="1"/>
          </p:nvPr>
        </p:nvSpPr>
        <p:spPr/>
        <p:txBody>
          <a:bodyPr/>
          <a:lstStyle/>
          <a:p>
            <a:r>
              <a:rPr lang="en-US" dirty="0">
                <a:hlinkClick r:id="rId2"/>
              </a:rPr>
              <a:t>https://www.red-gate.com/simple-talk/databases/sql-server/bi-sql-server/making-data-analytics-simpler-sql-server-and-r/</a:t>
            </a:r>
          </a:p>
          <a:p>
            <a:r>
              <a:rPr lang="en-US" dirty="0">
                <a:hlinkClick r:id="rId2"/>
              </a:rPr>
              <a:t>https://chanmingman.wordpress.com/2018/08/31/r-accessing-sql-server-northwind-table-column/</a:t>
            </a:r>
            <a:endParaRPr lang="en-US" dirty="0"/>
          </a:p>
          <a:p>
            <a:r>
              <a:rPr lang="en-US" dirty="0"/>
              <a:t>https://stackoverflow.com/questions/15403469/how-can-i-install-the-northwind-database-into-sql-server-local-db</a:t>
            </a:r>
          </a:p>
        </p:txBody>
      </p:sp>
      <p:sp>
        <p:nvSpPr>
          <p:cNvPr id="3" name="Title 2">
            <a:extLst>
              <a:ext uri="{FF2B5EF4-FFF2-40B4-BE49-F238E27FC236}">
                <a16:creationId xmlns:a16="http://schemas.microsoft.com/office/drawing/2014/main" id="{B539B740-D6FA-4F36-AEE1-E07DB4D9B898}"/>
              </a:ext>
            </a:extLst>
          </p:cNvPr>
          <p:cNvSpPr>
            <a:spLocks noGrp="1"/>
          </p:cNvSpPr>
          <p:nvPr>
            <p:ph type="title"/>
          </p:nvPr>
        </p:nvSpPr>
        <p:spPr/>
        <p:txBody>
          <a:bodyPr/>
          <a:lstStyle/>
          <a:p>
            <a:r>
              <a:rPr lang="en-US" dirty="0"/>
              <a:t>R </a:t>
            </a:r>
            <a:r>
              <a:rPr lang="en-US" dirty="0" err="1"/>
              <a:t>SQLServer</a:t>
            </a:r>
            <a:r>
              <a:rPr lang="en-US" dirty="0"/>
              <a:t> examples</a:t>
            </a:r>
          </a:p>
        </p:txBody>
      </p:sp>
    </p:spTree>
    <p:extLst>
      <p:ext uri="{BB962C8B-B14F-4D97-AF65-F5344CB8AC3E}">
        <p14:creationId xmlns:p14="http://schemas.microsoft.com/office/powerpoint/2010/main" val="1499071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0569F3-1E79-49CC-91B8-DE5D3AF2252F}"/>
              </a:ext>
            </a:extLst>
          </p:cNvPr>
          <p:cNvSpPr>
            <a:spLocks noGrp="1"/>
          </p:cNvSpPr>
          <p:nvPr>
            <p:ph idx="1"/>
          </p:nvPr>
        </p:nvSpPr>
        <p:spPr/>
        <p:txBody>
          <a:bodyPr>
            <a:normAutofit lnSpcReduction="10000"/>
          </a:bodyPr>
          <a:lstStyle/>
          <a:p>
            <a:r>
              <a:rPr lang="en-US" dirty="0"/>
              <a:t>The manuals for your given version of SQL online are always helpful</a:t>
            </a:r>
          </a:p>
          <a:p>
            <a:pPr marL="457200" indent="-457200">
              <a:buFont typeface="+mj-lt"/>
              <a:buAutoNum type="arabicPeriod"/>
            </a:pPr>
            <a:r>
              <a:rPr lang="en-US" dirty="0"/>
              <a:t>W3 schools: </a:t>
            </a:r>
            <a:r>
              <a:rPr lang="en-US" dirty="0">
                <a:hlinkClick r:id="rId2"/>
              </a:rPr>
              <a:t>https://www.w3schools.com/sql/</a:t>
            </a:r>
            <a:endParaRPr lang="en-US" dirty="0"/>
          </a:p>
          <a:p>
            <a:pPr marL="457200" indent="-457200">
              <a:buFont typeface="+mj-lt"/>
              <a:buAutoNum type="arabicPeriod"/>
            </a:pPr>
            <a:r>
              <a:rPr lang="en-US" dirty="0" err="1"/>
              <a:t>SQLZoo</a:t>
            </a:r>
            <a:r>
              <a:rPr lang="en-US" dirty="0"/>
              <a:t>: </a:t>
            </a:r>
            <a:r>
              <a:rPr lang="en-US" dirty="0">
                <a:hlinkClick r:id="rId3"/>
              </a:rPr>
              <a:t>https://sqlzoo.net/wiki/SQL_Tutorial</a:t>
            </a:r>
            <a:endParaRPr lang="en-US" dirty="0"/>
          </a:p>
          <a:p>
            <a:pPr marL="457200" indent="-457200">
              <a:buFont typeface="+mj-lt"/>
              <a:buAutoNum type="arabicPeriod"/>
            </a:pPr>
            <a:r>
              <a:rPr lang="en-US" dirty="0" err="1"/>
              <a:t>Codeacademy</a:t>
            </a:r>
            <a:r>
              <a:rPr lang="en-US" dirty="0"/>
              <a:t>: </a:t>
            </a:r>
            <a:r>
              <a:rPr lang="en-US" dirty="0">
                <a:hlinkClick r:id="rId4"/>
              </a:rPr>
              <a:t>https://www.codecademy.com/learn/learn-sql</a:t>
            </a:r>
            <a:endParaRPr lang="en-US" dirty="0"/>
          </a:p>
          <a:p>
            <a:pPr marL="457200" indent="-457200">
              <a:buFont typeface="+mj-lt"/>
              <a:buAutoNum type="arabicPeriod"/>
            </a:pPr>
            <a:r>
              <a:rPr lang="en-US" dirty="0" err="1"/>
              <a:t>SQLBolt</a:t>
            </a:r>
            <a:r>
              <a:rPr lang="en-US" dirty="0"/>
              <a:t>: </a:t>
            </a:r>
            <a:r>
              <a:rPr lang="en-US" dirty="0">
                <a:hlinkClick r:id="rId5"/>
              </a:rPr>
              <a:t>https://sqlbolt.com/</a:t>
            </a:r>
            <a:endParaRPr lang="en-US" dirty="0"/>
          </a:p>
          <a:p>
            <a:pPr marL="457200" indent="-457200">
              <a:buFont typeface="+mj-lt"/>
              <a:buAutoNum type="arabicPeriod"/>
            </a:pPr>
            <a:r>
              <a:rPr lang="en-US" dirty="0"/>
              <a:t>For </a:t>
            </a:r>
            <a:r>
              <a:rPr lang="en-US" dirty="0" err="1"/>
              <a:t>SQLServer</a:t>
            </a:r>
            <a:r>
              <a:rPr lang="en-US" dirty="0"/>
              <a:t>: </a:t>
            </a:r>
            <a:r>
              <a:rPr lang="en-US" dirty="0">
                <a:hlinkClick r:id="rId6"/>
              </a:rPr>
              <a:t>https://www.udemy.com/course/microsoft-sql-for-beginners-sql-server-and-t-sql/</a:t>
            </a:r>
            <a:endParaRPr lang="en-US" dirty="0"/>
          </a:p>
          <a:p>
            <a:pPr marL="457200" indent="-457200">
              <a:buFont typeface="+mj-lt"/>
              <a:buAutoNum type="arabicPeriod"/>
            </a:pPr>
            <a:r>
              <a:rPr lang="en-US" dirty="0" err="1"/>
              <a:t>StackOverflow</a:t>
            </a:r>
            <a:r>
              <a:rPr lang="en-US" dirty="0"/>
              <a:t>: Great resource for any programming question you may ever have</a:t>
            </a:r>
            <a:br>
              <a:rPr lang="en-US" dirty="0"/>
            </a:br>
            <a:r>
              <a:rPr lang="en-US" dirty="0"/>
              <a:t>https://stackoverflow.com/</a:t>
            </a:r>
          </a:p>
          <a:p>
            <a:pPr marL="0" indent="0">
              <a:buNone/>
            </a:pPr>
            <a:r>
              <a:rPr lang="en-US" dirty="0"/>
              <a:t>Udemy, Coursera, and UNM have great classes in the subject matter</a:t>
            </a:r>
          </a:p>
          <a:p>
            <a:pPr marL="457200" indent="-457200">
              <a:buFont typeface="+mj-lt"/>
              <a:buAutoNum type="arabicPeriod"/>
            </a:pPr>
            <a:endParaRPr lang="en-US" dirty="0"/>
          </a:p>
        </p:txBody>
      </p:sp>
      <p:sp>
        <p:nvSpPr>
          <p:cNvPr id="3" name="Title 2">
            <a:extLst>
              <a:ext uri="{FF2B5EF4-FFF2-40B4-BE49-F238E27FC236}">
                <a16:creationId xmlns:a16="http://schemas.microsoft.com/office/drawing/2014/main" id="{2A6A3755-9CD6-473A-B9F1-F03B422896BB}"/>
              </a:ext>
            </a:extLst>
          </p:cNvPr>
          <p:cNvSpPr>
            <a:spLocks noGrp="1"/>
          </p:cNvSpPr>
          <p:nvPr>
            <p:ph type="title"/>
          </p:nvPr>
        </p:nvSpPr>
        <p:spPr/>
        <p:txBody>
          <a:bodyPr/>
          <a:lstStyle/>
          <a:p>
            <a:r>
              <a:rPr lang="en-US" dirty="0"/>
              <a:t>Resource Recommendations:</a:t>
            </a:r>
          </a:p>
        </p:txBody>
      </p:sp>
    </p:spTree>
    <p:extLst>
      <p:ext uri="{BB962C8B-B14F-4D97-AF65-F5344CB8AC3E}">
        <p14:creationId xmlns:p14="http://schemas.microsoft.com/office/powerpoint/2010/main" val="382058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D5001B-6C06-479A-A94C-382CB3307CFD}"/>
              </a:ext>
            </a:extLst>
          </p:cNvPr>
          <p:cNvSpPr>
            <a:spLocks noGrp="1"/>
          </p:cNvSpPr>
          <p:nvPr>
            <p:ph idx="1"/>
          </p:nvPr>
        </p:nvSpPr>
        <p:spPr/>
        <p:txBody>
          <a:bodyPr/>
          <a:lstStyle/>
          <a:p>
            <a:r>
              <a:rPr lang="en-US" dirty="0"/>
              <a:t>If time:</a:t>
            </a:r>
            <a:br>
              <a:rPr lang="en-US" dirty="0"/>
            </a:br>
            <a:r>
              <a:rPr lang="en-US" dirty="0" err="1"/>
              <a:t>SQLServer</a:t>
            </a:r>
            <a:r>
              <a:rPr lang="en-US" dirty="0"/>
              <a:t> access in R</a:t>
            </a:r>
          </a:p>
          <a:p>
            <a:r>
              <a:rPr lang="en-US" dirty="0"/>
              <a:t>Some exercises from W3 Schools</a:t>
            </a:r>
          </a:p>
          <a:p>
            <a:r>
              <a:rPr lang="en-US" dirty="0"/>
              <a:t>https://www.w3schools.com/sql/sql_exercises.asp</a:t>
            </a:r>
          </a:p>
        </p:txBody>
      </p:sp>
      <p:sp>
        <p:nvSpPr>
          <p:cNvPr id="3" name="Title 2">
            <a:extLst>
              <a:ext uri="{FF2B5EF4-FFF2-40B4-BE49-F238E27FC236}">
                <a16:creationId xmlns:a16="http://schemas.microsoft.com/office/drawing/2014/main" id="{19066C12-BDA3-490D-AA86-F247271BED2F}"/>
              </a:ext>
            </a:extLst>
          </p:cNvPr>
          <p:cNvSpPr>
            <a:spLocks noGrp="1"/>
          </p:cNvSpPr>
          <p:nvPr>
            <p:ph type="title"/>
          </p:nvPr>
        </p:nvSpPr>
        <p:spPr/>
        <p:txBody>
          <a:bodyPr/>
          <a:lstStyle/>
          <a:p>
            <a:r>
              <a:rPr lang="en-US" dirty="0"/>
              <a:t>Practice:</a:t>
            </a:r>
          </a:p>
        </p:txBody>
      </p:sp>
    </p:spTree>
    <p:extLst>
      <p:ext uri="{BB962C8B-B14F-4D97-AF65-F5344CB8AC3E}">
        <p14:creationId xmlns:p14="http://schemas.microsoft.com/office/powerpoint/2010/main" val="289173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42DF-5A9F-4645-BF71-ACA64FC361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3FC463B-1E81-4D81-92EB-B0CFD634A034}"/>
              </a:ext>
            </a:extLst>
          </p:cNvPr>
          <p:cNvSpPr>
            <a:spLocks noGrp="1"/>
          </p:cNvSpPr>
          <p:nvPr>
            <p:ph idx="1"/>
          </p:nvPr>
        </p:nvSpPr>
        <p:spPr>
          <a:xfrm>
            <a:off x="1097279" y="1881594"/>
            <a:ext cx="6764767" cy="4079938"/>
          </a:xfrm>
        </p:spPr>
        <p:txBody>
          <a:bodyPr>
            <a:normAutofit/>
          </a:bodyPr>
          <a:lstStyle/>
          <a:p>
            <a:r>
              <a:rPr lang="en-US" dirty="0"/>
              <a:t>Week 4: </a:t>
            </a:r>
          </a:p>
          <a:p>
            <a:pPr lvl="1"/>
            <a:r>
              <a:rPr lang="en-US" dirty="0"/>
              <a:t>Review of homework</a:t>
            </a:r>
          </a:p>
          <a:p>
            <a:pPr lvl="1"/>
            <a:r>
              <a:rPr lang="en-US" dirty="0"/>
              <a:t>Database Creation</a:t>
            </a:r>
          </a:p>
          <a:p>
            <a:pPr lvl="1"/>
            <a:r>
              <a:rPr lang="en-US" dirty="0"/>
              <a:t>Database Modification</a:t>
            </a:r>
          </a:p>
          <a:p>
            <a:pPr lvl="1"/>
            <a:r>
              <a:rPr lang="en-US" dirty="0"/>
              <a:t>Views</a:t>
            </a:r>
          </a:p>
          <a:p>
            <a:pPr lvl="1"/>
            <a:r>
              <a:rPr lang="en-US" dirty="0"/>
              <a:t>Best Practices in SQL</a:t>
            </a:r>
          </a:p>
          <a:p>
            <a:pPr lvl="1"/>
            <a:r>
              <a:rPr lang="en-US" dirty="0"/>
              <a:t>SQL in R continued</a:t>
            </a:r>
          </a:p>
          <a:p>
            <a:pPr lvl="1"/>
            <a:r>
              <a:rPr lang="en-US" dirty="0"/>
              <a:t>Resource Recommendations</a:t>
            </a:r>
          </a:p>
          <a:p>
            <a:pPr lvl="1"/>
            <a:r>
              <a:rPr lang="en-US" dirty="0"/>
              <a:t>Questions</a:t>
            </a:r>
          </a:p>
        </p:txBody>
      </p:sp>
    </p:spTree>
    <p:extLst>
      <p:ext uri="{BB962C8B-B14F-4D97-AF65-F5344CB8AC3E}">
        <p14:creationId xmlns:p14="http://schemas.microsoft.com/office/powerpoint/2010/main" val="317893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A0AAA-6B73-4375-A6C1-5E786E8B99D4}"/>
              </a:ext>
            </a:extLst>
          </p:cNvPr>
          <p:cNvSpPr>
            <a:spLocks noGrp="1"/>
          </p:cNvSpPr>
          <p:nvPr>
            <p:ph idx="1"/>
          </p:nvPr>
        </p:nvSpPr>
        <p:spPr/>
        <p:txBody>
          <a:bodyPr/>
          <a:lstStyle/>
          <a:p>
            <a:pPr lvl="1"/>
            <a:r>
              <a:rPr lang="en-US" dirty="0"/>
              <a:t>[Book] </a:t>
            </a:r>
            <a:r>
              <a:rPr lang="en-US" dirty="0" err="1"/>
              <a:t>H.Garcia</a:t>
            </a:r>
            <a:r>
              <a:rPr lang="en-US" dirty="0"/>
              <a:t>-Molina, </a:t>
            </a:r>
            <a:r>
              <a:rPr lang="en-US" dirty="0" err="1"/>
              <a:t>J.Ullman</a:t>
            </a:r>
            <a:r>
              <a:rPr lang="en-US" dirty="0"/>
              <a:t>, and </a:t>
            </a:r>
            <a:r>
              <a:rPr lang="en-US" dirty="0" err="1"/>
              <a:t>J.Widom</a:t>
            </a:r>
            <a:r>
              <a:rPr lang="en-US" dirty="0"/>
              <a:t>, “Database Systems: The Complete Book”, 2</a:t>
            </a:r>
            <a:r>
              <a:rPr lang="en-US" baseline="30000" dirty="0"/>
              <a:t>nd</a:t>
            </a:r>
            <a:r>
              <a:rPr lang="en-US" dirty="0"/>
              <a:t> Edition, Pearson, 2008.</a:t>
            </a:r>
          </a:p>
          <a:p>
            <a:pPr marL="475488" lvl="2">
              <a:buNone/>
            </a:pPr>
            <a:r>
              <a:rPr lang="en-US" dirty="0"/>
              <a:t>	First two chapters available: </a:t>
            </a:r>
            <a:r>
              <a:rPr lang="en-US" dirty="0">
                <a:hlinkClick r:id="rId2"/>
              </a:rPr>
              <a:t>http://infolab.stanford.edu/~ullman/dscb.html</a:t>
            </a:r>
            <a:endParaRPr lang="en-US" dirty="0"/>
          </a:p>
          <a:p>
            <a:pPr lvl="1"/>
            <a:r>
              <a:rPr lang="en-US" dirty="0"/>
              <a:t>[</a:t>
            </a:r>
            <a:r>
              <a:rPr lang="en-US" dirty="0" err="1"/>
              <a:t>SQLiteonline</a:t>
            </a:r>
            <a:r>
              <a:rPr lang="en-US" dirty="0"/>
              <a:t>] </a:t>
            </a:r>
            <a:r>
              <a:rPr lang="en-US" dirty="0">
                <a:hlinkClick r:id="rId3"/>
              </a:rPr>
              <a:t>https://sqliteonline.com/#urldb=https://raw.githubusercontent.com/jpwhite3/northwind-SQLite3/master/dist/northwind.db</a:t>
            </a:r>
            <a:endParaRPr lang="en-US" dirty="0"/>
          </a:p>
          <a:p>
            <a:pPr lvl="1"/>
            <a:r>
              <a:rPr lang="en-US" dirty="0"/>
              <a:t>[Wiki] </a:t>
            </a:r>
            <a:r>
              <a:rPr lang="en-US" dirty="0">
                <a:hlinkClick r:id="rId4"/>
              </a:rPr>
              <a:t>https://en.wikiversity.org/wiki/Database_Examples/Northwind</a:t>
            </a:r>
            <a:endParaRPr lang="en-US" dirty="0"/>
          </a:p>
          <a:p>
            <a:pPr lvl="1"/>
            <a:r>
              <a:rPr lang="en-US" dirty="0"/>
              <a:t>[Datatypes] https://www.sqlite.org/datatype3.html</a:t>
            </a:r>
          </a:p>
          <a:p>
            <a:pPr lvl="1"/>
            <a:r>
              <a:rPr lang="en-US" dirty="0"/>
              <a:t>[ALTER ] </a:t>
            </a:r>
            <a:r>
              <a:rPr lang="en-US" dirty="0">
                <a:hlinkClick r:id="rId5"/>
              </a:rPr>
              <a:t>https://www.w3schools.com/sql/sql_alter.asp</a:t>
            </a:r>
            <a:endParaRPr lang="en-US" dirty="0"/>
          </a:p>
          <a:p>
            <a:pPr lvl="1"/>
            <a:r>
              <a:rPr lang="en-US" dirty="0"/>
              <a:t>[ALTER SQLite] </a:t>
            </a:r>
            <a:r>
              <a:rPr lang="en-US" dirty="0">
                <a:hlinkClick r:id="rId6"/>
              </a:rPr>
              <a:t>https://www.sqlite.org/lang_altertable.html</a:t>
            </a:r>
            <a:endParaRPr lang="en-US" dirty="0"/>
          </a:p>
          <a:p>
            <a:pPr lvl="1"/>
            <a:r>
              <a:rPr lang="en-US" dirty="0"/>
              <a:t>[D&amp;T] </a:t>
            </a:r>
            <a:r>
              <a:rPr lang="en-US" dirty="0">
                <a:hlinkClick r:id="rId7"/>
              </a:rPr>
              <a:t>https://www.w3schools.com/sql/sql_ref_drop_table.asp</a:t>
            </a:r>
            <a:endParaRPr lang="en-US" dirty="0"/>
          </a:p>
          <a:p>
            <a:pPr lvl="1"/>
            <a:r>
              <a:rPr lang="en-US" dirty="0"/>
              <a:t>[Best practices] </a:t>
            </a:r>
            <a:r>
              <a:rPr lang="en-US" dirty="0">
                <a:hlinkClick r:id="rId8"/>
              </a:rPr>
              <a:t>https://www.metabase.com/learn/sql-questions/sql-best-practices</a:t>
            </a:r>
            <a:endParaRPr lang="en-US" dirty="0"/>
          </a:p>
          <a:p>
            <a:pPr lvl="1"/>
            <a:r>
              <a:rPr lang="en-US" dirty="0"/>
              <a:t>W3 Schools exercises: https://www.w3schools.com/sql/sql_exercises.asp</a:t>
            </a:r>
          </a:p>
          <a:p>
            <a:pPr lvl="1"/>
            <a:endParaRPr lang="en-US" dirty="0"/>
          </a:p>
          <a:p>
            <a:pPr lvl="1"/>
            <a:endParaRPr lang="en-US" dirty="0"/>
          </a:p>
          <a:p>
            <a:pPr lvl="1"/>
            <a:endParaRPr lang="en-US" dirty="0"/>
          </a:p>
          <a:p>
            <a:pPr marL="201168" lvl="1" indent="0">
              <a:buNone/>
            </a:pPr>
            <a:endParaRPr lang="en-US" dirty="0"/>
          </a:p>
          <a:p>
            <a:pPr lvl="1"/>
            <a:endParaRPr lang="en-US" dirty="0"/>
          </a:p>
        </p:txBody>
      </p:sp>
      <p:sp>
        <p:nvSpPr>
          <p:cNvPr id="3" name="Title 2">
            <a:extLst>
              <a:ext uri="{FF2B5EF4-FFF2-40B4-BE49-F238E27FC236}">
                <a16:creationId xmlns:a16="http://schemas.microsoft.com/office/drawing/2014/main" id="{4178281E-482F-41B7-83FC-3C41F7826436}"/>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29021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F701-45F3-4928-AA75-22D7B760A8C9}"/>
              </a:ext>
            </a:extLst>
          </p:cNvPr>
          <p:cNvSpPr>
            <a:spLocks noGrp="1"/>
          </p:cNvSpPr>
          <p:nvPr>
            <p:ph type="title"/>
          </p:nvPr>
        </p:nvSpPr>
        <p:spPr/>
        <p:txBody>
          <a:bodyPr/>
          <a:lstStyle/>
          <a:p>
            <a:r>
              <a:rPr lang="en-US" dirty="0"/>
              <a:t>Northwind Database Model</a:t>
            </a:r>
          </a:p>
        </p:txBody>
      </p:sp>
      <p:pic>
        <p:nvPicPr>
          <p:cNvPr id="4" name="Content Placeholder 3">
            <a:extLst>
              <a:ext uri="{FF2B5EF4-FFF2-40B4-BE49-F238E27FC236}">
                <a16:creationId xmlns:a16="http://schemas.microsoft.com/office/drawing/2014/main" id="{8EB2C1D4-C0CA-487C-B581-E8768A8FCD34}"/>
              </a:ext>
            </a:extLst>
          </p:cNvPr>
          <p:cNvPicPr>
            <a:picLocks noGrp="1" noChangeAspect="1"/>
          </p:cNvPicPr>
          <p:nvPr>
            <p:ph idx="1"/>
          </p:nvPr>
        </p:nvPicPr>
        <p:blipFill>
          <a:blip r:embed="rId3"/>
          <a:stretch>
            <a:fillRect/>
          </a:stretch>
        </p:blipFill>
        <p:spPr>
          <a:xfrm>
            <a:off x="2838532" y="1846263"/>
            <a:ext cx="6575261" cy="4022725"/>
          </a:xfrm>
          <a:prstGeom prst="rect">
            <a:avLst/>
          </a:prstGeom>
        </p:spPr>
      </p:pic>
      <p:sp>
        <p:nvSpPr>
          <p:cNvPr id="5" name="TextBox 4">
            <a:extLst>
              <a:ext uri="{FF2B5EF4-FFF2-40B4-BE49-F238E27FC236}">
                <a16:creationId xmlns:a16="http://schemas.microsoft.com/office/drawing/2014/main" id="{2905BF38-3678-4901-839C-450766B5DE86}"/>
              </a:ext>
            </a:extLst>
          </p:cNvPr>
          <p:cNvSpPr txBox="1"/>
          <p:nvPr/>
        </p:nvSpPr>
        <p:spPr>
          <a:xfrm>
            <a:off x="10373846" y="5983237"/>
            <a:ext cx="1818154" cy="338554"/>
          </a:xfrm>
          <a:prstGeom prst="rect">
            <a:avLst/>
          </a:prstGeom>
          <a:noFill/>
        </p:spPr>
        <p:txBody>
          <a:bodyPr wrap="square" rtlCol="0">
            <a:spAutoFit/>
          </a:bodyPr>
          <a:lstStyle/>
          <a:p>
            <a:pPr algn="ctr"/>
            <a:r>
              <a:rPr lang="en-US" sz="1600" dirty="0">
                <a:solidFill>
                  <a:schemeClr val="bg2">
                    <a:lumMod val="75000"/>
                  </a:schemeClr>
                </a:solidFill>
              </a:rPr>
              <a:t>Source: [Wiki]</a:t>
            </a:r>
          </a:p>
        </p:txBody>
      </p:sp>
    </p:spTree>
    <p:extLst>
      <p:ext uri="{BB962C8B-B14F-4D97-AF65-F5344CB8AC3E}">
        <p14:creationId xmlns:p14="http://schemas.microsoft.com/office/powerpoint/2010/main" val="232171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19B0-CEDF-4FED-88F6-9987DB0E70E1}"/>
              </a:ext>
            </a:extLst>
          </p:cNvPr>
          <p:cNvSpPr>
            <a:spLocks noGrp="1"/>
          </p:cNvSpPr>
          <p:nvPr>
            <p:ph type="title"/>
          </p:nvPr>
        </p:nvSpPr>
        <p:spPr/>
        <p:txBody>
          <a:bodyPr/>
          <a:lstStyle/>
          <a:p>
            <a:r>
              <a:rPr lang="en-US" dirty="0"/>
              <a:t>Previous Keywords and Functions</a:t>
            </a:r>
          </a:p>
        </p:txBody>
      </p:sp>
      <p:sp>
        <p:nvSpPr>
          <p:cNvPr id="3" name="Content Placeholder 2">
            <a:extLst>
              <a:ext uri="{FF2B5EF4-FFF2-40B4-BE49-F238E27FC236}">
                <a16:creationId xmlns:a16="http://schemas.microsoft.com/office/drawing/2014/main" id="{7D535C2D-1766-4BA4-AAEF-80723885BA38}"/>
              </a:ext>
            </a:extLst>
          </p:cNvPr>
          <p:cNvSpPr>
            <a:spLocks noGrp="1"/>
          </p:cNvSpPr>
          <p:nvPr>
            <p:ph idx="1"/>
          </p:nvPr>
        </p:nvSpPr>
        <p:spPr/>
        <p:txBody>
          <a:bodyPr>
            <a:normAutofit fontScale="47500" lnSpcReduction="20000"/>
          </a:bodyPr>
          <a:lstStyle/>
          <a:p>
            <a:pPr marL="0" indent="0">
              <a:buNone/>
            </a:pPr>
            <a:r>
              <a:rPr lang="en-US" dirty="0"/>
              <a:t>Basic query: </a:t>
            </a:r>
            <a:r>
              <a:rPr lang="en-US" b="1" dirty="0">
                <a:solidFill>
                  <a:srgbClr val="00969F"/>
                </a:solidFill>
              </a:rPr>
              <a:t>SELECT</a:t>
            </a:r>
            <a:r>
              <a:rPr lang="en-US" dirty="0"/>
              <a:t>,</a:t>
            </a:r>
            <a:r>
              <a:rPr lang="en-US" b="1" dirty="0">
                <a:solidFill>
                  <a:srgbClr val="00969F"/>
                </a:solidFill>
              </a:rPr>
              <a:t> FROM</a:t>
            </a:r>
          </a:p>
          <a:p>
            <a:pPr marL="0" indent="0">
              <a:buNone/>
            </a:pPr>
            <a:r>
              <a:rPr lang="en-US" dirty="0"/>
              <a:t>Return N tuples from query: </a:t>
            </a:r>
            <a:r>
              <a:rPr lang="en-US" b="1" dirty="0">
                <a:solidFill>
                  <a:srgbClr val="00969F"/>
                </a:solidFill>
              </a:rPr>
              <a:t>LIMIT N</a:t>
            </a:r>
          </a:p>
          <a:p>
            <a:pPr marL="0" indent="0">
              <a:buNone/>
            </a:pPr>
            <a:r>
              <a:rPr lang="en-US" dirty="0"/>
              <a:t>Apply Filters: </a:t>
            </a:r>
            <a:r>
              <a:rPr lang="en-US" b="1" dirty="0">
                <a:solidFill>
                  <a:srgbClr val="00969F"/>
                </a:solidFill>
              </a:rPr>
              <a:t>WHERE</a:t>
            </a:r>
          </a:p>
          <a:p>
            <a:pPr marL="0" indent="0">
              <a:buNone/>
            </a:pPr>
            <a:r>
              <a:rPr lang="en-US" dirty="0"/>
              <a:t>Apply logic: </a:t>
            </a:r>
            <a:r>
              <a:rPr lang="en-US" b="1" dirty="0">
                <a:solidFill>
                  <a:srgbClr val="00969F"/>
                </a:solidFill>
              </a:rPr>
              <a:t>AND</a:t>
            </a:r>
            <a:r>
              <a:rPr lang="en-US" dirty="0"/>
              <a:t>, </a:t>
            </a:r>
            <a:r>
              <a:rPr lang="en-US" b="1" dirty="0">
                <a:solidFill>
                  <a:srgbClr val="00969F"/>
                </a:solidFill>
              </a:rPr>
              <a:t>OR</a:t>
            </a:r>
            <a:r>
              <a:rPr lang="en-US" dirty="0"/>
              <a:t>, </a:t>
            </a:r>
            <a:r>
              <a:rPr lang="en-US" b="1" dirty="0">
                <a:solidFill>
                  <a:srgbClr val="00969F"/>
                </a:solidFill>
              </a:rPr>
              <a:t>NOT</a:t>
            </a:r>
            <a:r>
              <a:rPr lang="en-US" dirty="0"/>
              <a:t>, </a:t>
            </a:r>
            <a:r>
              <a:rPr lang="en-US" b="1" dirty="0">
                <a:solidFill>
                  <a:srgbClr val="00969F"/>
                </a:solidFill>
              </a:rPr>
              <a:t>IN</a:t>
            </a:r>
            <a:r>
              <a:rPr lang="en-US" dirty="0"/>
              <a:t>, </a:t>
            </a:r>
            <a:r>
              <a:rPr lang="en-US" b="1" dirty="0">
                <a:solidFill>
                  <a:srgbClr val="00969F"/>
                </a:solidFill>
              </a:rPr>
              <a:t>LIKE</a:t>
            </a:r>
            <a:r>
              <a:rPr lang="en-US" dirty="0"/>
              <a:t> , </a:t>
            </a:r>
            <a:r>
              <a:rPr lang="en-US" b="1" dirty="0">
                <a:solidFill>
                  <a:srgbClr val="00969F"/>
                </a:solidFill>
              </a:rPr>
              <a:t>BETWEEN</a:t>
            </a:r>
          </a:p>
          <a:p>
            <a:pPr marL="0" indent="0">
              <a:buNone/>
            </a:pPr>
            <a:r>
              <a:rPr lang="en-US" dirty="0"/>
              <a:t>Apply logic by column: </a:t>
            </a:r>
            <a:r>
              <a:rPr lang="en-US" b="1" dirty="0">
                <a:solidFill>
                  <a:srgbClr val="00969F"/>
                </a:solidFill>
              </a:rPr>
              <a:t>CASE</a:t>
            </a:r>
            <a:r>
              <a:rPr lang="en-US" dirty="0"/>
              <a:t>,</a:t>
            </a:r>
            <a:r>
              <a:rPr lang="en-US" b="1" dirty="0">
                <a:solidFill>
                  <a:srgbClr val="00969F"/>
                </a:solidFill>
              </a:rPr>
              <a:t> WHEN</a:t>
            </a:r>
            <a:r>
              <a:rPr lang="en-US" dirty="0"/>
              <a:t>, </a:t>
            </a:r>
            <a:r>
              <a:rPr lang="en-US" b="1" dirty="0">
                <a:solidFill>
                  <a:srgbClr val="00969F"/>
                </a:solidFill>
              </a:rPr>
              <a:t>THEN</a:t>
            </a:r>
          </a:p>
          <a:p>
            <a:pPr marL="0" indent="0">
              <a:buNone/>
            </a:pPr>
            <a:r>
              <a:rPr lang="en-US" dirty="0"/>
              <a:t>Sort output: </a:t>
            </a:r>
            <a:r>
              <a:rPr lang="en-US" b="1" dirty="0">
                <a:solidFill>
                  <a:srgbClr val="00969F"/>
                </a:solidFill>
              </a:rPr>
              <a:t>ORDER BY(ASC/DESC)</a:t>
            </a:r>
          </a:p>
          <a:p>
            <a:pPr marL="0" indent="0">
              <a:buNone/>
            </a:pPr>
            <a:r>
              <a:rPr lang="en-US" dirty="0"/>
              <a:t>Aggregation functions: </a:t>
            </a:r>
            <a:r>
              <a:rPr lang="en-US" b="1" dirty="0">
                <a:solidFill>
                  <a:schemeClr val="accent1"/>
                </a:solidFill>
              </a:rPr>
              <a:t>SUM, AVG, COUNT</a:t>
            </a:r>
          </a:p>
          <a:p>
            <a:pPr marL="0" indent="0">
              <a:buNone/>
            </a:pPr>
            <a:r>
              <a:rPr lang="en-US" dirty="0"/>
              <a:t>Grouping: </a:t>
            </a:r>
            <a:r>
              <a:rPr lang="en-US" b="1" dirty="0">
                <a:solidFill>
                  <a:srgbClr val="00969F"/>
                </a:solidFill>
              </a:rPr>
              <a:t>GROUP BY</a:t>
            </a:r>
          </a:p>
          <a:p>
            <a:pPr marL="0" indent="0">
              <a:buNone/>
            </a:pPr>
            <a:r>
              <a:rPr lang="en-US" dirty="0"/>
              <a:t>Filter on aggregated expressions: </a:t>
            </a:r>
            <a:r>
              <a:rPr lang="en-US" b="1" dirty="0">
                <a:solidFill>
                  <a:srgbClr val="00969F"/>
                </a:solidFill>
              </a:rPr>
              <a:t>HAVING</a:t>
            </a:r>
          </a:p>
          <a:p>
            <a:pPr marL="0" indent="0">
              <a:buNone/>
            </a:pPr>
            <a:r>
              <a:rPr lang="en-US" dirty="0"/>
              <a:t>Uniqueness function: </a:t>
            </a:r>
            <a:r>
              <a:rPr lang="en-US" b="1" dirty="0">
                <a:solidFill>
                  <a:schemeClr val="accent1"/>
                </a:solidFill>
              </a:rPr>
              <a:t>DISTINCT</a:t>
            </a:r>
          </a:p>
          <a:p>
            <a:pPr marL="0" indent="0">
              <a:buNone/>
            </a:pPr>
            <a:r>
              <a:rPr lang="en-US" dirty="0"/>
              <a:t>Aliasing: </a:t>
            </a:r>
            <a:r>
              <a:rPr lang="en-US" b="1" dirty="0">
                <a:solidFill>
                  <a:srgbClr val="00969F"/>
                </a:solidFill>
              </a:rPr>
              <a:t>AS</a:t>
            </a:r>
          </a:p>
          <a:p>
            <a:pPr marL="0" indent="0">
              <a:buNone/>
            </a:pPr>
            <a:r>
              <a:rPr lang="en-US" dirty="0"/>
              <a:t>Casting: </a:t>
            </a:r>
            <a:r>
              <a:rPr lang="en-US" b="1" dirty="0">
                <a:solidFill>
                  <a:srgbClr val="00969F"/>
                </a:solidFill>
              </a:rPr>
              <a:t>CAST</a:t>
            </a:r>
          </a:p>
          <a:p>
            <a:pPr marL="0" indent="0">
              <a:buNone/>
            </a:pPr>
            <a:r>
              <a:rPr lang="en-US" dirty="0"/>
              <a:t>JOINs: </a:t>
            </a:r>
            <a:r>
              <a:rPr lang="en-US" b="1" dirty="0">
                <a:solidFill>
                  <a:srgbClr val="00969F"/>
                </a:solidFill>
              </a:rPr>
              <a:t>INNER</a:t>
            </a:r>
            <a:r>
              <a:rPr lang="en-US" dirty="0"/>
              <a:t>,</a:t>
            </a:r>
            <a:r>
              <a:rPr lang="en-US" b="1" dirty="0">
                <a:solidFill>
                  <a:srgbClr val="00969F"/>
                </a:solidFill>
              </a:rPr>
              <a:t> LEFT</a:t>
            </a:r>
            <a:r>
              <a:rPr lang="en-US" dirty="0"/>
              <a:t>,</a:t>
            </a:r>
            <a:r>
              <a:rPr lang="en-US" b="1" dirty="0">
                <a:solidFill>
                  <a:srgbClr val="00969F"/>
                </a:solidFill>
              </a:rPr>
              <a:t> RIGHT</a:t>
            </a:r>
            <a:r>
              <a:rPr lang="en-US" dirty="0"/>
              <a:t>,</a:t>
            </a:r>
            <a:r>
              <a:rPr lang="en-US" b="1" dirty="0">
                <a:solidFill>
                  <a:srgbClr val="00969F"/>
                </a:solidFill>
              </a:rPr>
              <a:t> FULL</a:t>
            </a:r>
            <a:r>
              <a:rPr lang="en-US" dirty="0"/>
              <a:t>,</a:t>
            </a:r>
            <a:r>
              <a:rPr lang="en-US" b="1" dirty="0">
                <a:solidFill>
                  <a:srgbClr val="00969F"/>
                </a:solidFill>
              </a:rPr>
              <a:t> JOIN</a:t>
            </a:r>
          </a:p>
          <a:p>
            <a:pPr marL="0" indent="0">
              <a:buNone/>
            </a:pPr>
            <a:r>
              <a:rPr lang="en-US" dirty="0"/>
              <a:t>Time math function: </a:t>
            </a:r>
            <a:r>
              <a:rPr lang="en-US" b="1" dirty="0">
                <a:solidFill>
                  <a:schemeClr val="accent1"/>
                </a:solidFill>
              </a:rPr>
              <a:t>STRFTIME </a:t>
            </a:r>
            <a:r>
              <a:rPr lang="en-US" dirty="0"/>
              <a:t>(more here: https://www.sqlite.org/lang_datefunc.html)</a:t>
            </a:r>
            <a:endParaRPr lang="en-US" b="1" dirty="0">
              <a:solidFill>
                <a:schemeClr val="accent1"/>
              </a:solidFill>
            </a:endParaRPr>
          </a:p>
          <a:p>
            <a:pPr marL="0" indent="0">
              <a:buNone/>
            </a:pPr>
            <a:endParaRPr lang="en-US" b="1" dirty="0">
              <a:solidFill>
                <a:srgbClr val="00969F"/>
              </a:solidFill>
            </a:endParaRPr>
          </a:p>
        </p:txBody>
      </p:sp>
    </p:spTree>
    <p:extLst>
      <p:ext uri="{BB962C8B-B14F-4D97-AF65-F5344CB8AC3E}">
        <p14:creationId xmlns:p14="http://schemas.microsoft.com/office/powerpoint/2010/main" val="108887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4025-E6AF-48A8-9F8E-AC7FA201E5E0}"/>
              </a:ext>
            </a:extLst>
          </p:cNvPr>
          <p:cNvSpPr>
            <a:spLocks noGrp="1"/>
          </p:cNvSpPr>
          <p:nvPr>
            <p:ph type="title"/>
          </p:nvPr>
        </p:nvSpPr>
        <p:spPr/>
        <p:txBody>
          <a:bodyPr/>
          <a:lstStyle/>
          <a:p>
            <a:r>
              <a:rPr lang="en-US" dirty="0"/>
              <a:t>Review: Order of clauses</a:t>
            </a:r>
          </a:p>
        </p:txBody>
      </p:sp>
      <p:sp>
        <p:nvSpPr>
          <p:cNvPr id="3" name="Content Placeholder 2">
            <a:extLst>
              <a:ext uri="{FF2B5EF4-FFF2-40B4-BE49-F238E27FC236}">
                <a16:creationId xmlns:a16="http://schemas.microsoft.com/office/drawing/2014/main" id="{6BD7A0C1-2654-4454-854F-F7CAAAD78888}"/>
              </a:ext>
            </a:extLst>
          </p:cNvPr>
          <p:cNvSpPr>
            <a:spLocks noGrp="1"/>
          </p:cNvSpPr>
          <p:nvPr>
            <p:ph idx="1"/>
          </p:nvPr>
        </p:nvSpPr>
        <p:spPr/>
        <p:txBody>
          <a:bodyPr/>
          <a:lstStyle/>
          <a:p>
            <a:r>
              <a:rPr lang="en-US" dirty="0"/>
              <a:t>1. SELECT</a:t>
            </a:r>
          </a:p>
          <a:p>
            <a:r>
              <a:rPr lang="en-US" dirty="0"/>
              <a:t>2. FROM</a:t>
            </a:r>
          </a:p>
          <a:p>
            <a:r>
              <a:rPr lang="en-US" dirty="0"/>
              <a:t>3. WHERE</a:t>
            </a:r>
          </a:p>
          <a:p>
            <a:r>
              <a:rPr lang="en-US" dirty="0"/>
              <a:t>4.GROUP BY</a:t>
            </a:r>
          </a:p>
          <a:p>
            <a:r>
              <a:rPr lang="en-US" dirty="0"/>
              <a:t>5. HAVING( if GROUP BY used)</a:t>
            </a:r>
          </a:p>
          <a:p>
            <a:r>
              <a:rPr lang="en-US" dirty="0"/>
              <a:t>6. ORDER BY</a:t>
            </a:r>
          </a:p>
          <a:p>
            <a:r>
              <a:rPr lang="en-US" dirty="0"/>
              <a:t>7. LIMIT</a:t>
            </a:r>
          </a:p>
          <a:p>
            <a:r>
              <a:rPr lang="en-US" dirty="0"/>
              <a:t>Only the first two are necessary, any of the remaining may be used.</a:t>
            </a:r>
          </a:p>
        </p:txBody>
      </p:sp>
    </p:spTree>
    <p:extLst>
      <p:ext uri="{BB962C8B-B14F-4D97-AF65-F5344CB8AC3E}">
        <p14:creationId xmlns:p14="http://schemas.microsoft.com/office/powerpoint/2010/main" val="402373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F9A586-060D-4AF9-A8E0-09EC23D0970C}"/>
              </a:ext>
            </a:extLst>
          </p:cNvPr>
          <p:cNvSpPr>
            <a:spLocks noGrp="1"/>
          </p:cNvSpPr>
          <p:nvPr>
            <p:ph idx="1"/>
          </p:nvPr>
        </p:nvSpPr>
        <p:spPr>
          <a:xfrm>
            <a:off x="1196828" y="1880918"/>
            <a:ext cx="10058400" cy="2902435"/>
          </a:xfrm>
        </p:spPr>
        <p:txBody>
          <a:bodyPr/>
          <a:lstStyle/>
          <a:p>
            <a:pPr marL="201168" lvl="1" indent="0">
              <a:buNone/>
            </a:pPr>
            <a:r>
              <a:rPr lang="en-US" dirty="0"/>
              <a:t>A </a:t>
            </a:r>
            <a:r>
              <a:rPr lang="en-US" b="1" dirty="0">
                <a:solidFill>
                  <a:srgbClr val="00969F"/>
                </a:solidFill>
              </a:rPr>
              <a:t>JOIN</a:t>
            </a:r>
            <a:r>
              <a:rPr lang="en-US" dirty="0"/>
              <a:t> clause is used to combine rows from two or more tables, based on a related column between them.</a:t>
            </a:r>
          </a:p>
          <a:p>
            <a:pPr marL="201168" lvl="1" indent="0">
              <a:buNone/>
            </a:pPr>
            <a:endParaRPr lang="en-US" dirty="0"/>
          </a:p>
          <a:p>
            <a:pPr lvl="1"/>
            <a:r>
              <a:rPr lang="en-US" b="1" dirty="0">
                <a:solidFill>
                  <a:srgbClr val="00969F"/>
                </a:solidFill>
              </a:rPr>
              <a:t>(INNER) JOIN</a:t>
            </a:r>
            <a:r>
              <a:rPr lang="en-US" dirty="0"/>
              <a:t> – Returns records that have matching values in both tables</a:t>
            </a:r>
          </a:p>
          <a:p>
            <a:pPr lvl="1"/>
            <a:r>
              <a:rPr lang="en-US" b="1" dirty="0">
                <a:solidFill>
                  <a:srgbClr val="00969F"/>
                </a:solidFill>
              </a:rPr>
              <a:t>LEFT JOIN </a:t>
            </a:r>
            <a:r>
              <a:rPr lang="en-US" dirty="0"/>
              <a:t>– Returns all records from the left table, and the matched records from the right table</a:t>
            </a:r>
          </a:p>
          <a:p>
            <a:pPr lvl="1"/>
            <a:r>
              <a:rPr lang="en-US" b="1" dirty="0">
                <a:solidFill>
                  <a:srgbClr val="00969F"/>
                </a:solidFill>
              </a:rPr>
              <a:t>RIGHT JOIN </a:t>
            </a:r>
            <a:r>
              <a:rPr lang="en-US" dirty="0"/>
              <a:t>- Returns all records from the right table, and the matched records from the left table</a:t>
            </a:r>
          </a:p>
          <a:p>
            <a:pPr lvl="1"/>
            <a:r>
              <a:rPr lang="en-US" b="1" dirty="0">
                <a:solidFill>
                  <a:srgbClr val="00969F"/>
                </a:solidFill>
              </a:rPr>
              <a:t>FULL (OUTER) JOIN</a:t>
            </a:r>
            <a:r>
              <a:rPr lang="en-US" dirty="0"/>
              <a:t> – Returns all records when there is a match in either left or right table</a:t>
            </a:r>
          </a:p>
        </p:txBody>
      </p:sp>
      <p:sp>
        <p:nvSpPr>
          <p:cNvPr id="3" name="Title 2">
            <a:extLst>
              <a:ext uri="{FF2B5EF4-FFF2-40B4-BE49-F238E27FC236}">
                <a16:creationId xmlns:a16="http://schemas.microsoft.com/office/drawing/2014/main" id="{09BD68A1-DD8C-4F58-B5DC-0B5F0CE1748A}"/>
              </a:ext>
            </a:extLst>
          </p:cNvPr>
          <p:cNvSpPr>
            <a:spLocks noGrp="1"/>
          </p:cNvSpPr>
          <p:nvPr>
            <p:ph type="title"/>
          </p:nvPr>
        </p:nvSpPr>
        <p:spPr/>
        <p:txBody>
          <a:bodyPr/>
          <a:lstStyle/>
          <a:p>
            <a:r>
              <a:rPr lang="en-US" dirty="0"/>
              <a:t>JOIN TYPES</a:t>
            </a:r>
          </a:p>
        </p:txBody>
      </p:sp>
      <p:grpSp>
        <p:nvGrpSpPr>
          <p:cNvPr id="33" name="Group 32">
            <a:extLst>
              <a:ext uri="{FF2B5EF4-FFF2-40B4-BE49-F238E27FC236}">
                <a16:creationId xmlns:a16="http://schemas.microsoft.com/office/drawing/2014/main" id="{F9E94766-8FAC-441D-8723-C4E8E20E1282}"/>
              </a:ext>
            </a:extLst>
          </p:cNvPr>
          <p:cNvGrpSpPr/>
          <p:nvPr/>
        </p:nvGrpSpPr>
        <p:grpSpPr>
          <a:xfrm>
            <a:off x="5213893" y="4928199"/>
            <a:ext cx="1637250" cy="1324350"/>
            <a:chOff x="4110606" y="4928199"/>
            <a:chExt cx="1637250" cy="1324350"/>
          </a:xfrm>
        </p:grpSpPr>
        <p:grpSp>
          <p:nvGrpSpPr>
            <p:cNvPr id="25" name="Group 24">
              <a:extLst>
                <a:ext uri="{FF2B5EF4-FFF2-40B4-BE49-F238E27FC236}">
                  <a16:creationId xmlns:a16="http://schemas.microsoft.com/office/drawing/2014/main" id="{A0544316-7860-4C73-AB45-2BF51AD502C1}"/>
                </a:ext>
              </a:extLst>
            </p:cNvPr>
            <p:cNvGrpSpPr/>
            <p:nvPr/>
          </p:nvGrpSpPr>
          <p:grpSpPr>
            <a:xfrm>
              <a:off x="4110606" y="4928199"/>
              <a:ext cx="1637250" cy="989900"/>
              <a:chOff x="4192394" y="5050174"/>
              <a:chExt cx="1637250" cy="989900"/>
            </a:xfrm>
          </p:grpSpPr>
          <p:grpSp>
            <p:nvGrpSpPr>
              <p:cNvPr id="16" name="Group 15">
                <a:extLst>
                  <a:ext uri="{FF2B5EF4-FFF2-40B4-BE49-F238E27FC236}">
                    <a16:creationId xmlns:a16="http://schemas.microsoft.com/office/drawing/2014/main" id="{2F41F64E-BBDC-4D80-8DC3-271B1DCF692E}"/>
                  </a:ext>
                </a:extLst>
              </p:cNvPr>
              <p:cNvGrpSpPr/>
              <p:nvPr/>
            </p:nvGrpSpPr>
            <p:grpSpPr>
              <a:xfrm>
                <a:off x="4192394" y="5050174"/>
                <a:ext cx="1637250" cy="989900"/>
                <a:chOff x="1308683" y="5050174"/>
                <a:chExt cx="1637250" cy="989900"/>
              </a:xfrm>
            </p:grpSpPr>
            <p:sp>
              <p:nvSpPr>
                <p:cNvPr id="17" name="Oval 16">
                  <a:extLst>
                    <a:ext uri="{FF2B5EF4-FFF2-40B4-BE49-F238E27FC236}">
                      <a16:creationId xmlns:a16="http://schemas.microsoft.com/office/drawing/2014/main" id="{3C187E92-1A71-4579-94C8-CDDA1296169C}"/>
                    </a:ext>
                  </a:extLst>
                </p:cNvPr>
                <p:cNvSpPr/>
                <p:nvPr/>
              </p:nvSpPr>
              <p:spPr>
                <a:xfrm>
                  <a:off x="130868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C0072F-97CF-428A-8620-46148DCCCAA8}"/>
                    </a:ext>
                  </a:extLst>
                </p:cNvPr>
                <p:cNvSpPr/>
                <p:nvPr/>
              </p:nvSpPr>
              <p:spPr>
                <a:xfrm>
                  <a:off x="195603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Freeform: Shape 18">
                <a:extLst>
                  <a:ext uri="{FF2B5EF4-FFF2-40B4-BE49-F238E27FC236}">
                    <a16:creationId xmlns:a16="http://schemas.microsoft.com/office/drawing/2014/main" id="{D77C6B99-80B7-48A4-A419-B9B52F4D0F20}"/>
                  </a:ext>
                </a:extLst>
              </p:cNvPr>
              <p:cNvSpPr/>
              <p:nvPr/>
            </p:nvSpPr>
            <p:spPr>
              <a:xfrm>
                <a:off x="4839744" y="5173436"/>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3AACD68A-F59F-4A01-B1D8-C318F8312052}"/>
                </a:ext>
              </a:extLst>
            </p:cNvPr>
            <p:cNvSpPr txBox="1"/>
            <p:nvPr/>
          </p:nvSpPr>
          <p:spPr>
            <a:xfrm>
              <a:off x="4323476" y="5913995"/>
              <a:ext cx="1211511" cy="338554"/>
            </a:xfrm>
            <a:prstGeom prst="rect">
              <a:avLst/>
            </a:prstGeom>
            <a:noFill/>
          </p:spPr>
          <p:txBody>
            <a:bodyPr wrap="square" rtlCol="0">
              <a:spAutoFit/>
            </a:bodyPr>
            <a:lstStyle/>
            <a:p>
              <a:r>
                <a:rPr lang="en-US" sz="1600" dirty="0">
                  <a:solidFill>
                    <a:schemeClr val="tx1">
                      <a:lumMod val="75000"/>
                      <a:lumOff val="25000"/>
                    </a:schemeClr>
                  </a:solidFill>
                </a:rPr>
                <a:t>LEFT JOIN</a:t>
              </a:r>
            </a:p>
          </p:txBody>
        </p:sp>
      </p:grpSp>
      <p:grpSp>
        <p:nvGrpSpPr>
          <p:cNvPr id="34" name="Group 33">
            <a:extLst>
              <a:ext uri="{FF2B5EF4-FFF2-40B4-BE49-F238E27FC236}">
                <a16:creationId xmlns:a16="http://schemas.microsoft.com/office/drawing/2014/main" id="{80E3CDEF-9699-4ED8-BF68-25F5A376BDD2}"/>
              </a:ext>
            </a:extLst>
          </p:cNvPr>
          <p:cNvGrpSpPr/>
          <p:nvPr/>
        </p:nvGrpSpPr>
        <p:grpSpPr>
          <a:xfrm>
            <a:off x="7225391" y="4928199"/>
            <a:ext cx="1637250" cy="1324350"/>
            <a:chOff x="6659461" y="4928199"/>
            <a:chExt cx="1637250" cy="1324350"/>
          </a:xfrm>
        </p:grpSpPr>
        <p:grpSp>
          <p:nvGrpSpPr>
            <p:cNvPr id="26" name="Group 25">
              <a:extLst>
                <a:ext uri="{FF2B5EF4-FFF2-40B4-BE49-F238E27FC236}">
                  <a16:creationId xmlns:a16="http://schemas.microsoft.com/office/drawing/2014/main" id="{6ADAFC56-6C04-418F-949E-F21F5F849CAB}"/>
                </a:ext>
              </a:extLst>
            </p:cNvPr>
            <p:cNvGrpSpPr/>
            <p:nvPr/>
          </p:nvGrpSpPr>
          <p:grpSpPr>
            <a:xfrm>
              <a:off x="6659461" y="4928199"/>
              <a:ext cx="1637250" cy="989900"/>
              <a:chOff x="6873378" y="4926912"/>
              <a:chExt cx="1637250" cy="989900"/>
            </a:xfrm>
          </p:grpSpPr>
          <p:grpSp>
            <p:nvGrpSpPr>
              <p:cNvPr id="20" name="Group 19">
                <a:extLst>
                  <a:ext uri="{FF2B5EF4-FFF2-40B4-BE49-F238E27FC236}">
                    <a16:creationId xmlns:a16="http://schemas.microsoft.com/office/drawing/2014/main" id="{014C9C95-D62B-4923-8F69-C9AD9B01CCA0}"/>
                  </a:ext>
                </a:extLst>
              </p:cNvPr>
              <p:cNvGrpSpPr/>
              <p:nvPr/>
            </p:nvGrpSpPr>
            <p:grpSpPr>
              <a:xfrm>
                <a:off x="6873378" y="4926912"/>
                <a:ext cx="1637250" cy="989900"/>
                <a:chOff x="1308683" y="5050174"/>
                <a:chExt cx="1637250" cy="989900"/>
              </a:xfrm>
            </p:grpSpPr>
            <p:sp>
              <p:nvSpPr>
                <p:cNvPr id="21" name="Oval 20">
                  <a:extLst>
                    <a:ext uri="{FF2B5EF4-FFF2-40B4-BE49-F238E27FC236}">
                      <a16:creationId xmlns:a16="http://schemas.microsoft.com/office/drawing/2014/main" id="{ECAE883A-24CF-4027-BDDC-C917FBA70C18}"/>
                    </a:ext>
                  </a:extLst>
                </p:cNvPr>
                <p:cNvSpPr/>
                <p:nvPr/>
              </p:nvSpPr>
              <p:spPr>
                <a:xfrm>
                  <a:off x="130868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BCDAF7C-D94C-43B2-89DC-FAFC8A6DCFFD}"/>
                    </a:ext>
                  </a:extLst>
                </p:cNvPr>
                <p:cNvSpPr/>
                <p:nvPr/>
              </p:nvSpPr>
              <p:spPr>
                <a:xfrm>
                  <a:off x="195603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Freeform: Shape 22">
                <a:extLst>
                  <a:ext uri="{FF2B5EF4-FFF2-40B4-BE49-F238E27FC236}">
                    <a16:creationId xmlns:a16="http://schemas.microsoft.com/office/drawing/2014/main" id="{7AB9C176-385D-4D2A-AEFF-C554AAAC6DD4}"/>
                  </a:ext>
                </a:extLst>
              </p:cNvPr>
              <p:cNvSpPr/>
              <p:nvPr/>
            </p:nvSpPr>
            <p:spPr>
              <a:xfrm>
                <a:off x="7520728" y="5050174"/>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DD15D268-B1D2-4053-B663-07CC5CEABF57}"/>
                </a:ext>
              </a:extLst>
            </p:cNvPr>
            <p:cNvSpPr txBox="1"/>
            <p:nvPr/>
          </p:nvSpPr>
          <p:spPr>
            <a:xfrm>
              <a:off x="6799451" y="5913995"/>
              <a:ext cx="1357270" cy="338554"/>
            </a:xfrm>
            <a:prstGeom prst="rect">
              <a:avLst/>
            </a:prstGeom>
            <a:noFill/>
          </p:spPr>
          <p:txBody>
            <a:bodyPr wrap="square" rtlCol="0">
              <a:spAutoFit/>
            </a:bodyPr>
            <a:lstStyle/>
            <a:p>
              <a:r>
                <a:rPr lang="en-US" sz="1600" dirty="0">
                  <a:solidFill>
                    <a:schemeClr val="tx1">
                      <a:lumMod val="75000"/>
                      <a:lumOff val="25000"/>
                    </a:schemeClr>
                  </a:solidFill>
                </a:rPr>
                <a:t>RIGHT JOIN</a:t>
              </a:r>
            </a:p>
          </p:txBody>
        </p:sp>
      </p:grpSp>
      <p:grpSp>
        <p:nvGrpSpPr>
          <p:cNvPr id="35" name="Group 34">
            <a:extLst>
              <a:ext uri="{FF2B5EF4-FFF2-40B4-BE49-F238E27FC236}">
                <a16:creationId xmlns:a16="http://schemas.microsoft.com/office/drawing/2014/main" id="{14BCC2EC-6B0C-4CF9-93FA-1C9646346246}"/>
              </a:ext>
            </a:extLst>
          </p:cNvPr>
          <p:cNvGrpSpPr/>
          <p:nvPr/>
        </p:nvGrpSpPr>
        <p:grpSpPr>
          <a:xfrm>
            <a:off x="9236890" y="4928199"/>
            <a:ext cx="1637250" cy="1324350"/>
            <a:chOff x="9208315" y="4928199"/>
            <a:chExt cx="1637250" cy="1324350"/>
          </a:xfrm>
        </p:grpSpPr>
        <p:grpSp>
          <p:nvGrpSpPr>
            <p:cNvPr id="27" name="Group 26">
              <a:extLst>
                <a:ext uri="{FF2B5EF4-FFF2-40B4-BE49-F238E27FC236}">
                  <a16:creationId xmlns:a16="http://schemas.microsoft.com/office/drawing/2014/main" id="{49C3321C-500C-4A1D-88E8-C0379C5691FA}"/>
                </a:ext>
              </a:extLst>
            </p:cNvPr>
            <p:cNvGrpSpPr/>
            <p:nvPr/>
          </p:nvGrpSpPr>
          <p:grpSpPr>
            <a:xfrm>
              <a:off x="9208315" y="4928199"/>
              <a:ext cx="1637250" cy="989900"/>
              <a:chOff x="9208315" y="5074671"/>
              <a:chExt cx="1637250" cy="989900"/>
            </a:xfrm>
          </p:grpSpPr>
          <p:grpSp>
            <p:nvGrpSpPr>
              <p:cNvPr id="11" name="Group 10">
                <a:extLst>
                  <a:ext uri="{FF2B5EF4-FFF2-40B4-BE49-F238E27FC236}">
                    <a16:creationId xmlns:a16="http://schemas.microsoft.com/office/drawing/2014/main" id="{31309EE8-FB5B-47B8-8F1F-68618686C99B}"/>
                  </a:ext>
                </a:extLst>
              </p:cNvPr>
              <p:cNvGrpSpPr/>
              <p:nvPr/>
            </p:nvGrpSpPr>
            <p:grpSpPr>
              <a:xfrm>
                <a:off x="9208315" y="5074671"/>
                <a:ext cx="1637250" cy="989900"/>
                <a:chOff x="1308683" y="5050174"/>
                <a:chExt cx="1637250" cy="989900"/>
              </a:xfrm>
            </p:grpSpPr>
            <p:sp>
              <p:nvSpPr>
                <p:cNvPr id="4" name="Oval 3">
                  <a:extLst>
                    <a:ext uri="{FF2B5EF4-FFF2-40B4-BE49-F238E27FC236}">
                      <a16:creationId xmlns:a16="http://schemas.microsoft.com/office/drawing/2014/main" id="{E77A66DB-9377-418C-9728-EB4F81CD0903}"/>
                    </a:ext>
                  </a:extLst>
                </p:cNvPr>
                <p:cNvSpPr/>
                <p:nvPr/>
              </p:nvSpPr>
              <p:spPr>
                <a:xfrm>
                  <a:off x="130868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742D441-15EF-4A61-9CF8-1B0D2BE5D509}"/>
                    </a:ext>
                  </a:extLst>
                </p:cNvPr>
                <p:cNvSpPr/>
                <p:nvPr/>
              </p:nvSpPr>
              <p:spPr>
                <a:xfrm>
                  <a:off x="1956033" y="5050174"/>
                  <a:ext cx="989900" cy="9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014D99D8-4C41-49C3-8728-3811536091F2}"/>
                  </a:ext>
                </a:extLst>
              </p:cNvPr>
              <p:cNvSpPr/>
              <p:nvPr/>
            </p:nvSpPr>
            <p:spPr>
              <a:xfrm>
                <a:off x="9855665" y="5197933"/>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2988376E-19C3-4152-96EF-E19993E70E68}"/>
                </a:ext>
              </a:extLst>
            </p:cNvPr>
            <p:cNvSpPr txBox="1"/>
            <p:nvPr/>
          </p:nvSpPr>
          <p:spPr>
            <a:xfrm>
              <a:off x="9390862" y="5913995"/>
              <a:ext cx="1272157" cy="338554"/>
            </a:xfrm>
            <a:prstGeom prst="rect">
              <a:avLst/>
            </a:prstGeom>
            <a:noFill/>
          </p:spPr>
          <p:txBody>
            <a:bodyPr wrap="square" rtlCol="0">
              <a:spAutoFit/>
            </a:bodyPr>
            <a:lstStyle/>
            <a:p>
              <a:r>
                <a:rPr lang="en-US" sz="1600" dirty="0">
                  <a:solidFill>
                    <a:schemeClr val="tx1">
                      <a:lumMod val="75000"/>
                      <a:lumOff val="25000"/>
                    </a:schemeClr>
                  </a:solidFill>
                </a:rPr>
                <a:t>FULL JOIN</a:t>
              </a:r>
            </a:p>
          </p:txBody>
        </p:sp>
      </p:grpSp>
      <p:grpSp>
        <p:nvGrpSpPr>
          <p:cNvPr id="36" name="Group 35">
            <a:extLst>
              <a:ext uri="{FF2B5EF4-FFF2-40B4-BE49-F238E27FC236}">
                <a16:creationId xmlns:a16="http://schemas.microsoft.com/office/drawing/2014/main" id="{047E5AD2-D289-4DA2-8B95-18F464876C3C}"/>
              </a:ext>
            </a:extLst>
          </p:cNvPr>
          <p:cNvGrpSpPr/>
          <p:nvPr/>
        </p:nvGrpSpPr>
        <p:grpSpPr>
          <a:xfrm>
            <a:off x="3202395" y="4928199"/>
            <a:ext cx="1637250" cy="1324350"/>
            <a:chOff x="1561751" y="4928199"/>
            <a:chExt cx="1637250" cy="1324350"/>
          </a:xfrm>
        </p:grpSpPr>
        <p:grpSp>
          <p:nvGrpSpPr>
            <p:cNvPr id="37" name="Group 36">
              <a:extLst>
                <a:ext uri="{FF2B5EF4-FFF2-40B4-BE49-F238E27FC236}">
                  <a16:creationId xmlns:a16="http://schemas.microsoft.com/office/drawing/2014/main" id="{BD1E3AE6-D11D-4EB2-98B9-A9A9D6587EA1}"/>
                </a:ext>
              </a:extLst>
            </p:cNvPr>
            <p:cNvGrpSpPr/>
            <p:nvPr/>
          </p:nvGrpSpPr>
          <p:grpSpPr>
            <a:xfrm>
              <a:off x="1561751" y="4928199"/>
              <a:ext cx="1637250" cy="989900"/>
              <a:chOff x="1733026" y="4926912"/>
              <a:chExt cx="1637250" cy="989900"/>
            </a:xfrm>
          </p:grpSpPr>
          <p:grpSp>
            <p:nvGrpSpPr>
              <p:cNvPr id="39" name="Group 38">
                <a:extLst>
                  <a:ext uri="{FF2B5EF4-FFF2-40B4-BE49-F238E27FC236}">
                    <a16:creationId xmlns:a16="http://schemas.microsoft.com/office/drawing/2014/main" id="{F09EBC67-A744-447E-8849-47A1A1448AC3}"/>
                  </a:ext>
                </a:extLst>
              </p:cNvPr>
              <p:cNvGrpSpPr/>
              <p:nvPr/>
            </p:nvGrpSpPr>
            <p:grpSpPr>
              <a:xfrm>
                <a:off x="1733026" y="4926912"/>
                <a:ext cx="1637250" cy="989900"/>
                <a:chOff x="1308683" y="5050174"/>
                <a:chExt cx="1637250" cy="989900"/>
              </a:xfrm>
            </p:grpSpPr>
            <p:sp>
              <p:nvSpPr>
                <p:cNvPr id="41" name="Oval 40">
                  <a:extLst>
                    <a:ext uri="{FF2B5EF4-FFF2-40B4-BE49-F238E27FC236}">
                      <a16:creationId xmlns:a16="http://schemas.microsoft.com/office/drawing/2014/main" id="{60A31447-AF75-48AD-B9C0-A692BB3F9DB3}"/>
                    </a:ext>
                  </a:extLst>
                </p:cNvPr>
                <p:cNvSpPr/>
                <p:nvPr/>
              </p:nvSpPr>
              <p:spPr>
                <a:xfrm>
                  <a:off x="130868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5ED3B97-5B08-4649-8B37-406269025CFA}"/>
                    </a:ext>
                  </a:extLst>
                </p:cNvPr>
                <p:cNvSpPr/>
                <p:nvPr/>
              </p:nvSpPr>
              <p:spPr>
                <a:xfrm>
                  <a:off x="1956033" y="5050174"/>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reeform: Shape 39">
                <a:extLst>
                  <a:ext uri="{FF2B5EF4-FFF2-40B4-BE49-F238E27FC236}">
                    <a16:creationId xmlns:a16="http://schemas.microsoft.com/office/drawing/2014/main" id="{CA18A644-6847-45B8-9DAC-80B1E95CFACB}"/>
                  </a:ext>
                </a:extLst>
              </p:cNvPr>
              <p:cNvSpPr/>
              <p:nvPr/>
            </p:nvSpPr>
            <p:spPr>
              <a:xfrm>
                <a:off x="2380376" y="5050174"/>
                <a:ext cx="342550" cy="743376"/>
              </a:xfrm>
              <a:custGeom>
                <a:avLst/>
                <a:gdLst>
                  <a:gd name="connsiteX0" fmla="*/ 171275 w 342550"/>
                  <a:gd name="connsiteY0" fmla="*/ 0 h 743376"/>
                  <a:gd name="connsiteX1" fmla="*/ 197583 w 342550"/>
                  <a:gd name="connsiteY1" fmla="*/ 21706 h 743376"/>
                  <a:gd name="connsiteX2" fmla="*/ 342550 w 342550"/>
                  <a:gd name="connsiteY2" fmla="*/ 371688 h 743376"/>
                  <a:gd name="connsiteX3" fmla="*/ 197583 w 342550"/>
                  <a:gd name="connsiteY3" fmla="*/ 721671 h 743376"/>
                  <a:gd name="connsiteX4" fmla="*/ 171275 w 342550"/>
                  <a:gd name="connsiteY4" fmla="*/ 743376 h 743376"/>
                  <a:gd name="connsiteX5" fmla="*/ 144968 w 342550"/>
                  <a:gd name="connsiteY5" fmla="*/ 721671 h 743376"/>
                  <a:gd name="connsiteX6" fmla="*/ 0 w 342550"/>
                  <a:gd name="connsiteY6" fmla="*/ 371688 h 743376"/>
                  <a:gd name="connsiteX7" fmla="*/ 144968 w 342550"/>
                  <a:gd name="connsiteY7" fmla="*/ 21706 h 7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550" h="743376">
                    <a:moveTo>
                      <a:pt x="171275" y="0"/>
                    </a:moveTo>
                    <a:lnTo>
                      <a:pt x="197583" y="21706"/>
                    </a:lnTo>
                    <a:cubicBezTo>
                      <a:pt x="287151" y="111274"/>
                      <a:pt x="342550" y="235012"/>
                      <a:pt x="342550" y="371688"/>
                    </a:cubicBezTo>
                    <a:cubicBezTo>
                      <a:pt x="342550" y="508365"/>
                      <a:pt x="287151" y="632102"/>
                      <a:pt x="197583" y="721671"/>
                    </a:cubicBezTo>
                    <a:lnTo>
                      <a:pt x="171275" y="743376"/>
                    </a:lnTo>
                    <a:lnTo>
                      <a:pt x="144968" y="721671"/>
                    </a:lnTo>
                    <a:cubicBezTo>
                      <a:pt x="55399" y="632102"/>
                      <a:pt x="0" y="508365"/>
                      <a:pt x="0" y="371688"/>
                    </a:cubicBezTo>
                    <a:cubicBezTo>
                      <a:pt x="0" y="235012"/>
                      <a:pt x="55399" y="111274"/>
                      <a:pt x="144968" y="2170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D948FE6E-DBA4-48CD-BF80-6E887776CC41}"/>
                </a:ext>
              </a:extLst>
            </p:cNvPr>
            <p:cNvSpPr txBox="1"/>
            <p:nvPr/>
          </p:nvSpPr>
          <p:spPr>
            <a:xfrm>
              <a:off x="1700868" y="5913995"/>
              <a:ext cx="1359017" cy="338554"/>
            </a:xfrm>
            <a:prstGeom prst="rect">
              <a:avLst/>
            </a:prstGeom>
            <a:noFill/>
          </p:spPr>
          <p:txBody>
            <a:bodyPr wrap="square" rtlCol="0">
              <a:spAutoFit/>
            </a:bodyPr>
            <a:lstStyle/>
            <a:p>
              <a:r>
                <a:rPr lang="en-US" sz="1600" dirty="0">
                  <a:solidFill>
                    <a:schemeClr val="tx1">
                      <a:lumMod val="75000"/>
                      <a:lumOff val="25000"/>
                    </a:schemeClr>
                  </a:solidFill>
                </a:rPr>
                <a:t>INNER JOIN</a:t>
              </a:r>
            </a:p>
          </p:txBody>
        </p:sp>
      </p:grpSp>
      <p:grpSp>
        <p:nvGrpSpPr>
          <p:cNvPr id="7" name="Group 6">
            <a:extLst>
              <a:ext uri="{FF2B5EF4-FFF2-40B4-BE49-F238E27FC236}">
                <a16:creationId xmlns:a16="http://schemas.microsoft.com/office/drawing/2014/main" id="{E3C099AC-2993-4167-BA29-F401F7AD6565}"/>
              </a:ext>
            </a:extLst>
          </p:cNvPr>
          <p:cNvGrpSpPr/>
          <p:nvPr/>
        </p:nvGrpSpPr>
        <p:grpSpPr>
          <a:xfrm>
            <a:off x="1352903" y="4857187"/>
            <a:ext cx="1475244" cy="1395362"/>
            <a:chOff x="1011576" y="4857187"/>
            <a:chExt cx="1475244" cy="1395362"/>
          </a:xfrm>
        </p:grpSpPr>
        <p:sp>
          <p:nvSpPr>
            <p:cNvPr id="13" name="Oval 12">
              <a:extLst>
                <a:ext uri="{FF2B5EF4-FFF2-40B4-BE49-F238E27FC236}">
                  <a16:creationId xmlns:a16="http://schemas.microsoft.com/office/drawing/2014/main" id="{D9E819F4-9F4F-46E6-A049-FF24AFE16A3C}"/>
                </a:ext>
              </a:extLst>
            </p:cNvPr>
            <p:cNvSpPr/>
            <p:nvPr/>
          </p:nvSpPr>
          <p:spPr>
            <a:xfrm>
              <a:off x="1139423" y="4924095"/>
              <a:ext cx="989900" cy="9899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B39673F-21A8-49B4-A5AF-FA20A91D59C0}"/>
                </a:ext>
              </a:extLst>
            </p:cNvPr>
            <p:cNvSpPr txBox="1"/>
            <p:nvPr/>
          </p:nvSpPr>
          <p:spPr>
            <a:xfrm>
              <a:off x="1011576" y="5913995"/>
              <a:ext cx="1334025" cy="338554"/>
            </a:xfrm>
            <a:prstGeom prst="rect">
              <a:avLst/>
            </a:prstGeom>
            <a:noFill/>
          </p:spPr>
          <p:txBody>
            <a:bodyPr wrap="square" rtlCol="0">
              <a:spAutoFit/>
            </a:bodyPr>
            <a:lstStyle/>
            <a:p>
              <a:r>
                <a:rPr lang="en-US" sz="1600" dirty="0">
                  <a:solidFill>
                    <a:schemeClr val="tx1">
                      <a:lumMod val="75000"/>
                      <a:lumOff val="25000"/>
                    </a:schemeClr>
                  </a:solidFill>
                </a:rPr>
                <a:t>SELF JOIN</a:t>
              </a:r>
            </a:p>
          </p:txBody>
        </p:sp>
        <p:sp>
          <p:nvSpPr>
            <p:cNvPr id="6" name="Arc 5">
              <a:extLst>
                <a:ext uri="{FF2B5EF4-FFF2-40B4-BE49-F238E27FC236}">
                  <a16:creationId xmlns:a16="http://schemas.microsoft.com/office/drawing/2014/main" id="{AAE43A9C-2FC0-40F3-BC95-14D665CF2F1A}"/>
                </a:ext>
              </a:extLst>
            </p:cNvPr>
            <p:cNvSpPr/>
            <p:nvPr/>
          </p:nvSpPr>
          <p:spPr>
            <a:xfrm>
              <a:off x="1891202" y="4857187"/>
              <a:ext cx="595618" cy="567180"/>
            </a:xfrm>
            <a:prstGeom prst="arc">
              <a:avLst>
                <a:gd name="adj1" fmla="val 12358594"/>
                <a:gd name="adj2" fmla="val 6080819"/>
              </a:avLst>
            </a:prstGeom>
            <a:ln w="28575" cap="flat" cmpd="sng" algn="ctr">
              <a:solidFill>
                <a:schemeClr val="tx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713297299"/>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666A"/>
      </a:dk2>
      <a:lt2>
        <a:srgbClr val="A7A8AA"/>
      </a:lt2>
      <a:accent1>
        <a:srgbClr val="BA0C2F"/>
      </a:accent1>
      <a:accent2>
        <a:srgbClr val="BA0C2F"/>
      </a:accent2>
      <a:accent3>
        <a:srgbClr val="008A86"/>
      </a:accent3>
      <a:accent4>
        <a:srgbClr val="ED8B00"/>
      </a:accent4>
      <a:accent5>
        <a:srgbClr val="A8AA19"/>
      </a:accent5>
      <a:accent6>
        <a:srgbClr val="C05131"/>
      </a:accent6>
      <a:hlink>
        <a:srgbClr val="008A86"/>
      </a:hlink>
      <a:folHlink>
        <a:srgbClr val="BA0C2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10821</TotalTime>
  <Words>3138</Words>
  <Application>Microsoft Office PowerPoint</Application>
  <PresentationFormat>Widescreen</PresentationFormat>
  <Paragraphs>444</Paragraphs>
  <Slides>38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Consolas</vt:lpstr>
      <vt:lpstr>Verdana</vt:lpstr>
      <vt:lpstr>Retrospect</vt:lpstr>
      <vt:lpstr>PowerPoint Presentation</vt:lpstr>
      <vt:lpstr>SQL Training</vt:lpstr>
      <vt:lpstr>PowerPoint Presentation</vt:lpstr>
      <vt:lpstr>Agenda</vt:lpstr>
      <vt:lpstr>References</vt:lpstr>
      <vt:lpstr>Northwind Database Model</vt:lpstr>
      <vt:lpstr>Previous Keywords and Functions</vt:lpstr>
      <vt:lpstr>Review: Order of clauses</vt:lpstr>
      <vt:lpstr>JOIN TYPES</vt:lpstr>
      <vt:lpstr>LEFT JOIN structure example</vt:lpstr>
      <vt:lpstr>Practice</vt:lpstr>
      <vt:lpstr>Practice framework:</vt:lpstr>
      <vt:lpstr>Question 1</vt:lpstr>
      <vt:lpstr>Answer Question 1</vt:lpstr>
      <vt:lpstr>Question 2</vt:lpstr>
      <vt:lpstr>Answer Question 2</vt:lpstr>
      <vt:lpstr>Question 3</vt:lpstr>
      <vt:lpstr>Answer Question 3</vt:lpstr>
      <vt:lpstr>On to Week 4</vt:lpstr>
      <vt:lpstr>Keywords and Functions for Week 4</vt:lpstr>
      <vt:lpstr>PowerPoint Presentation</vt:lpstr>
      <vt:lpstr>Data Definition:</vt:lpstr>
      <vt:lpstr>Data Definition: CREATE </vt:lpstr>
      <vt:lpstr>Data Definition: Default values</vt:lpstr>
      <vt:lpstr>Data Definition: ALTER</vt:lpstr>
      <vt:lpstr>      DROP and TRUNCATE </vt:lpstr>
      <vt:lpstr>PowerPoint Presentation</vt:lpstr>
      <vt:lpstr>Database modification: </vt:lpstr>
      <vt:lpstr>Database modification: INSERT</vt:lpstr>
      <vt:lpstr>Database modification: DELETE </vt:lpstr>
      <vt:lpstr>Database modification: UPDATE</vt:lpstr>
      <vt:lpstr>Views: What are they are</vt:lpstr>
      <vt:lpstr>Views: How to use</vt:lpstr>
      <vt:lpstr>Best practices</vt:lpstr>
      <vt:lpstr>When is SQL the right tool?</vt:lpstr>
      <vt:lpstr>R SQLServer examples</vt:lpstr>
      <vt:lpstr>Resource Recommendations:</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Gregory Rule</dc:creator>
  <cp:lastModifiedBy>Brianna S Mulligan</cp:lastModifiedBy>
  <cp:revision>280</cp:revision>
  <dcterms:created xsi:type="dcterms:W3CDTF">2017-06-25T02:05:31Z</dcterms:created>
  <dcterms:modified xsi:type="dcterms:W3CDTF">2023-10-20T21:14:45Z</dcterms:modified>
</cp:coreProperties>
</file>