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56" r:id="rId2"/>
    <p:sldId id="258" r:id="rId3"/>
    <p:sldId id="273" r:id="rId4"/>
    <p:sldId id="324" r:id="rId5"/>
    <p:sldId id="274" r:id="rId6"/>
    <p:sldId id="269" r:id="rId7"/>
    <p:sldId id="321" r:id="rId8"/>
    <p:sldId id="320" r:id="rId9"/>
    <p:sldId id="301" r:id="rId10"/>
    <p:sldId id="303" r:id="rId11"/>
    <p:sldId id="257" r:id="rId12"/>
    <p:sldId id="306" r:id="rId13"/>
    <p:sldId id="307" r:id="rId14"/>
    <p:sldId id="309" r:id="rId15"/>
    <p:sldId id="310" r:id="rId16"/>
    <p:sldId id="311" r:id="rId17"/>
    <p:sldId id="315" r:id="rId18"/>
    <p:sldId id="316" r:id="rId19"/>
    <p:sldId id="317" r:id="rId20"/>
    <p:sldId id="319" r:id="rId21"/>
    <p:sldId id="318" r:id="rId22"/>
    <p:sldId id="277" r:id="rId23"/>
    <p:sldId id="279" r:id="rId24"/>
    <p:sldId id="280" r:id="rId25"/>
    <p:sldId id="285" r:id="rId26"/>
    <p:sldId id="288" r:id="rId27"/>
    <p:sldId id="289" r:id="rId28"/>
    <p:sldId id="329" r:id="rId29"/>
    <p:sldId id="291" r:id="rId30"/>
    <p:sldId id="292" r:id="rId31"/>
    <p:sldId id="295" r:id="rId32"/>
    <p:sldId id="297" r:id="rId33"/>
    <p:sldId id="298" r:id="rId34"/>
    <p:sldId id="296" r:id="rId35"/>
    <p:sldId id="325" r:id="rId36"/>
    <p:sldId id="326" r:id="rId37"/>
    <p:sldId id="327" r:id="rId38"/>
    <p:sldId id="32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3605"/>
  </p:normalViewPr>
  <p:slideViewPr>
    <p:cSldViewPr snapToGrid="0" snapToObjects="1">
      <p:cViewPr varScale="1">
        <p:scale>
          <a:sx n="114" d="100"/>
          <a:sy n="114" d="100"/>
        </p:scale>
        <p:origin x="468"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9C0B27-DFC1-2B46-8CCD-1DD3442246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46A93F-9DD3-2540-B356-F5547ED517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4151AC-2306-A542-BB2B-C6FEBB4FD557}" type="datetimeFigureOut">
              <a:rPr lang="en-US" smtClean="0"/>
              <a:t>10/13/2023</a:t>
            </a:fld>
            <a:endParaRPr lang="en-US"/>
          </a:p>
        </p:txBody>
      </p:sp>
      <p:sp>
        <p:nvSpPr>
          <p:cNvPr id="4" name="Footer Placeholder 3">
            <a:extLst>
              <a:ext uri="{FF2B5EF4-FFF2-40B4-BE49-F238E27FC236}">
                <a16:creationId xmlns:a16="http://schemas.microsoft.com/office/drawing/2014/main" id="{DBF4B008-7607-6644-9176-1A924B33CB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B984ABF-46DE-484A-A272-3A7441CFC6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1B8F53-9D2C-A54A-BBC0-578A524B52C7}" type="slidenum">
              <a:rPr lang="en-US" smtClean="0"/>
              <a:t>‹#›</a:t>
            </a:fld>
            <a:endParaRPr lang="en-US"/>
          </a:p>
        </p:txBody>
      </p:sp>
    </p:spTree>
    <p:extLst>
      <p:ext uri="{BB962C8B-B14F-4D97-AF65-F5344CB8AC3E}">
        <p14:creationId xmlns:p14="http://schemas.microsoft.com/office/powerpoint/2010/main" val="2891860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A8E01-7E16-9C44-8C1B-E42DC6DD6C95}" type="datetimeFigureOut">
              <a:rPr lang="en-US" smtClean="0"/>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46021-F3BC-2C44-93EC-B2E34AEC9A53}" type="slidenum">
              <a:rPr lang="en-US" smtClean="0"/>
              <a:t>‹#›</a:t>
            </a:fld>
            <a:endParaRPr lang="en-US"/>
          </a:p>
        </p:txBody>
      </p:sp>
    </p:spTree>
    <p:extLst>
      <p:ext uri="{BB962C8B-B14F-4D97-AF65-F5344CB8AC3E}">
        <p14:creationId xmlns:p14="http://schemas.microsoft.com/office/powerpoint/2010/main" val="1144432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 schema diagram.</a:t>
            </a:r>
          </a:p>
        </p:txBody>
      </p:sp>
      <p:sp>
        <p:nvSpPr>
          <p:cNvPr id="4" name="Slide Number Placeholder 3"/>
          <p:cNvSpPr>
            <a:spLocks noGrp="1"/>
          </p:cNvSpPr>
          <p:nvPr>
            <p:ph type="sldNum" sz="quarter" idx="5"/>
          </p:nvPr>
        </p:nvSpPr>
        <p:spPr/>
        <p:txBody>
          <a:bodyPr/>
          <a:lstStyle/>
          <a:p>
            <a:fld id="{FD946021-F3BC-2C44-93EC-B2E34AEC9A53}" type="slidenum">
              <a:rPr lang="en-US" smtClean="0"/>
              <a:t>6</a:t>
            </a:fld>
            <a:endParaRPr lang="en-US"/>
          </a:p>
        </p:txBody>
      </p:sp>
    </p:spTree>
    <p:extLst>
      <p:ext uri="{BB962C8B-B14F-4D97-AF65-F5344CB8AC3E}">
        <p14:creationId xmlns:p14="http://schemas.microsoft.com/office/powerpoint/2010/main" val="27543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https://learnsql.com/blog/joins-vs-multiple-tables-in-from/</a:t>
            </a:r>
          </a:p>
        </p:txBody>
      </p:sp>
      <p:sp>
        <p:nvSpPr>
          <p:cNvPr id="4" name="Slide Number Placeholder 3"/>
          <p:cNvSpPr>
            <a:spLocks noGrp="1"/>
          </p:cNvSpPr>
          <p:nvPr>
            <p:ph type="sldNum" sz="quarter" idx="5"/>
          </p:nvPr>
        </p:nvSpPr>
        <p:spPr/>
        <p:txBody>
          <a:bodyPr/>
          <a:lstStyle/>
          <a:p>
            <a:fld id="{FD946021-F3BC-2C44-93EC-B2E34AEC9A53}" type="slidenum">
              <a:rPr lang="en-US" smtClean="0"/>
              <a:t>22</a:t>
            </a:fld>
            <a:endParaRPr lang="en-US"/>
          </a:p>
        </p:txBody>
      </p:sp>
    </p:spTree>
    <p:extLst>
      <p:ext uri="{BB962C8B-B14F-4D97-AF65-F5344CB8AC3E}">
        <p14:creationId xmlns:p14="http://schemas.microsoft.com/office/powerpoint/2010/main" val="21732193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969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3FFCB5A-5456-0849-9F48-A99B33BD1322}"/>
              </a:ext>
            </a:extLst>
          </p:cNvPr>
          <p:cNvPicPr>
            <a:picLocks noChangeAspect="1"/>
          </p:cNvPicPr>
          <p:nvPr userDrawn="1"/>
        </p:nvPicPr>
        <p:blipFill>
          <a:blip r:embed="rId2"/>
          <a:srcRect/>
          <a:stretch/>
        </p:blipFill>
        <p:spPr>
          <a:xfrm>
            <a:off x="176245" y="6466049"/>
            <a:ext cx="1523600" cy="33733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6" name="Content Placeholder 2">
            <a:extLst>
              <a:ext uri="{FF2B5EF4-FFF2-40B4-BE49-F238E27FC236}">
                <a16:creationId xmlns:a16="http://schemas.microsoft.com/office/drawing/2014/main" id="{D717AE5D-DA4A-4142-9E1B-4919D2317AAC}"/>
              </a:ext>
            </a:extLst>
          </p:cNvPr>
          <p:cNvSpPr>
            <a:spLocks noGrp="1"/>
          </p:cNvSpPr>
          <p:nvPr>
            <p:ph idx="1"/>
          </p:nvPr>
        </p:nvSpPr>
        <p:spPr>
          <a:xfrm>
            <a:off x="1097280" y="1845734"/>
            <a:ext cx="100584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193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a:extLst>
              <a:ext uri="{FF2B5EF4-FFF2-40B4-BE49-F238E27FC236}">
                <a16:creationId xmlns:a16="http://schemas.microsoft.com/office/drawing/2014/main" id="{2903C682-E4A1-AD4B-94D5-FA6C62985065}"/>
              </a:ext>
            </a:extLst>
          </p:cNvPr>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969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8F979B1-E7AC-C944-B844-2C04002C978D}"/>
              </a:ext>
            </a:extLst>
          </p:cNvPr>
          <p:cNvPicPr>
            <a:picLocks noChangeAspect="1"/>
          </p:cNvPicPr>
          <p:nvPr userDrawn="1"/>
        </p:nvPicPr>
        <p:blipFill>
          <a:blip r:embed="rId2"/>
          <a:srcRect/>
          <a:stretch/>
        </p:blipFill>
        <p:spPr>
          <a:xfrm>
            <a:off x="176245" y="6466049"/>
            <a:ext cx="1523600" cy="33733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6" name="Content Placeholder 2">
            <a:extLst>
              <a:ext uri="{FF2B5EF4-FFF2-40B4-BE49-F238E27FC236}">
                <a16:creationId xmlns:a16="http://schemas.microsoft.com/office/drawing/2014/main" id="{D717AE5D-DA4A-4142-9E1B-4919D2317AAC}"/>
              </a:ext>
            </a:extLst>
          </p:cNvPr>
          <p:cNvSpPr>
            <a:spLocks noGrp="1"/>
          </p:cNvSpPr>
          <p:nvPr>
            <p:ph idx="1"/>
          </p:nvPr>
        </p:nvSpPr>
        <p:spPr>
          <a:xfrm>
            <a:off x="1097280" y="1845734"/>
            <a:ext cx="100584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969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a:extLst>
              <a:ext uri="{FF2B5EF4-FFF2-40B4-BE49-F238E27FC236}">
                <a16:creationId xmlns:a16="http://schemas.microsoft.com/office/drawing/2014/main" id="{5378F8A9-6441-DE49-833B-8A6E7E98786B}"/>
              </a:ext>
            </a:extLst>
          </p:cNvPr>
          <p:cNvPicPr>
            <a:picLocks noChangeAspect="1"/>
          </p:cNvPicPr>
          <p:nvPr userDrawn="1"/>
        </p:nvPicPr>
        <p:blipFill>
          <a:blip r:embed="rId2"/>
          <a:srcRect/>
          <a:stretch/>
        </p:blipFill>
        <p:spPr>
          <a:xfrm>
            <a:off x="176245" y="6466049"/>
            <a:ext cx="1523600" cy="33733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969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pic>
        <p:nvPicPr>
          <p:cNvPr id="11" name="Picture 10">
            <a:extLst>
              <a:ext uri="{FF2B5EF4-FFF2-40B4-BE49-F238E27FC236}">
                <a16:creationId xmlns:a16="http://schemas.microsoft.com/office/drawing/2014/main" id="{D949BF5D-73F9-BD45-926F-110E33FBB3D6}"/>
              </a:ext>
            </a:extLst>
          </p:cNvPr>
          <p:cNvPicPr>
            <a:picLocks noChangeAspect="1"/>
          </p:cNvPicPr>
          <p:nvPr userDrawn="1"/>
        </p:nvPicPr>
        <p:blipFill>
          <a:blip r:embed="rId2"/>
          <a:srcRect/>
          <a:stretch/>
        </p:blipFill>
        <p:spPr>
          <a:xfrm>
            <a:off x="176245" y="6466049"/>
            <a:ext cx="1523600" cy="33733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00969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1" name="Picture 10">
            <a:extLst>
              <a:ext uri="{FF2B5EF4-FFF2-40B4-BE49-F238E27FC236}">
                <a16:creationId xmlns:a16="http://schemas.microsoft.com/office/drawing/2014/main" id="{8E07F8E5-2529-554F-8810-9EE662CF5C36}"/>
              </a:ext>
            </a:extLst>
          </p:cNvPr>
          <p:cNvPicPr>
            <a:picLocks noChangeAspect="1"/>
          </p:cNvPicPr>
          <p:nvPr userDrawn="1"/>
        </p:nvPicPr>
        <p:blipFill>
          <a:blip r:embed="rId3"/>
          <a:srcRect/>
          <a:stretch/>
        </p:blipFill>
        <p:spPr>
          <a:xfrm>
            <a:off x="176245" y="6466049"/>
            <a:ext cx="1523600" cy="33733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969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9D5FBE2-8622-C846-82BF-0D63DEE2CDE9}"/>
              </a:ext>
            </a:extLst>
          </p:cNvPr>
          <p:cNvPicPr>
            <a:picLocks noChangeAspect="1"/>
          </p:cNvPicPr>
          <p:nvPr userDrawn="1"/>
        </p:nvPicPr>
        <p:blipFill>
          <a:blip r:embed="rId12"/>
          <a:srcRect/>
          <a:stretch/>
        </p:blipFill>
        <p:spPr>
          <a:xfrm>
            <a:off x="176245" y="6466049"/>
            <a:ext cx="1523600" cy="3373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sqliteonline.com/#urldb=https://raw.githubusercontent.com/jpwhite3/northwind-SQLite3/master/dist/northwind.db" TargetMode="External"/><Relationship Id="rId2" Type="http://schemas.openxmlformats.org/officeDocument/2006/relationships/hyperlink" Target="http://infolab.stanford.edu/~ullman/dscb.html" TargetMode="External"/><Relationship Id="rId1" Type="http://schemas.openxmlformats.org/officeDocument/2006/relationships/slideLayout" Target="../slideLayouts/slideLayout2.xml"/><Relationship Id="rId6" Type="http://schemas.openxmlformats.org/officeDocument/2006/relationships/hyperlink" Target="https://www.stat.colostate.edu/~jah/talks_public_html/isec2020/installRStudio.html" TargetMode="External"/><Relationship Id="rId5" Type="http://schemas.openxmlformats.org/officeDocument/2006/relationships/hyperlink" Target="https://www.sqlite.org/lang_datefunc.html" TargetMode="External"/><Relationship Id="rId4" Type="http://schemas.openxmlformats.org/officeDocument/2006/relationships/hyperlink" Target="https://en.wikiversity.org/wiki/Database_Examples/Northwin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98543" y="4633354"/>
            <a:ext cx="10058400" cy="709714"/>
          </a:xfrm>
        </p:spPr>
        <p:txBody>
          <a:bodyPr>
            <a:normAutofit/>
          </a:bodyPr>
          <a:lstStyle/>
          <a:p>
            <a:pPr algn="ctr"/>
            <a:r>
              <a:rPr lang="en-US" sz="1800"/>
              <a:t>Research, </a:t>
            </a:r>
            <a:r>
              <a:rPr lang="en-US" sz="1800" dirty="0"/>
              <a:t>evaluation and data insights team</a:t>
            </a:r>
          </a:p>
        </p:txBody>
      </p:sp>
      <p:pic>
        <p:nvPicPr>
          <p:cNvPr id="8" name="Picture 7">
            <a:extLst>
              <a:ext uri="{FF2B5EF4-FFF2-40B4-BE49-F238E27FC236}">
                <a16:creationId xmlns:a16="http://schemas.microsoft.com/office/drawing/2014/main" id="{25763631-6911-1449-B1AB-54FE85FFB381}"/>
              </a:ext>
            </a:extLst>
          </p:cNvPr>
          <p:cNvPicPr>
            <a:picLocks noChangeAspect="1"/>
          </p:cNvPicPr>
          <p:nvPr/>
        </p:nvPicPr>
        <p:blipFill>
          <a:blip r:embed="rId2"/>
          <a:srcRect/>
          <a:stretch/>
        </p:blipFill>
        <p:spPr>
          <a:xfrm>
            <a:off x="1938098" y="1673945"/>
            <a:ext cx="8315804" cy="1746623"/>
          </a:xfrm>
          <a:prstGeom prst="rect">
            <a:avLst/>
          </a:prstGeom>
        </p:spPr>
      </p:pic>
    </p:spTree>
    <p:extLst>
      <p:ext uri="{BB962C8B-B14F-4D97-AF65-F5344CB8AC3E}">
        <p14:creationId xmlns:p14="http://schemas.microsoft.com/office/powerpoint/2010/main" val="137718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A8AAF9-9FC2-4918-9D3D-88B57C679D51}"/>
              </a:ext>
            </a:extLst>
          </p:cNvPr>
          <p:cNvSpPr>
            <a:spLocks noGrp="1"/>
          </p:cNvSpPr>
          <p:nvPr>
            <p:ph idx="1"/>
          </p:nvPr>
        </p:nvSpPr>
        <p:spPr/>
        <p:txBody>
          <a:bodyPr>
            <a:normAutofit/>
          </a:bodyPr>
          <a:lstStyle/>
          <a:p>
            <a:pPr marL="457200" indent="-457200">
              <a:buFont typeface="+mj-lt"/>
              <a:buAutoNum type="arabicPeriod" startAt="6"/>
            </a:pPr>
            <a:r>
              <a:rPr lang="en-US" dirty="0"/>
              <a:t>Write a query to get Product list (id, name, unit price) where products cost between $15 and $25.</a:t>
            </a:r>
          </a:p>
          <a:p>
            <a:pPr marL="457200" indent="-457200">
              <a:buFont typeface="+mj-lt"/>
              <a:buAutoNum type="arabicPeriod" startAt="6"/>
            </a:pPr>
            <a:r>
              <a:rPr lang="en-US" dirty="0"/>
              <a:t>Write a query to get Product list (name, unit price) of ten most expensive products.</a:t>
            </a:r>
          </a:p>
          <a:p>
            <a:pPr marL="457200" indent="-457200">
              <a:buFont typeface="+mj-lt"/>
              <a:buAutoNum type="arabicPeriod" startAt="6"/>
            </a:pPr>
            <a:r>
              <a:rPr lang="en-US" dirty="0"/>
              <a:t>Write a query to count current and discontinued products.</a:t>
            </a:r>
          </a:p>
          <a:p>
            <a:pPr marL="457200" indent="-457200">
              <a:buFont typeface="+mj-lt"/>
              <a:buAutoNum type="arabicPeriod" startAt="6"/>
            </a:pPr>
            <a:r>
              <a:rPr lang="en-US" dirty="0"/>
              <a:t>Write a query to get Product list (name, units on order , units in stock) of stock is less than the quantity on order.</a:t>
            </a:r>
          </a:p>
        </p:txBody>
      </p:sp>
      <p:sp>
        <p:nvSpPr>
          <p:cNvPr id="3" name="Title 2">
            <a:extLst>
              <a:ext uri="{FF2B5EF4-FFF2-40B4-BE49-F238E27FC236}">
                <a16:creationId xmlns:a16="http://schemas.microsoft.com/office/drawing/2014/main" id="{356547E6-A616-4B8E-A77D-C7CFF14C24C3}"/>
              </a:ext>
            </a:extLst>
          </p:cNvPr>
          <p:cNvSpPr>
            <a:spLocks noGrp="1"/>
          </p:cNvSpPr>
          <p:nvPr>
            <p:ph type="title"/>
          </p:nvPr>
        </p:nvSpPr>
        <p:spPr/>
        <p:txBody>
          <a:bodyPr/>
          <a:lstStyle/>
          <a:p>
            <a:r>
              <a:rPr lang="en-US" dirty="0"/>
              <a:t>Practice (6-9)</a:t>
            </a:r>
          </a:p>
        </p:txBody>
      </p:sp>
      <p:sp>
        <p:nvSpPr>
          <p:cNvPr id="4" name="Rectangle 3">
            <a:extLst>
              <a:ext uri="{FF2B5EF4-FFF2-40B4-BE49-F238E27FC236}">
                <a16:creationId xmlns:a16="http://schemas.microsoft.com/office/drawing/2014/main" id="{DF55787B-8704-40E6-AA8F-F629912CE7AB}"/>
              </a:ext>
            </a:extLst>
          </p:cNvPr>
          <p:cNvSpPr/>
          <p:nvPr/>
        </p:nvSpPr>
        <p:spPr>
          <a:xfrm>
            <a:off x="10228994" y="5792802"/>
            <a:ext cx="1505540" cy="369332"/>
          </a:xfrm>
          <a:prstGeom prst="rect">
            <a:avLst/>
          </a:prstGeom>
        </p:spPr>
        <p:txBody>
          <a:bodyPr wrap="none">
            <a:spAutoFit/>
          </a:bodyPr>
          <a:lstStyle/>
          <a:p>
            <a:r>
              <a:rPr lang="en-US" dirty="0">
                <a:solidFill>
                  <a:schemeClr val="bg2"/>
                </a:solidFill>
              </a:rPr>
              <a:t>[w3resource]</a:t>
            </a:r>
          </a:p>
        </p:txBody>
      </p:sp>
    </p:spTree>
    <p:extLst>
      <p:ext uri="{BB962C8B-B14F-4D97-AF65-F5344CB8AC3E}">
        <p14:creationId xmlns:p14="http://schemas.microsoft.com/office/powerpoint/2010/main" val="89785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Question 1</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90957" y="1887523"/>
            <a:ext cx="10058400"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Write a query to get Product name and quantity per unit.</a:t>
            </a:r>
          </a:p>
          <a:p>
            <a:pPr marL="749808" lvl="1" indent="-457200">
              <a:buFont typeface="+mj-lt"/>
              <a:buAutoNum type="arabicPeriod"/>
            </a:pPr>
            <a:r>
              <a:rPr lang="en-US" dirty="0"/>
              <a:t>What columns will we need?</a:t>
            </a:r>
          </a:p>
          <a:p>
            <a:pPr marL="749808" lvl="1" indent="-457200">
              <a:buFont typeface="+mj-lt"/>
              <a:buAutoNum type="arabicPeriod"/>
            </a:pPr>
            <a:r>
              <a:rPr lang="en-US" dirty="0"/>
              <a:t>What table is that from?</a:t>
            </a:r>
          </a:p>
          <a:p>
            <a:pPr marL="749808" lvl="1" indent="-457200">
              <a:buFont typeface="+mj-lt"/>
              <a:buAutoNum type="arabicPeriod"/>
            </a:pPr>
            <a:r>
              <a:rPr lang="en-US" dirty="0"/>
              <a:t>Does any further filtering or aggregation need to occur?</a:t>
            </a:r>
          </a:p>
          <a:p>
            <a:pPr marL="0" indent="0">
              <a:buNone/>
            </a:pPr>
            <a:endParaRPr lang="en-US" dirty="0"/>
          </a:p>
          <a:p>
            <a:pPr marL="0" indent="0">
              <a:buNone/>
            </a:pPr>
            <a:endParaRPr lang="en-US" dirty="0"/>
          </a:p>
        </p:txBody>
      </p:sp>
      <p:sp>
        <p:nvSpPr>
          <p:cNvPr id="8" name="Rectangle 7">
            <a:extLst>
              <a:ext uri="{FF2B5EF4-FFF2-40B4-BE49-F238E27FC236}">
                <a16:creationId xmlns:a16="http://schemas.microsoft.com/office/drawing/2014/main" id="{879272AB-8449-4D20-8D40-1506317E38C3}"/>
              </a:ext>
            </a:extLst>
          </p:cNvPr>
          <p:cNvSpPr/>
          <p:nvPr/>
        </p:nvSpPr>
        <p:spPr>
          <a:xfrm>
            <a:off x="4905043" y="1889310"/>
            <a:ext cx="3844674" cy="646331"/>
          </a:xfrm>
          <a:prstGeom prst="rect">
            <a:avLst/>
          </a:prstGeom>
        </p:spPr>
        <p:txBody>
          <a:bodyPr wrap="square">
            <a:spAutoFit/>
          </a:bodyPr>
          <a:lstStyle/>
          <a:p>
            <a:endParaRPr lang="en-US" dirty="0"/>
          </a:p>
          <a:p>
            <a:r>
              <a:rPr lang="en-US" dirty="0"/>
              <a:t>ProductName and </a:t>
            </a:r>
            <a:r>
              <a:rPr lang="en-US" dirty="0" err="1"/>
              <a:t>QuantityPerUnit</a:t>
            </a:r>
            <a:r>
              <a:rPr lang="en-US" dirty="0"/>
              <a:t> </a:t>
            </a:r>
          </a:p>
        </p:txBody>
      </p:sp>
      <p:sp>
        <p:nvSpPr>
          <p:cNvPr id="9" name="Rectangle 8">
            <a:extLst>
              <a:ext uri="{FF2B5EF4-FFF2-40B4-BE49-F238E27FC236}">
                <a16:creationId xmlns:a16="http://schemas.microsoft.com/office/drawing/2014/main" id="{CA5F33A3-1E9B-4B45-9B1C-976BC3D23D06}"/>
              </a:ext>
            </a:extLst>
          </p:cNvPr>
          <p:cNvSpPr/>
          <p:nvPr/>
        </p:nvSpPr>
        <p:spPr>
          <a:xfrm>
            <a:off x="4403102" y="2209876"/>
            <a:ext cx="3844674" cy="646331"/>
          </a:xfrm>
          <a:prstGeom prst="rect">
            <a:avLst/>
          </a:prstGeom>
        </p:spPr>
        <p:txBody>
          <a:bodyPr wrap="square">
            <a:spAutoFit/>
          </a:bodyPr>
          <a:lstStyle/>
          <a:p>
            <a:endParaRPr lang="en-US" dirty="0"/>
          </a:p>
          <a:p>
            <a:r>
              <a:rPr lang="en-US" dirty="0"/>
              <a:t>Products</a:t>
            </a:r>
          </a:p>
        </p:txBody>
      </p:sp>
      <p:sp>
        <p:nvSpPr>
          <p:cNvPr id="10" name="Rectangle 9">
            <a:extLst>
              <a:ext uri="{FF2B5EF4-FFF2-40B4-BE49-F238E27FC236}">
                <a16:creationId xmlns:a16="http://schemas.microsoft.com/office/drawing/2014/main" id="{C861077A-DFE1-42D5-B9EB-DDC3EE8DF18C}"/>
              </a:ext>
            </a:extLst>
          </p:cNvPr>
          <p:cNvSpPr/>
          <p:nvPr/>
        </p:nvSpPr>
        <p:spPr>
          <a:xfrm>
            <a:off x="7519892" y="2567548"/>
            <a:ext cx="4457350" cy="646331"/>
          </a:xfrm>
          <a:prstGeom prst="rect">
            <a:avLst/>
          </a:prstGeom>
        </p:spPr>
        <p:txBody>
          <a:bodyPr wrap="square">
            <a:spAutoFit/>
          </a:bodyPr>
          <a:lstStyle/>
          <a:p>
            <a:endParaRPr lang="en-US" dirty="0"/>
          </a:p>
          <a:p>
            <a:r>
              <a:rPr lang="en-US" dirty="0"/>
              <a:t>No, just Product name and quant per unit</a:t>
            </a:r>
          </a:p>
        </p:txBody>
      </p:sp>
      <p:sp>
        <p:nvSpPr>
          <p:cNvPr id="11" name="Rectangle 10">
            <a:extLst>
              <a:ext uri="{FF2B5EF4-FFF2-40B4-BE49-F238E27FC236}">
                <a16:creationId xmlns:a16="http://schemas.microsoft.com/office/drawing/2014/main" id="{3145543E-47EA-45B7-B5A5-C6516D5FE662}"/>
              </a:ext>
            </a:extLst>
          </p:cNvPr>
          <p:cNvSpPr/>
          <p:nvPr/>
        </p:nvSpPr>
        <p:spPr>
          <a:xfrm>
            <a:off x="1510018" y="3528465"/>
            <a:ext cx="4412610" cy="923330"/>
          </a:xfrm>
          <a:prstGeom prst="rect">
            <a:avLst/>
          </a:prstGeom>
        </p:spPr>
        <p:txBody>
          <a:bodyPr wrap="square">
            <a:spAutoFit/>
          </a:bodyPr>
          <a:lstStyle/>
          <a:p>
            <a:r>
              <a:rPr lang="en-US" dirty="0"/>
              <a:t>Bringing these together:</a:t>
            </a:r>
          </a:p>
          <a:p>
            <a:r>
              <a:rPr lang="en-US" dirty="0"/>
              <a:t>SELECT ProductName, </a:t>
            </a:r>
            <a:r>
              <a:rPr lang="en-US" dirty="0" err="1"/>
              <a:t>QuantityPerUnit</a:t>
            </a:r>
            <a:r>
              <a:rPr lang="en-US" dirty="0"/>
              <a:t> </a:t>
            </a:r>
          </a:p>
          <a:p>
            <a:r>
              <a:rPr lang="en-US" dirty="0"/>
              <a:t>FROM Products;</a:t>
            </a:r>
          </a:p>
        </p:txBody>
      </p:sp>
    </p:spTree>
    <p:extLst>
      <p:ext uri="{BB962C8B-B14F-4D97-AF65-F5344CB8AC3E}">
        <p14:creationId xmlns:p14="http://schemas.microsoft.com/office/powerpoint/2010/main" val="253431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Question 2</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90957" y="1887523"/>
            <a:ext cx="10058400"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Write a query to get current Product list (Product ID and name).</a:t>
            </a:r>
          </a:p>
          <a:p>
            <a:pPr marL="749808" lvl="1" indent="-457200">
              <a:buFont typeface="+mj-lt"/>
              <a:buAutoNum type="arabicPeriod"/>
            </a:pPr>
            <a:r>
              <a:rPr lang="en-US" dirty="0"/>
              <a:t>What columns will we need?</a:t>
            </a:r>
          </a:p>
          <a:p>
            <a:pPr marL="749808" lvl="1" indent="-457200">
              <a:buFont typeface="+mj-lt"/>
              <a:buAutoNum type="arabicPeriod"/>
            </a:pPr>
            <a:r>
              <a:rPr lang="en-US" dirty="0"/>
              <a:t>What table is that from?</a:t>
            </a:r>
          </a:p>
          <a:p>
            <a:pPr marL="749808" lvl="1" indent="-457200">
              <a:buFont typeface="+mj-lt"/>
              <a:buAutoNum type="arabicPeriod"/>
            </a:pPr>
            <a:r>
              <a:rPr lang="en-US" dirty="0"/>
              <a:t>Does any further filtering or aggregation need to occur?</a:t>
            </a:r>
          </a:p>
          <a:p>
            <a:pPr marL="932688" lvl="2" indent="-457200">
              <a:buFont typeface="+mj-lt"/>
              <a:buAutoNum type="arabicPeriod"/>
            </a:pPr>
            <a:r>
              <a:rPr lang="en-US" dirty="0"/>
              <a:t>What filtering? </a:t>
            </a:r>
          </a:p>
          <a:p>
            <a:pPr marL="0" indent="0">
              <a:buNone/>
            </a:pPr>
            <a:endParaRPr lang="en-US" dirty="0"/>
          </a:p>
          <a:p>
            <a:pPr marL="0" indent="0">
              <a:buNone/>
            </a:pPr>
            <a:endParaRPr lang="en-US" dirty="0"/>
          </a:p>
        </p:txBody>
      </p:sp>
      <p:sp>
        <p:nvSpPr>
          <p:cNvPr id="8" name="Rectangle 7">
            <a:extLst>
              <a:ext uri="{FF2B5EF4-FFF2-40B4-BE49-F238E27FC236}">
                <a16:creationId xmlns:a16="http://schemas.microsoft.com/office/drawing/2014/main" id="{879272AB-8449-4D20-8D40-1506317E38C3}"/>
              </a:ext>
            </a:extLst>
          </p:cNvPr>
          <p:cNvSpPr/>
          <p:nvPr/>
        </p:nvSpPr>
        <p:spPr>
          <a:xfrm>
            <a:off x="4905042" y="1889310"/>
            <a:ext cx="4608073" cy="646331"/>
          </a:xfrm>
          <a:prstGeom prst="rect">
            <a:avLst/>
          </a:prstGeom>
        </p:spPr>
        <p:txBody>
          <a:bodyPr wrap="square">
            <a:spAutoFit/>
          </a:bodyPr>
          <a:lstStyle/>
          <a:p>
            <a:endParaRPr lang="en-US" dirty="0"/>
          </a:p>
          <a:p>
            <a:r>
              <a:rPr lang="en-US" dirty="0" err="1"/>
              <a:t>ProductID</a:t>
            </a:r>
            <a:r>
              <a:rPr lang="en-US" dirty="0"/>
              <a:t>, ProductName, Discontinued </a:t>
            </a:r>
          </a:p>
        </p:txBody>
      </p:sp>
      <p:sp>
        <p:nvSpPr>
          <p:cNvPr id="9" name="Rectangle 8">
            <a:extLst>
              <a:ext uri="{FF2B5EF4-FFF2-40B4-BE49-F238E27FC236}">
                <a16:creationId xmlns:a16="http://schemas.microsoft.com/office/drawing/2014/main" id="{CA5F33A3-1E9B-4B45-9B1C-976BC3D23D06}"/>
              </a:ext>
            </a:extLst>
          </p:cNvPr>
          <p:cNvSpPr/>
          <p:nvPr/>
        </p:nvSpPr>
        <p:spPr>
          <a:xfrm>
            <a:off x="4403102" y="2209876"/>
            <a:ext cx="3844674" cy="646331"/>
          </a:xfrm>
          <a:prstGeom prst="rect">
            <a:avLst/>
          </a:prstGeom>
        </p:spPr>
        <p:txBody>
          <a:bodyPr wrap="square">
            <a:spAutoFit/>
          </a:bodyPr>
          <a:lstStyle/>
          <a:p>
            <a:endParaRPr lang="en-US" dirty="0"/>
          </a:p>
          <a:p>
            <a:r>
              <a:rPr lang="en-US" dirty="0"/>
              <a:t>Products</a:t>
            </a:r>
          </a:p>
        </p:txBody>
      </p:sp>
      <p:sp>
        <p:nvSpPr>
          <p:cNvPr id="10" name="Rectangle 9">
            <a:extLst>
              <a:ext uri="{FF2B5EF4-FFF2-40B4-BE49-F238E27FC236}">
                <a16:creationId xmlns:a16="http://schemas.microsoft.com/office/drawing/2014/main" id="{C861077A-DFE1-42D5-B9EB-DDC3EE8DF18C}"/>
              </a:ext>
            </a:extLst>
          </p:cNvPr>
          <p:cNvSpPr/>
          <p:nvPr/>
        </p:nvSpPr>
        <p:spPr>
          <a:xfrm>
            <a:off x="7519892" y="2557770"/>
            <a:ext cx="4457350" cy="646331"/>
          </a:xfrm>
          <a:prstGeom prst="rect">
            <a:avLst/>
          </a:prstGeom>
        </p:spPr>
        <p:txBody>
          <a:bodyPr wrap="square">
            <a:spAutoFit/>
          </a:bodyPr>
          <a:lstStyle/>
          <a:p>
            <a:endParaRPr lang="en-US" dirty="0"/>
          </a:p>
          <a:p>
            <a:r>
              <a:rPr lang="en-US" dirty="0"/>
              <a:t>Yes</a:t>
            </a:r>
          </a:p>
        </p:txBody>
      </p:sp>
      <p:sp>
        <p:nvSpPr>
          <p:cNvPr id="11" name="Rectangle 10">
            <a:extLst>
              <a:ext uri="{FF2B5EF4-FFF2-40B4-BE49-F238E27FC236}">
                <a16:creationId xmlns:a16="http://schemas.microsoft.com/office/drawing/2014/main" id="{3145543E-47EA-45B7-B5A5-C6516D5FE662}"/>
              </a:ext>
            </a:extLst>
          </p:cNvPr>
          <p:cNvSpPr/>
          <p:nvPr/>
        </p:nvSpPr>
        <p:spPr>
          <a:xfrm>
            <a:off x="3246539" y="3122370"/>
            <a:ext cx="6820250" cy="646331"/>
          </a:xfrm>
          <a:prstGeom prst="rect">
            <a:avLst/>
          </a:prstGeom>
        </p:spPr>
        <p:txBody>
          <a:bodyPr wrap="square">
            <a:spAutoFit/>
          </a:bodyPr>
          <a:lstStyle/>
          <a:p>
            <a:r>
              <a:rPr lang="en-US" dirty="0"/>
              <a:t>Query says “current”, so need to leverage “Discontinued” 0/1 to get things that are not discontinued (0)</a:t>
            </a:r>
          </a:p>
        </p:txBody>
      </p:sp>
      <p:sp>
        <p:nvSpPr>
          <p:cNvPr id="13" name="Rectangle 12">
            <a:extLst>
              <a:ext uri="{FF2B5EF4-FFF2-40B4-BE49-F238E27FC236}">
                <a16:creationId xmlns:a16="http://schemas.microsoft.com/office/drawing/2014/main" id="{A75545DC-2E46-499A-B4BE-4722F3E1331D}"/>
              </a:ext>
            </a:extLst>
          </p:cNvPr>
          <p:cNvSpPr/>
          <p:nvPr/>
        </p:nvSpPr>
        <p:spPr>
          <a:xfrm>
            <a:off x="1510018" y="4363259"/>
            <a:ext cx="5922628" cy="1477328"/>
          </a:xfrm>
          <a:prstGeom prst="rect">
            <a:avLst/>
          </a:prstGeom>
        </p:spPr>
        <p:txBody>
          <a:bodyPr wrap="square">
            <a:spAutoFit/>
          </a:bodyPr>
          <a:lstStyle/>
          <a:p>
            <a:r>
              <a:rPr lang="en-US" dirty="0"/>
              <a:t>Bringing these together:</a:t>
            </a:r>
          </a:p>
          <a:p>
            <a:r>
              <a:rPr lang="en-US" dirty="0"/>
              <a:t>SELECT </a:t>
            </a:r>
            <a:r>
              <a:rPr lang="en-US" dirty="0" err="1"/>
              <a:t>ProductID</a:t>
            </a:r>
            <a:r>
              <a:rPr lang="en-US" dirty="0"/>
              <a:t>, ProductName, Discontinued</a:t>
            </a:r>
          </a:p>
          <a:p>
            <a:r>
              <a:rPr lang="en-US" dirty="0"/>
              <a:t>FROM Products</a:t>
            </a:r>
          </a:p>
          <a:p>
            <a:r>
              <a:rPr lang="en-US" dirty="0"/>
              <a:t>WHERE Discontinued = ‘0’</a:t>
            </a:r>
          </a:p>
          <a:p>
            <a:r>
              <a:rPr lang="en-US" dirty="0"/>
              <a:t>ORDER BY ProductName;</a:t>
            </a:r>
          </a:p>
        </p:txBody>
      </p:sp>
    </p:spTree>
    <p:extLst>
      <p:ext uri="{BB962C8B-B14F-4D97-AF65-F5344CB8AC3E}">
        <p14:creationId xmlns:p14="http://schemas.microsoft.com/office/powerpoint/2010/main" val="192726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Question 3</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90957" y="1887523"/>
            <a:ext cx="10058400"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Write a query to get discontinued Product list (Product ID and name)</a:t>
            </a:r>
          </a:p>
          <a:p>
            <a:pPr marL="749808" lvl="1" indent="-457200">
              <a:buFont typeface="+mj-lt"/>
              <a:buAutoNum type="arabicPeriod"/>
            </a:pPr>
            <a:r>
              <a:rPr lang="en-US" dirty="0"/>
              <a:t>What columns will we need?</a:t>
            </a:r>
          </a:p>
          <a:p>
            <a:pPr marL="749808" lvl="1" indent="-457200">
              <a:buFont typeface="+mj-lt"/>
              <a:buAutoNum type="arabicPeriod"/>
            </a:pPr>
            <a:r>
              <a:rPr lang="en-US" dirty="0"/>
              <a:t>What table is that from?</a:t>
            </a:r>
          </a:p>
          <a:p>
            <a:pPr marL="749808" lvl="1" indent="-457200">
              <a:buFont typeface="+mj-lt"/>
              <a:buAutoNum type="arabicPeriod"/>
            </a:pPr>
            <a:r>
              <a:rPr lang="en-US" dirty="0"/>
              <a:t>Does any further filtering or aggregation need to occur?</a:t>
            </a:r>
          </a:p>
          <a:p>
            <a:pPr marL="932688" lvl="2" indent="-457200">
              <a:buFont typeface="+mj-lt"/>
              <a:buAutoNum type="arabicPeriod"/>
            </a:pPr>
            <a:r>
              <a:rPr lang="en-US" dirty="0"/>
              <a:t>What filtering? </a:t>
            </a:r>
          </a:p>
          <a:p>
            <a:pPr marL="0" indent="0">
              <a:buNone/>
            </a:pPr>
            <a:endParaRPr lang="en-US" dirty="0"/>
          </a:p>
          <a:p>
            <a:pPr marL="0" indent="0">
              <a:buNone/>
            </a:pPr>
            <a:endParaRPr lang="en-US" dirty="0"/>
          </a:p>
        </p:txBody>
      </p:sp>
      <p:sp>
        <p:nvSpPr>
          <p:cNvPr id="8" name="Rectangle 7">
            <a:extLst>
              <a:ext uri="{FF2B5EF4-FFF2-40B4-BE49-F238E27FC236}">
                <a16:creationId xmlns:a16="http://schemas.microsoft.com/office/drawing/2014/main" id="{879272AB-8449-4D20-8D40-1506317E38C3}"/>
              </a:ext>
            </a:extLst>
          </p:cNvPr>
          <p:cNvSpPr/>
          <p:nvPr/>
        </p:nvSpPr>
        <p:spPr>
          <a:xfrm>
            <a:off x="4905042" y="1889310"/>
            <a:ext cx="4608073" cy="646331"/>
          </a:xfrm>
          <a:prstGeom prst="rect">
            <a:avLst/>
          </a:prstGeom>
        </p:spPr>
        <p:txBody>
          <a:bodyPr wrap="square">
            <a:spAutoFit/>
          </a:bodyPr>
          <a:lstStyle/>
          <a:p>
            <a:endParaRPr lang="en-US" dirty="0"/>
          </a:p>
          <a:p>
            <a:r>
              <a:rPr lang="en-US" dirty="0" err="1"/>
              <a:t>ProductID</a:t>
            </a:r>
            <a:r>
              <a:rPr lang="en-US" dirty="0"/>
              <a:t>, ProductName, Discontinued </a:t>
            </a:r>
          </a:p>
        </p:txBody>
      </p:sp>
      <p:sp>
        <p:nvSpPr>
          <p:cNvPr id="9" name="Rectangle 8">
            <a:extLst>
              <a:ext uri="{FF2B5EF4-FFF2-40B4-BE49-F238E27FC236}">
                <a16:creationId xmlns:a16="http://schemas.microsoft.com/office/drawing/2014/main" id="{CA5F33A3-1E9B-4B45-9B1C-976BC3D23D06}"/>
              </a:ext>
            </a:extLst>
          </p:cNvPr>
          <p:cNvSpPr/>
          <p:nvPr/>
        </p:nvSpPr>
        <p:spPr>
          <a:xfrm>
            <a:off x="4403102" y="2209876"/>
            <a:ext cx="3844674" cy="646331"/>
          </a:xfrm>
          <a:prstGeom prst="rect">
            <a:avLst/>
          </a:prstGeom>
        </p:spPr>
        <p:txBody>
          <a:bodyPr wrap="square">
            <a:spAutoFit/>
          </a:bodyPr>
          <a:lstStyle/>
          <a:p>
            <a:endParaRPr lang="en-US" dirty="0"/>
          </a:p>
          <a:p>
            <a:r>
              <a:rPr lang="en-US" dirty="0"/>
              <a:t>Products</a:t>
            </a:r>
          </a:p>
        </p:txBody>
      </p:sp>
      <p:sp>
        <p:nvSpPr>
          <p:cNvPr id="10" name="Rectangle 9">
            <a:extLst>
              <a:ext uri="{FF2B5EF4-FFF2-40B4-BE49-F238E27FC236}">
                <a16:creationId xmlns:a16="http://schemas.microsoft.com/office/drawing/2014/main" id="{C861077A-DFE1-42D5-B9EB-DDC3EE8DF18C}"/>
              </a:ext>
            </a:extLst>
          </p:cNvPr>
          <p:cNvSpPr/>
          <p:nvPr/>
        </p:nvSpPr>
        <p:spPr>
          <a:xfrm>
            <a:off x="7519892" y="2557770"/>
            <a:ext cx="4457350" cy="646331"/>
          </a:xfrm>
          <a:prstGeom prst="rect">
            <a:avLst/>
          </a:prstGeom>
        </p:spPr>
        <p:txBody>
          <a:bodyPr wrap="square">
            <a:spAutoFit/>
          </a:bodyPr>
          <a:lstStyle/>
          <a:p>
            <a:endParaRPr lang="en-US" dirty="0"/>
          </a:p>
          <a:p>
            <a:r>
              <a:rPr lang="en-US" dirty="0"/>
              <a:t>Yes</a:t>
            </a:r>
          </a:p>
        </p:txBody>
      </p:sp>
      <p:sp>
        <p:nvSpPr>
          <p:cNvPr id="11" name="Rectangle 10">
            <a:extLst>
              <a:ext uri="{FF2B5EF4-FFF2-40B4-BE49-F238E27FC236}">
                <a16:creationId xmlns:a16="http://schemas.microsoft.com/office/drawing/2014/main" id="{3145543E-47EA-45B7-B5A5-C6516D5FE662}"/>
              </a:ext>
            </a:extLst>
          </p:cNvPr>
          <p:cNvSpPr/>
          <p:nvPr/>
        </p:nvSpPr>
        <p:spPr>
          <a:xfrm>
            <a:off x="3246539" y="3122370"/>
            <a:ext cx="6820250" cy="646331"/>
          </a:xfrm>
          <a:prstGeom prst="rect">
            <a:avLst/>
          </a:prstGeom>
        </p:spPr>
        <p:txBody>
          <a:bodyPr wrap="square">
            <a:spAutoFit/>
          </a:bodyPr>
          <a:lstStyle/>
          <a:p>
            <a:r>
              <a:rPr lang="en-US" dirty="0"/>
              <a:t>Query says “current”, so need to leverage “Discontinued” 0/1 to get things that are not discontinued (1)</a:t>
            </a:r>
          </a:p>
        </p:txBody>
      </p:sp>
      <p:sp>
        <p:nvSpPr>
          <p:cNvPr id="13" name="Rectangle 12">
            <a:extLst>
              <a:ext uri="{FF2B5EF4-FFF2-40B4-BE49-F238E27FC236}">
                <a16:creationId xmlns:a16="http://schemas.microsoft.com/office/drawing/2014/main" id="{A75545DC-2E46-499A-B4BE-4722F3E1331D}"/>
              </a:ext>
            </a:extLst>
          </p:cNvPr>
          <p:cNvSpPr/>
          <p:nvPr/>
        </p:nvSpPr>
        <p:spPr>
          <a:xfrm>
            <a:off x="1510018" y="4363259"/>
            <a:ext cx="5922628" cy="1477328"/>
          </a:xfrm>
          <a:prstGeom prst="rect">
            <a:avLst/>
          </a:prstGeom>
        </p:spPr>
        <p:txBody>
          <a:bodyPr wrap="square">
            <a:spAutoFit/>
          </a:bodyPr>
          <a:lstStyle/>
          <a:p>
            <a:r>
              <a:rPr lang="en-US" dirty="0"/>
              <a:t>Bringing these together:</a:t>
            </a:r>
          </a:p>
          <a:p>
            <a:r>
              <a:rPr lang="en-US" dirty="0"/>
              <a:t>SELECT </a:t>
            </a:r>
            <a:r>
              <a:rPr lang="en-US" dirty="0" err="1"/>
              <a:t>ProductID</a:t>
            </a:r>
            <a:r>
              <a:rPr lang="en-US" dirty="0"/>
              <a:t>, ProductName, Discontinued</a:t>
            </a:r>
          </a:p>
          <a:p>
            <a:r>
              <a:rPr lang="en-US" dirty="0"/>
              <a:t>FROM Products</a:t>
            </a:r>
          </a:p>
          <a:p>
            <a:r>
              <a:rPr lang="en-US" dirty="0"/>
              <a:t>WHERE Discontinued = ‘1’</a:t>
            </a:r>
          </a:p>
          <a:p>
            <a:r>
              <a:rPr lang="en-US" dirty="0"/>
              <a:t>ORDER BY ProductName;</a:t>
            </a:r>
          </a:p>
        </p:txBody>
      </p:sp>
    </p:spTree>
    <p:extLst>
      <p:ext uri="{BB962C8B-B14F-4D97-AF65-F5344CB8AC3E}">
        <p14:creationId xmlns:p14="http://schemas.microsoft.com/office/powerpoint/2010/main" val="88934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Question 4</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90957" y="1887523"/>
            <a:ext cx="10058400"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Write a query to get Product list (name and unit price) by most expense</a:t>
            </a:r>
          </a:p>
          <a:p>
            <a:pPr marL="749808" lvl="1" indent="-457200">
              <a:buFont typeface="+mj-lt"/>
              <a:buAutoNum type="arabicPeriod"/>
            </a:pPr>
            <a:r>
              <a:rPr lang="en-US" dirty="0"/>
              <a:t>What columns will we need?</a:t>
            </a:r>
          </a:p>
          <a:p>
            <a:pPr marL="749808" lvl="1" indent="-457200">
              <a:buFont typeface="+mj-lt"/>
              <a:buAutoNum type="arabicPeriod"/>
            </a:pPr>
            <a:r>
              <a:rPr lang="en-US" dirty="0"/>
              <a:t>What table is that from?</a:t>
            </a:r>
          </a:p>
          <a:p>
            <a:pPr marL="749808" lvl="1" indent="-457200">
              <a:buFont typeface="+mj-lt"/>
              <a:buAutoNum type="arabicPeriod"/>
            </a:pPr>
            <a:r>
              <a:rPr lang="en-US" dirty="0"/>
              <a:t>Does any further filtering, ordering, aggregation need to occur?</a:t>
            </a:r>
          </a:p>
          <a:p>
            <a:pPr marL="932688" lvl="2" indent="-457200">
              <a:buFont typeface="+mj-lt"/>
              <a:buAutoNum type="arabicPeriod"/>
            </a:pPr>
            <a:r>
              <a:rPr lang="en-US" dirty="0"/>
              <a:t>What filtering?</a:t>
            </a:r>
          </a:p>
          <a:p>
            <a:pPr marL="932688" lvl="2" indent="-457200">
              <a:buFont typeface="+mj-lt"/>
              <a:buAutoNum type="arabicPeriod"/>
            </a:pPr>
            <a:r>
              <a:rPr lang="en-US" dirty="0"/>
              <a:t>What ordering? </a:t>
            </a:r>
          </a:p>
          <a:p>
            <a:pPr marL="0" indent="0">
              <a:buNone/>
            </a:pPr>
            <a:endParaRPr lang="en-US" dirty="0"/>
          </a:p>
          <a:p>
            <a:pPr marL="0" indent="0">
              <a:buNone/>
            </a:pPr>
            <a:endParaRPr lang="en-US" dirty="0"/>
          </a:p>
        </p:txBody>
      </p:sp>
      <p:sp>
        <p:nvSpPr>
          <p:cNvPr id="8" name="Rectangle 7">
            <a:extLst>
              <a:ext uri="{FF2B5EF4-FFF2-40B4-BE49-F238E27FC236}">
                <a16:creationId xmlns:a16="http://schemas.microsoft.com/office/drawing/2014/main" id="{879272AB-8449-4D20-8D40-1506317E38C3}"/>
              </a:ext>
            </a:extLst>
          </p:cNvPr>
          <p:cNvSpPr/>
          <p:nvPr/>
        </p:nvSpPr>
        <p:spPr>
          <a:xfrm>
            <a:off x="4905042" y="1889310"/>
            <a:ext cx="4608073" cy="646331"/>
          </a:xfrm>
          <a:prstGeom prst="rect">
            <a:avLst/>
          </a:prstGeom>
        </p:spPr>
        <p:txBody>
          <a:bodyPr wrap="square">
            <a:spAutoFit/>
          </a:bodyPr>
          <a:lstStyle/>
          <a:p>
            <a:endParaRPr lang="en-US" dirty="0"/>
          </a:p>
          <a:p>
            <a:r>
              <a:rPr lang="en-US" dirty="0"/>
              <a:t>ProductName, </a:t>
            </a:r>
            <a:r>
              <a:rPr lang="en-US" dirty="0" err="1"/>
              <a:t>UnitPrice</a:t>
            </a:r>
            <a:r>
              <a:rPr lang="en-US" dirty="0"/>
              <a:t> </a:t>
            </a:r>
          </a:p>
        </p:txBody>
      </p:sp>
      <p:sp>
        <p:nvSpPr>
          <p:cNvPr id="9" name="Rectangle 8">
            <a:extLst>
              <a:ext uri="{FF2B5EF4-FFF2-40B4-BE49-F238E27FC236}">
                <a16:creationId xmlns:a16="http://schemas.microsoft.com/office/drawing/2014/main" id="{CA5F33A3-1E9B-4B45-9B1C-976BC3D23D06}"/>
              </a:ext>
            </a:extLst>
          </p:cNvPr>
          <p:cNvSpPr/>
          <p:nvPr/>
        </p:nvSpPr>
        <p:spPr>
          <a:xfrm>
            <a:off x="4403102" y="2209876"/>
            <a:ext cx="3844674" cy="646331"/>
          </a:xfrm>
          <a:prstGeom prst="rect">
            <a:avLst/>
          </a:prstGeom>
        </p:spPr>
        <p:txBody>
          <a:bodyPr wrap="square">
            <a:spAutoFit/>
          </a:bodyPr>
          <a:lstStyle/>
          <a:p>
            <a:endParaRPr lang="en-US" dirty="0"/>
          </a:p>
          <a:p>
            <a:r>
              <a:rPr lang="en-US" dirty="0"/>
              <a:t>Products</a:t>
            </a:r>
          </a:p>
        </p:txBody>
      </p:sp>
      <p:sp>
        <p:nvSpPr>
          <p:cNvPr id="10" name="Rectangle 9">
            <a:extLst>
              <a:ext uri="{FF2B5EF4-FFF2-40B4-BE49-F238E27FC236}">
                <a16:creationId xmlns:a16="http://schemas.microsoft.com/office/drawing/2014/main" id="{C861077A-DFE1-42D5-B9EB-DDC3EE8DF18C}"/>
              </a:ext>
            </a:extLst>
          </p:cNvPr>
          <p:cNvSpPr/>
          <p:nvPr/>
        </p:nvSpPr>
        <p:spPr>
          <a:xfrm>
            <a:off x="8291679" y="2557770"/>
            <a:ext cx="1221436" cy="646331"/>
          </a:xfrm>
          <a:prstGeom prst="rect">
            <a:avLst/>
          </a:prstGeom>
        </p:spPr>
        <p:txBody>
          <a:bodyPr wrap="square">
            <a:spAutoFit/>
          </a:bodyPr>
          <a:lstStyle/>
          <a:p>
            <a:endParaRPr lang="en-US" dirty="0"/>
          </a:p>
          <a:p>
            <a:r>
              <a:rPr lang="en-US" dirty="0"/>
              <a:t>Yes</a:t>
            </a:r>
          </a:p>
        </p:txBody>
      </p:sp>
      <p:sp>
        <p:nvSpPr>
          <p:cNvPr id="11" name="Rectangle 10">
            <a:extLst>
              <a:ext uri="{FF2B5EF4-FFF2-40B4-BE49-F238E27FC236}">
                <a16:creationId xmlns:a16="http://schemas.microsoft.com/office/drawing/2014/main" id="{3145543E-47EA-45B7-B5A5-C6516D5FE662}"/>
              </a:ext>
            </a:extLst>
          </p:cNvPr>
          <p:cNvSpPr/>
          <p:nvPr/>
        </p:nvSpPr>
        <p:spPr>
          <a:xfrm>
            <a:off x="3246539" y="3122370"/>
            <a:ext cx="6820250" cy="369332"/>
          </a:xfrm>
          <a:prstGeom prst="rect">
            <a:avLst/>
          </a:prstGeom>
        </p:spPr>
        <p:txBody>
          <a:bodyPr wrap="square">
            <a:spAutoFit/>
          </a:bodyPr>
          <a:lstStyle/>
          <a:p>
            <a:r>
              <a:rPr lang="en-US" dirty="0"/>
              <a:t>No filtering</a:t>
            </a:r>
          </a:p>
        </p:txBody>
      </p:sp>
      <p:sp>
        <p:nvSpPr>
          <p:cNvPr id="12" name="Rectangle 11">
            <a:extLst>
              <a:ext uri="{FF2B5EF4-FFF2-40B4-BE49-F238E27FC236}">
                <a16:creationId xmlns:a16="http://schemas.microsoft.com/office/drawing/2014/main" id="{FADCB5B9-8ACF-453A-ABF8-C77B658EA268}"/>
              </a:ext>
            </a:extLst>
          </p:cNvPr>
          <p:cNvSpPr/>
          <p:nvPr/>
        </p:nvSpPr>
        <p:spPr>
          <a:xfrm>
            <a:off x="3398939" y="3399369"/>
            <a:ext cx="6820250" cy="369332"/>
          </a:xfrm>
          <a:prstGeom prst="rect">
            <a:avLst/>
          </a:prstGeom>
        </p:spPr>
        <p:txBody>
          <a:bodyPr wrap="square">
            <a:spAutoFit/>
          </a:bodyPr>
          <a:lstStyle/>
          <a:p>
            <a:r>
              <a:rPr lang="en-US" dirty="0"/>
              <a:t>By expense, or </a:t>
            </a:r>
            <a:r>
              <a:rPr lang="en-US" dirty="0" err="1"/>
              <a:t>UnitPrice</a:t>
            </a:r>
            <a:endParaRPr lang="en-US" dirty="0"/>
          </a:p>
        </p:txBody>
      </p:sp>
      <p:sp>
        <p:nvSpPr>
          <p:cNvPr id="14" name="Rectangle 13">
            <a:extLst>
              <a:ext uri="{FF2B5EF4-FFF2-40B4-BE49-F238E27FC236}">
                <a16:creationId xmlns:a16="http://schemas.microsoft.com/office/drawing/2014/main" id="{EC9DBD6A-4C12-48EC-9909-9E6F6D837C08}"/>
              </a:ext>
            </a:extLst>
          </p:cNvPr>
          <p:cNvSpPr/>
          <p:nvPr/>
        </p:nvSpPr>
        <p:spPr>
          <a:xfrm>
            <a:off x="1510018" y="4363259"/>
            <a:ext cx="5922628" cy="1200329"/>
          </a:xfrm>
          <a:prstGeom prst="rect">
            <a:avLst/>
          </a:prstGeom>
        </p:spPr>
        <p:txBody>
          <a:bodyPr wrap="square">
            <a:spAutoFit/>
          </a:bodyPr>
          <a:lstStyle/>
          <a:p>
            <a:r>
              <a:rPr lang="en-US" dirty="0"/>
              <a:t>Bringing these together:</a:t>
            </a:r>
          </a:p>
          <a:p>
            <a:r>
              <a:rPr lang="en-US" dirty="0"/>
              <a:t>SELECT ProductName, </a:t>
            </a:r>
            <a:r>
              <a:rPr lang="en-US" dirty="0" err="1"/>
              <a:t>UnitPrice</a:t>
            </a:r>
            <a:r>
              <a:rPr lang="en-US" dirty="0"/>
              <a:t> </a:t>
            </a:r>
          </a:p>
          <a:p>
            <a:r>
              <a:rPr lang="en-US" dirty="0"/>
              <a:t>FROM Products </a:t>
            </a:r>
          </a:p>
          <a:p>
            <a:r>
              <a:rPr lang="en-US" dirty="0"/>
              <a:t>ORDER BY </a:t>
            </a:r>
            <a:r>
              <a:rPr lang="en-US" dirty="0" err="1"/>
              <a:t>UnitPrice</a:t>
            </a:r>
            <a:r>
              <a:rPr lang="en-US" dirty="0"/>
              <a:t> DESC;</a:t>
            </a:r>
          </a:p>
        </p:txBody>
      </p:sp>
    </p:spTree>
    <p:extLst>
      <p:ext uri="{BB962C8B-B14F-4D97-AF65-F5344CB8AC3E}">
        <p14:creationId xmlns:p14="http://schemas.microsoft.com/office/powerpoint/2010/main" val="31597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Question 5</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90956" y="1887523"/>
            <a:ext cx="11001043"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Write a query to get Product list (id, name, unit price) where current products cost less than $20</a:t>
            </a:r>
          </a:p>
          <a:p>
            <a:pPr marL="749808" lvl="1" indent="-457200">
              <a:buFont typeface="+mj-lt"/>
              <a:buAutoNum type="arabicPeriod"/>
            </a:pPr>
            <a:r>
              <a:rPr lang="en-US" dirty="0"/>
              <a:t>What columns will we need?</a:t>
            </a:r>
          </a:p>
          <a:p>
            <a:pPr marL="749808" lvl="1" indent="-457200">
              <a:buFont typeface="+mj-lt"/>
              <a:buAutoNum type="arabicPeriod"/>
            </a:pPr>
            <a:r>
              <a:rPr lang="en-US" dirty="0"/>
              <a:t>What table is that from?</a:t>
            </a:r>
          </a:p>
          <a:p>
            <a:pPr marL="749808" lvl="1" indent="-457200">
              <a:buFont typeface="+mj-lt"/>
              <a:buAutoNum type="arabicPeriod"/>
            </a:pPr>
            <a:r>
              <a:rPr lang="en-US" dirty="0"/>
              <a:t>Does any further filtering, ordering, aggregation need to occur?</a:t>
            </a:r>
          </a:p>
          <a:p>
            <a:pPr marL="932688" lvl="2" indent="-457200">
              <a:buFont typeface="+mj-lt"/>
              <a:buAutoNum type="arabicPeriod"/>
            </a:pPr>
            <a:r>
              <a:rPr lang="en-US" dirty="0"/>
              <a:t>What filtering?</a:t>
            </a:r>
          </a:p>
          <a:p>
            <a:pPr marL="0" indent="0">
              <a:buNone/>
            </a:pPr>
            <a:endParaRPr lang="en-US" dirty="0"/>
          </a:p>
        </p:txBody>
      </p:sp>
      <p:sp>
        <p:nvSpPr>
          <p:cNvPr id="8" name="Rectangle 7">
            <a:extLst>
              <a:ext uri="{FF2B5EF4-FFF2-40B4-BE49-F238E27FC236}">
                <a16:creationId xmlns:a16="http://schemas.microsoft.com/office/drawing/2014/main" id="{879272AB-8449-4D20-8D40-1506317E38C3}"/>
              </a:ext>
            </a:extLst>
          </p:cNvPr>
          <p:cNvSpPr/>
          <p:nvPr/>
        </p:nvSpPr>
        <p:spPr>
          <a:xfrm>
            <a:off x="4905042" y="1889310"/>
            <a:ext cx="5396639" cy="646331"/>
          </a:xfrm>
          <a:prstGeom prst="rect">
            <a:avLst/>
          </a:prstGeom>
        </p:spPr>
        <p:txBody>
          <a:bodyPr wrap="square">
            <a:spAutoFit/>
          </a:bodyPr>
          <a:lstStyle/>
          <a:p>
            <a:endParaRPr lang="en-US" dirty="0"/>
          </a:p>
          <a:p>
            <a:r>
              <a:rPr lang="en-US" dirty="0" err="1"/>
              <a:t>ProductID</a:t>
            </a:r>
            <a:r>
              <a:rPr lang="en-US" dirty="0"/>
              <a:t>, ProductName, </a:t>
            </a:r>
            <a:r>
              <a:rPr lang="en-US" dirty="0" err="1"/>
              <a:t>UnitPrice</a:t>
            </a:r>
            <a:r>
              <a:rPr lang="en-US" dirty="0"/>
              <a:t> ,Discontinued </a:t>
            </a:r>
          </a:p>
        </p:txBody>
      </p:sp>
      <p:sp>
        <p:nvSpPr>
          <p:cNvPr id="9" name="Rectangle 8">
            <a:extLst>
              <a:ext uri="{FF2B5EF4-FFF2-40B4-BE49-F238E27FC236}">
                <a16:creationId xmlns:a16="http://schemas.microsoft.com/office/drawing/2014/main" id="{CA5F33A3-1E9B-4B45-9B1C-976BC3D23D06}"/>
              </a:ext>
            </a:extLst>
          </p:cNvPr>
          <p:cNvSpPr/>
          <p:nvPr/>
        </p:nvSpPr>
        <p:spPr>
          <a:xfrm>
            <a:off x="4403102" y="2209876"/>
            <a:ext cx="3844674" cy="646331"/>
          </a:xfrm>
          <a:prstGeom prst="rect">
            <a:avLst/>
          </a:prstGeom>
        </p:spPr>
        <p:txBody>
          <a:bodyPr wrap="square">
            <a:spAutoFit/>
          </a:bodyPr>
          <a:lstStyle/>
          <a:p>
            <a:endParaRPr lang="en-US" dirty="0"/>
          </a:p>
          <a:p>
            <a:r>
              <a:rPr lang="en-US" dirty="0"/>
              <a:t>Products</a:t>
            </a:r>
          </a:p>
        </p:txBody>
      </p:sp>
      <p:sp>
        <p:nvSpPr>
          <p:cNvPr id="10" name="Rectangle 9">
            <a:extLst>
              <a:ext uri="{FF2B5EF4-FFF2-40B4-BE49-F238E27FC236}">
                <a16:creationId xmlns:a16="http://schemas.microsoft.com/office/drawing/2014/main" id="{C861077A-DFE1-42D5-B9EB-DDC3EE8DF18C}"/>
              </a:ext>
            </a:extLst>
          </p:cNvPr>
          <p:cNvSpPr/>
          <p:nvPr/>
        </p:nvSpPr>
        <p:spPr>
          <a:xfrm>
            <a:off x="8291679" y="2557770"/>
            <a:ext cx="1221436" cy="646331"/>
          </a:xfrm>
          <a:prstGeom prst="rect">
            <a:avLst/>
          </a:prstGeom>
        </p:spPr>
        <p:txBody>
          <a:bodyPr wrap="square">
            <a:spAutoFit/>
          </a:bodyPr>
          <a:lstStyle/>
          <a:p>
            <a:endParaRPr lang="en-US" dirty="0"/>
          </a:p>
          <a:p>
            <a:r>
              <a:rPr lang="en-US" dirty="0"/>
              <a:t>Yes</a:t>
            </a:r>
          </a:p>
        </p:txBody>
      </p:sp>
      <p:sp>
        <p:nvSpPr>
          <p:cNvPr id="11" name="Rectangle 10">
            <a:extLst>
              <a:ext uri="{FF2B5EF4-FFF2-40B4-BE49-F238E27FC236}">
                <a16:creationId xmlns:a16="http://schemas.microsoft.com/office/drawing/2014/main" id="{3145543E-47EA-45B7-B5A5-C6516D5FE662}"/>
              </a:ext>
            </a:extLst>
          </p:cNvPr>
          <p:cNvSpPr/>
          <p:nvPr/>
        </p:nvSpPr>
        <p:spPr>
          <a:xfrm>
            <a:off x="3246539" y="3122370"/>
            <a:ext cx="8514826" cy="369332"/>
          </a:xfrm>
          <a:prstGeom prst="rect">
            <a:avLst/>
          </a:prstGeom>
        </p:spPr>
        <p:txBody>
          <a:bodyPr wrap="square">
            <a:spAutoFit/>
          </a:bodyPr>
          <a:lstStyle/>
          <a:p>
            <a:r>
              <a:rPr lang="en-US" dirty="0"/>
              <a:t>Yes, need to use </a:t>
            </a:r>
            <a:r>
              <a:rPr lang="en-US" dirty="0" err="1"/>
              <a:t>UnitPrice</a:t>
            </a:r>
            <a:r>
              <a:rPr lang="en-US" dirty="0"/>
              <a:t> to find less than 20 AND discontinued is False</a:t>
            </a:r>
          </a:p>
        </p:txBody>
      </p:sp>
      <p:sp>
        <p:nvSpPr>
          <p:cNvPr id="14" name="Rectangle 13">
            <a:extLst>
              <a:ext uri="{FF2B5EF4-FFF2-40B4-BE49-F238E27FC236}">
                <a16:creationId xmlns:a16="http://schemas.microsoft.com/office/drawing/2014/main" id="{EC9DBD6A-4C12-48EC-9909-9E6F6D837C08}"/>
              </a:ext>
            </a:extLst>
          </p:cNvPr>
          <p:cNvSpPr/>
          <p:nvPr/>
        </p:nvSpPr>
        <p:spPr>
          <a:xfrm>
            <a:off x="1510018" y="4363259"/>
            <a:ext cx="7583648" cy="1477328"/>
          </a:xfrm>
          <a:prstGeom prst="rect">
            <a:avLst/>
          </a:prstGeom>
        </p:spPr>
        <p:txBody>
          <a:bodyPr wrap="square">
            <a:spAutoFit/>
          </a:bodyPr>
          <a:lstStyle/>
          <a:p>
            <a:r>
              <a:rPr lang="en-US" dirty="0"/>
              <a:t>Bringing these together:</a:t>
            </a:r>
          </a:p>
          <a:p>
            <a:r>
              <a:rPr lang="en-US" dirty="0"/>
              <a:t>SELECT </a:t>
            </a:r>
            <a:r>
              <a:rPr lang="en-US" dirty="0" err="1"/>
              <a:t>ProductID</a:t>
            </a:r>
            <a:r>
              <a:rPr lang="en-US" dirty="0"/>
              <a:t>, ProductName, </a:t>
            </a:r>
            <a:r>
              <a:rPr lang="en-US" dirty="0" err="1"/>
              <a:t>UnitPrice</a:t>
            </a:r>
            <a:r>
              <a:rPr lang="en-US" dirty="0"/>
              <a:t> ,Discontinued</a:t>
            </a:r>
          </a:p>
          <a:p>
            <a:r>
              <a:rPr lang="en-US" dirty="0"/>
              <a:t>FROM Products</a:t>
            </a:r>
          </a:p>
          <a:p>
            <a:r>
              <a:rPr lang="en-US" dirty="0"/>
              <a:t> WHERE (((</a:t>
            </a:r>
            <a:r>
              <a:rPr lang="en-US" dirty="0" err="1"/>
              <a:t>UnitPrice</a:t>
            </a:r>
            <a:r>
              <a:rPr lang="en-US" dirty="0"/>
              <a:t>)&lt;20) AND ((Discontinued)=0)) </a:t>
            </a:r>
          </a:p>
          <a:p>
            <a:r>
              <a:rPr lang="en-US" dirty="0"/>
              <a:t>ORDER BY </a:t>
            </a:r>
            <a:r>
              <a:rPr lang="en-US" dirty="0" err="1"/>
              <a:t>UnitPrice</a:t>
            </a:r>
            <a:r>
              <a:rPr lang="en-US" dirty="0"/>
              <a:t> DESC;</a:t>
            </a:r>
          </a:p>
        </p:txBody>
      </p:sp>
    </p:spTree>
    <p:extLst>
      <p:ext uri="{BB962C8B-B14F-4D97-AF65-F5344CB8AC3E}">
        <p14:creationId xmlns:p14="http://schemas.microsoft.com/office/powerpoint/2010/main" val="261764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Question 6</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90956" y="1887523"/>
            <a:ext cx="11001043"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Write a query to get Product list (id, name, unit price) where products cost between $15 and $25 </a:t>
            </a:r>
          </a:p>
          <a:p>
            <a:pPr marL="749808" lvl="1" indent="-457200">
              <a:buFont typeface="+mj-lt"/>
              <a:buAutoNum type="arabicPeriod"/>
            </a:pPr>
            <a:r>
              <a:rPr lang="en-US" dirty="0"/>
              <a:t>What columns will we need?</a:t>
            </a:r>
          </a:p>
          <a:p>
            <a:pPr marL="749808" lvl="1" indent="-457200">
              <a:buFont typeface="+mj-lt"/>
              <a:buAutoNum type="arabicPeriod"/>
            </a:pPr>
            <a:r>
              <a:rPr lang="en-US" dirty="0"/>
              <a:t>What table is that from?</a:t>
            </a:r>
          </a:p>
          <a:p>
            <a:pPr marL="749808" lvl="1" indent="-457200">
              <a:buFont typeface="+mj-lt"/>
              <a:buAutoNum type="arabicPeriod"/>
            </a:pPr>
            <a:r>
              <a:rPr lang="en-US" dirty="0"/>
              <a:t>Does any further filtering, ordering, aggregation need to occur?</a:t>
            </a:r>
          </a:p>
          <a:p>
            <a:pPr marL="932688" lvl="2" indent="-457200">
              <a:buFont typeface="+mj-lt"/>
              <a:buAutoNum type="arabicPeriod"/>
            </a:pPr>
            <a:r>
              <a:rPr lang="en-US" dirty="0"/>
              <a:t>What filtering?</a:t>
            </a:r>
          </a:p>
          <a:p>
            <a:pPr marL="0" indent="0">
              <a:buNone/>
            </a:pPr>
            <a:endParaRPr lang="en-US" dirty="0"/>
          </a:p>
        </p:txBody>
      </p:sp>
      <p:sp>
        <p:nvSpPr>
          <p:cNvPr id="8" name="Rectangle 7">
            <a:extLst>
              <a:ext uri="{FF2B5EF4-FFF2-40B4-BE49-F238E27FC236}">
                <a16:creationId xmlns:a16="http://schemas.microsoft.com/office/drawing/2014/main" id="{879272AB-8449-4D20-8D40-1506317E38C3}"/>
              </a:ext>
            </a:extLst>
          </p:cNvPr>
          <p:cNvSpPr/>
          <p:nvPr/>
        </p:nvSpPr>
        <p:spPr>
          <a:xfrm>
            <a:off x="4905042" y="1889310"/>
            <a:ext cx="5396639" cy="646331"/>
          </a:xfrm>
          <a:prstGeom prst="rect">
            <a:avLst/>
          </a:prstGeom>
        </p:spPr>
        <p:txBody>
          <a:bodyPr wrap="square">
            <a:spAutoFit/>
          </a:bodyPr>
          <a:lstStyle/>
          <a:p>
            <a:endParaRPr lang="en-US" dirty="0"/>
          </a:p>
          <a:p>
            <a:r>
              <a:rPr lang="en-US" dirty="0" err="1"/>
              <a:t>ProductID</a:t>
            </a:r>
            <a:r>
              <a:rPr lang="en-US" dirty="0"/>
              <a:t>, ProductName, </a:t>
            </a:r>
            <a:r>
              <a:rPr lang="en-US" dirty="0" err="1"/>
              <a:t>UnitPrice</a:t>
            </a:r>
            <a:r>
              <a:rPr lang="en-US" dirty="0"/>
              <a:t> ,Discontinued </a:t>
            </a:r>
          </a:p>
        </p:txBody>
      </p:sp>
      <p:sp>
        <p:nvSpPr>
          <p:cNvPr id="9" name="Rectangle 8">
            <a:extLst>
              <a:ext uri="{FF2B5EF4-FFF2-40B4-BE49-F238E27FC236}">
                <a16:creationId xmlns:a16="http://schemas.microsoft.com/office/drawing/2014/main" id="{CA5F33A3-1E9B-4B45-9B1C-976BC3D23D06}"/>
              </a:ext>
            </a:extLst>
          </p:cNvPr>
          <p:cNvSpPr/>
          <p:nvPr/>
        </p:nvSpPr>
        <p:spPr>
          <a:xfrm>
            <a:off x="4403102" y="2209876"/>
            <a:ext cx="3844674" cy="646331"/>
          </a:xfrm>
          <a:prstGeom prst="rect">
            <a:avLst/>
          </a:prstGeom>
        </p:spPr>
        <p:txBody>
          <a:bodyPr wrap="square">
            <a:spAutoFit/>
          </a:bodyPr>
          <a:lstStyle/>
          <a:p>
            <a:endParaRPr lang="en-US" dirty="0"/>
          </a:p>
          <a:p>
            <a:r>
              <a:rPr lang="en-US" dirty="0"/>
              <a:t>Products</a:t>
            </a:r>
          </a:p>
        </p:txBody>
      </p:sp>
      <p:sp>
        <p:nvSpPr>
          <p:cNvPr id="10" name="Rectangle 9">
            <a:extLst>
              <a:ext uri="{FF2B5EF4-FFF2-40B4-BE49-F238E27FC236}">
                <a16:creationId xmlns:a16="http://schemas.microsoft.com/office/drawing/2014/main" id="{C861077A-DFE1-42D5-B9EB-DDC3EE8DF18C}"/>
              </a:ext>
            </a:extLst>
          </p:cNvPr>
          <p:cNvSpPr/>
          <p:nvPr/>
        </p:nvSpPr>
        <p:spPr>
          <a:xfrm>
            <a:off x="8291679" y="2557770"/>
            <a:ext cx="1221436" cy="646331"/>
          </a:xfrm>
          <a:prstGeom prst="rect">
            <a:avLst/>
          </a:prstGeom>
        </p:spPr>
        <p:txBody>
          <a:bodyPr wrap="square">
            <a:spAutoFit/>
          </a:bodyPr>
          <a:lstStyle/>
          <a:p>
            <a:endParaRPr lang="en-US" dirty="0"/>
          </a:p>
          <a:p>
            <a:r>
              <a:rPr lang="en-US" dirty="0"/>
              <a:t>Yes</a:t>
            </a:r>
          </a:p>
        </p:txBody>
      </p:sp>
      <p:sp>
        <p:nvSpPr>
          <p:cNvPr id="11" name="Rectangle 10">
            <a:extLst>
              <a:ext uri="{FF2B5EF4-FFF2-40B4-BE49-F238E27FC236}">
                <a16:creationId xmlns:a16="http://schemas.microsoft.com/office/drawing/2014/main" id="{3145543E-47EA-45B7-B5A5-C6516D5FE662}"/>
              </a:ext>
            </a:extLst>
          </p:cNvPr>
          <p:cNvSpPr/>
          <p:nvPr/>
        </p:nvSpPr>
        <p:spPr>
          <a:xfrm>
            <a:off x="3246539" y="3122370"/>
            <a:ext cx="8514826" cy="369332"/>
          </a:xfrm>
          <a:prstGeom prst="rect">
            <a:avLst/>
          </a:prstGeom>
        </p:spPr>
        <p:txBody>
          <a:bodyPr wrap="square">
            <a:spAutoFit/>
          </a:bodyPr>
          <a:lstStyle/>
          <a:p>
            <a:r>
              <a:rPr lang="en-US" dirty="0"/>
              <a:t>Yes, need to use </a:t>
            </a:r>
            <a:r>
              <a:rPr lang="en-US" dirty="0" err="1"/>
              <a:t>UnitPrice</a:t>
            </a:r>
            <a:r>
              <a:rPr lang="en-US" dirty="0"/>
              <a:t> to find &lt; 25,&gt;15, discontinued is False</a:t>
            </a:r>
          </a:p>
        </p:txBody>
      </p:sp>
      <p:sp>
        <p:nvSpPr>
          <p:cNvPr id="14" name="Rectangle 13">
            <a:extLst>
              <a:ext uri="{FF2B5EF4-FFF2-40B4-BE49-F238E27FC236}">
                <a16:creationId xmlns:a16="http://schemas.microsoft.com/office/drawing/2014/main" id="{EC9DBD6A-4C12-48EC-9909-9E6F6D837C08}"/>
              </a:ext>
            </a:extLst>
          </p:cNvPr>
          <p:cNvSpPr/>
          <p:nvPr/>
        </p:nvSpPr>
        <p:spPr>
          <a:xfrm>
            <a:off x="1510018" y="4363259"/>
            <a:ext cx="8732940" cy="1477328"/>
          </a:xfrm>
          <a:prstGeom prst="rect">
            <a:avLst/>
          </a:prstGeom>
        </p:spPr>
        <p:txBody>
          <a:bodyPr wrap="square">
            <a:spAutoFit/>
          </a:bodyPr>
          <a:lstStyle/>
          <a:p>
            <a:r>
              <a:rPr lang="en-US" dirty="0"/>
              <a:t>Bringing these together:</a:t>
            </a:r>
          </a:p>
          <a:p>
            <a:r>
              <a:rPr lang="en-US" dirty="0"/>
              <a:t>SELECT ProductName, </a:t>
            </a:r>
            <a:r>
              <a:rPr lang="en-US" dirty="0" err="1"/>
              <a:t>UnitPrice</a:t>
            </a:r>
            <a:r>
              <a:rPr lang="en-US" dirty="0"/>
              <a:t> ,discontinued</a:t>
            </a:r>
          </a:p>
          <a:p>
            <a:r>
              <a:rPr lang="en-US" dirty="0"/>
              <a:t>FROM Products </a:t>
            </a:r>
          </a:p>
          <a:p>
            <a:r>
              <a:rPr lang="en-US" dirty="0"/>
              <a:t>WHERE (((</a:t>
            </a:r>
            <a:r>
              <a:rPr lang="en-US" dirty="0" err="1"/>
              <a:t>UnitPrice</a:t>
            </a:r>
            <a:r>
              <a:rPr lang="en-US" dirty="0"/>
              <a:t>)&gt;=15 AND (</a:t>
            </a:r>
            <a:r>
              <a:rPr lang="en-US" dirty="0" err="1"/>
              <a:t>UnitPrice</a:t>
            </a:r>
            <a:r>
              <a:rPr lang="en-US" dirty="0"/>
              <a:t>)&lt;=25) AND ((Discontinued)=0)) </a:t>
            </a:r>
          </a:p>
          <a:p>
            <a:r>
              <a:rPr lang="en-US" dirty="0"/>
              <a:t>ORDER BY </a:t>
            </a:r>
            <a:r>
              <a:rPr lang="en-US" dirty="0" err="1"/>
              <a:t>Products.UnitPrice</a:t>
            </a:r>
            <a:r>
              <a:rPr lang="en-US" dirty="0"/>
              <a:t> DESC;</a:t>
            </a:r>
          </a:p>
        </p:txBody>
      </p:sp>
    </p:spTree>
    <p:extLst>
      <p:ext uri="{BB962C8B-B14F-4D97-AF65-F5344CB8AC3E}">
        <p14:creationId xmlns:p14="http://schemas.microsoft.com/office/powerpoint/2010/main" val="312623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Question 7</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90957" y="1887523"/>
            <a:ext cx="10058400"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Write a query to get Product list (name, unit price) of ten most expensive products</a:t>
            </a:r>
          </a:p>
          <a:p>
            <a:pPr marL="749808" lvl="1" indent="-457200">
              <a:buFont typeface="+mj-lt"/>
              <a:buAutoNum type="arabicPeriod"/>
            </a:pPr>
            <a:r>
              <a:rPr lang="en-US" dirty="0"/>
              <a:t>What columns will we need?</a:t>
            </a:r>
          </a:p>
          <a:p>
            <a:pPr marL="749808" lvl="1" indent="-457200">
              <a:buFont typeface="+mj-lt"/>
              <a:buAutoNum type="arabicPeriod"/>
            </a:pPr>
            <a:r>
              <a:rPr lang="en-US" dirty="0"/>
              <a:t>What table is that from?</a:t>
            </a:r>
          </a:p>
          <a:p>
            <a:pPr marL="749808" lvl="1" indent="-457200">
              <a:buFont typeface="+mj-lt"/>
              <a:buAutoNum type="arabicPeriod"/>
            </a:pPr>
            <a:r>
              <a:rPr lang="en-US" dirty="0"/>
              <a:t>Does any further filtering, ordering, aggregation need to occur?</a:t>
            </a:r>
          </a:p>
          <a:p>
            <a:pPr marL="932688" lvl="2" indent="-457200">
              <a:buFont typeface="+mj-lt"/>
              <a:buAutoNum type="arabicPeriod"/>
            </a:pPr>
            <a:r>
              <a:rPr lang="en-US" dirty="0"/>
              <a:t>What filtering?</a:t>
            </a:r>
          </a:p>
          <a:p>
            <a:pPr marL="932688" lvl="2" indent="-457200">
              <a:buFont typeface="+mj-lt"/>
              <a:buAutoNum type="arabicPeriod"/>
            </a:pPr>
            <a:r>
              <a:rPr lang="en-US" dirty="0"/>
              <a:t>What ordering? </a:t>
            </a:r>
          </a:p>
          <a:p>
            <a:pPr marL="932688" lvl="2" indent="-457200">
              <a:buFont typeface="+mj-lt"/>
              <a:buAutoNum type="arabicPeriod"/>
            </a:pPr>
            <a:r>
              <a:rPr lang="en-US" dirty="0"/>
              <a:t>Is there a limit? </a:t>
            </a:r>
          </a:p>
          <a:p>
            <a:pPr marL="0" indent="0">
              <a:buNone/>
            </a:pPr>
            <a:endParaRPr lang="en-US" dirty="0"/>
          </a:p>
          <a:p>
            <a:pPr marL="0" indent="0">
              <a:buNone/>
            </a:pPr>
            <a:endParaRPr lang="en-US" dirty="0"/>
          </a:p>
        </p:txBody>
      </p:sp>
      <p:sp>
        <p:nvSpPr>
          <p:cNvPr id="8" name="Rectangle 7">
            <a:extLst>
              <a:ext uri="{FF2B5EF4-FFF2-40B4-BE49-F238E27FC236}">
                <a16:creationId xmlns:a16="http://schemas.microsoft.com/office/drawing/2014/main" id="{879272AB-8449-4D20-8D40-1506317E38C3}"/>
              </a:ext>
            </a:extLst>
          </p:cNvPr>
          <p:cNvSpPr/>
          <p:nvPr/>
        </p:nvSpPr>
        <p:spPr>
          <a:xfrm>
            <a:off x="4905042" y="1889310"/>
            <a:ext cx="4608073" cy="646331"/>
          </a:xfrm>
          <a:prstGeom prst="rect">
            <a:avLst/>
          </a:prstGeom>
        </p:spPr>
        <p:txBody>
          <a:bodyPr wrap="square">
            <a:spAutoFit/>
          </a:bodyPr>
          <a:lstStyle/>
          <a:p>
            <a:endParaRPr lang="en-US" dirty="0"/>
          </a:p>
          <a:p>
            <a:r>
              <a:rPr lang="en-US" dirty="0"/>
              <a:t>ProductName, </a:t>
            </a:r>
            <a:r>
              <a:rPr lang="en-US" dirty="0" err="1"/>
              <a:t>UnitPrice</a:t>
            </a:r>
            <a:r>
              <a:rPr lang="en-US" dirty="0"/>
              <a:t> </a:t>
            </a:r>
          </a:p>
        </p:txBody>
      </p:sp>
      <p:sp>
        <p:nvSpPr>
          <p:cNvPr id="9" name="Rectangle 8">
            <a:extLst>
              <a:ext uri="{FF2B5EF4-FFF2-40B4-BE49-F238E27FC236}">
                <a16:creationId xmlns:a16="http://schemas.microsoft.com/office/drawing/2014/main" id="{CA5F33A3-1E9B-4B45-9B1C-976BC3D23D06}"/>
              </a:ext>
            </a:extLst>
          </p:cNvPr>
          <p:cNvSpPr/>
          <p:nvPr/>
        </p:nvSpPr>
        <p:spPr>
          <a:xfrm>
            <a:off x="4403102" y="2209876"/>
            <a:ext cx="3844674" cy="646331"/>
          </a:xfrm>
          <a:prstGeom prst="rect">
            <a:avLst/>
          </a:prstGeom>
        </p:spPr>
        <p:txBody>
          <a:bodyPr wrap="square">
            <a:spAutoFit/>
          </a:bodyPr>
          <a:lstStyle/>
          <a:p>
            <a:endParaRPr lang="en-US" dirty="0"/>
          </a:p>
          <a:p>
            <a:r>
              <a:rPr lang="en-US" dirty="0"/>
              <a:t>Products</a:t>
            </a:r>
          </a:p>
        </p:txBody>
      </p:sp>
      <p:sp>
        <p:nvSpPr>
          <p:cNvPr id="10" name="Rectangle 9">
            <a:extLst>
              <a:ext uri="{FF2B5EF4-FFF2-40B4-BE49-F238E27FC236}">
                <a16:creationId xmlns:a16="http://schemas.microsoft.com/office/drawing/2014/main" id="{C861077A-DFE1-42D5-B9EB-DDC3EE8DF18C}"/>
              </a:ext>
            </a:extLst>
          </p:cNvPr>
          <p:cNvSpPr/>
          <p:nvPr/>
        </p:nvSpPr>
        <p:spPr>
          <a:xfrm>
            <a:off x="8291679" y="2557770"/>
            <a:ext cx="1221436" cy="646331"/>
          </a:xfrm>
          <a:prstGeom prst="rect">
            <a:avLst/>
          </a:prstGeom>
        </p:spPr>
        <p:txBody>
          <a:bodyPr wrap="square">
            <a:spAutoFit/>
          </a:bodyPr>
          <a:lstStyle/>
          <a:p>
            <a:endParaRPr lang="en-US" dirty="0"/>
          </a:p>
          <a:p>
            <a:r>
              <a:rPr lang="en-US" dirty="0"/>
              <a:t>Yes</a:t>
            </a:r>
          </a:p>
        </p:txBody>
      </p:sp>
      <p:sp>
        <p:nvSpPr>
          <p:cNvPr id="11" name="Rectangle 10">
            <a:extLst>
              <a:ext uri="{FF2B5EF4-FFF2-40B4-BE49-F238E27FC236}">
                <a16:creationId xmlns:a16="http://schemas.microsoft.com/office/drawing/2014/main" id="{3145543E-47EA-45B7-B5A5-C6516D5FE662}"/>
              </a:ext>
            </a:extLst>
          </p:cNvPr>
          <p:cNvSpPr/>
          <p:nvPr/>
        </p:nvSpPr>
        <p:spPr>
          <a:xfrm>
            <a:off x="3246539" y="3122370"/>
            <a:ext cx="6820250" cy="369332"/>
          </a:xfrm>
          <a:prstGeom prst="rect">
            <a:avLst/>
          </a:prstGeom>
        </p:spPr>
        <p:txBody>
          <a:bodyPr wrap="square">
            <a:spAutoFit/>
          </a:bodyPr>
          <a:lstStyle/>
          <a:p>
            <a:r>
              <a:rPr lang="en-US" dirty="0"/>
              <a:t>No filtering</a:t>
            </a:r>
          </a:p>
        </p:txBody>
      </p:sp>
      <p:sp>
        <p:nvSpPr>
          <p:cNvPr id="12" name="Rectangle 11">
            <a:extLst>
              <a:ext uri="{FF2B5EF4-FFF2-40B4-BE49-F238E27FC236}">
                <a16:creationId xmlns:a16="http://schemas.microsoft.com/office/drawing/2014/main" id="{FADCB5B9-8ACF-453A-ABF8-C77B658EA268}"/>
              </a:ext>
            </a:extLst>
          </p:cNvPr>
          <p:cNvSpPr/>
          <p:nvPr/>
        </p:nvSpPr>
        <p:spPr>
          <a:xfrm>
            <a:off x="3398939" y="3399369"/>
            <a:ext cx="6820250" cy="369332"/>
          </a:xfrm>
          <a:prstGeom prst="rect">
            <a:avLst/>
          </a:prstGeom>
        </p:spPr>
        <p:txBody>
          <a:bodyPr wrap="square">
            <a:spAutoFit/>
          </a:bodyPr>
          <a:lstStyle/>
          <a:p>
            <a:r>
              <a:rPr lang="en-US" dirty="0"/>
              <a:t>By expense, or </a:t>
            </a:r>
            <a:r>
              <a:rPr lang="en-US" dirty="0" err="1"/>
              <a:t>UnitPrice</a:t>
            </a:r>
            <a:endParaRPr lang="en-US" dirty="0"/>
          </a:p>
        </p:txBody>
      </p:sp>
      <p:sp>
        <p:nvSpPr>
          <p:cNvPr id="13" name="Rectangle 12">
            <a:extLst>
              <a:ext uri="{FF2B5EF4-FFF2-40B4-BE49-F238E27FC236}">
                <a16:creationId xmlns:a16="http://schemas.microsoft.com/office/drawing/2014/main" id="{7A0C03DC-7D20-435A-A3E7-3D173851195F}"/>
              </a:ext>
            </a:extLst>
          </p:cNvPr>
          <p:cNvSpPr/>
          <p:nvPr/>
        </p:nvSpPr>
        <p:spPr>
          <a:xfrm>
            <a:off x="3398939" y="3650641"/>
            <a:ext cx="6820250" cy="369332"/>
          </a:xfrm>
          <a:prstGeom prst="rect">
            <a:avLst/>
          </a:prstGeom>
        </p:spPr>
        <p:txBody>
          <a:bodyPr wrap="square">
            <a:spAutoFit/>
          </a:bodyPr>
          <a:lstStyle/>
          <a:p>
            <a:r>
              <a:rPr lang="en-US" dirty="0"/>
              <a:t>Yes: 10</a:t>
            </a:r>
          </a:p>
        </p:txBody>
      </p:sp>
      <p:sp>
        <p:nvSpPr>
          <p:cNvPr id="15" name="Rectangle 14">
            <a:extLst>
              <a:ext uri="{FF2B5EF4-FFF2-40B4-BE49-F238E27FC236}">
                <a16:creationId xmlns:a16="http://schemas.microsoft.com/office/drawing/2014/main" id="{4A8252F6-40EC-499D-B367-55667CF85949}"/>
              </a:ext>
            </a:extLst>
          </p:cNvPr>
          <p:cNvSpPr/>
          <p:nvPr/>
        </p:nvSpPr>
        <p:spPr>
          <a:xfrm>
            <a:off x="1510018" y="4363259"/>
            <a:ext cx="5922628" cy="1477328"/>
          </a:xfrm>
          <a:prstGeom prst="rect">
            <a:avLst/>
          </a:prstGeom>
        </p:spPr>
        <p:txBody>
          <a:bodyPr wrap="square">
            <a:spAutoFit/>
          </a:bodyPr>
          <a:lstStyle/>
          <a:p>
            <a:r>
              <a:rPr lang="en-US" dirty="0"/>
              <a:t>Bringing these together:</a:t>
            </a:r>
          </a:p>
          <a:p>
            <a:r>
              <a:rPr lang="en-US" dirty="0"/>
              <a:t>SELECT ProductName, </a:t>
            </a:r>
            <a:r>
              <a:rPr lang="en-US" dirty="0" err="1"/>
              <a:t>UnitPrice</a:t>
            </a:r>
            <a:r>
              <a:rPr lang="en-US" dirty="0"/>
              <a:t> </a:t>
            </a:r>
          </a:p>
          <a:p>
            <a:r>
              <a:rPr lang="en-US" dirty="0"/>
              <a:t>FROM Products </a:t>
            </a:r>
          </a:p>
          <a:p>
            <a:r>
              <a:rPr lang="en-US" dirty="0"/>
              <a:t>ORDER BY </a:t>
            </a:r>
            <a:r>
              <a:rPr lang="en-US" dirty="0" err="1"/>
              <a:t>UnitPrice</a:t>
            </a:r>
            <a:r>
              <a:rPr lang="en-US" dirty="0"/>
              <a:t> DESC</a:t>
            </a:r>
          </a:p>
          <a:p>
            <a:r>
              <a:rPr lang="en-US" dirty="0"/>
              <a:t>LIMIT 10;</a:t>
            </a:r>
          </a:p>
        </p:txBody>
      </p:sp>
    </p:spTree>
    <p:extLst>
      <p:ext uri="{BB962C8B-B14F-4D97-AF65-F5344CB8AC3E}">
        <p14:creationId xmlns:p14="http://schemas.microsoft.com/office/powerpoint/2010/main" val="419313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Question 8</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90957" y="1887523"/>
            <a:ext cx="10058400"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Write a query to count current and discontinued products</a:t>
            </a:r>
          </a:p>
          <a:p>
            <a:pPr marL="749808" lvl="1" indent="-457200">
              <a:buFont typeface="+mj-lt"/>
              <a:buAutoNum type="arabicPeriod"/>
            </a:pPr>
            <a:r>
              <a:rPr lang="en-US" dirty="0"/>
              <a:t>What columns will we need?</a:t>
            </a:r>
          </a:p>
          <a:p>
            <a:pPr marL="749808" lvl="1" indent="-457200">
              <a:buFont typeface="+mj-lt"/>
              <a:buAutoNum type="arabicPeriod"/>
            </a:pPr>
            <a:r>
              <a:rPr lang="en-US" dirty="0"/>
              <a:t>What functions will we need to get our answer?</a:t>
            </a:r>
          </a:p>
          <a:p>
            <a:pPr marL="749808" lvl="1" indent="-457200">
              <a:buFont typeface="+mj-lt"/>
              <a:buAutoNum type="arabicPeriod"/>
            </a:pPr>
            <a:r>
              <a:rPr lang="en-US" dirty="0"/>
              <a:t>What table is that from?</a:t>
            </a:r>
          </a:p>
          <a:p>
            <a:pPr marL="749808" lvl="1" indent="-457200">
              <a:buFont typeface="+mj-lt"/>
              <a:buAutoNum type="arabicPeriod"/>
            </a:pPr>
            <a:r>
              <a:rPr lang="en-US" dirty="0"/>
              <a:t>Does any further filtering, ordering, aggregation need to occur?</a:t>
            </a:r>
          </a:p>
          <a:p>
            <a:pPr marL="932688" lvl="2" indent="-457200">
              <a:buFont typeface="+mj-lt"/>
              <a:buAutoNum type="arabicPeriod"/>
            </a:pPr>
            <a:r>
              <a:rPr lang="en-US" dirty="0"/>
              <a:t>What filtering? </a:t>
            </a:r>
          </a:p>
          <a:p>
            <a:pPr marL="932688" lvl="2" indent="-457200">
              <a:buFont typeface="+mj-lt"/>
              <a:buAutoNum type="arabicPeriod"/>
            </a:pPr>
            <a:r>
              <a:rPr lang="en-US" dirty="0"/>
              <a:t>What ordering? </a:t>
            </a:r>
          </a:p>
          <a:p>
            <a:pPr marL="932688" lvl="2" indent="-457200">
              <a:buFont typeface="+mj-lt"/>
              <a:buAutoNum type="arabicPeriod"/>
            </a:pPr>
            <a:r>
              <a:rPr lang="en-US" dirty="0"/>
              <a:t>Is there a limit? </a:t>
            </a:r>
          </a:p>
          <a:p>
            <a:pPr marL="0" indent="0">
              <a:buNone/>
            </a:pPr>
            <a:endParaRPr lang="en-US" dirty="0"/>
          </a:p>
          <a:p>
            <a:pPr marL="0" indent="0">
              <a:buNone/>
            </a:pPr>
            <a:endParaRPr lang="en-US" dirty="0"/>
          </a:p>
        </p:txBody>
      </p:sp>
      <p:sp>
        <p:nvSpPr>
          <p:cNvPr id="8" name="Rectangle 7">
            <a:extLst>
              <a:ext uri="{FF2B5EF4-FFF2-40B4-BE49-F238E27FC236}">
                <a16:creationId xmlns:a16="http://schemas.microsoft.com/office/drawing/2014/main" id="{879272AB-8449-4D20-8D40-1506317E38C3}"/>
              </a:ext>
            </a:extLst>
          </p:cNvPr>
          <p:cNvSpPr/>
          <p:nvPr/>
        </p:nvSpPr>
        <p:spPr>
          <a:xfrm>
            <a:off x="4905042" y="1889310"/>
            <a:ext cx="4608073" cy="646331"/>
          </a:xfrm>
          <a:prstGeom prst="rect">
            <a:avLst/>
          </a:prstGeom>
        </p:spPr>
        <p:txBody>
          <a:bodyPr wrap="square">
            <a:spAutoFit/>
          </a:bodyPr>
          <a:lstStyle/>
          <a:p>
            <a:endParaRPr lang="en-US" dirty="0"/>
          </a:p>
          <a:p>
            <a:r>
              <a:rPr lang="en-US" dirty="0" err="1"/>
              <a:t>ProductID</a:t>
            </a:r>
            <a:r>
              <a:rPr lang="en-US" dirty="0"/>
              <a:t> </a:t>
            </a:r>
          </a:p>
        </p:txBody>
      </p:sp>
      <p:sp>
        <p:nvSpPr>
          <p:cNvPr id="14" name="Rectangle 13">
            <a:extLst>
              <a:ext uri="{FF2B5EF4-FFF2-40B4-BE49-F238E27FC236}">
                <a16:creationId xmlns:a16="http://schemas.microsoft.com/office/drawing/2014/main" id="{06256440-ACD9-4D80-96B5-297080908072}"/>
              </a:ext>
            </a:extLst>
          </p:cNvPr>
          <p:cNvSpPr/>
          <p:nvPr/>
        </p:nvSpPr>
        <p:spPr>
          <a:xfrm>
            <a:off x="6777185" y="2212475"/>
            <a:ext cx="4608073" cy="646331"/>
          </a:xfrm>
          <a:prstGeom prst="rect">
            <a:avLst/>
          </a:prstGeom>
        </p:spPr>
        <p:txBody>
          <a:bodyPr wrap="square">
            <a:spAutoFit/>
          </a:bodyPr>
          <a:lstStyle/>
          <a:p>
            <a:endParaRPr lang="en-US" dirty="0"/>
          </a:p>
          <a:p>
            <a:r>
              <a:rPr lang="en-US" dirty="0"/>
              <a:t>COUNT and DISTINCT</a:t>
            </a:r>
          </a:p>
        </p:txBody>
      </p:sp>
      <p:sp>
        <p:nvSpPr>
          <p:cNvPr id="16" name="Rectangle 15">
            <a:extLst>
              <a:ext uri="{FF2B5EF4-FFF2-40B4-BE49-F238E27FC236}">
                <a16:creationId xmlns:a16="http://schemas.microsoft.com/office/drawing/2014/main" id="{3D0D1FC0-8220-456B-93F9-E5457088D722}"/>
              </a:ext>
            </a:extLst>
          </p:cNvPr>
          <p:cNvSpPr/>
          <p:nvPr/>
        </p:nvSpPr>
        <p:spPr>
          <a:xfrm>
            <a:off x="4405198" y="2812639"/>
            <a:ext cx="4608073" cy="369332"/>
          </a:xfrm>
          <a:prstGeom prst="rect">
            <a:avLst/>
          </a:prstGeom>
        </p:spPr>
        <p:txBody>
          <a:bodyPr wrap="square">
            <a:spAutoFit/>
          </a:bodyPr>
          <a:lstStyle/>
          <a:p>
            <a:r>
              <a:rPr lang="en-US" dirty="0"/>
              <a:t>Products</a:t>
            </a:r>
          </a:p>
        </p:txBody>
      </p:sp>
      <p:sp>
        <p:nvSpPr>
          <p:cNvPr id="17" name="Rectangle 16">
            <a:extLst>
              <a:ext uri="{FF2B5EF4-FFF2-40B4-BE49-F238E27FC236}">
                <a16:creationId xmlns:a16="http://schemas.microsoft.com/office/drawing/2014/main" id="{CF136090-0CD5-4EDC-860A-EE98A568DD5F}"/>
              </a:ext>
            </a:extLst>
          </p:cNvPr>
          <p:cNvSpPr/>
          <p:nvPr/>
        </p:nvSpPr>
        <p:spPr>
          <a:xfrm>
            <a:off x="3341195" y="3462694"/>
            <a:ext cx="4608073" cy="369332"/>
          </a:xfrm>
          <a:prstGeom prst="rect">
            <a:avLst/>
          </a:prstGeom>
        </p:spPr>
        <p:txBody>
          <a:bodyPr wrap="square">
            <a:spAutoFit/>
          </a:bodyPr>
          <a:lstStyle/>
          <a:p>
            <a:r>
              <a:rPr lang="en-US" dirty="0"/>
              <a:t>None</a:t>
            </a:r>
          </a:p>
        </p:txBody>
      </p:sp>
      <p:sp>
        <p:nvSpPr>
          <p:cNvPr id="18" name="Rectangle 17">
            <a:extLst>
              <a:ext uri="{FF2B5EF4-FFF2-40B4-BE49-F238E27FC236}">
                <a16:creationId xmlns:a16="http://schemas.microsoft.com/office/drawing/2014/main" id="{7AFF1405-43A3-499E-BB86-247E0CC381FD}"/>
              </a:ext>
            </a:extLst>
          </p:cNvPr>
          <p:cNvSpPr/>
          <p:nvPr/>
        </p:nvSpPr>
        <p:spPr>
          <a:xfrm>
            <a:off x="3341194" y="3737755"/>
            <a:ext cx="4608073" cy="369332"/>
          </a:xfrm>
          <a:prstGeom prst="rect">
            <a:avLst/>
          </a:prstGeom>
        </p:spPr>
        <p:txBody>
          <a:bodyPr wrap="square">
            <a:spAutoFit/>
          </a:bodyPr>
          <a:lstStyle/>
          <a:p>
            <a:r>
              <a:rPr lang="en-US" dirty="0"/>
              <a:t>None</a:t>
            </a:r>
          </a:p>
        </p:txBody>
      </p:sp>
      <p:sp>
        <p:nvSpPr>
          <p:cNvPr id="19" name="Rectangle 18">
            <a:extLst>
              <a:ext uri="{FF2B5EF4-FFF2-40B4-BE49-F238E27FC236}">
                <a16:creationId xmlns:a16="http://schemas.microsoft.com/office/drawing/2014/main" id="{B1F39884-5A2E-4E48-B54C-F21B6B4FD20E}"/>
              </a:ext>
            </a:extLst>
          </p:cNvPr>
          <p:cNvSpPr/>
          <p:nvPr/>
        </p:nvSpPr>
        <p:spPr>
          <a:xfrm>
            <a:off x="3341195" y="3998564"/>
            <a:ext cx="4608073" cy="369332"/>
          </a:xfrm>
          <a:prstGeom prst="rect">
            <a:avLst/>
          </a:prstGeom>
        </p:spPr>
        <p:txBody>
          <a:bodyPr wrap="square">
            <a:spAutoFit/>
          </a:bodyPr>
          <a:lstStyle/>
          <a:p>
            <a:r>
              <a:rPr lang="en-US" dirty="0"/>
              <a:t>None</a:t>
            </a:r>
          </a:p>
        </p:txBody>
      </p:sp>
      <p:sp>
        <p:nvSpPr>
          <p:cNvPr id="20" name="Rectangle 19">
            <a:extLst>
              <a:ext uri="{FF2B5EF4-FFF2-40B4-BE49-F238E27FC236}">
                <a16:creationId xmlns:a16="http://schemas.microsoft.com/office/drawing/2014/main" id="{A83E0D94-153B-40B9-A628-10230DC19D09}"/>
              </a:ext>
            </a:extLst>
          </p:cNvPr>
          <p:cNvSpPr/>
          <p:nvPr/>
        </p:nvSpPr>
        <p:spPr>
          <a:xfrm>
            <a:off x="1510018" y="4363259"/>
            <a:ext cx="5922628" cy="923330"/>
          </a:xfrm>
          <a:prstGeom prst="rect">
            <a:avLst/>
          </a:prstGeom>
        </p:spPr>
        <p:txBody>
          <a:bodyPr wrap="square">
            <a:spAutoFit/>
          </a:bodyPr>
          <a:lstStyle/>
          <a:p>
            <a:r>
              <a:rPr lang="en-US" dirty="0"/>
              <a:t>Bringing these together:</a:t>
            </a:r>
          </a:p>
          <a:p>
            <a:r>
              <a:rPr lang="en-US" dirty="0"/>
              <a:t>SELECT COUNT(DISTINCT(</a:t>
            </a:r>
            <a:r>
              <a:rPr lang="en-US" dirty="0" err="1"/>
              <a:t>ProductID</a:t>
            </a:r>
            <a:r>
              <a:rPr lang="en-US" dirty="0"/>
              <a:t>))</a:t>
            </a:r>
          </a:p>
          <a:p>
            <a:r>
              <a:rPr lang="en-US" dirty="0"/>
              <a:t>FROM Products;</a:t>
            </a:r>
          </a:p>
        </p:txBody>
      </p:sp>
    </p:spTree>
    <p:extLst>
      <p:ext uri="{BB962C8B-B14F-4D97-AF65-F5344CB8AC3E}">
        <p14:creationId xmlns:p14="http://schemas.microsoft.com/office/powerpoint/2010/main" val="175478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17" grpId="0"/>
      <p:bldP spid="18"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Question 9</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66069" y="1887523"/>
            <a:ext cx="8523215"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Write a query to get Product list (name, units on order , units in stock) of stock is less than the quantity on order</a:t>
            </a:r>
          </a:p>
          <a:p>
            <a:pPr marL="749808" lvl="1" indent="-457200">
              <a:buFont typeface="+mj-lt"/>
              <a:buAutoNum type="arabicPeriod"/>
            </a:pPr>
            <a:r>
              <a:rPr lang="en-US" dirty="0"/>
              <a:t>What columns will we need?</a:t>
            </a:r>
          </a:p>
          <a:p>
            <a:pPr marL="749808" lvl="1" indent="-457200">
              <a:buFont typeface="+mj-lt"/>
              <a:buAutoNum type="arabicPeriod"/>
            </a:pPr>
            <a:r>
              <a:rPr lang="en-US" dirty="0"/>
              <a:t>What functions will we need to get our answer?</a:t>
            </a:r>
          </a:p>
          <a:p>
            <a:pPr marL="749808" lvl="1" indent="-457200">
              <a:buFont typeface="+mj-lt"/>
              <a:buAutoNum type="arabicPeriod"/>
            </a:pPr>
            <a:r>
              <a:rPr lang="en-US" dirty="0"/>
              <a:t>What table is that from?</a:t>
            </a:r>
          </a:p>
          <a:p>
            <a:pPr marL="749808" lvl="1" indent="-457200">
              <a:buFont typeface="+mj-lt"/>
              <a:buAutoNum type="arabicPeriod"/>
            </a:pPr>
            <a:r>
              <a:rPr lang="en-US" dirty="0"/>
              <a:t>Does any further filtering, ordering, aggregation need to occur?</a:t>
            </a:r>
          </a:p>
          <a:p>
            <a:pPr marL="932688" lvl="2" indent="-457200">
              <a:buFont typeface="+mj-lt"/>
              <a:buAutoNum type="arabicPeriod"/>
            </a:pPr>
            <a:r>
              <a:rPr lang="en-US" dirty="0"/>
              <a:t>What filtering? </a:t>
            </a:r>
          </a:p>
          <a:p>
            <a:pPr marL="932688" lvl="2" indent="-457200">
              <a:buFont typeface="+mj-lt"/>
              <a:buAutoNum type="arabicPeriod"/>
            </a:pPr>
            <a:r>
              <a:rPr lang="en-US" dirty="0"/>
              <a:t>What ordering? </a:t>
            </a:r>
          </a:p>
          <a:p>
            <a:pPr marL="932688" lvl="2" indent="-457200">
              <a:buFont typeface="+mj-lt"/>
              <a:buAutoNum type="arabicPeriod"/>
            </a:pPr>
            <a:r>
              <a:rPr lang="en-US" dirty="0"/>
              <a:t>Is there a limit? </a:t>
            </a:r>
          </a:p>
          <a:p>
            <a:pPr marL="0" indent="0">
              <a:buNone/>
            </a:pPr>
            <a:endParaRPr lang="en-US" dirty="0"/>
          </a:p>
          <a:p>
            <a:pPr marL="0" indent="0">
              <a:buNone/>
            </a:pPr>
            <a:endParaRPr lang="en-US" dirty="0"/>
          </a:p>
        </p:txBody>
      </p:sp>
      <p:sp>
        <p:nvSpPr>
          <p:cNvPr id="8" name="Rectangle 7">
            <a:extLst>
              <a:ext uri="{FF2B5EF4-FFF2-40B4-BE49-F238E27FC236}">
                <a16:creationId xmlns:a16="http://schemas.microsoft.com/office/drawing/2014/main" id="{879272AB-8449-4D20-8D40-1506317E38C3}"/>
              </a:ext>
            </a:extLst>
          </p:cNvPr>
          <p:cNvSpPr/>
          <p:nvPr/>
        </p:nvSpPr>
        <p:spPr>
          <a:xfrm>
            <a:off x="4972154" y="2166308"/>
            <a:ext cx="5899978" cy="646331"/>
          </a:xfrm>
          <a:prstGeom prst="rect">
            <a:avLst/>
          </a:prstGeom>
        </p:spPr>
        <p:txBody>
          <a:bodyPr wrap="square">
            <a:spAutoFit/>
          </a:bodyPr>
          <a:lstStyle/>
          <a:p>
            <a:endParaRPr lang="en-US" dirty="0"/>
          </a:p>
          <a:p>
            <a:r>
              <a:rPr lang="en-US" dirty="0" err="1"/>
              <a:t>ProductID</a:t>
            </a:r>
            <a:r>
              <a:rPr lang="en-US" dirty="0"/>
              <a:t>, ProductName, </a:t>
            </a:r>
            <a:r>
              <a:rPr lang="en-US" dirty="0" err="1"/>
              <a:t>UnitsinStock</a:t>
            </a:r>
            <a:r>
              <a:rPr lang="en-US" dirty="0"/>
              <a:t>, </a:t>
            </a:r>
            <a:r>
              <a:rPr lang="en-US" dirty="0" err="1"/>
              <a:t>UnitsOnOrder</a:t>
            </a:r>
            <a:r>
              <a:rPr lang="en-US" dirty="0"/>
              <a:t> </a:t>
            </a:r>
          </a:p>
        </p:txBody>
      </p:sp>
      <p:sp>
        <p:nvSpPr>
          <p:cNvPr id="14" name="Rectangle 13">
            <a:extLst>
              <a:ext uri="{FF2B5EF4-FFF2-40B4-BE49-F238E27FC236}">
                <a16:creationId xmlns:a16="http://schemas.microsoft.com/office/drawing/2014/main" id="{06256440-ACD9-4D80-96B5-297080908072}"/>
              </a:ext>
            </a:extLst>
          </p:cNvPr>
          <p:cNvSpPr/>
          <p:nvPr/>
        </p:nvSpPr>
        <p:spPr>
          <a:xfrm>
            <a:off x="6709234" y="2518198"/>
            <a:ext cx="4608073" cy="646331"/>
          </a:xfrm>
          <a:prstGeom prst="rect">
            <a:avLst/>
          </a:prstGeom>
        </p:spPr>
        <p:txBody>
          <a:bodyPr wrap="square">
            <a:spAutoFit/>
          </a:bodyPr>
          <a:lstStyle/>
          <a:p>
            <a:endParaRPr lang="en-US" dirty="0"/>
          </a:p>
          <a:p>
            <a:r>
              <a:rPr lang="en-US" dirty="0"/>
              <a:t>None</a:t>
            </a:r>
          </a:p>
        </p:txBody>
      </p:sp>
      <p:sp>
        <p:nvSpPr>
          <p:cNvPr id="16" name="Rectangle 15">
            <a:extLst>
              <a:ext uri="{FF2B5EF4-FFF2-40B4-BE49-F238E27FC236}">
                <a16:creationId xmlns:a16="http://schemas.microsoft.com/office/drawing/2014/main" id="{3D0D1FC0-8220-456B-93F9-E5457088D722}"/>
              </a:ext>
            </a:extLst>
          </p:cNvPr>
          <p:cNvSpPr/>
          <p:nvPr/>
        </p:nvSpPr>
        <p:spPr>
          <a:xfrm>
            <a:off x="4405198" y="3072668"/>
            <a:ext cx="4608073" cy="369332"/>
          </a:xfrm>
          <a:prstGeom prst="rect">
            <a:avLst/>
          </a:prstGeom>
        </p:spPr>
        <p:txBody>
          <a:bodyPr wrap="square">
            <a:spAutoFit/>
          </a:bodyPr>
          <a:lstStyle/>
          <a:p>
            <a:r>
              <a:rPr lang="en-US" dirty="0"/>
              <a:t>Products</a:t>
            </a:r>
          </a:p>
        </p:txBody>
      </p:sp>
      <p:sp>
        <p:nvSpPr>
          <p:cNvPr id="17" name="Rectangle 16">
            <a:extLst>
              <a:ext uri="{FF2B5EF4-FFF2-40B4-BE49-F238E27FC236}">
                <a16:creationId xmlns:a16="http://schemas.microsoft.com/office/drawing/2014/main" id="{CF136090-0CD5-4EDC-860A-EE98A568DD5F}"/>
              </a:ext>
            </a:extLst>
          </p:cNvPr>
          <p:cNvSpPr/>
          <p:nvPr/>
        </p:nvSpPr>
        <p:spPr>
          <a:xfrm>
            <a:off x="3341193" y="4257813"/>
            <a:ext cx="4608073" cy="369332"/>
          </a:xfrm>
          <a:prstGeom prst="rect">
            <a:avLst/>
          </a:prstGeom>
        </p:spPr>
        <p:txBody>
          <a:bodyPr wrap="square">
            <a:spAutoFit/>
          </a:bodyPr>
          <a:lstStyle/>
          <a:p>
            <a:r>
              <a:rPr lang="en-US" dirty="0"/>
              <a:t>None</a:t>
            </a:r>
          </a:p>
        </p:txBody>
      </p:sp>
      <p:sp>
        <p:nvSpPr>
          <p:cNvPr id="18" name="Rectangle 17">
            <a:extLst>
              <a:ext uri="{FF2B5EF4-FFF2-40B4-BE49-F238E27FC236}">
                <a16:creationId xmlns:a16="http://schemas.microsoft.com/office/drawing/2014/main" id="{7AFF1405-43A3-499E-BB86-247E0CC381FD}"/>
              </a:ext>
            </a:extLst>
          </p:cNvPr>
          <p:cNvSpPr/>
          <p:nvPr/>
        </p:nvSpPr>
        <p:spPr>
          <a:xfrm>
            <a:off x="3341194" y="3737755"/>
            <a:ext cx="4608073" cy="369332"/>
          </a:xfrm>
          <a:prstGeom prst="rect">
            <a:avLst/>
          </a:prstGeom>
        </p:spPr>
        <p:txBody>
          <a:bodyPr wrap="square">
            <a:spAutoFit/>
          </a:bodyPr>
          <a:lstStyle/>
          <a:p>
            <a:r>
              <a:rPr lang="en-US" dirty="0"/>
              <a:t>Need </a:t>
            </a:r>
            <a:r>
              <a:rPr lang="en-US" dirty="0" err="1"/>
              <a:t>UnitsinStock</a:t>
            </a:r>
            <a:r>
              <a:rPr lang="en-US" dirty="0"/>
              <a:t>&lt;</a:t>
            </a:r>
            <a:r>
              <a:rPr lang="en-US" dirty="0" err="1"/>
              <a:t>UnitsOnOrder</a:t>
            </a:r>
            <a:endParaRPr lang="en-US" dirty="0"/>
          </a:p>
        </p:txBody>
      </p:sp>
      <p:sp>
        <p:nvSpPr>
          <p:cNvPr id="19" name="Rectangle 18">
            <a:extLst>
              <a:ext uri="{FF2B5EF4-FFF2-40B4-BE49-F238E27FC236}">
                <a16:creationId xmlns:a16="http://schemas.microsoft.com/office/drawing/2014/main" id="{B1F39884-5A2E-4E48-B54C-F21B6B4FD20E}"/>
              </a:ext>
            </a:extLst>
          </p:cNvPr>
          <p:cNvSpPr/>
          <p:nvPr/>
        </p:nvSpPr>
        <p:spPr>
          <a:xfrm>
            <a:off x="3341195" y="3998564"/>
            <a:ext cx="4608073" cy="369332"/>
          </a:xfrm>
          <a:prstGeom prst="rect">
            <a:avLst/>
          </a:prstGeom>
        </p:spPr>
        <p:txBody>
          <a:bodyPr wrap="square">
            <a:spAutoFit/>
          </a:bodyPr>
          <a:lstStyle/>
          <a:p>
            <a:r>
              <a:rPr lang="en-US" dirty="0"/>
              <a:t>None</a:t>
            </a:r>
          </a:p>
        </p:txBody>
      </p:sp>
      <p:sp>
        <p:nvSpPr>
          <p:cNvPr id="20" name="Rectangle 19">
            <a:extLst>
              <a:ext uri="{FF2B5EF4-FFF2-40B4-BE49-F238E27FC236}">
                <a16:creationId xmlns:a16="http://schemas.microsoft.com/office/drawing/2014/main" id="{A83E0D94-153B-40B9-A628-10230DC19D09}"/>
              </a:ext>
            </a:extLst>
          </p:cNvPr>
          <p:cNvSpPr/>
          <p:nvPr/>
        </p:nvSpPr>
        <p:spPr>
          <a:xfrm>
            <a:off x="1443884" y="4897939"/>
            <a:ext cx="7121276" cy="1200329"/>
          </a:xfrm>
          <a:prstGeom prst="rect">
            <a:avLst/>
          </a:prstGeom>
        </p:spPr>
        <p:txBody>
          <a:bodyPr wrap="square">
            <a:spAutoFit/>
          </a:bodyPr>
          <a:lstStyle/>
          <a:p>
            <a:r>
              <a:rPr lang="en-US" dirty="0"/>
              <a:t>Bringing these together:</a:t>
            </a:r>
          </a:p>
          <a:p>
            <a:r>
              <a:rPr lang="en-US" dirty="0"/>
              <a:t>SELECT </a:t>
            </a:r>
            <a:r>
              <a:rPr lang="en-US" dirty="0" err="1"/>
              <a:t>ProductID</a:t>
            </a:r>
            <a:r>
              <a:rPr lang="en-US" dirty="0"/>
              <a:t>, ProductName, </a:t>
            </a:r>
            <a:r>
              <a:rPr lang="en-US" dirty="0" err="1"/>
              <a:t>UnitsinStock</a:t>
            </a:r>
            <a:r>
              <a:rPr lang="en-US" dirty="0"/>
              <a:t>, </a:t>
            </a:r>
            <a:r>
              <a:rPr lang="en-US" dirty="0" err="1"/>
              <a:t>UnitsOnOrder</a:t>
            </a:r>
            <a:r>
              <a:rPr lang="en-US" dirty="0"/>
              <a:t> </a:t>
            </a:r>
          </a:p>
          <a:p>
            <a:r>
              <a:rPr lang="en-US" dirty="0"/>
              <a:t>FROM Products</a:t>
            </a:r>
          </a:p>
          <a:p>
            <a:r>
              <a:rPr lang="en-US" dirty="0"/>
              <a:t>WHERE </a:t>
            </a:r>
            <a:r>
              <a:rPr lang="en-US" dirty="0" err="1"/>
              <a:t>UnitsinStock</a:t>
            </a:r>
            <a:r>
              <a:rPr lang="en-US" dirty="0"/>
              <a:t>&lt;</a:t>
            </a:r>
            <a:r>
              <a:rPr lang="en-US" dirty="0" err="1"/>
              <a:t>UnitsOnOrder</a:t>
            </a:r>
            <a:r>
              <a:rPr lang="en-US" dirty="0"/>
              <a:t>;</a:t>
            </a:r>
          </a:p>
        </p:txBody>
      </p:sp>
    </p:spTree>
    <p:extLst>
      <p:ext uri="{BB962C8B-B14F-4D97-AF65-F5344CB8AC3E}">
        <p14:creationId xmlns:p14="http://schemas.microsoft.com/office/powerpoint/2010/main" val="63859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17"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1">
                    <a:lumMod val="65000"/>
                    <a:lumOff val="35000"/>
                  </a:schemeClr>
                </a:solidFill>
                <a:cs typeface="Arial" panose="020B0604020202020204" pitchFamily="34" charset="0"/>
              </a:rPr>
              <a:t>SQL Training</a:t>
            </a:r>
          </a:p>
        </p:txBody>
      </p:sp>
      <p:sp>
        <p:nvSpPr>
          <p:cNvPr id="3" name="Subtitle 2"/>
          <p:cNvSpPr>
            <a:spLocks noGrp="1"/>
          </p:cNvSpPr>
          <p:nvPr>
            <p:ph type="subTitle" idx="1"/>
          </p:nvPr>
        </p:nvSpPr>
        <p:spPr/>
        <p:txBody>
          <a:bodyPr/>
          <a:lstStyle/>
          <a:p>
            <a:r>
              <a:rPr lang="en-US" dirty="0"/>
              <a:t>WEEK 3:joining tables in SQL, Nested Queries</a:t>
            </a:r>
          </a:p>
        </p:txBody>
      </p:sp>
    </p:spTree>
    <p:extLst>
      <p:ext uri="{BB962C8B-B14F-4D97-AF65-F5344CB8AC3E}">
        <p14:creationId xmlns:p14="http://schemas.microsoft.com/office/powerpoint/2010/main" val="1272505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Aliasing- AS </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66069" y="1887523"/>
            <a:ext cx="8523215"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p>
        </p:txBody>
      </p:sp>
      <p:sp>
        <p:nvSpPr>
          <p:cNvPr id="11" name="Content Placeholder 1">
            <a:extLst>
              <a:ext uri="{FF2B5EF4-FFF2-40B4-BE49-F238E27FC236}">
                <a16:creationId xmlns:a16="http://schemas.microsoft.com/office/drawing/2014/main" id="{83B991C7-4E6F-4AE2-B486-D5D9401F7AB3}"/>
              </a:ext>
            </a:extLst>
          </p:cNvPr>
          <p:cNvSpPr txBox="1">
            <a:spLocks/>
          </p:cNvSpPr>
          <p:nvPr/>
        </p:nvSpPr>
        <p:spPr>
          <a:xfrm>
            <a:off x="1226190" y="1905699"/>
            <a:ext cx="9929490"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SQL we can rename columns or tables for ease of understanding or use. </a:t>
            </a:r>
          </a:p>
          <a:p>
            <a:r>
              <a:rPr lang="en-US" dirty="0"/>
              <a:t>This has form:</a:t>
            </a:r>
          </a:p>
          <a:p>
            <a:r>
              <a:rPr lang="en-US" dirty="0"/>
              <a:t>SELECT ProductName </a:t>
            </a:r>
            <a:r>
              <a:rPr lang="en-US" b="1" dirty="0">
                <a:solidFill>
                  <a:srgbClr val="00969F"/>
                </a:solidFill>
              </a:rPr>
              <a:t>AS</a:t>
            </a:r>
            <a:r>
              <a:rPr lang="en-US" dirty="0"/>
              <a:t> </a:t>
            </a:r>
            <a:r>
              <a:rPr lang="en-US" dirty="0" err="1"/>
              <a:t>expensiveProduct</a:t>
            </a:r>
            <a:endParaRPr lang="en-US" dirty="0"/>
          </a:p>
          <a:p>
            <a:r>
              <a:rPr lang="en-US" dirty="0"/>
              <a:t>FROM Products </a:t>
            </a:r>
          </a:p>
          <a:p>
            <a:r>
              <a:rPr lang="en-US" dirty="0"/>
              <a:t>ORDER BY </a:t>
            </a:r>
            <a:r>
              <a:rPr lang="en-US" dirty="0" err="1"/>
              <a:t>UnitPrice</a:t>
            </a:r>
            <a:r>
              <a:rPr lang="en-US" dirty="0"/>
              <a:t> DESC</a:t>
            </a:r>
          </a:p>
          <a:p>
            <a:r>
              <a:rPr lang="en-US" dirty="0"/>
              <a:t>LIMIT 10;</a:t>
            </a:r>
          </a:p>
          <a:p>
            <a:pPr marL="0" indent="0">
              <a:buNone/>
            </a:pPr>
            <a:endParaRPr lang="en-US" dirty="0"/>
          </a:p>
          <a:p>
            <a:pPr marL="0" indent="0">
              <a:buNone/>
            </a:pPr>
            <a:r>
              <a:rPr lang="en-US" dirty="0"/>
              <a:t>So that ProductName is renamed </a:t>
            </a:r>
            <a:r>
              <a:rPr lang="en-US" dirty="0" err="1"/>
              <a:t>expensiceProduct</a:t>
            </a:r>
            <a:r>
              <a:rPr lang="en-US" dirty="0"/>
              <a:t> without changing any aspect of the column but the name. </a:t>
            </a:r>
          </a:p>
          <a:p>
            <a:pPr marL="0" indent="0">
              <a:buNone/>
            </a:pPr>
            <a:r>
              <a:rPr lang="en-US" dirty="0"/>
              <a:t>This can be used in nested queries for readability, which we’ll touch on later.</a:t>
            </a:r>
          </a:p>
          <a:p>
            <a:pPr marL="0" indent="0">
              <a:buNone/>
            </a:pPr>
            <a:endParaRPr lang="en-US" dirty="0"/>
          </a:p>
        </p:txBody>
      </p:sp>
    </p:spTree>
    <p:extLst>
      <p:ext uri="{BB962C8B-B14F-4D97-AF65-F5344CB8AC3E}">
        <p14:creationId xmlns:p14="http://schemas.microsoft.com/office/powerpoint/2010/main" val="3200928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Casting- CAST </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66069" y="1887523"/>
            <a:ext cx="8523215"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p>
        </p:txBody>
      </p:sp>
      <p:sp>
        <p:nvSpPr>
          <p:cNvPr id="11" name="Content Placeholder 1">
            <a:extLst>
              <a:ext uri="{FF2B5EF4-FFF2-40B4-BE49-F238E27FC236}">
                <a16:creationId xmlns:a16="http://schemas.microsoft.com/office/drawing/2014/main" id="{83B991C7-4E6F-4AE2-B486-D5D9401F7AB3}"/>
              </a:ext>
            </a:extLst>
          </p:cNvPr>
          <p:cNvSpPr txBox="1">
            <a:spLocks/>
          </p:cNvSpPr>
          <p:nvPr/>
        </p:nvSpPr>
        <p:spPr>
          <a:xfrm>
            <a:off x="1166069" y="1888921"/>
            <a:ext cx="8523215"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SQL, if one needs to convert a column’s datatype to a different one, CAST is used with form:</a:t>
            </a:r>
          </a:p>
          <a:p>
            <a:r>
              <a:rPr lang="en-US" dirty="0"/>
              <a:t>SELECT </a:t>
            </a:r>
            <a:r>
              <a:rPr lang="en-US" b="1" dirty="0">
                <a:solidFill>
                  <a:srgbClr val="00969F"/>
                </a:solidFill>
              </a:rPr>
              <a:t>CAST</a:t>
            </a:r>
            <a:r>
              <a:rPr lang="en-US" dirty="0"/>
              <a:t>(Discontinued AS INT) </a:t>
            </a:r>
            <a:r>
              <a:rPr lang="en-US" b="1" dirty="0">
                <a:solidFill>
                  <a:srgbClr val="00969F"/>
                </a:solidFill>
              </a:rPr>
              <a:t>AS</a:t>
            </a:r>
            <a:r>
              <a:rPr lang="en-US" dirty="0"/>
              <a:t> </a:t>
            </a:r>
            <a:r>
              <a:rPr lang="en-US" dirty="0" err="1"/>
              <a:t>Disc_int</a:t>
            </a:r>
            <a:endParaRPr lang="en-US" dirty="0"/>
          </a:p>
          <a:p>
            <a:r>
              <a:rPr lang="en-US" dirty="0"/>
              <a:t>FROM Products</a:t>
            </a:r>
          </a:p>
          <a:p>
            <a:endParaRPr lang="en-US" dirty="0"/>
          </a:p>
          <a:p>
            <a:r>
              <a:rPr lang="en-US" dirty="0"/>
              <a:t>This can be used to convert between INTs, decimals, strings, and other datatypes, which can help bring two datasets containing similar information together.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02334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42DF-5A9F-4645-BF71-ACA64FC36123}"/>
              </a:ext>
            </a:extLst>
          </p:cNvPr>
          <p:cNvSpPr>
            <a:spLocks noGrp="1"/>
          </p:cNvSpPr>
          <p:nvPr>
            <p:ph type="title"/>
          </p:nvPr>
        </p:nvSpPr>
        <p:spPr>
          <a:xfrm>
            <a:off x="1097280" y="286603"/>
            <a:ext cx="10328526" cy="1450757"/>
          </a:xfrm>
        </p:spPr>
        <p:txBody>
          <a:bodyPr/>
          <a:lstStyle/>
          <a:p>
            <a:r>
              <a:rPr lang="en-US" dirty="0"/>
              <a:t>MERGING – JOINING TWO TABLES</a:t>
            </a:r>
          </a:p>
        </p:txBody>
      </p:sp>
      <p:sp>
        <p:nvSpPr>
          <p:cNvPr id="3" name="Content Placeholder 2">
            <a:extLst>
              <a:ext uri="{FF2B5EF4-FFF2-40B4-BE49-F238E27FC236}">
                <a16:creationId xmlns:a16="http://schemas.microsoft.com/office/drawing/2014/main" id="{63FC463B-1E81-4D81-92EB-B0CFD634A034}"/>
              </a:ext>
            </a:extLst>
          </p:cNvPr>
          <p:cNvSpPr>
            <a:spLocks noGrp="1"/>
          </p:cNvSpPr>
          <p:nvPr>
            <p:ph idx="1"/>
          </p:nvPr>
        </p:nvSpPr>
        <p:spPr/>
        <p:txBody>
          <a:bodyPr>
            <a:normAutofit fontScale="92500" lnSpcReduction="20000"/>
          </a:bodyPr>
          <a:lstStyle/>
          <a:p>
            <a:r>
              <a:rPr lang="en-US" dirty="0"/>
              <a:t>Here is how one could most simply pull information from two tables at a time. This is an old notation that has fallen out of use since SQL-92, but this is the outcome and the steps one should take if using two tables in the FROM clause. </a:t>
            </a:r>
          </a:p>
          <a:p>
            <a:r>
              <a:rPr lang="en-US" dirty="0"/>
              <a:t>This form is just as efficient as modern syntax joins, but can be confusing because the terms for the join (in red) and the filtering condition (turquoise) both need to be in the WHERE clause. </a:t>
            </a:r>
            <a:br>
              <a:rPr lang="en-US" dirty="0"/>
            </a:br>
            <a:endParaRPr lang="en-US" dirty="0"/>
          </a:p>
          <a:p>
            <a:r>
              <a:rPr lang="en-US" dirty="0"/>
              <a:t>SELECT "Orders".</a:t>
            </a:r>
            <a:r>
              <a:rPr lang="en-US" dirty="0" err="1"/>
              <a:t>orderdate</a:t>
            </a:r>
            <a:r>
              <a:rPr lang="en-US" dirty="0"/>
              <a:t> </a:t>
            </a:r>
          </a:p>
          <a:p>
            <a:r>
              <a:rPr lang="en-US" dirty="0"/>
              <a:t>  	,"Orders".</a:t>
            </a:r>
            <a:r>
              <a:rPr lang="en-US" dirty="0" err="1"/>
              <a:t>orderid</a:t>
            </a:r>
            <a:endParaRPr lang="en-US" dirty="0"/>
          </a:p>
          <a:p>
            <a:r>
              <a:rPr lang="en-US" dirty="0"/>
              <a:t>  	,"Orders".</a:t>
            </a:r>
            <a:r>
              <a:rPr lang="en-US" dirty="0" err="1"/>
              <a:t>customerid</a:t>
            </a:r>
            <a:endParaRPr lang="en-US" dirty="0"/>
          </a:p>
          <a:p>
            <a:r>
              <a:rPr lang="en-US" dirty="0"/>
              <a:t>  	,"Order </a:t>
            </a:r>
            <a:r>
              <a:rPr lang="en-US" dirty="0" err="1"/>
              <a:t>Details".productid</a:t>
            </a:r>
            <a:endParaRPr lang="en-US" dirty="0"/>
          </a:p>
          <a:p>
            <a:r>
              <a:rPr lang="en-US" dirty="0"/>
              <a:t> FROM "Orders", "Order Details"</a:t>
            </a:r>
          </a:p>
          <a:p>
            <a:r>
              <a:rPr lang="en-US" dirty="0"/>
              <a:t> WHERE (</a:t>
            </a:r>
            <a:r>
              <a:rPr lang="en-US" dirty="0">
                <a:solidFill>
                  <a:schemeClr val="accent1"/>
                </a:solidFill>
              </a:rPr>
              <a:t>"Orders".</a:t>
            </a:r>
            <a:r>
              <a:rPr lang="en-US" dirty="0" err="1">
                <a:solidFill>
                  <a:schemeClr val="accent1"/>
                </a:solidFill>
              </a:rPr>
              <a:t>orderid</a:t>
            </a:r>
            <a:r>
              <a:rPr lang="en-US" dirty="0">
                <a:solidFill>
                  <a:schemeClr val="accent1"/>
                </a:solidFill>
              </a:rPr>
              <a:t>= "Order Details".</a:t>
            </a:r>
            <a:r>
              <a:rPr lang="en-US" dirty="0" err="1">
                <a:solidFill>
                  <a:schemeClr val="accent1"/>
                </a:solidFill>
              </a:rPr>
              <a:t>orderid</a:t>
            </a:r>
            <a:r>
              <a:rPr lang="en-US" dirty="0"/>
              <a:t>) AND </a:t>
            </a:r>
            <a:r>
              <a:rPr lang="en-US" dirty="0" err="1">
                <a:solidFill>
                  <a:srgbClr val="00969F"/>
                </a:solidFill>
              </a:rPr>
              <a:t>strftime</a:t>
            </a:r>
            <a:r>
              <a:rPr lang="en-US" dirty="0">
                <a:solidFill>
                  <a:srgbClr val="00969F"/>
                </a:solidFill>
              </a:rPr>
              <a:t>('%Y',</a:t>
            </a:r>
            <a:r>
              <a:rPr lang="en-US" dirty="0" err="1">
                <a:solidFill>
                  <a:srgbClr val="00969F"/>
                </a:solidFill>
              </a:rPr>
              <a:t>orderdate</a:t>
            </a:r>
            <a:r>
              <a:rPr lang="en-US" dirty="0">
                <a:solidFill>
                  <a:srgbClr val="00969F"/>
                </a:solidFill>
              </a:rPr>
              <a:t>)&gt;='2017'</a:t>
            </a:r>
          </a:p>
        </p:txBody>
      </p:sp>
    </p:spTree>
    <p:extLst>
      <p:ext uri="{BB962C8B-B14F-4D97-AF65-F5344CB8AC3E}">
        <p14:creationId xmlns:p14="http://schemas.microsoft.com/office/powerpoint/2010/main" val="3786212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F9A586-060D-4AF9-A8E0-09EC23D0970C}"/>
              </a:ext>
            </a:extLst>
          </p:cNvPr>
          <p:cNvSpPr>
            <a:spLocks noGrp="1"/>
          </p:cNvSpPr>
          <p:nvPr>
            <p:ph idx="1"/>
          </p:nvPr>
        </p:nvSpPr>
        <p:spPr>
          <a:xfrm>
            <a:off x="1196828" y="1880918"/>
            <a:ext cx="10058400" cy="2902435"/>
          </a:xfrm>
        </p:spPr>
        <p:txBody>
          <a:bodyPr/>
          <a:lstStyle/>
          <a:p>
            <a:pPr marL="201168" lvl="1" indent="0">
              <a:buNone/>
            </a:pPr>
            <a:r>
              <a:rPr lang="en-US" dirty="0"/>
              <a:t>A </a:t>
            </a:r>
            <a:r>
              <a:rPr lang="en-US" b="1" dirty="0">
                <a:solidFill>
                  <a:srgbClr val="00969F"/>
                </a:solidFill>
              </a:rPr>
              <a:t>JOIN</a:t>
            </a:r>
            <a:r>
              <a:rPr lang="en-US" dirty="0"/>
              <a:t> clause is used to combine rows from two or more tables, based on a related column between them.</a:t>
            </a:r>
          </a:p>
          <a:p>
            <a:pPr marL="201168" lvl="1" indent="0">
              <a:buNone/>
            </a:pPr>
            <a:endParaRPr lang="en-US" dirty="0"/>
          </a:p>
          <a:p>
            <a:pPr lvl="1"/>
            <a:r>
              <a:rPr lang="en-US" b="1" dirty="0">
                <a:solidFill>
                  <a:srgbClr val="00969F"/>
                </a:solidFill>
              </a:rPr>
              <a:t>(INNER) JOIN</a:t>
            </a:r>
            <a:r>
              <a:rPr lang="en-US" dirty="0"/>
              <a:t> – Returns records that have matching values in both tables</a:t>
            </a:r>
          </a:p>
          <a:p>
            <a:pPr lvl="1"/>
            <a:r>
              <a:rPr lang="en-US" b="1" dirty="0">
                <a:solidFill>
                  <a:srgbClr val="00969F"/>
                </a:solidFill>
              </a:rPr>
              <a:t>LEFT JOIN </a:t>
            </a:r>
            <a:r>
              <a:rPr lang="en-US" dirty="0"/>
              <a:t>– Returns all records from the left table, and the matched records from the right table</a:t>
            </a:r>
          </a:p>
          <a:p>
            <a:pPr lvl="1"/>
            <a:r>
              <a:rPr lang="en-US" b="1" dirty="0">
                <a:solidFill>
                  <a:srgbClr val="00969F"/>
                </a:solidFill>
              </a:rPr>
              <a:t>RIGHT JOIN </a:t>
            </a:r>
            <a:r>
              <a:rPr lang="en-US" dirty="0"/>
              <a:t>- Returns all records from the right table, and the matched records from the left table</a:t>
            </a:r>
          </a:p>
          <a:p>
            <a:pPr lvl="1"/>
            <a:r>
              <a:rPr lang="en-US" b="1" dirty="0">
                <a:solidFill>
                  <a:srgbClr val="00969F"/>
                </a:solidFill>
              </a:rPr>
              <a:t>FULL (OUTER) JOIN</a:t>
            </a:r>
            <a:r>
              <a:rPr lang="en-US" dirty="0"/>
              <a:t> – Returns all records when there is a match in either left or right table</a:t>
            </a:r>
          </a:p>
        </p:txBody>
      </p:sp>
      <p:sp>
        <p:nvSpPr>
          <p:cNvPr id="3" name="Title 2">
            <a:extLst>
              <a:ext uri="{FF2B5EF4-FFF2-40B4-BE49-F238E27FC236}">
                <a16:creationId xmlns:a16="http://schemas.microsoft.com/office/drawing/2014/main" id="{09BD68A1-DD8C-4F58-B5DC-0B5F0CE1748A}"/>
              </a:ext>
            </a:extLst>
          </p:cNvPr>
          <p:cNvSpPr>
            <a:spLocks noGrp="1"/>
          </p:cNvSpPr>
          <p:nvPr>
            <p:ph type="title"/>
          </p:nvPr>
        </p:nvSpPr>
        <p:spPr/>
        <p:txBody>
          <a:bodyPr/>
          <a:lstStyle/>
          <a:p>
            <a:r>
              <a:rPr lang="en-US" dirty="0"/>
              <a:t>JOIN TYPES</a:t>
            </a:r>
          </a:p>
        </p:txBody>
      </p:sp>
      <p:grpSp>
        <p:nvGrpSpPr>
          <p:cNvPr id="33" name="Group 32">
            <a:extLst>
              <a:ext uri="{FF2B5EF4-FFF2-40B4-BE49-F238E27FC236}">
                <a16:creationId xmlns:a16="http://schemas.microsoft.com/office/drawing/2014/main" id="{F9E94766-8FAC-441D-8723-C4E8E20E1282}"/>
              </a:ext>
            </a:extLst>
          </p:cNvPr>
          <p:cNvGrpSpPr/>
          <p:nvPr/>
        </p:nvGrpSpPr>
        <p:grpSpPr>
          <a:xfrm>
            <a:off x="5213893" y="4928199"/>
            <a:ext cx="1637250" cy="1324350"/>
            <a:chOff x="4110606" y="4928199"/>
            <a:chExt cx="1637250" cy="1324350"/>
          </a:xfrm>
        </p:grpSpPr>
        <p:grpSp>
          <p:nvGrpSpPr>
            <p:cNvPr id="25" name="Group 24">
              <a:extLst>
                <a:ext uri="{FF2B5EF4-FFF2-40B4-BE49-F238E27FC236}">
                  <a16:creationId xmlns:a16="http://schemas.microsoft.com/office/drawing/2014/main" id="{A0544316-7860-4C73-AB45-2BF51AD502C1}"/>
                </a:ext>
              </a:extLst>
            </p:cNvPr>
            <p:cNvGrpSpPr/>
            <p:nvPr/>
          </p:nvGrpSpPr>
          <p:grpSpPr>
            <a:xfrm>
              <a:off x="4110606" y="4928199"/>
              <a:ext cx="1637250" cy="989900"/>
              <a:chOff x="4192394" y="5050174"/>
              <a:chExt cx="1637250" cy="989900"/>
            </a:xfrm>
          </p:grpSpPr>
          <p:grpSp>
            <p:nvGrpSpPr>
              <p:cNvPr id="16" name="Group 15">
                <a:extLst>
                  <a:ext uri="{FF2B5EF4-FFF2-40B4-BE49-F238E27FC236}">
                    <a16:creationId xmlns:a16="http://schemas.microsoft.com/office/drawing/2014/main" id="{2F41F64E-BBDC-4D80-8DC3-271B1DCF692E}"/>
                  </a:ext>
                </a:extLst>
              </p:cNvPr>
              <p:cNvGrpSpPr/>
              <p:nvPr/>
            </p:nvGrpSpPr>
            <p:grpSpPr>
              <a:xfrm>
                <a:off x="4192394" y="5050174"/>
                <a:ext cx="1637250" cy="989900"/>
                <a:chOff x="1308683" y="5050174"/>
                <a:chExt cx="1637250" cy="989900"/>
              </a:xfrm>
            </p:grpSpPr>
            <p:sp>
              <p:nvSpPr>
                <p:cNvPr id="17" name="Oval 16">
                  <a:extLst>
                    <a:ext uri="{FF2B5EF4-FFF2-40B4-BE49-F238E27FC236}">
                      <a16:creationId xmlns:a16="http://schemas.microsoft.com/office/drawing/2014/main" id="{3C187E92-1A71-4579-94C8-CDDA1296169C}"/>
                    </a:ext>
                  </a:extLst>
                </p:cNvPr>
                <p:cNvSpPr/>
                <p:nvPr/>
              </p:nvSpPr>
              <p:spPr>
                <a:xfrm>
                  <a:off x="1308683" y="5050174"/>
                  <a:ext cx="989900" cy="98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BC0072F-97CF-428A-8620-46148DCCCAA8}"/>
                    </a:ext>
                  </a:extLst>
                </p:cNvPr>
                <p:cNvSpPr/>
                <p:nvPr/>
              </p:nvSpPr>
              <p:spPr>
                <a:xfrm>
                  <a:off x="1956033" y="5050174"/>
                  <a:ext cx="989900" cy="9899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Freeform: Shape 18">
                <a:extLst>
                  <a:ext uri="{FF2B5EF4-FFF2-40B4-BE49-F238E27FC236}">
                    <a16:creationId xmlns:a16="http://schemas.microsoft.com/office/drawing/2014/main" id="{D77C6B99-80B7-48A4-A419-B9B52F4D0F20}"/>
                  </a:ext>
                </a:extLst>
              </p:cNvPr>
              <p:cNvSpPr/>
              <p:nvPr/>
            </p:nvSpPr>
            <p:spPr>
              <a:xfrm>
                <a:off x="4839744" y="5173436"/>
                <a:ext cx="342550" cy="743376"/>
              </a:xfrm>
              <a:custGeom>
                <a:avLst/>
                <a:gdLst>
                  <a:gd name="connsiteX0" fmla="*/ 171275 w 342550"/>
                  <a:gd name="connsiteY0" fmla="*/ 0 h 743376"/>
                  <a:gd name="connsiteX1" fmla="*/ 197583 w 342550"/>
                  <a:gd name="connsiteY1" fmla="*/ 21706 h 743376"/>
                  <a:gd name="connsiteX2" fmla="*/ 342550 w 342550"/>
                  <a:gd name="connsiteY2" fmla="*/ 371688 h 743376"/>
                  <a:gd name="connsiteX3" fmla="*/ 197583 w 342550"/>
                  <a:gd name="connsiteY3" fmla="*/ 721671 h 743376"/>
                  <a:gd name="connsiteX4" fmla="*/ 171275 w 342550"/>
                  <a:gd name="connsiteY4" fmla="*/ 743376 h 743376"/>
                  <a:gd name="connsiteX5" fmla="*/ 144968 w 342550"/>
                  <a:gd name="connsiteY5" fmla="*/ 721671 h 743376"/>
                  <a:gd name="connsiteX6" fmla="*/ 0 w 342550"/>
                  <a:gd name="connsiteY6" fmla="*/ 371688 h 743376"/>
                  <a:gd name="connsiteX7" fmla="*/ 144968 w 342550"/>
                  <a:gd name="connsiteY7" fmla="*/ 21706 h 7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550" h="743376">
                    <a:moveTo>
                      <a:pt x="171275" y="0"/>
                    </a:moveTo>
                    <a:lnTo>
                      <a:pt x="197583" y="21706"/>
                    </a:lnTo>
                    <a:cubicBezTo>
                      <a:pt x="287151" y="111274"/>
                      <a:pt x="342550" y="235012"/>
                      <a:pt x="342550" y="371688"/>
                    </a:cubicBezTo>
                    <a:cubicBezTo>
                      <a:pt x="342550" y="508365"/>
                      <a:pt x="287151" y="632102"/>
                      <a:pt x="197583" y="721671"/>
                    </a:cubicBezTo>
                    <a:lnTo>
                      <a:pt x="171275" y="743376"/>
                    </a:lnTo>
                    <a:lnTo>
                      <a:pt x="144968" y="721671"/>
                    </a:lnTo>
                    <a:cubicBezTo>
                      <a:pt x="55399" y="632102"/>
                      <a:pt x="0" y="508365"/>
                      <a:pt x="0" y="371688"/>
                    </a:cubicBezTo>
                    <a:cubicBezTo>
                      <a:pt x="0" y="235012"/>
                      <a:pt x="55399" y="111274"/>
                      <a:pt x="144968" y="2170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3AACD68A-F59F-4A01-B1D8-C318F8312052}"/>
                </a:ext>
              </a:extLst>
            </p:cNvPr>
            <p:cNvSpPr txBox="1"/>
            <p:nvPr/>
          </p:nvSpPr>
          <p:spPr>
            <a:xfrm>
              <a:off x="4323476" y="5913995"/>
              <a:ext cx="1211511" cy="338554"/>
            </a:xfrm>
            <a:prstGeom prst="rect">
              <a:avLst/>
            </a:prstGeom>
            <a:noFill/>
          </p:spPr>
          <p:txBody>
            <a:bodyPr wrap="square" rtlCol="0">
              <a:spAutoFit/>
            </a:bodyPr>
            <a:lstStyle/>
            <a:p>
              <a:r>
                <a:rPr lang="en-US" sz="1600" dirty="0">
                  <a:solidFill>
                    <a:schemeClr val="tx1">
                      <a:lumMod val="75000"/>
                      <a:lumOff val="25000"/>
                    </a:schemeClr>
                  </a:solidFill>
                </a:rPr>
                <a:t>LEFT JOIN</a:t>
              </a:r>
            </a:p>
          </p:txBody>
        </p:sp>
      </p:grpSp>
      <p:grpSp>
        <p:nvGrpSpPr>
          <p:cNvPr id="34" name="Group 33">
            <a:extLst>
              <a:ext uri="{FF2B5EF4-FFF2-40B4-BE49-F238E27FC236}">
                <a16:creationId xmlns:a16="http://schemas.microsoft.com/office/drawing/2014/main" id="{80E3CDEF-9699-4ED8-BF68-25F5A376BDD2}"/>
              </a:ext>
            </a:extLst>
          </p:cNvPr>
          <p:cNvGrpSpPr/>
          <p:nvPr/>
        </p:nvGrpSpPr>
        <p:grpSpPr>
          <a:xfrm>
            <a:off x="7225391" y="4928199"/>
            <a:ext cx="1637250" cy="1324350"/>
            <a:chOff x="6659461" y="4928199"/>
            <a:chExt cx="1637250" cy="1324350"/>
          </a:xfrm>
        </p:grpSpPr>
        <p:grpSp>
          <p:nvGrpSpPr>
            <p:cNvPr id="26" name="Group 25">
              <a:extLst>
                <a:ext uri="{FF2B5EF4-FFF2-40B4-BE49-F238E27FC236}">
                  <a16:creationId xmlns:a16="http://schemas.microsoft.com/office/drawing/2014/main" id="{6ADAFC56-6C04-418F-949E-F21F5F849CAB}"/>
                </a:ext>
              </a:extLst>
            </p:cNvPr>
            <p:cNvGrpSpPr/>
            <p:nvPr/>
          </p:nvGrpSpPr>
          <p:grpSpPr>
            <a:xfrm>
              <a:off x="6659461" y="4928199"/>
              <a:ext cx="1637250" cy="989900"/>
              <a:chOff x="6873378" y="4926912"/>
              <a:chExt cx="1637250" cy="989900"/>
            </a:xfrm>
          </p:grpSpPr>
          <p:grpSp>
            <p:nvGrpSpPr>
              <p:cNvPr id="20" name="Group 19">
                <a:extLst>
                  <a:ext uri="{FF2B5EF4-FFF2-40B4-BE49-F238E27FC236}">
                    <a16:creationId xmlns:a16="http://schemas.microsoft.com/office/drawing/2014/main" id="{014C9C95-D62B-4923-8F69-C9AD9B01CCA0}"/>
                  </a:ext>
                </a:extLst>
              </p:cNvPr>
              <p:cNvGrpSpPr/>
              <p:nvPr/>
            </p:nvGrpSpPr>
            <p:grpSpPr>
              <a:xfrm>
                <a:off x="6873378" y="4926912"/>
                <a:ext cx="1637250" cy="989900"/>
                <a:chOff x="1308683" y="5050174"/>
                <a:chExt cx="1637250" cy="989900"/>
              </a:xfrm>
            </p:grpSpPr>
            <p:sp>
              <p:nvSpPr>
                <p:cNvPr id="21" name="Oval 20">
                  <a:extLst>
                    <a:ext uri="{FF2B5EF4-FFF2-40B4-BE49-F238E27FC236}">
                      <a16:creationId xmlns:a16="http://schemas.microsoft.com/office/drawing/2014/main" id="{ECAE883A-24CF-4027-BDDC-C917FBA70C18}"/>
                    </a:ext>
                  </a:extLst>
                </p:cNvPr>
                <p:cNvSpPr/>
                <p:nvPr/>
              </p:nvSpPr>
              <p:spPr>
                <a:xfrm>
                  <a:off x="1308683" y="5050174"/>
                  <a:ext cx="989900" cy="9899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BCDAF7C-D94C-43B2-89DC-FAFC8A6DCFFD}"/>
                    </a:ext>
                  </a:extLst>
                </p:cNvPr>
                <p:cNvSpPr/>
                <p:nvPr/>
              </p:nvSpPr>
              <p:spPr>
                <a:xfrm>
                  <a:off x="1956033" y="5050174"/>
                  <a:ext cx="989900" cy="98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Freeform: Shape 22">
                <a:extLst>
                  <a:ext uri="{FF2B5EF4-FFF2-40B4-BE49-F238E27FC236}">
                    <a16:creationId xmlns:a16="http://schemas.microsoft.com/office/drawing/2014/main" id="{7AB9C176-385D-4D2A-AEFF-C554AAAC6DD4}"/>
                  </a:ext>
                </a:extLst>
              </p:cNvPr>
              <p:cNvSpPr/>
              <p:nvPr/>
            </p:nvSpPr>
            <p:spPr>
              <a:xfrm>
                <a:off x="7520728" y="5050174"/>
                <a:ext cx="342550" cy="743376"/>
              </a:xfrm>
              <a:custGeom>
                <a:avLst/>
                <a:gdLst>
                  <a:gd name="connsiteX0" fmla="*/ 171275 w 342550"/>
                  <a:gd name="connsiteY0" fmla="*/ 0 h 743376"/>
                  <a:gd name="connsiteX1" fmla="*/ 197583 w 342550"/>
                  <a:gd name="connsiteY1" fmla="*/ 21706 h 743376"/>
                  <a:gd name="connsiteX2" fmla="*/ 342550 w 342550"/>
                  <a:gd name="connsiteY2" fmla="*/ 371688 h 743376"/>
                  <a:gd name="connsiteX3" fmla="*/ 197583 w 342550"/>
                  <a:gd name="connsiteY3" fmla="*/ 721671 h 743376"/>
                  <a:gd name="connsiteX4" fmla="*/ 171275 w 342550"/>
                  <a:gd name="connsiteY4" fmla="*/ 743376 h 743376"/>
                  <a:gd name="connsiteX5" fmla="*/ 144968 w 342550"/>
                  <a:gd name="connsiteY5" fmla="*/ 721671 h 743376"/>
                  <a:gd name="connsiteX6" fmla="*/ 0 w 342550"/>
                  <a:gd name="connsiteY6" fmla="*/ 371688 h 743376"/>
                  <a:gd name="connsiteX7" fmla="*/ 144968 w 342550"/>
                  <a:gd name="connsiteY7" fmla="*/ 21706 h 7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550" h="743376">
                    <a:moveTo>
                      <a:pt x="171275" y="0"/>
                    </a:moveTo>
                    <a:lnTo>
                      <a:pt x="197583" y="21706"/>
                    </a:lnTo>
                    <a:cubicBezTo>
                      <a:pt x="287151" y="111274"/>
                      <a:pt x="342550" y="235012"/>
                      <a:pt x="342550" y="371688"/>
                    </a:cubicBezTo>
                    <a:cubicBezTo>
                      <a:pt x="342550" y="508365"/>
                      <a:pt x="287151" y="632102"/>
                      <a:pt x="197583" y="721671"/>
                    </a:cubicBezTo>
                    <a:lnTo>
                      <a:pt x="171275" y="743376"/>
                    </a:lnTo>
                    <a:lnTo>
                      <a:pt x="144968" y="721671"/>
                    </a:lnTo>
                    <a:cubicBezTo>
                      <a:pt x="55399" y="632102"/>
                      <a:pt x="0" y="508365"/>
                      <a:pt x="0" y="371688"/>
                    </a:cubicBezTo>
                    <a:cubicBezTo>
                      <a:pt x="0" y="235012"/>
                      <a:pt x="55399" y="111274"/>
                      <a:pt x="144968" y="2170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DD15D268-B1D2-4053-B663-07CC5CEABF57}"/>
                </a:ext>
              </a:extLst>
            </p:cNvPr>
            <p:cNvSpPr txBox="1"/>
            <p:nvPr/>
          </p:nvSpPr>
          <p:spPr>
            <a:xfrm>
              <a:off x="6799451" y="5913995"/>
              <a:ext cx="1357270" cy="338554"/>
            </a:xfrm>
            <a:prstGeom prst="rect">
              <a:avLst/>
            </a:prstGeom>
            <a:noFill/>
          </p:spPr>
          <p:txBody>
            <a:bodyPr wrap="square" rtlCol="0">
              <a:spAutoFit/>
            </a:bodyPr>
            <a:lstStyle/>
            <a:p>
              <a:r>
                <a:rPr lang="en-US" sz="1600" dirty="0">
                  <a:solidFill>
                    <a:schemeClr val="tx1">
                      <a:lumMod val="75000"/>
                      <a:lumOff val="25000"/>
                    </a:schemeClr>
                  </a:solidFill>
                </a:rPr>
                <a:t>RIGHT JOIN</a:t>
              </a:r>
            </a:p>
          </p:txBody>
        </p:sp>
      </p:grpSp>
      <p:grpSp>
        <p:nvGrpSpPr>
          <p:cNvPr id="35" name="Group 34">
            <a:extLst>
              <a:ext uri="{FF2B5EF4-FFF2-40B4-BE49-F238E27FC236}">
                <a16:creationId xmlns:a16="http://schemas.microsoft.com/office/drawing/2014/main" id="{14BCC2EC-6B0C-4CF9-93FA-1C9646346246}"/>
              </a:ext>
            </a:extLst>
          </p:cNvPr>
          <p:cNvGrpSpPr/>
          <p:nvPr/>
        </p:nvGrpSpPr>
        <p:grpSpPr>
          <a:xfrm>
            <a:off x="9236890" y="4928199"/>
            <a:ext cx="1637250" cy="1324350"/>
            <a:chOff x="9208315" y="4928199"/>
            <a:chExt cx="1637250" cy="1324350"/>
          </a:xfrm>
        </p:grpSpPr>
        <p:grpSp>
          <p:nvGrpSpPr>
            <p:cNvPr id="27" name="Group 26">
              <a:extLst>
                <a:ext uri="{FF2B5EF4-FFF2-40B4-BE49-F238E27FC236}">
                  <a16:creationId xmlns:a16="http://schemas.microsoft.com/office/drawing/2014/main" id="{49C3321C-500C-4A1D-88E8-C0379C5691FA}"/>
                </a:ext>
              </a:extLst>
            </p:cNvPr>
            <p:cNvGrpSpPr/>
            <p:nvPr/>
          </p:nvGrpSpPr>
          <p:grpSpPr>
            <a:xfrm>
              <a:off x="9208315" y="4928199"/>
              <a:ext cx="1637250" cy="989900"/>
              <a:chOff x="9208315" y="5074671"/>
              <a:chExt cx="1637250" cy="989900"/>
            </a:xfrm>
          </p:grpSpPr>
          <p:grpSp>
            <p:nvGrpSpPr>
              <p:cNvPr id="11" name="Group 10">
                <a:extLst>
                  <a:ext uri="{FF2B5EF4-FFF2-40B4-BE49-F238E27FC236}">
                    <a16:creationId xmlns:a16="http://schemas.microsoft.com/office/drawing/2014/main" id="{31309EE8-FB5B-47B8-8F1F-68618686C99B}"/>
                  </a:ext>
                </a:extLst>
              </p:cNvPr>
              <p:cNvGrpSpPr/>
              <p:nvPr/>
            </p:nvGrpSpPr>
            <p:grpSpPr>
              <a:xfrm>
                <a:off x="9208315" y="5074671"/>
                <a:ext cx="1637250" cy="989900"/>
                <a:chOff x="1308683" y="5050174"/>
                <a:chExt cx="1637250" cy="989900"/>
              </a:xfrm>
            </p:grpSpPr>
            <p:sp>
              <p:nvSpPr>
                <p:cNvPr id="4" name="Oval 3">
                  <a:extLst>
                    <a:ext uri="{FF2B5EF4-FFF2-40B4-BE49-F238E27FC236}">
                      <a16:creationId xmlns:a16="http://schemas.microsoft.com/office/drawing/2014/main" id="{E77A66DB-9377-418C-9728-EB4F81CD0903}"/>
                    </a:ext>
                  </a:extLst>
                </p:cNvPr>
                <p:cNvSpPr/>
                <p:nvPr/>
              </p:nvSpPr>
              <p:spPr>
                <a:xfrm>
                  <a:off x="1308683" y="5050174"/>
                  <a:ext cx="989900" cy="98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742D441-15EF-4A61-9CF8-1B0D2BE5D509}"/>
                    </a:ext>
                  </a:extLst>
                </p:cNvPr>
                <p:cNvSpPr/>
                <p:nvPr/>
              </p:nvSpPr>
              <p:spPr>
                <a:xfrm>
                  <a:off x="1956033" y="5050174"/>
                  <a:ext cx="989900" cy="98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014D99D8-4C41-49C3-8728-3811536091F2}"/>
                  </a:ext>
                </a:extLst>
              </p:cNvPr>
              <p:cNvSpPr/>
              <p:nvPr/>
            </p:nvSpPr>
            <p:spPr>
              <a:xfrm>
                <a:off x="9855665" y="5197933"/>
                <a:ext cx="342550" cy="743376"/>
              </a:xfrm>
              <a:custGeom>
                <a:avLst/>
                <a:gdLst>
                  <a:gd name="connsiteX0" fmla="*/ 171275 w 342550"/>
                  <a:gd name="connsiteY0" fmla="*/ 0 h 743376"/>
                  <a:gd name="connsiteX1" fmla="*/ 197583 w 342550"/>
                  <a:gd name="connsiteY1" fmla="*/ 21706 h 743376"/>
                  <a:gd name="connsiteX2" fmla="*/ 342550 w 342550"/>
                  <a:gd name="connsiteY2" fmla="*/ 371688 h 743376"/>
                  <a:gd name="connsiteX3" fmla="*/ 197583 w 342550"/>
                  <a:gd name="connsiteY3" fmla="*/ 721671 h 743376"/>
                  <a:gd name="connsiteX4" fmla="*/ 171275 w 342550"/>
                  <a:gd name="connsiteY4" fmla="*/ 743376 h 743376"/>
                  <a:gd name="connsiteX5" fmla="*/ 144968 w 342550"/>
                  <a:gd name="connsiteY5" fmla="*/ 721671 h 743376"/>
                  <a:gd name="connsiteX6" fmla="*/ 0 w 342550"/>
                  <a:gd name="connsiteY6" fmla="*/ 371688 h 743376"/>
                  <a:gd name="connsiteX7" fmla="*/ 144968 w 342550"/>
                  <a:gd name="connsiteY7" fmla="*/ 21706 h 7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550" h="743376">
                    <a:moveTo>
                      <a:pt x="171275" y="0"/>
                    </a:moveTo>
                    <a:lnTo>
                      <a:pt x="197583" y="21706"/>
                    </a:lnTo>
                    <a:cubicBezTo>
                      <a:pt x="287151" y="111274"/>
                      <a:pt x="342550" y="235012"/>
                      <a:pt x="342550" y="371688"/>
                    </a:cubicBezTo>
                    <a:cubicBezTo>
                      <a:pt x="342550" y="508365"/>
                      <a:pt x="287151" y="632102"/>
                      <a:pt x="197583" y="721671"/>
                    </a:cubicBezTo>
                    <a:lnTo>
                      <a:pt x="171275" y="743376"/>
                    </a:lnTo>
                    <a:lnTo>
                      <a:pt x="144968" y="721671"/>
                    </a:lnTo>
                    <a:cubicBezTo>
                      <a:pt x="55399" y="632102"/>
                      <a:pt x="0" y="508365"/>
                      <a:pt x="0" y="371688"/>
                    </a:cubicBezTo>
                    <a:cubicBezTo>
                      <a:pt x="0" y="235012"/>
                      <a:pt x="55399" y="111274"/>
                      <a:pt x="144968" y="2170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2988376E-19C3-4152-96EF-E19993E70E68}"/>
                </a:ext>
              </a:extLst>
            </p:cNvPr>
            <p:cNvSpPr txBox="1"/>
            <p:nvPr/>
          </p:nvSpPr>
          <p:spPr>
            <a:xfrm>
              <a:off x="9390862" y="5913995"/>
              <a:ext cx="1272157" cy="338554"/>
            </a:xfrm>
            <a:prstGeom prst="rect">
              <a:avLst/>
            </a:prstGeom>
            <a:noFill/>
          </p:spPr>
          <p:txBody>
            <a:bodyPr wrap="square" rtlCol="0">
              <a:spAutoFit/>
            </a:bodyPr>
            <a:lstStyle/>
            <a:p>
              <a:r>
                <a:rPr lang="en-US" sz="1600" dirty="0">
                  <a:solidFill>
                    <a:schemeClr val="tx1">
                      <a:lumMod val="75000"/>
                      <a:lumOff val="25000"/>
                    </a:schemeClr>
                  </a:solidFill>
                </a:rPr>
                <a:t>FULL JOIN</a:t>
              </a:r>
            </a:p>
          </p:txBody>
        </p:sp>
      </p:grpSp>
      <p:grpSp>
        <p:nvGrpSpPr>
          <p:cNvPr id="36" name="Group 35">
            <a:extLst>
              <a:ext uri="{FF2B5EF4-FFF2-40B4-BE49-F238E27FC236}">
                <a16:creationId xmlns:a16="http://schemas.microsoft.com/office/drawing/2014/main" id="{047E5AD2-D289-4DA2-8B95-18F464876C3C}"/>
              </a:ext>
            </a:extLst>
          </p:cNvPr>
          <p:cNvGrpSpPr/>
          <p:nvPr/>
        </p:nvGrpSpPr>
        <p:grpSpPr>
          <a:xfrm>
            <a:off x="3202395" y="4928199"/>
            <a:ext cx="1637250" cy="1324350"/>
            <a:chOff x="1561751" y="4928199"/>
            <a:chExt cx="1637250" cy="1324350"/>
          </a:xfrm>
        </p:grpSpPr>
        <p:grpSp>
          <p:nvGrpSpPr>
            <p:cNvPr id="37" name="Group 36">
              <a:extLst>
                <a:ext uri="{FF2B5EF4-FFF2-40B4-BE49-F238E27FC236}">
                  <a16:creationId xmlns:a16="http://schemas.microsoft.com/office/drawing/2014/main" id="{BD1E3AE6-D11D-4EB2-98B9-A9A9D6587EA1}"/>
                </a:ext>
              </a:extLst>
            </p:cNvPr>
            <p:cNvGrpSpPr/>
            <p:nvPr/>
          </p:nvGrpSpPr>
          <p:grpSpPr>
            <a:xfrm>
              <a:off x="1561751" y="4928199"/>
              <a:ext cx="1637250" cy="989900"/>
              <a:chOff x="1733026" y="4926912"/>
              <a:chExt cx="1637250" cy="989900"/>
            </a:xfrm>
          </p:grpSpPr>
          <p:grpSp>
            <p:nvGrpSpPr>
              <p:cNvPr id="39" name="Group 38">
                <a:extLst>
                  <a:ext uri="{FF2B5EF4-FFF2-40B4-BE49-F238E27FC236}">
                    <a16:creationId xmlns:a16="http://schemas.microsoft.com/office/drawing/2014/main" id="{F09EBC67-A744-447E-8849-47A1A1448AC3}"/>
                  </a:ext>
                </a:extLst>
              </p:cNvPr>
              <p:cNvGrpSpPr/>
              <p:nvPr/>
            </p:nvGrpSpPr>
            <p:grpSpPr>
              <a:xfrm>
                <a:off x="1733026" y="4926912"/>
                <a:ext cx="1637250" cy="989900"/>
                <a:chOff x="1308683" y="5050174"/>
                <a:chExt cx="1637250" cy="989900"/>
              </a:xfrm>
            </p:grpSpPr>
            <p:sp>
              <p:nvSpPr>
                <p:cNvPr id="41" name="Oval 40">
                  <a:extLst>
                    <a:ext uri="{FF2B5EF4-FFF2-40B4-BE49-F238E27FC236}">
                      <a16:creationId xmlns:a16="http://schemas.microsoft.com/office/drawing/2014/main" id="{60A31447-AF75-48AD-B9C0-A692BB3F9DB3}"/>
                    </a:ext>
                  </a:extLst>
                </p:cNvPr>
                <p:cNvSpPr/>
                <p:nvPr/>
              </p:nvSpPr>
              <p:spPr>
                <a:xfrm>
                  <a:off x="1308683" y="5050174"/>
                  <a:ext cx="989900" cy="9899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5ED3B97-5B08-4649-8B37-406269025CFA}"/>
                    </a:ext>
                  </a:extLst>
                </p:cNvPr>
                <p:cNvSpPr/>
                <p:nvPr/>
              </p:nvSpPr>
              <p:spPr>
                <a:xfrm>
                  <a:off x="1956033" y="5050174"/>
                  <a:ext cx="989900" cy="9899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Freeform: Shape 39">
                <a:extLst>
                  <a:ext uri="{FF2B5EF4-FFF2-40B4-BE49-F238E27FC236}">
                    <a16:creationId xmlns:a16="http://schemas.microsoft.com/office/drawing/2014/main" id="{CA18A644-6847-45B8-9DAC-80B1E95CFACB}"/>
                  </a:ext>
                </a:extLst>
              </p:cNvPr>
              <p:cNvSpPr/>
              <p:nvPr/>
            </p:nvSpPr>
            <p:spPr>
              <a:xfrm>
                <a:off x="2380376" y="5050174"/>
                <a:ext cx="342550" cy="743376"/>
              </a:xfrm>
              <a:custGeom>
                <a:avLst/>
                <a:gdLst>
                  <a:gd name="connsiteX0" fmla="*/ 171275 w 342550"/>
                  <a:gd name="connsiteY0" fmla="*/ 0 h 743376"/>
                  <a:gd name="connsiteX1" fmla="*/ 197583 w 342550"/>
                  <a:gd name="connsiteY1" fmla="*/ 21706 h 743376"/>
                  <a:gd name="connsiteX2" fmla="*/ 342550 w 342550"/>
                  <a:gd name="connsiteY2" fmla="*/ 371688 h 743376"/>
                  <a:gd name="connsiteX3" fmla="*/ 197583 w 342550"/>
                  <a:gd name="connsiteY3" fmla="*/ 721671 h 743376"/>
                  <a:gd name="connsiteX4" fmla="*/ 171275 w 342550"/>
                  <a:gd name="connsiteY4" fmla="*/ 743376 h 743376"/>
                  <a:gd name="connsiteX5" fmla="*/ 144968 w 342550"/>
                  <a:gd name="connsiteY5" fmla="*/ 721671 h 743376"/>
                  <a:gd name="connsiteX6" fmla="*/ 0 w 342550"/>
                  <a:gd name="connsiteY6" fmla="*/ 371688 h 743376"/>
                  <a:gd name="connsiteX7" fmla="*/ 144968 w 342550"/>
                  <a:gd name="connsiteY7" fmla="*/ 21706 h 7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550" h="743376">
                    <a:moveTo>
                      <a:pt x="171275" y="0"/>
                    </a:moveTo>
                    <a:lnTo>
                      <a:pt x="197583" y="21706"/>
                    </a:lnTo>
                    <a:cubicBezTo>
                      <a:pt x="287151" y="111274"/>
                      <a:pt x="342550" y="235012"/>
                      <a:pt x="342550" y="371688"/>
                    </a:cubicBezTo>
                    <a:cubicBezTo>
                      <a:pt x="342550" y="508365"/>
                      <a:pt x="287151" y="632102"/>
                      <a:pt x="197583" y="721671"/>
                    </a:cubicBezTo>
                    <a:lnTo>
                      <a:pt x="171275" y="743376"/>
                    </a:lnTo>
                    <a:lnTo>
                      <a:pt x="144968" y="721671"/>
                    </a:lnTo>
                    <a:cubicBezTo>
                      <a:pt x="55399" y="632102"/>
                      <a:pt x="0" y="508365"/>
                      <a:pt x="0" y="371688"/>
                    </a:cubicBezTo>
                    <a:cubicBezTo>
                      <a:pt x="0" y="235012"/>
                      <a:pt x="55399" y="111274"/>
                      <a:pt x="144968" y="2170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D948FE6E-DBA4-48CD-BF80-6E887776CC41}"/>
                </a:ext>
              </a:extLst>
            </p:cNvPr>
            <p:cNvSpPr txBox="1"/>
            <p:nvPr/>
          </p:nvSpPr>
          <p:spPr>
            <a:xfrm>
              <a:off x="1700868" y="5913995"/>
              <a:ext cx="1359017" cy="338554"/>
            </a:xfrm>
            <a:prstGeom prst="rect">
              <a:avLst/>
            </a:prstGeom>
            <a:noFill/>
          </p:spPr>
          <p:txBody>
            <a:bodyPr wrap="square" rtlCol="0">
              <a:spAutoFit/>
            </a:bodyPr>
            <a:lstStyle/>
            <a:p>
              <a:r>
                <a:rPr lang="en-US" sz="1600" dirty="0">
                  <a:solidFill>
                    <a:schemeClr val="tx1">
                      <a:lumMod val="75000"/>
                      <a:lumOff val="25000"/>
                    </a:schemeClr>
                  </a:solidFill>
                </a:rPr>
                <a:t>INNER JOIN</a:t>
              </a:r>
            </a:p>
          </p:txBody>
        </p:sp>
      </p:grpSp>
      <p:grpSp>
        <p:nvGrpSpPr>
          <p:cNvPr id="7" name="Group 6">
            <a:extLst>
              <a:ext uri="{FF2B5EF4-FFF2-40B4-BE49-F238E27FC236}">
                <a16:creationId xmlns:a16="http://schemas.microsoft.com/office/drawing/2014/main" id="{E3C099AC-2993-4167-BA29-F401F7AD6565}"/>
              </a:ext>
            </a:extLst>
          </p:cNvPr>
          <p:cNvGrpSpPr/>
          <p:nvPr/>
        </p:nvGrpSpPr>
        <p:grpSpPr>
          <a:xfrm>
            <a:off x="1352903" y="4857187"/>
            <a:ext cx="1475244" cy="1395362"/>
            <a:chOff x="1011576" y="4857187"/>
            <a:chExt cx="1475244" cy="1395362"/>
          </a:xfrm>
        </p:grpSpPr>
        <p:sp>
          <p:nvSpPr>
            <p:cNvPr id="13" name="Oval 12">
              <a:extLst>
                <a:ext uri="{FF2B5EF4-FFF2-40B4-BE49-F238E27FC236}">
                  <a16:creationId xmlns:a16="http://schemas.microsoft.com/office/drawing/2014/main" id="{D9E819F4-9F4F-46E6-A049-FF24AFE16A3C}"/>
                </a:ext>
              </a:extLst>
            </p:cNvPr>
            <p:cNvSpPr/>
            <p:nvPr/>
          </p:nvSpPr>
          <p:spPr>
            <a:xfrm>
              <a:off x="1139423" y="4924095"/>
              <a:ext cx="989900" cy="9899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B39673F-21A8-49B4-A5AF-FA20A91D59C0}"/>
                </a:ext>
              </a:extLst>
            </p:cNvPr>
            <p:cNvSpPr txBox="1"/>
            <p:nvPr/>
          </p:nvSpPr>
          <p:spPr>
            <a:xfrm>
              <a:off x="1011576" y="5913995"/>
              <a:ext cx="1334025" cy="338554"/>
            </a:xfrm>
            <a:prstGeom prst="rect">
              <a:avLst/>
            </a:prstGeom>
            <a:noFill/>
          </p:spPr>
          <p:txBody>
            <a:bodyPr wrap="square" rtlCol="0">
              <a:spAutoFit/>
            </a:bodyPr>
            <a:lstStyle/>
            <a:p>
              <a:r>
                <a:rPr lang="en-US" sz="1600" dirty="0">
                  <a:solidFill>
                    <a:schemeClr val="tx1">
                      <a:lumMod val="75000"/>
                      <a:lumOff val="25000"/>
                    </a:schemeClr>
                  </a:solidFill>
                </a:rPr>
                <a:t>SELF JOIN</a:t>
              </a:r>
            </a:p>
          </p:txBody>
        </p:sp>
        <p:sp>
          <p:nvSpPr>
            <p:cNvPr id="6" name="Arc 5">
              <a:extLst>
                <a:ext uri="{FF2B5EF4-FFF2-40B4-BE49-F238E27FC236}">
                  <a16:creationId xmlns:a16="http://schemas.microsoft.com/office/drawing/2014/main" id="{AAE43A9C-2FC0-40F3-BC95-14D665CF2F1A}"/>
                </a:ext>
              </a:extLst>
            </p:cNvPr>
            <p:cNvSpPr/>
            <p:nvPr/>
          </p:nvSpPr>
          <p:spPr>
            <a:xfrm>
              <a:off x="1891202" y="4857187"/>
              <a:ext cx="595618" cy="567180"/>
            </a:xfrm>
            <a:prstGeom prst="arc">
              <a:avLst>
                <a:gd name="adj1" fmla="val 12358594"/>
                <a:gd name="adj2" fmla="val 6080819"/>
              </a:avLst>
            </a:prstGeom>
            <a:ln w="28575" cap="flat" cmpd="sng" algn="ctr">
              <a:solidFill>
                <a:schemeClr val="tx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713297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F9A586-060D-4AF9-A8E0-09EC23D0970C}"/>
              </a:ext>
            </a:extLst>
          </p:cNvPr>
          <p:cNvSpPr>
            <a:spLocks noGrp="1"/>
          </p:cNvSpPr>
          <p:nvPr>
            <p:ph idx="1"/>
          </p:nvPr>
        </p:nvSpPr>
        <p:spPr>
          <a:xfrm>
            <a:off x="1196827" y="1880917"/>
            <a:ext cx="5262696" cy="3882319"/>
          </a:xfrm>
        </p:spPr>
        <p:txBody>
          <a:bodyPr>
            <a:normAutofit/>
          </a:bodyPr>
          <a:lstStyle/>
          <a:p>
            <a:pPr marL="201168" lvl="1" indent="0">
              <a:buNone/>
            </a:pPr>
            <a:r>
              <a:rPr lang="en-US" b="1" dirty="0"/>
              <a:t>SELECT</a:t>
            </a:r>
            <a:r>
              <a:rPr lang="en-US" dirty="0"/>
              <a:t> </a:t>
            </a:r>
            <a:r>
              <a:rPr lang="en-US" dirty="0" err="1"/>
              <a:t>Orders.orderdate</a:t>
            </a:r>
            <a:r>
              <a:rPr lang="en-US" dirty="0"/>
              <a:t> </a:t>
            </a:r>
          </a:p>
          <a:p>
            <a:pPr marL="201168" lvl="1" indent="0">
              <a:buNone/>
            </a:pPr>
            <a:r>
              <a:rPr lang="en-US" dirty="0"/>
              <a:t>  	,</a:t>
            </a:r>
            <a:r>
              <a:rPr lang="en-US" dirty="0" err="1"/>
              <a:t>Orders.orderid</a:t>
            </a:r>
            <a:endParaRPr lang="en-US" dirty="0"/>
          </a:p>
          <a:p>
            <a:pPr marL="201168" lvl="1" indent="0">
              <a:buNone/>
            </a:pPr>
            <a:r>
              <a:rPr lang="en-US" dirty="0"/>
              <a:t>  	,</a:t>
            </a:r>
            <a:r>
              <a:rPr lang="en-US" dirty="0" err="1"/>
              <a:t>Orders.customerid</a:t>
            </a:r>
            <a:endParaRPr lang="en-US" dirty="0"/>
          </a:p>
          <a:p>
            <a:pPr marL="201168" lvl="1" indent="0">
              <a:buNone/>
            </a:pPr>
            <a:r>
              <a:rPr lang="en-US" dirty="0"/>
              <a:t>  	,"Order </a:t>
            </a:r>
            <a:r>
              <a:rPr lang="en-US" dirty="0" err="1"/>
              <a:t>Details".productid</a:t>
            </a:r>
            <a:endParaRPr lang="en-US" dirty="0"/>
          </a:p>
          <a:p>
            <a:pPr marL="201168" lvl="1" indent="0">
              <a:buNone/>
            </a:pPr>
            <a:r>
              <a:rPr lang="en-US" dirty="0"/>
              <a:t>FROM "Orders"</a:t>
            </a:r>
          </a:p>
          <a:p>
            <a:pPr marL="201168" lvl="1" indent="0">
              <a:buNone/>
            </a:pPr>
            <a:r>
              <a:rPr lang="en-US" b="1" dirty="0">
                <a:solidFill>
                  <a:srgbClr val="00969F"/>
                </a:solidFill>
              </a:rPr>
              <a:t>INNER JOIN</a:t>
            </a:r>
            <a:r>
              <a:rPr lang="en-US" dirty="0"/>
              <a:t> "Order Details"</a:t>
            </a:r>
          </a:p>
          <a:p>
            <a:pPr marL="201168" lvl="1" indent="0">
              <a:buNone/>
            </a:pPr>
            <a:r>
              <a:rPr lang="en-US" b="1" dirty="0">
                <a:solidFill>
                  <a:srgbClr val="00969F"/>
                </a:solidFill>
              </a:rPr>
              <a:t>ON</a:t>
            </a:r>
            <a:r>
              <a:rPr lang="en-US" dirty="0"/>
              <a:t> "Orders".</a:t>
            </a:r>
            <a:r>
              <a:rPr lang="en-US" dirty="0" err="1"/>
              <a:t>orderid</a:t>
            </a:r>
            <a:r>
              <a:rPr lang="en-US" dirty="0"/>
              <a:t>= "Order Details".</a:t>
            </a:r>
            <a:r>
              <a:rPr lang="en-US" dirty="0" err="1"/>
              <a:t>orderid</a:t>
            </a:r>
            <a:endParaRPr lang="en-US" dirty="0"/>
          </a:p>
          <a:p>
            <a:pPr marL="201168" lvl="1" indent="0">
              <a:buNone/>
            </a:pPr>
            <a:r>
              <a:rPr lang="en-US" b="1" dirty="0"/>
              <a:t>WHERE</a:t>
            </a:r>
            <a:r>
              <a:rPr lang="en-US" dirty="0"/>
              <a:t> </a:t>
            </a:r>
            <a:r>
              <a:rPr lang="en-US" dirty="0" err="1"/>
              <a:t>strftime</a:t>
            </a:r>
            <a:r>
              <a:rPr lang="en-US" dirty="0"/>
              <a:t>('%Y',</a:t>
            </a:r>
            <a:r>
              <a:rPr lang="en-US" dirty="0" err="1"/>
              <a:t>orderdate</a:t>
            </a:r>
            <a:r>
              <a:rPr lang="en-US" dirty="0"/>
              <a:t>)&gt;='2017'</a:t>
            </a:r>
          </a:p>
          <a:p>
            <a:pPr marL="201168" lvl="1" indent="0">
              <a:buNone/>
            </a:pPr>
            <a:r>
              <a:rPr lang="en-US" b="1" dirty="0"/>
              <a:t>ORDER BY </a:t>
            </a:r>
            <a:r>
              <a:rPr lang="en-US" dirty="0"/>
              <a:t>"Orders".</a:t>
            </a:r>
            <a:r>
              <a:rPr lang="en-US" dirty="0" err="1"/>
              <a:t>orderdate</a:t>
            </a:r>
            <a:endParaRPr lang="en-US" dirty="0"/>
          </a:p>
          <a:p>
            <a:pPr marL="201168" lvl="1" indent="0">
              <a:buNone/>
            </a:pPr>
            <a:r>
              <a:rPr lang="en-US" dirty="0"/>
              <a:t>	, "Orders".</a:t>
            </a:r>
            <a:r>
              <a:rPr lang="en-US" dirty="0" err="1"/>
              <a:t>orderid</a:t>
            </a:r>
            <a:endParaRPr lang="en-US" dirty="0"/>
          </a:p>
          <a:p>
            <a:pPr marL="201168" lvl="1" indent="0">
              <a:buNone/>
            </a:pPr>
            <a:endParaRPr lang="en-US" dirty="0"/>
          </a:p>
        </p:txBody>
      </p:sp>
      <p:sp>
        <p:nvSpPr>
          <p:cNvPr id="3" name="Title 2">
            <a:extLst>
              <a:ext uri="{FF2B5EF4-FFF2-40B4-BE49-F238E27FC236}">
                <a16:creationId xmlns:a16="http://schemas.microsoft.com/office/drawing/2014/main" id="{09BD68A1-DD8C-4F58-B5DC-0B5F0CE1748A}"/>
              </a:ext>
            </a:extLst>
          </p:cNvPr>
          <p:cNvSpPr>
            <a:spLocks noGrp="1"/>
          </p:cNvSpPr>
          <p:nvPr>
            <p:ph type="title"/>
          </p:nvPr>
        </p:nvSpPr>
        <p:spPr/>
        <p:txBody>
          <a:bodyPr/>
          <a:lstStyle/>
          <a:p>
            <a:r>
              <a:rPr lang="en-US" dirty="0"/>
              <a:t>INNER JOIN</a:t>
            </a:r>
          </a:p>
        </p:txBody>
      </p:sp>
      <p:sp>
        <p:nvSpPr>
          <p:cNvPr id="5" name="Content Placeholder 1">
            <a:extLst>
              <a:ext uri="{FF2B5EF4-FFF2-40B4-BE49-F238E27FC236}">
                <a16:creationId xmlns:a16="http://schemas.microsoft.com/office/drawing/2014/main" id="{679D05F1-0D8A-4555-AB31-3208EBCCF595}"/>
              </a:ext>
            </a:extLst>
          </p:cNvPr>
          <p:cNvSpPr txBox="1">
            <a:spLocks/>
          </p:cNvSpPr>
          <p:nvPr/>
        </p:nvSpPr>
        <p:spPr>
          <a:xfrm>
            <a:off x="6611923" y="1892489"/>
            <a:ext cx="5262696" cy="372292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Calibri" pitchFamily="34" charset="0"/>
              <a:buNone/>
            </a:pPr>
            <a:r>
              <a:rPr lang="en-US" b="1" dirty="0"/>
              <a:t>SELECT</a:t>
            </a:r>
            <a:r>
              <a:rPr lang="en-US" dirty="0"/>
              <a:t> </a:t>
            </a:r>
            <a:r>
              <a:rPr lang="en-US" dirty="0" err="1"/>
              <a:t>o.orderdate</a:t>
            </a:r>
            <a:r>
              <a:rPr lang="en-US" dirty="0"/>
              <a:t> </a:t>
            </a:r>
          </a:p>
          <a:p>
            <a:pPr marL="201168" lvl="1" indent="0">
              <a:buFont typeface="Calibri" pitchFamily="34" charset="0"/>
              <a:buNone/>
            </a:pPr>
            <a:r>
              <a:rPr lang="en-US" dirty="0"/>
              <a:t>  	,</a:t>
            </a:r>
            <a:r>
              <a:rPr lang="en-US" dirty="0" err="1"/>
              <a:t>o.orderid</a:t>
            </a:r>
            <a:endParaRPr lang="en-US" dirty="0"/>
          </a:p>
          <a:p>
            <a:pPr marL="201168" lvl="1" indent="0">
              <a:buFont typeface="Calibri" pitchFamily="34" charset="0"/>
              <a:buNone/>
            </a:pPr>
            <a:r>
              <a:rPr lang="en-US" dirty="0"/>
              <a:t>  	,</a:t>
            </a:r>
            <a:r>
              <a:rPr lang="en-US" dirty="0" err="1"/>
              <a:t>o.customerid</a:t>
            </a:r>
            <a:endParaRPr lang="en-US" dirty="0"/>
          </a:p>
          <a:p>
            <a:pPr marL="201168" lvl="1" indent="0">
              <a:buFont typeface="Calibri" pitchFamily="34" charset="0"/>
              <a:buNone/>
            </a:pPr>
            <a:r>
              <a:rPr lang="en-US" dirty="0"/>
              <a:t>  	,</a:t>
            </a:r>
            <a:r>
              <a:rPr lang="en-US" dirty="0" err="1"/>
              <a:t>od.productid</a:t>
            </a:r>
            <a:endParaRPr lang="en-US" dirty="0"/>
          </a:p>
          <a:p>
            <a:pPr marL="201168" lvl="1" indent="0">
              <a:buNone/>
            </a:pPr>
            <a:r>
              <a:rPr lang="en-US" b="1" dirty="0"/>
              <a:t>FROM</a:t>
            </a:r>
            <a:r>
              <a:rPr lang="en-US" dirty="0"/>
              <a:t> "Orders" AS o</a:t>
            </a:r>
          </a:p>
          <a:p>
            <a:pPr marL="201168" lvl="1" indent="0">
              <a:buNone/>
            </a:pPr>
            <a:r>
              <a:rPr lang="en-US" b="1" dirty="0">
                <a:solidFill>
                  <a:srgbClr val="00969F"/>
                </a:solidFill>
              </a:rPr>
              <a:t>INNER JOIN</a:t>
            </a:r>
            <a:r>
              <a:rPr lang="en-US" dirty="0"/>
              <a:t> "Order Details" AS od</a:t>
            </a:r>
          </a:p>
          <a:p>
            <a:pPr marL="201168" lvl="1" indent="0">
              <a:buFont typeface="Calibri" pitchFamily="34" charset="0"/>
              <a:buNone/>
            </a:pPr>
            <a:r>
              <a:rPr lang="en-US" b="1" dirty="0">
                <a:solidFill>
                  <a:srgbClr val="00969F"/>
                </a:solidFill>
              </a:rPr>
              <a:t>ON</a:t>
            </a:r>
            <a:r>
              <a:rPr lang="en-US" dirty="0"/>
              <a:t> </a:t>
            </a:r>
            <a:r>
              <a:rPr lang="en-US" dirty="0" err="1"/>
              <a:t>o.orderid</a:t>
            </a:r>
            <a:r>
              <a:rPr lang="en-US" dirty="0"/>
              <a:t>= </a:t>
            </a:r>
            <a:r>
              <a:rPr lang="en-US" dirty="0" err="1"/>
              <a:t>od.orderid</a:t>
            </a:r>
            <a:endParaRPr lang="en-US" dirty="0"/>
          </a:p>
          <a:p>
            <a:pPr marL="201168" lvl="1" indent="0">
              <a:buNone/>
            </a:pPr>
            <a:r>
              <a:rPr lang="en-US" b="1" dirty="0"/>
              <a:t>WHERE</a:t>
            </a:r>
            <a:r>
              <a:rPr lang="en-US" dirty="0"/>
              <a:t> </a:t>
            </a:r>
            <a:r>
              <a:rPr lang="en-US" dirty="0" err="1"/>
              <a:t>strftime</a:t>
            </a:r>
            <a:r>
              <a:rPr lang="en-US" dirty="0"/>
              <a:t>('%Y',</a:t>
            </a:r>
            <a:r>
              <a:rPr lang="en-US" dirty="0" err="1"/>
              <a:t>o.orderdate</a:t>
            </a:r>
            <a:r>
              <a:rPr lang="en-US" dirty="0"/>
              <a:t>)&gt;='2017'</a:t>
            </a:r>
          </a:p>
          <a:p>
            <a:pPr marL="201168" lvl="1" indent="0">
              <a:buFont typeface="Calibri" pitchFamily="34" charset="0"/>
              <a:buNone/>
            </a:pPr>
            <a:r>
              <a:rPr lang="en-US" b="1" dirty="0"/>
              <a:t>ORDER BY </a:t>
            </a:r>
            <a:r>
              <a:rPr lang="en-US" dirty="0" err="1"/>
              <a:t>o.orderdate</a:t>
            </a:r>
            <a:endParaRPr lang="en-US" dirty="0"/>
          </a:p>
          <a:p>
            <a:pPr marL="201168" lvl="1" indent="0">
              <a:buFont typeface="Calibri" pitchFamily="34" charset="0"/>
              <a:buNone/>
            </a:pPr>
            <a:r>
              <a:rPr lang="en-US" dirty="0"/>
              <a:t>	, </a:t>
            </a:r>
            <a:r>
              <a:rPr lang="en-US" dirty="0" err="1"/>
              <a:t>od.orderid</a:t>
            </a:r>
            <a:endParaRPr lang="en-US" dirty="0"/>
          </a:p>
          <a:p>
            <a:pPr marL="201168" lvl="1" indent="0">
              <a:buFont typeface="Calibri" pitchFamily="34" charset="0"/>
              <a:buNone/>
            </a:pPr>
            <a:endParaRPr lang="en-US" dirty="0"/>
          </a:p>
          <a:p>
            <a:pPr marL="201168" lvl="1" indent="0">
              <a:buFont typeface="Calibri" pitchFamily="34" charset="0"/>
              <a:buNone/>
            </a:pPr>
            <a:endParaRPr lang="en-US" dirty="0"/>
          </a:p>
        </p:txBody>
      </p:sp>
    </p:spTree>
    <p:extLst>
      <p:ext uri="{BB962C8B-B14F-4D97-AF65-F5344CB8AC3E}">
        <p14:creationId xmlns:p14="http://schemas.microsoft.com/office/powerpoint/2010/main" val="241573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F9A586-060D-4AF9-A8E0-09EC23D0970C}"/>
              </a:ext>
            </a:extLst>
          </p:cNvPr>
          <p:cNvSpPr>
            <a:spLocks noGrp="1"/>
          </p:cNvSpPr>
          <p:nvPr>
            <p:ph idx="1"/>
          </p:nvPr>
        </p:nvSpPr>
        <p:spPr>
          <a:xfrm>
            <a:off x="1196827" y="1880918"/>
            <a:ext cx="5262696" cy="3546760"/>
          </a:xfrm>
        </p:spPr>
        <p:txBody>
          <a:bodyPr>
            <a:normAutofit/>
          </a:bodyPr>
          <a:lstStyle/>
          <a:p>
            <a:pPr marL="201168" lvl="1" indent="0">
              <a:buNone/>
            </a:pPr>
            <a:r>
              <a:rPr lang="en-US" b="1" dirty="0"/>
              <a:t>SELECT</a:t>
            </a:r>
            <a:r>
              <a:rPr lang="en-US" dirty="0"/>
              <a:t> </a:t>
            </a:r>
            <a:r>
              <a:rPr lang="en-US" dirty="0" err="1"/>
              <a:t>o.orderdate</a:t>
            </a:r>
            <a:r>
              <a:rPr lang="en-US" dirty="0"/>
              <a:t> </a:t>
            </a:r>
          </a:p>
          <a:p>
            <a:pPr marL="201168" lvl="1" indent="0">
              <a:buNone/>
            </a:pPr>
            <a:r>
              <a:rPr lang="en-US" dirty="0"/>
              <a:t>  	,</a:t>
            </a:r>
            <a:r>
              <a:rPr lang="en-US" dirty="0" err="1"/>
              <a:t>o.orderid</a:t>
            </a:r>
            <a:endParaRPr lang="en-US" dirty="0"/>
          </a:p>
          <a:p>
            <a:pPr marL="201168" lvl="1" indent="0">
              <a:buNone/>
            </a:pPr>
            <a:r>
              <a:rPr lang="en-US" dirty="0"/>
              <a:t>  	,</a:t>
            </a:r>
            <a:r>
              <a:rPr lang="en-US" dirty="0" err="1"/>
              <a:t>o.customerid</a:t>
            </a:r>
            <a:endParaRPr lang="en-US" dirty="0"/>
          </a:p>
          <a:p>
            <a:pPr marL="201168" lvl="1" indent="0">
              <a:buNone/>
            </a:pPr>
            <a:r>
              <a:rPr lang="en-US" dirty="0"/>
              <a:t>  	,</a:t>
            </a:r>
            <a:r>
              <a:rPr lang="en-US" dirty="0" err="1"/>
              <a:t>od.productid</a:t>
            </a:r>
            <a:endParaRPr lang="en-US" dirty="0"/>
          </a:p>
          <a:p>
            <a:pPr marL="201168" lvl="1" indent="0">
              <a:buNone/>
            </a:pPr>
            <a:r>
              <a:rPr lang="en-US" b="1" dirty="0"/>
              <a:t>FROM</a:t>
            </a:r>
            <a:r>
              <a:rPr lang="en-US" dirty="0"/>
              <a:t> "Orders" AS o</a:t>
            </a:r>
          </a:p>
          <a:p>
            <a:pPr marL="201168" lvl="1" indent="0">
              <a:buNone/>
            </a:pPr>
            <a:r>
              <a:rPr lang="en-US" b="1" dirty="0">
                <a:solidFill>
                  <a:srgbClr val="00969F"/>
                </a:solidFill>
              </a:rPr>
              <a:t>LEFT JOIN </a:t>
            </a:r>
            <a:r>
              <a:rPr lang="en-US" dirty="0"/>
              <a:t>"Order Details" AS od</a:t>
            </a:r>
          </a:p>
          <a:p>
            <a:pPr marL="201168" lvl="1" indent="0">
              <a:buNone/>
            </a:pPr>
            <a:r>
              <a:rPr lang="en-US" b="1" dirty="0">
                <a:solidFill>
                  <a:srgbClr val="00969F"/>
                </a:solidFill>
              </a:rPr>
              <a:t>ON</a:t>
            </a:r>
            <a:r>
              <a:rPr lang="en-US" dirty="0"/>
              <a:t> </a:t>
            </a:r>
            <a:r>
              <a:rPr lang="en-US" dirty="0" err="1"/>
              <a:t>o.orderid</a:t>
            </a:r>
            <a:r>
              <a:rPr lang="en-US" dirty="0"/>
              <a:t>= </a:t>
            </a:r>
            <a:r>
              <a:rPr lang="en-US" dirty="0" err="1"/>
              <a:t>od.orderid</a:t>
            </a:r>
            <a:endParaRPr lang="en-US" dirty="0"/>
          </a:p>
          <a:p>
            <a:pPr marL="201168" lvl="1" indent="0">
              <a:buNone/>
            </a:pPr>
            <a:r>
              <a:rPr lang="en-US" b="1" dirty="0">
                <a:solidFill>
                  <a:srgbClr val="C00000"/>
                </a:solidFill>
              </a:rPr>
              <a:t>WHERE</a:t>
            </a:r>
            <a:r>
              <a:rPr lang="en-US" dirty="0"/>
              <a:t> </a:t>
            </a:r>
            <a:r>
              <a:rPr lang="en-US" dirty="0" err="1"/>
              <a:t>strftime</a:t>
            </a:r>
            <a:r>
              <a:rPr lang="en-US" dirty="0"/>
              <a:t>('%Y',</a:t>
            </a:r>
            <a:r>
              <a:rPr lang="en-US" dirty="0" err="1"/>
              <a:t>o.orderdate</a:t>
            </a:r>
            <a:r>
              <a:rPr lang="en-US" dirty="0"/>
              <a:t>)&gt;='2017'</a:t>
            </a:r>
          </a:p>
          <a:p>
            <a:pPr marL="201168" lvl="1" indent="0">
              <a:buNone/>
            </a:pPr>
            <a:r>
              <a:rPr lang="en-US" b="1" dirty="0"/>
              <a:t>ORDER BY </a:t>
            </a:r>
            <a:r>
              <a:rPr lang="en-US" dirty="0" err="1"/>
              <a:t>o.orderdate</a:t>
            </a:r>
            <a:endParaRPr lang="en-US" dirty="0"/>
          </a:p>
          <a:p>
            <a:pPr marL="201168" lvl="1" indent="0">
              <a:buNone/>
            </a:pPr>
            <a:r>
              <a:rPr lang="en-US" dirty="0"/>
              <a:t>	, </a:t>
            </a:r>
            <a:r>
              <a:rPr lang="en-US" dirty="0" err="1"/>
              <a:t>od.orderid</a:t>
            </a:r>
            <a:endParaRPr lang="en-US" dirty="0"/>
          </a:p>
          <a:p>
            <a:pPr marL="201168" lvl="1" indent="0">
              <a:buNone/>
            </a:pPr>
            <a:endParaRPr lang="en-US" dirty="0"/>
          </a:p>
        </p:txBody>
      </p:sp>
      <p:sp>
        <p:nvSpPr>
          <p:cNvPr id="3" name="Title 2">
            <a:extLst>
              <a:ext uri="{FF2B5EF4-FFF2-40B4-BE49-F238E27FC236}">
                <a16:creationId xmlns:a16="http://schemas.microsoft.com/office/drawing/2014/main" id="{09BD68A1-DD8C-4F58-B5DC-0B5F0CE1748A}"/>
              </a:ext>
            </a:extLst>
          </p:cNvPr>
          <p:cNvSpPr>
            <a:spLocks noGrp="1"/>
          </p:cNvSpPr>
          <p:nvPr>
            <p:ph type="title"/>
          </p:nvPr>
        </p:nvSpPr>
        <p:spPr/>
        <p:txBody>
          <a:bodyPr/>
          <a:lstStyle/>
          <a:p>
            <a:r>
              <a:rPr lang="en-US" dirty="0"/>
              <a:t>LEFT JOIN</a:t>
            </a:r>
          </a:p>
        </p:txBody>
      </p:sp>
      <p:sp>
        <p:nvSpPr>
          <p:cNvPr id="5" name="Content Placeholder 1">
            <a:extLst>
              <a:ext uri="{FF2B5EF4-FFF2-40B4-BE49-F238E27FC236}">
                <a16:creationId xmlns:a16="http://schemas.microsoft.com/office/drawing/2014/main" id="{679D05F1-0D8A-4555-AB31-3208EBCCF595}"/>
              </a:ext>
            </a:extLst>
          </p:cNvPr>
          <p:cNvSpPr txBox="1">
            <a:spLocks/>
          </p:cNvSpPr>
          <p:nvPr/>
        </p:nvSpPr>
        <p:spPr>
          <a:xfrm>
            <a:off x="6611923" y="1892489"/>
            <a:ext cx="5262696" cy="372292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b="1" dirty="0"/>
              <a:t>SELECT</a:t>
            </a:r>
            <a:r>
              <a:rPr lang="en-US" dirty="0"/>
              <a:t> </a:t>
            </a:r>
            <a:r>
              <a:rPr lang="en-US" dirty="0" err="1"/>
              <a:t>o.orderdate</a:t>
            </a:r>
            <a:r>
              <a:rPr lang="en-US" dirty="0"/>
              <a:t> </a:t>
            </a:r>
          </a:p>
          <a:p>
            <a:pPr marL="201168" lvl="1" indent="0">
              <a:buNone/>
            </a:pPr>
            <a:r>
              <a:rPr lang="en-US" dirty="0"/>
              <a:t>  	,</a:t>
            </a:r>
            <a:r>
              <a:rPr lang="en-US" dirty="0" err="1"/>
              <a:t>o.orderid</a:t>
            </a:r>
            <a:endParaRPr lang="en-US" dirty="0"/>
          </a:p>
          <a:p>
            <a:pPr marL="201168" lvl="1" indent="0">
              <a:buNone/>
            </a:pPr>
            <a:r>
              <a:rPr lang="en-US" dirty="0"/>
              <a:t>  	,</a:t>
            </a:r>
            <a:r>
              <a:rPr lang="en-US" dirty="0" err="1"/>
              <a:t>o.customerid</a:t>
            </a:r>
            <a:endParaRPr lang="en-US" dirty="0"/>
          </a:p>
          <a:p>
            <a:pPr marL="201168" lvl="1" indent="0">
              <a:buNone/>
            </a:pPr>
            <a:r>
              <a:rPr lang="en-US" dirty="0"/>
              <a:t>  	,</a:t>
            </a:r>
            <a:r>
              <a:rPr lang="en-US" dirty="0" err="1"/>
              <a:t>od.productid</a:t>
            </a:r>
            <a:endParaRPr lang="en-US" dirty="0"/>
          </a:p>
          <a:p>
            <a:pPr marL="201168" lvl="1" indent="0">
              <a:buNone/>
            </a:pPr>
            <a:r>
              <a:rPr lang="en-US" b="1" dirty="0"/>
              <a:t>FROM</a:t>
            </a:r>
            <a:r>
              <a:rPr lang="en-US" dirty="0"/>
              <a:t> "Orders" AS o</a:t>
            </a:r>
          </a:p>
          <a:p>
            <a:pPr marL="201168" lvl="1" indent="0">
              <a:buNone/>
            </a:pPr>
            <a:r>
              <a:rPr lang="en-US" b="1" dirty="0">
                <a:solidFill>
                  <a:srgbClr val="00969F"/>
                </a:solidFill>
              </a:rPr>
              <a:t>LEFT JOIN </a:t>
            </a:r>
            <a:r>
              <a:rPr lang="en-US" dirty="0"/>
              <a:t>"Order Details" AS od</a:t>
            </a:r>
          </a:p>
          <a:p>
            <a:pPr marL="201168" lvl="1" indent="0">
              <a:buNone/>
            </a:pPr>
            <a:r>
              <a:rPr lang="en-US" b="1" dirty="0">
                <a:solidFill>
                  <a:srgbClr val="00969F"/>
                </a:solidFill>
              </a:rPr>
              <a:t>ON</a:t>
            </a:r>
            <a:r>
              <a:rPr lang="en-US" dirty="0"/>
              <a:t> </a:t>
            </a:r>
            <a:r>
              <a:rPr lang="en-US" dirty="0" err="1"/>
              <a:t>o.orderid</a:t>
            </a:r>
            <a:r>
              <a:rPr lang="en-US" dirty="0"/>
              <a:t>= </a:t>
            </a:r>
            <a:r>
              <a:rPr lang="en-US" dirty="0" err="1"/>
              <a:t>od.orderid</a:t>
            </a:r>
            <a:endParaRPr lang="en-US" dirty="0"/>
          </a:p>
          <a:p>
            <a:pPr marL="201168" lvl="1" indent="0">
              <a:buNone/>
            </a:pPr>
            <a:r>
              <a:rPr lang="en-US" b="1" dirty="0">
                <a:solidFill>
                  <a:srgbClr val="C00000"/>
                </a:solidFill>
              </a:rPr>
              <a:t>AND</a:t>
            </a:r>
            <a:r>
              <a:rPr lang="en-US" dirty="0"/>
              <a:t> </a:t>
            </a:r>
            <a:r>
              <a:rPr lang="en-US" dirty="0" err="1"/>
              <a:t>strftime</a:t>
            </a:r>
            <a:r>
              <a:rPr lang="en-US" dirty="0"/>
              <a:t>('%Y',</a:t>
            </a:r>
            <a:r>
              <a:rPr lang="en-US" dirty="0" err="1"/>
              <a:t>o.orderdate</a:t>
            </a:r>
            <a:r>
              <a:rPr lang="en-US" dirty="0"/>
              <a:t>)&gt;='2017'</a:t>
            </a:r>
          </a:p>
          <a:p>
            <a:pPr marL="201168" lvl="1" indent="0">
              <a:buNone/>
            </a:pPr>
            <a:r>
              <a:rPr lang="en-US" b="1" dirty="0"/>
              <a:t>ORDER BY </a:t>
            </a:r>
            <a:r>
              <a:rPr lang="en-US" dirty="0" err="1"/>
              <a:t>o.orderdate</a:t>
            </a:r>
            <a:endParaRPr lang="en-US" dirty="0"/>
          </a:p>
          <a:p>
            <a:pPr marL="201168" lvl="1" indent="0">
              <a:buNone/>
            </a:pPr>
            <a:r>
              <a:rPr lang="en-US" dirty="0"/>
              <a:t>	, </a:t>
            </a:r>
            <a:r>
              <a:rPr lang="en-US" dirty="0" err="1"/>
              <a:t>od.orderid</a:t>
            </a:r>
            <a:endParaRPr lang="en-US" dirty="0"/>
          </a:p>
          <a:p>
            <a:pPr marL="201168" lvl="1" indent="0">
              <a:buFont typeface="Calibri" pitchFamily="34" charset="0"/>
              <a:buNone/>
            </a:pPr>
            <a:endParaRPr lang="en-US" dirty="0"/>
          </a:p>
          <a:p>
            <a:pPr marL="201168" lvl="1" indent="0">
              <a:buFont typeface="Calibri" pitchFamily="34" charset="0"/>
              <a:buNone/>
            </a:pPr>
            <a:endParaRPr lang="en-US" dirty="0"/>
          </a:p>
        </p:txBody>
      </p:sp>
      <p:sp>
        <p:nvSpPr>
          <p:cNvPr id="4" name="TextBox 3">
            <a:extLst>
              <a:ext uri="{FF2B5EF4-FFF2-40B4-BE49-F238E27FC236}">
                <a16:creationId xmlns:a16="http://schemas.microsoft.com/office/drawing/2014/main" id="{1AB0CD9B-CA02-4F46-A9F7-9C6C3232F9F9}"/>
              </a:ext>
            </a:extLst>
          </p:cNvPr>
          <p:cNvSpPr txBox="1"/>
          <p:nvPr/>
        </p:nvSpPr>
        <p:spPr>
          <a:xfrm>
            <a:off x="1266738" y="5770546"/>
            <a:ext cx="8481269" cy="369332"/>
          </a:xfrm>
          <a:prstGeom prst="rect">
            <a:avLst/>
          </a:prstGeom>
          <a:noFill/>
        </p:spPr>
        <p:txBody>
          <a:bodyPr wrap="square" rtlCol="0">
            <a:spAutoFit/>
          </a:bodyPr>
          <a:lstStyle/>
          <a:p>
            <a:r>
              <a:rPr lang="en-US" dirty="0">
                <a:solidFill>
                  <a:schemeClr val="tx1">
                    <a:lumMod val="75000"/>
                    <a:lumOff val="25000"/>
                  </a:schemeClr>
                </a:solidFill>
              </a:rPr>
              <a:t>Q: </a:t>
            </a:r>
            <a:r>
              <a:rPr lang="en-US" dirty="0" err="1">
                <a:solidFill>
                  <a:schemeClr val="tx1">
                    <a:lumMod val="75000"/>
                    <a:lumOff val="25000"/>
                  </a:schemeClr>
                </a:solidFill>
              </a:rPr>
              <a:t>Whats</a:t>
            </a:r>
            <a:r>
              <a:rPr lang="en-US" dirty="0">
                <a:solidFill>
                  <a:schemeClr val="tx1">
                    <a:lumMod val="75000"/>
                    <a:lumOff val="25000"/>
                  </a:schemeClr>
                </a:solidFill>
              </a:rPr>
              <a:t> the difference?</a:t>
            </a:r>
          </a:p>
        </p:txBody>
      </p:sp>
    </p:spTree>
    <p:extLst>
      <p:ext uri="{BB962C8B-B14F-4D97-AF65-F5344CB8AC3E}">
        <p14:creationId xmlns:p14="http://schemas.microsoft.com/office/powerpoint/2010/main" val="933030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F9A586-060D-4AF9-A8E0-09EC23D0970C}"/>
              </a:ext>
            </a:extLst>
          </p:cNvPr>
          <p:cNvSpPr>
            <a:spLocks noGrp="1"/>
          </p:cNvSpPr>
          <p:nvPr>
            <p:ph idx="1"/>
          </p:nvPr>
        </p:nvSpPr>
        <p:spPr>
          <a:xfrm>
            <a:off x="1196827" y="1880918"/>
            <a:ext cx="5262696" cy="3546760"/>
          </a:xfrm>
        </p:spPr>
        <p:txBody>
          <a:bodyPr>
            <a:normAutofit/>
          </a:bodyPr>
          <a:lstStyle/>
          <a:p>
            <a:pPr marL="201168" lvl="1" indent="0">
              <a:buNone/>
            </a:pPr>
            <a:r>
              <a:rPr lang="en-US" b="1" dirty="0"/>
              <a:t>SELECT </a:t>
            </a:r>
            <a:r>
              <a:rPr lang="en-US" dirty="0" err="1"/>
              <a:t>c.customerid</a:t>
            </a:r>
            <a:endParaRPr lang="en-US" dirty="0"/>
          </a:p>
          <a:p>
            <a:pPr marL="201168" lvl="1" indent="0">
              <a:buNone/>
            </a:pPr>
            <a:r>
              <a:rPr lang="en-US" dirty="0"/>
              <a:t>	,</a:t>
            </a:r>
            <a:r>
              <a:rPr lang="en-US" dirty="0" err="1"/>
              <a:t>c.companyname</a:t>
            </a:r>
            <a:endParaRPr lang="en-US" dirty="0"/>
          </a:p>
          <a:p>
            <a:pPr marL="201168" lvl="1" indent="0">
              <a:buNone/>
            </a:pPr>
            <a:r>
              <a:rPr lang="en-US" dirty="0"/>
              <a:t>	,</a:t>
            </a:r>
            <a:r>
              <a:rPr lang="en-US" dirty="0" err="1"/>
              <a:t>o.orderdate</a:t>
            </a:r>
            <a:r>
              <a:rPr lang="en-US" dirty="0"/>
              <a:t> </a:t>
            </a:r>
          </a:p>
          <a:p>
            <a:pPr marL="201168" lvl="1" indent="0">
              <a:buNone/>
            </a:pPr>
            <a:r>
              <a:rPr lang="en-US" dirty="0"/>
              <a:t>  	,</a:t>
            </a:r>
            <a:r>
              <a:rPr lang="en-US" dirty="0" err="1"/>
              <a:t>o.orderid</a:t>
            </a:r>
            <a:endParaRPr lang="en-US" dirty="0"/>
          </a:p>
          <a:p>
            <a:pPr marL="201168" lvl="1" indent="0">
              <a:buNone/>
            </a:pPr>
            <a:r>
              <a:rPr lang="en-US" dirty="0"/>
              <a:t>    	,</a:t>
            </a:r>
            <a:r>
              <a:rPr lang="en-US" dirty="0" err="1"/>
              <a:t>o.shippeddate</a:t>
            </a:r>
            <a:endParaRPr lang="en-US" dirty="0"/>
          </a:p>
          <a:p>
            <a:pPr marL="201168" lvl="1" indent="0">
              <a:buNone/>
            </a:pPr>
            <a:r>
              <a:rPr lang="en-US" b="1" dirty="0"/>
              <a:t>FROM </a:t>
            </a:r>
            <a:r>
              <a:rPr lang="en-US" dirty="0"/>
              <a:t>Customers</a:t>
            </a:r>
            <a:r>
              <a:rPr lang="en-US" b="1" dirty="0"/>
              <a:t> AS c</a:t>
            </a:r>
          </a:p>
          <a:p>
            <a:pPr marL="201168" lvl="1" indent="0">
              <a:buNone/>
            </a:pPr>
            <a:r>
              <a:rPr lang="en-US" b="1" dirty="0">
                <a:solidFill>
                  <a:srgbClr val="00969F"/>
                </a:solidFill>
              </a:rPr>
              <a:t>LEFT JOIN </a:t>
            </a:r>
            <a:r>
              <a:rPr lang="en-US" dirty="0"/>
              <a:t>Orders</a:t>
            </a:r>
            <a:r>
              <a:rPr lang="en-US" b="1" dirty="0"/>
              <a:t> AS o</a:t>
            </a:r>
          </a:p>
          <a:p>
            <a:pPr marL="201168" lvl="1" indent="0">
              <a:buNone/>
            </a:pPr>
            <a:r>
              <a:rPr lang="en-US" b="1" dirty="0">
                <a:solidFill>
                  <a:srgbClr val="00969F"/>
                </a:solidFill>
              </a:rPr>
              <a:t>ON</a:t>
            </a:r>
            <a:r>
              <a:rPr lang="en-US" b="1" dirty="0"/>
              <a:t> </a:t>
            </a:r>
            <a:r>
              <a:rPr lang="en-US" dirty="0" err="1"/>
              <a:t>c.customerid</a:t>
            </a:r>
            <a:r>
              <a:rPr lang="en-US" dirty="0"/>
              <a:t>= </a:t>
            </a:r>
            <a:r>
              <a:rPr lang="en-US" dirty="0" err="1"/>
              <a:t>o.customerid</a:t>
            </a:r>
            <a:endParaRPr lang="en-US" dirty="0"/>
          </a:p>
          <a:p>
            <a:pPr marL="201168" lvl="1" indent="0">
              <a:buNone/>
            </a:pPr>
            <a:r>
              <a:rPr lang="en-US" b="1" dirty="0">
                <a:solidFill>
                  <a:srgbClr val="C00000"/>
                </a:solidFill>
              </a:rPr>
              <a:t>WHERE</a:t>
            </a:r>
            <a:r>
              <a:rPr lang="en-US" b="1" dirty="0"/>
              <a:t> </a:t>
            </a:r>
            <a:r>
              <a:rPr lang="en-US" dirty="0" err="1"/>
              <a:t>strftime</a:t>
            </a:r>
            <a:r>
              <a:rPr lang="en-US" dirty="0"/>
              <a:t>('%Y',</a:t>
            </a:r>
            <a:r>
              <a:rPr lang="en-US" dirty="0" err="1"/>
              <a:t>o.orderdate</a:t>
            </a:r>
            <a:r>
              <a:rPr lang="en-US" dirty="0"/>
              <a:t>)&gt;='2017'</a:t>
            </a:r>
          </a:p>
        </p:txBody>
      </p:sp>
      <p:sp>
        <p:nvSpPr>
          <p:cNvPr id="3" name="Title 2">
            <a:extLst>
              <a:ext uri="{FF2B5EF4-FFF2-40B4-BE49-F238E27FC236}">
                <a16:creationId xmlns:a16="http://schemas.microsoft.com/office/drawing/2014/main" id="{09BD68A1-DD8C-4F58-B5DC-0B5F0CE1748A}"/>
              </a:ext>
            </a:extLst>
          </p:cNvPr>
          <p:cNvSpPr>
            <a:spLocks noGrp="1"/>
          </p:cNvSpPr>
          <p:nvPr>
            <p:ph type="title"/>
          </p:nvPr>
        </p:nvSpPr>
        <p:spPr/>
        <p:txBody>
          <a:bodyPr/>
          <a:lstStyle/>
          <a:p>
            <a:r>
              <a:rPr lang="en-US" dirty="0"/>
              <a:t>LEFT JOIN (2)</a:t>
            </a:r>
          </a:p>
        </p:txBody>
      </p:sp>
      <p:sp>
        <p:nvSpPr>
          <p:cNvPr id="5" name="Content Placeholder 1">
            <a:extLst>
              <a:ext uri="{FF2B5EF4-FFF2-40B4-BE49-F238E27FC236}">
                <a16:creationId xmlns:a16="http://schemas.microsoft.com/office/drawing/2014/main" id="{679D05F1-0D8A-4555-AB31-3208EBCCF595}"/>
              </a:ext>
            </a:extLst>
          </p:cNvPr>
          <p:cNvSpPr txBox="1">
            <a:spLocks/>
          </p:cNvSpPr>
          <p:nvPr/>
        </p:nvSpPr>
        <p:spPr>
          <a:xfrm>
            <a:off x="6611923" y="1892489"/>
            <a:ext cx="5262696" cy="372292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b="1" dirty="0"/>
              <a:t>SELECT </a:t>
            </a:r>
            <a:r>
              <a:rPr lang="en-US" dirty="0" err="1"/>
              <a:t>c.customerid</a:t>
            </a:r>
            <a:endParaRPr lang="en-US" dirty="0"/>
          </a:p>
          <a:p>
            <a:pPr marL="201168" lvl="1" indent="0">
              <a:buNone/>
            </a:pPr>
            <a:r>
              <a:rPr lang="en-US" dirty="0"/>
              <a:t>	,</a:t>
            </a:r>
            <a:r>
              <a:rPr lang="en-US" dirty="0" err="1"/>
              <a:t>c.companyname</a:t>
            </a:r>
            <a:endParaRPr lang="en-US" dirty="0"/>
          </a:p>
          <a:p>
            <a:pPr marL="201168" lvl="1" indent="0">
              <a:buNone/>
            </a:pPr>
            <a:r>
              <a:rPr lang="en-US" dirty="0"/>
              <a:t>	,</a:t>
            </a:r>
            <a:r>
              <a:rPr lang="en-US" dirty="0" err="1"/>
              <a:t>o.orderdate</a:t>
            </a:r>
            <a:r>
              <a:rPr lang="en-US" dirty="0"/>
              <a:t> </a:t>
            </a:r>
          </a:p>
          <a:p>
            <a:pPr marL="201168" lvl="1" indent="0">
              <a:buNone/>
            </a:pPr>
            <a:r>
              <a:rPr lang="en-US" dirty="0"/>
              <a:t>  	,</a:t>
            </a:r>
            <a:r>
              <a:rPr lang="en-US" dirty="0" err="1"/>
              <a:t>o.orderid</a:t>
            </a:r>
            <a:endParaRPr lang="en-US" dirty="0"/>
          </a:p>
          <a:p>
            <a:pPr marL="201168" lvl="1" indent="0">
              <a:buNone/>
            </a:pPr>
            <a:r>
              <a:rPr lang="en-US" dirty="0"/>
              <a:t>    	,</a:t>
            </a:r>
            <a:r>
              <a:rPr lang="en-US" dirty="0" err="1"/>
              <a:t>o.shippeddate</a:t>
            </a:r>
            <a:endParaRPr lang="en-US" dirty="0"/>
          </a:p>
          <a:p>
            <a:pPr marL="201168" lvl="1" indent="0">
              <a:buNone/>
            </a:pPr>
            <a:r>
              <a:rPr lang="en-US" b="1" dirty="0"/>
              <a:t>FROM </a:t>
            </a:r>
            <a:r>
              <a:rPr lang="en-US" dirty="0"/>
              <a:t>Customers</a:t>
            </a:r>
            <a:r>
              <a:rPr lang="en-US" b="1" dirty="0"/>
              <a:t> AS c</a:t>
            </a:r>
          </a:p>
          <a:p>
            <a:pPr marL="201168" lvl="1" indent="0">
              <a:buNone/>
            </a:pPr>
            <a:r>
              <a:rPr lang="en-US" b="1" dirty="0">
                <a:solidFill>
                  <a:srgbClr val="00969F"/>
                </a:solidFill>
              </a:rPr>
              <a:t>LEFT JOIN </a:t>
            </a:r>
            <a:r>
              <a:rPr lang="en-US" dirty="0"/>
              <a:t>Orders</a:t>
            </a:r>
            <a:r>
              <a:rPr lang="en-US" b="1" dirty="0"/>
              <a:t> AS o</a:t>
            </a:r>
          </a:p>
          <a:p>
            <a:pPr marL="201168" lvl="1" indent="0">
              <a:buNone/>
            </a:pPr>
            <a:r>
              <a:rPr lang="en-US" b="1" dirty="0">
                <a:solidFill>
                  <a:srgbClr val="00969F"/>
                </a:solidFill>
              </a:rPr>
              <a:t>ON</a:t>
            </a:r>
            <a:r>
              <a:rPr lang="en-US" b="1" dirty="0"/>
              <a:t> </a:t>
            </a:r>
            <a:r>
              <a:rPr lang="en-US" dirty="0" err="1"/>
              <a:t>c.customerid</a:t>
            </a:r>
            <a:r>
              <a:rPr lang="en-US" dirty="0"/>
              <a:t>= </a:t>
            </a:r>
            <a:r>
              <a:rPr lang="en-US" dirty="0" err="1"/>
              <a:t>o.customerid</a:t>
            </a:r>
            <a:endParaRPr lang="en-US" dirty="0"/>
          </a:p>
          <a:p>
            <a:pPr marL="201168" lvl="1" indent="0">
              <a:buNone/>
            </a:pPr>
            <a:r>
              <a:rPr lang="en-US" b="1" dirty="0">
                <a:solidFill>
                  <a:srgbClr val="C00000"/>
                </a:solidFill>
              </a:rPr>
              <a:t>AND</a:t>
            </a:r>
            <a:r>
              <a:rPr lang="en-US" b="1" dirty="0"/>
              <a:t> </a:t>
            </a:r>
            <a:r>
              <a:rPr lang="en-US" dirty="0" err="1"/>
              <a:t>strftime</a:t>
            </a:r>
            <a:r>
              <a:rPr lang="en-US" dirty="0"/>
              <a:t>('%Y',</a:t>
            </a:r>
            <a:r>
              <a:rPr lang="en-US" dirty="0" err="1"/>
              <a:t>o.orderdate</a:t>
            </a:r>
            <a:r>
              <a:rPr lang="en-US" dirty="0"/>
              <a:t>)&gt;='2017'</a:t>
            </a:r>
          </a:p>
          <a:p>
            <a:pPr marL="201168" lvl="1" indent="0">
              <a:buFont typeface="Calibri" pitchFamily="34" charset="0"/>
              <a:buNone/>
            </a:pPr>
            <a:endParaRPr lang="en-US" dirty="0"/>
          </a:p>
        </p:txBody>
      </p:sp>
      <p:sp>
        <p:nvSpPr>
          <p:cNvPr id="4" name="TextBox 3">
            <a:extLst>
              <a:ext uri="{FF2B5EF4-FFF2-40B4-BE49-F238E27FC236}">
                <a16:creationId xmlns:a16="http://schemas.microsoft.com/office/drawing/2014/main" id="{1AB0CD9B-CA02-4F46-A9F7-9C6C3232F9F9}"/>
              </a:ext>
            </a:extLst>
          </p:cNvPr>
          <p:cNvSpPr txBox="1"/>
          <p:nvPr/>
        </p:nvSpPr>
        <p:spPr>
          <a:xfrm>
            <a:off x="1266738" y="5770546"/>
            <a:ext cx="8481269" cy="369332"/>
          </a:xfrm>
          <a:prstGeom prst="rect">
            <a:avLst/>
          </a:prstGeom>
          <a:noFill/>
        </p:spPr>
        <p:txBody>
          <a:bodyPr wrap="square" rtlCol="0">
            <a:spAutoFit/>
          </a:bodyPr>
          <a:lstStyle/>
          <a:p>
            <a:r>
              <a:rPr lang="en-US" dirty="0">
                <a:solidFill>
                  <a:schemeClr val="tx1">
                    <a:lumMod val="75000"/>
                    <a:lumOff val="25000"/>
                  </a:schemeClr>
                </a:solidFill>
              </a:rPr>
              <a:t>Q: </a:t>
            </a:r>
            <a:r>
              <a:rPr lang="en-US" dirty="0" err="1">
                <a:solidFill>
                  <a:schemeClr val="tx1">
                    <a:lumMod val="75000"/>
                    <a:lumOff val="25000"/>
                  </a:schemeClr>
                </a:solidFill>
              </a:rPr>
              <a:t>Whats</a:t>
            </a:r>
            <a:r>
              <a:rPr lang="en-US" dirty="0">
                <a:solidFill>
                  <a:schemeClr val="tx1">
                    <a:lumMod val="75000"/>
                    <a:lumOff val="25000"/>
                  </a:schemeClr>
                </a:solidFill>
              </a:rPr>
              <a:t> the difference?</a:t>
            </a:r>
          </a:p>
        </p:txBody>
      </p:sp>
    </p:spTree>
    <p:extLst>
      <p:ext uri="{BB962C8B-B14F-4D97-AF65-F5344CB8AC3E}">
        <p14:creationId xmlns:p14="http://schemas.microsoft.com/office/powerpoint/2010/main" val="2367965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F9A586-060D-4AF9-A8E0-09EC23D0970C}"/>
              </a:ext>
            </a:extLst>
          </p:cNvPr>
          <p:cNvSpPr>
            <a:spLocks noGrp="1"/>
          </p:cNvSpPr>
          <p:nvPr>
            <p:ph idx="1"/>
          </p:nvPr>
        </p:nvSpPr>
        <p:spPr>
          <a:xfrm>
            <a:off x="1196827" y="1880918"/>
            <a:ext cx="5262696" cy="3546760"/>
          </a:xfrm>
        </p:spPr>
        <p:txBody>
          <a:bodyPr>
            <a:normAutofit/>
          </a:bodyPr>
          <a:lstStyle/>
          <a:p>
            <a:pPr marL="201168" lvl="1" indent="0">
              <a:buNone/>
            </a:pPr>
            <a:r>
              <a:rPr lang="en-US" b="1" dirty="0"/>
              <a:t>SELECT </a:t>
            </a:r>
            <a:r>
              <a:rPr lang="en-US" dirty="0" err="1"/>
              <a:t>c.customerid</a:t>
            </a:r>
            <a:endParaRPr lang="en-US" dirty="0"/>
          </a:p>
          <a:p>
            <a:pPr marL="201168" lvl="1" indent="0">
              <a:buNone/>
            </a:pPr>
            <a:r>
              <a:rPr lang="en-US" dirty="0"/>
              <a:t>	,</a:t>
            </a:r>
            <a:r>
              <a:rPr lang="en-US" dirty="0" err="1"/>
              <a:t>c.companyname</a:t>
            </a:r>
            <a:endParaRPr lang="en-US" dirty="0"/>
          </a:p>
          <a:p>
            <a:pPr marL="201168" lvl="1" indent="0">
              <a:buNone/>
            </a:pPr>
            <a:r>
              <a:rPr lang="en-US" dirty="0"/>
              <a:t>	,</a:t>
            </a:r>
            <a:r>
              <a:rPr lang="en-US" dirty="0" err="1"/>
              <a:t>o.orderdate</a:t>
            </a:r>
            <a:r>
              <a:rPr lang="en-US" dirty="0"/>
              <a:t> </a:t>
            </a:r>
          </a:p>
          <a:p>
            <a:pPr marL="201168" lvl="1" indent="0">
              <a:buNone/>
            </a:pPr>
            <a:r>
              <a:rPr lang="en-US" dirty="0"/>
              <a:t>  	,</a:t>
            </a:r>
            <a:r>
              <a:rPr lang="en-US" dirty="0" err="1"/>
              <a:t>o.orderid</a:t>
            </a:r>
            <a:endParaRPr lang="en-US" dirty="0"/>
          </a:p>
          <a:p>
            <a:pPr marL="201168" lvl="1" indent="0">
              <a:buNone/>
            </a:pPr>
            <a:r>
              <a:rPr lang="en-US" dirty="0"/>
              <a:t>    	,</a:t>
            </a:r>
            <a:r>
              <a:rPr lang="en-US" dirty="0" err="1"/>
              <a:t>o.shippeddate</a:t>
            </a:r>
            <a:endParaRPr lang="en-US" dirty="0"/>
          </a:p>
          <a:p>
            <a:pPr marL="201168" lvl="1" indent="0">
              <a:buNone/>
            </a:pPr>
            <a:r>
              <a:rPr lang="en-US" b="1" dirty="0"/>
              <a:t>FROM </a:t>
            </a:r>
            <a:r>
              <a:rPr lang="en-US" dirty="0"/>
              <a:t>Customers</a:t>
            </a:r>
            <a:r>
              <a:rPr lang="en-US" b="1" dirty="0"/>
              <a:t> AS c</a:t>
            </a:r>
          </a:p>
          <a:p>
            <a:pPr marL="201168" lvl="1" indent="0">
              <a:buNone/>
            </a:pPr>
            <a:r>
              <a:rPr lang="en-US" b="1" dirty="0">
                <a:solidFill>
                  <a:srgbClr val="00969F"/>
                </a:solidFill>
              </a:rPr>
              <a:t>RIGHT JOIN </a:t>
            </a:r>
            <a:r>
              <a:rPr lang="en-US" dirty="0"/>
              <a:t>Orders</a:t>
            </a:r>
            <a:r>
              <a:rPr lang="en-US" b="1" dirty="0"/>
              <a:t> AS o</a:t>
            </a:r>
          </a:p>
          <a:p>
            <a:pPr marL="201168" lvl="1" indent="0">
              <a:buNone/>
            </a:pPr>
            <a:r>
              <a:rPr lang="en-US" b="1" dirty="0">
                <a:solidFill>
                  <a:srgbClr val="00969F"/>
                </a:solidFill>
              </a:rPr>
              <a:t>ON</a:t>
            </a:r>
            <a:r>
              <a:rPr lang="en-US" b="1" dirty="0"/>
              <a:t> </a:t>
            </a:r>
            <a:r>
              <a:rPr lang="en-US" dirty="0" err="1"/>
              <a:t>c.customerid</a:t>
            </a:r>
            <a:r>
              <a:rPr lang="en-US" dirty="0"/>
              <a:t>= </a:t>
            </a:r>
            <a:r>
              <a:rPr lang="en-US" dirty="0" err="1"/>
              <a:t>o.customerid</a:t>
            </a:r>
            <a:endParaRPr lang="en-US" dirty="0"/>
          </a:p>
          <a:p>
            <a:pPr marL="201168" lvl="1" indent="0">
              <a:buNone/>
            </a:pPr>
            <a:r>
              <a:rPr lang="en-US" b="1" dirty="0">
                <a:solidFill>
                  <a:srgbClr val="C00000"/>
                </a:solidFill>
              </a:rPr>
              <a:t>WHERE</a:t>
            </a:r>
            <a:r>
              <a:rPr lang="en-US" b="1" dirty="0"/>
              <a:t> </a:t>
            </a:r>
            <a:r>
              <a:rPr lang="en-US" dirty="0" err="1"/>
              <a:t>strftime</a:t>
            </a:r>
            <a:r>
              <a:rPr lang="en-US" dirty="0"/>
              <a:t>('%Y',</a:t>
            </a:r>
            <a:r>
              <a:rPr lang="en-US" dirty="0" err="1"/>
              <a:t>o.orderdate</a:t>
            </a:r>
            <a:r>
              <a:rPr lang="en-US" dirty="0"/>
              <a:t>)&gt;='2017'</a:t>
            </a:r>
          </a:p>
        </p:txBody>
      </p:sp>
      <p:sp>
        <p:nvSpPr>
          <p:cNvPr id="3" name="Title 2">
            <a:extLst>
              <a:ext uri="{FF2B5EF4-FFF2-40B4-BE49-F238E27FC236}">
                <a16:creationId xmlns:a16="http://schemas.microsoft.com/office/drawing/2014/main" id="{09BD68A1-DD8C-4F58-B5DC-0B5F0CE1748A}"/>
              </a:ext>
            </a:extLst>
          </p:cNvPr>
          <p:cNvSpPr>
            <a:spLocks noGrp="1"/>
          </p:cNvSpPr>
          <p:nvPr>
            <p:ph type="title"/>
          </p:nvPr>
        </p:nvSpPr>
        <p:spPr/>
        <p:txBody>
          <a:bodyPr/>
          <a:lstStyle/>
          <a:p>
            <a:r>
              <a:rPr lang="en-US" dirty="0"/>
              <a:t>RIGHT JOIN</a:t>
            </a:r>
          </a:p>
        </p:txBody>
      </p:sp>
      <p:sp>
        <p:nvSpPr>
          <p:cNvPr id="5" name="Content Placeholder 1">
            <a:extLst>
              <a:ext uri="{FF2B5EF4-FFF2-40B4-BE49-F238E27FC236}">
                <a16:creationId xmlns:a16="http://schemas.microsoft.com/office/drawing/2014/main" id="{679D05F1-0D8A-4555-AB31-3208EBCCF595}"/>
              </a:ext>
            </a:extLst>
          </p:cNvPr>
          <p:cNvSpPr txBox="1">
            <a:spLocks/>
          </p:cNvSpPr>
          <p:nvPr/>
        </p:nvSpPr>
        <p:spPr>
          <a:xfrm>
            <a:off x="6611923" y="1892489"/>
            <a:ext cx="5262696" cy="372292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b="1" dirty="0"/>
              <a:t>SELECT </a:t>
            </a:r>
            <a:r>
              <a:rPr lang="en-US" dirty="0" err="1"/>
              <a:t>c.customerid</a:t>
            </a:r>
            <a:endParaRPr lang="en-US" dirty="0"/>
          </a:p>
          <a:p>
            <a:pPr marL="201168" lvl="1" indent="0">
              <a:buNone/>
            </a:pPr>
            <a:r>
              <a:rPr lang="en-US" dirty="0"/>
              <a:t>	,</a:t>
            </a:r>
            <a:r>
              <a:rPr lang="en-US" dirty="0" err="1"/>
              <a:t>c.companyname</a:t>
            </a:r>
            <a:endParaRPr lang="en-US" dirty="0"/>
          </a:p>
          <a:p>
            <a:pPr marL="201168" lvl="1" indent="0">
              <a:buNone/>
            </a:pPr>
            <a:r>
              <a:rPr lang="en-US" dirty="0"/>
              <a:t>	,</a:t>
            </a:r>
            <a:r>
              <a:rPr lang="en-US" dirty="0" err="1"/>
              <a:t>o.orderdate</a:t>
            </a:r>
            <a:r>
              <a:rPr lang="en-US" dirty="0"/>
              <a:t> </a:t>
            </a:r>
          </a:p>
          <a:p>
            <a:pPr marL="201168" lvl="1" indent="0">
              <a:buNone/>
            </a:pPr>
            <a:r>
              <a:rPr lang="en-US" dirty="0"/>
              <a:t>  	,</a:t>
            </a:r>
            <a:r>
              <a:rPr lang="en-US" dirty="0" err="1"/>
              <a:t>o.orderid</a:t>
            </a:r>
            <a:endParaRPr lang="en-US" dirty="0"/>
          </a:p>
          <a:p>
            <a:pPr marL="201168" lvl="1" indent="0">
              <a:buNone/>
            </a:pPr>
            <a:r>
              <a:rPr lang="en-US" dirty="0"/>
              <a:t>    	,</a:t>
            </a:r>
            <a:r>
              <a:rPr lang="en-US" dirty="0" err="1"/>
              <a:t>o.shippeddate</a:t>
            </a:r>
            <a:endParaRPr lang="en-US" dirty="0"/>
          </a:p>
          <a:p>
            <a:pPr marL="201168" lvl="1" indent="0">
              <a:buNone/>
            </a:pPr>
            <a:r>
              <a:rPr lang="en-US" b="1" dirty="0"/>
              <a:t>FROM </a:t>
            </a:r>
            <a:r>
              <a:rPr lang="en-US" dirty="0"/>
              <a:t>Customers</a:t>
            </a:r>
            <a:r>
              <a:rPr lang="en-US" b="1" dirty="0"/>
              <a:t> AS c</a:t>
            </a:r>
          </a:p>
          <a:p>
            <a:pPr marL="201168" lvl="1" indent="0">
              <a:buNone/>
            </a:pPr>
            <a:r>
              <a:rPr lang="en-US" b="1" dirty="0">
                <a:solidFill>
                  <a:srgbClr val="00969F"/>
                </a:solidFill>
              </a:rPr>
              <a:t>RIGHTJOIN </a:t>
            </a:r>
            <a:r>
              <a:rPr lang="en-US" dirty="0"/>
              <a:t>Orders</a:t>
            </a:r>
            <a:r>
              <a:rPr lang="en-US" b="1" dirty="0"/>
              <a:t> AS o</a:t>
            </a:r>
          </a:p>
          <a:p>
            <a:pPr marL="201168" lvl="1" indent="0">
              <a:buNone/>
            </a:pPr>
            <a:r>
              <a:rPr lang="en-US" b="1" dirty="0">
                <a:solidFill>
                  <a:srgbClr val="00969F"/>
                </a:solidFill>
              </a:rPr>
              <a:t>ON</a:t>
            </a:r>
            <a:r>
              <a:rPr lang="en-US" b="1" dirty="0"/>
              <a:t> </a:t>
            </a:r>
            <a:r>
              <a:rPr lang="en-US" dirty="0" err="1"/>
              <a:t>c.customerid</a:t>
            </a:r>
            <a:r>
              <a:rPr lang="en-US" dirty="0"/>
              <a:t>= </a:t>
            </a:r>
            <a:r>
              <a:rPr lang="en-US" dirty="0" err="1"/>
              <a:t>o.customerid</a:t>
            </a:r>
            <a:endParaRPr lang="en-US" dirty="0"/>
          </a:p>
          <a:p>
            <a:pPr marL="201168" lvl="1" indent="0">
              <a:buNone/>
            </a:pPr>
            <a:r>
              <a:rPr lang="en-US" b="1" dirty="0">
                <a:solidFill>
                  <a:srgbClr val="C00000"/>
                </a:solidFill>
              </a:rPr>
              <a:t>AND</a:t>
            </a:r>
            <a:r>
              <a:rPr lang="en-US" b="1" dirty="0"/>
              <a:t> </a:t>
            </a:r>
            <a:r>
              <a:rPr lang="en-US" dirty="0" err="1"/>
              <a:t>strftime</a:t>
            </a:r>
            <a:r>
              <a:rPr lang="en-US" dirty="0"/>
              <a:t>('%Y',</a:t>
            </a:r>
            <a:r>
              <a:rPr lang="en-US" dirty="0" err="1"/>
              <a:t>o.orderdate</a:t>
            </a:r>
            <a:r>
              <a:rPr lang="en-US" dirty="0"/>
              <a:t>)&gt;='2017'</a:t>
            </a:r>
          </a:p>
          <a:p>
            <a:pPr marL="201168" lvl="1" indent="0">
              <a:buFont typeface="Calibri" pitchFamily="34" charset="0"/>
              <a:buNone/>
            </a:pPr>
            <a:endParaRPr lang="en-US" dirty="0"/>
          </a:p>
        </p:txBody>
      </p:sp>
      <p:sp>
        <p:nvSpPr>
          <p:cNvPr id="4" name="TextBox 3">
            <a:extLst>
              <a:ext uri="{FF2B5EF4-FFF2-40B4-BE49-F238E27FC236}">
                <a16:creationId xmlns:a16="http://schemas.microsoft.com/office/drawing/2014/main" id="{1AB0CD9B-CA02-4F46-A9F7-9C6C3232F9F9}"/>
              </a:ext>
            </a:extLst>
          </p:cNvPr>
          <p:cNvSpPr txBox="1"/>
          <p:nvPr/>
        </p:nvSpPr>
        <p:spPr>
          <a:xfrm>
            <a:off x="1266738" y="5770546"/>
            <a:ext cx="8481269" cy="369332"/>
          </a:xfrm>
          <a:prstGeom prst="rect">
            <a:avLst/>
          </a:prstGeom>
          <a:noFill/>
        </p:spPr>
        <p:txBody>
          <a:bodyPr wrap="square" rtlCol="0">
            <a:spAutoFit/>
          </a:bodyPr>
          <a:lstStyle/>
          <a:p>
            <a:r>
              <a:rPr lang="en-US" dirty="0">
                <a:solidFill>
                  <a:schemeClr val="tx1">
                    <a:lumMod val="75000"/>
                    <a:lumOff val="25000"/>
                  </a:schemeClr>
                </a:solidFill>
              </a:rPr>
              <a:t>Q: </a:t>
            </a:r>
            <a:r>
              <a:rPr lang="en-US" dirty="0" err="1">
                <a:solidFill>
                  <a:schemeClr val="tx1">
                    <a:lumMod val="75000"/>
                    <a:lumOff val="25000"/>
                  </a:schemeClr>
                </a:solidFill>
              </a:rPr>
              <a:t>Whats</a:t>
            </a:r>
            <a:r>
              <a:rPr lang="en-US" dirty="0">
                <a:solidFill>
                  <a:schemeClr val="tx1">
                    <a:lumMod val="75000"/>
                    <a:lumOff val="25000"/>
                  </a:schemeClr>
                </a:solidFill>
              </a:rPr>
              <a:t> the difference?</a:t>
            </a:r>
          </a:p>
        </p:txBody>
      </p:sp>
    </p:spTree>
    <p:extLst>
      <p:ext uri="{BB962C8B-B14F-4D97-AF65-F5344CB8AC3E}">
        <p14:creationId xmlns:p14="http://schemas.microsoft.com/office/powerpoint/2010/main" val="1086012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F9A586-060D-4AF9-A8E0-09EC23D0970C}"/>
              </a:ext>
            </a:extLst>
          </p:cNvPr>
          <p:cNvSpPr>
            <a:spLocks noGrp="1"/>
          </p:cNvSpPr>
          <p:nvPr>
            <p:ph idx="1"/>
          </p:nvPr>
        </p:nvSpPr>
        <p:spPr>
          <a:xfrm>
            <a:off x="1196827" y="1880918"/>
            <a:ext cx="5262696" cy="3546760"/>
          </a:xfrm>
        </p:spPr>
        <p:txBody>
          <a:bodyPr>
            <a:normAutofit/>
          </a:bodyPr>
          <a:lstStyle/>
          <a:p>
            <a:pPr marL="201168" lvl="1" indent="0">
              <a:buNone/>
            </a:pPr>
            <a:r>
              <a:rPr lang="en-US" b="1" dirty="0"/>
              <a:t>SELECT </a:t>
            </a:r>
            <a:r>
              <a:rPr lang="en-US" dirty="0" err="1"/>
              <a:t>c.customerid</a:t>
            </a:r>
            <a:endParaRPr lang="en-US" dirty="0"/>
          </a:p>
          <a:p>
            <a:pPr marL="201168" lvl="1" indent="0">
              <a:buNone/>
            </a:pPr>
            <a:r>
              <a:rPr lang="en-US" dirty="0"/>
              <a:t>	,</a:t>
            </a:r>
            <a:r>
              <a:rPr lang="en-US" dirty="0" err="1"/>
              <a:t>c.companyname</a:t>
            </a:r>
            <a:endParaRPr lang="en-US" dirty="0"/>
          </a:p>
          <a:p>
            <a:pPr marL="201168" lvl="1" indent="0">
              <a:buNone/>
            </a:pPr>
            <a:r>
              <a:rPr lang="en-US" dirty="0"/>
              <a:t>	,</a:t>
            </a:r>
            <a:r>
              <a:rPr lang="en-US" dirty="0" err="1"/>
              <a:t>o.orderdate</a:t>
            </a:r>
            <a:r>
              <a:rPr lang="en-US" dirty="0"/>
              <a:t> </a:t>
            </a:r>
          </a:p>
          <a:p>
            <a:pPr marL="201168" lvl="1" indent="0">
              <a:buNone/>
            </a:pPr>
            <a:r>
              <a:rPr lang="en-US" dirty="0"/>
              <a:t>  	,</a:t>
            </a:r>
            <a:r>
              <a:rPr lang="en-US" dirty="0" err="1"/>
              <a:t>o.orderid</a:t>
            </a:r>
            <a:endParaRPr lang="en-US" dirty="0"/>
          </a:p>
          <a:p>
            <a:pPr marL="201168" lvl="1" indent="0">
              <a:buNone/>
            </a:pPr>
            <a:r>
              <a:rPr lang="en-US" dirty="0"/>
              <a:t>    	,</a:t>
            </a:r>
            <a:r>
              <a:rPr lang="en-US" dirty="0" err="1"/>
              <a:t>o.shippeddate</a:t>
            </a:r>
            <a:endParaRPr lang="en-US" dirty="0"/>
          </a:p>
          <a:p>
            <a:pPr marL="201168" lvl="1" indent="0">
              <a:buNone/>
            </a:pPr>
            <a:r>
              <a:rPr lang="en-US" b="1" dirty="0"/>
              <a:t>FROM </a:t>
            </a:r>
            <a:r>
              <a:rPr lang="en-US" dirty="0"/>
              <a:t>Customers</a:t>
            </a:r>
            <a:r>
              <a:rPr lang="en-US" b="1" dirty="0"/>
              <a:t> AS c</a:t>
            </a:r>
          </a:p>
          <a:p>
            <a:pPr marL="201168" lvl="1" indent="0">
              <a:buNone/>
            </a:pPr>
            <a:r>
              <a:rPr lang="en-US" b="1" dirty="0">
                <a:solidFill>
                  <a:srgbClr val="00969F"/>
                </a:solidFill>
              </a:rPr>
              <a:t>FULL JOIN </a:t>
            </a:r>
            <a:r>
              <a:rPr lang="en-US" dirty="0"/>
              <a:t>Orders</a:t>
            </a:r>
            <a:r>
              <a:rPr lang="en-US" b="1" dirty="0"/>
              <a:t> AS o</a:t>
            </a:r>
          </a:p>
          <a:p>
            <a:pPr marL="201168" lvl="1" indent="0">
              <a:buNone/>
            </a:pPr>
            <a:r>
              <a:rPr lang="en-US" b="1" dirty="0">
                <a:solidFill>
                  <a:srgbClr val="00969F"/>
                </a:solidFill>
              </a:rPr>
              <a:t>ON</a:t>
            </a:r>
            <a:r>
              <a:rPr lang="en-US" b="1" dirty="0"/>
              <a:t> </a:t>
            </a:r>
            <a:r>
              <a:rPr lang="en-US" dirty="0" err="1"/>
              <a:t>c.customerid</a:t>
            </a:r>
            <a:r>
              <a:rPr lang="en-US" dirty="0"/>
              <a:t>= </a:t>
            </a:r>
            <a:r>
              <a:rPr lang="en-US" dirty="0" err="1"/>
              <a:t>o.customerid</a:t>
            </a:r>
            <a:endParaRPr lang="en-US" dirty="0"/>
          </a:p>
        </p:txBody>
      </p:sp>
      <p:sp>
        <p:nvSpPr>
          <p:cNvPr id="3" name="Title 2">
            <a:extLst>
              <a:ext uri="{FF2B5EF4-FFF2-40B4-BE49-F238E27FC236}">
                <a16:creationId xmlns:a16="http://schemas.microsoft.com/office/drawing/2014/main" id="{09BD68A1-DD8C-4F58-B5DC-0B5F0CE1748A}"/>
              </a:ext>
            </a:extLst>
          </p:cNvPr>
          <p:cNvSpPr>
            <a:spLocks noGrp="1"/>
          </p:cNvSpPr>
          <p:nvPr>
            <p:ph type="title"/>
          </p:nvPr>
        </p:nvSpPr>
        <p:spPr/>
        <p:txBody>
          <a:bodyPr/>
          <a:lstStyle/>
          <a:p>
            <a:r>
              <a:rPr lang="en-US" dirty="0"/>
              <a:t>FULL JOIN</a:t>
            </a:r>
          </a:p>
        </p:txBody>
      </p:sp>
    </p:spTree>
    <p:extLst>
      <p:ext uri="{BB962C8B-B14F-4D97-AF65-F5344CB8AC3E}">
        <p14:creationId xmlns:p14="http://schemas.microsoft.com/office/powerpoint/2010/main" val="26771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F9A586-060D-4AF9-A8E0-09EC23D0970C}"/>
              </a:ext>
            </a:extLst>
          </p:cNvPr>
          <p:cNvSpPr>
            <a:spLocks noGrp="1"/>
          </p:cNvSpPr>
          <p:nvPr>
            <p:ph idx="1"/>
          </p:nvPr>
        </p:nvSpPr>
        <p:spPr>
          <a:xfrm>
            <a:off x="1196826" y="1880917"/>
            <a:ext cx="10058399" cy="3882319"/>
          </a:xfrm>
        </p:spPr>
        <p:txBody>
          <a:bodyPr>
            <a:normAutofit/>
          </a:bodyPr>
          <a:lstStyle/>
          <a:p>
            <a:pPr marL="201168" lvl="1" indent="0">
              <a:buNone/>
            </a:pPr>
            <a:r>
              <a:rPr lang="en-US" b="1" dirty="0"/>
              <a:t>SELECT </a:t>
            </a:r>
            <a:r>
              <a:rPr lang="en-US" dirty="0"/>
              <a:t>c1.customerid</a:t>
            </a:r>
          </a:p>
          <a:p>
            <a:pPr marL="201168" lvl="1" indent="0">
              <a:buNone/>
            </a:pPr>
            <a:r>
              <a:rPr lang="en-US" dirty="0"/>
              <a:t>	,c1.companyname</a:t>
            </a:r>
          </a:p>
          <a:p>
            <a:pPr marL="201168" lvl="1" indent="0">
              <a:buNone/>
            </a:pPr>
            <a:r>
              <a:rPr lang="en-US" dirty="0"/>
              <a:t>	,c1.country</a:t>
            </a:r>
          </a:p>
          <a:p>
            <a:pPr marL="201168" lvl="1" indent="0">
              <a:buNone/>
            </a:pPr>
            <a:r>
              <a:rPr lang="en-US" dirty="0"/>
              <a:t>	,c2.customerid  AS customerid2</a:t>
            </a:r>
          </a:p>
          <a:p>
            <a:pPr marL="201168" lvl="1" indent="0">
              <a:buNone/>
            </a:pPr>
            <a:r>
              <a:rPr lang="en-US" dirty="0"/>
              <a:t>  	,c2.companyname AS companyname2</a:t>
            </a:r>
          </a:p>
          <a:p>
            <a:pPr marL="201168" lvl="1" indent="0">
              <a:buNone/>
            </a:pPr>
            <a:r>
              <a:rPr lang="en-US" dirty="0"/>
              <a:t>	,c2.country AS country2</a:t>
            </a:r>
          </a:p>
          <a:p>
            <a:pPr marL="201168" lvl="1" indent="0">
              <a:buNone/>
            </a:pPr>
            <a:r>
              <a:rPr lang="en-US" b="1" dirty="0"/>
              <a:t>FROM </a:t>
            </a:r>
            <a:r>
              <a:rPr lang="en-US" dirty="0"/>
              <a:t>Customers</a:t>
            </a:r>
            <a:r>
              <a:rPr lang="en-US" b="1" dirty="0"/>
              <a:t> AS c1</a:t>
            </a:r>
          </a:p>
          <a:p>
            <a:pPr marL="201168" lvl="1" indent="0">
              <a:buNone/>
            </a:pPr>
            <a:r>
              <a:rPr lang="en-US" b="1" dirty="0">
                <a:solidFill>
                  <a:srgbClr val="00969F"/>
                </a:solidFill>
              </a:rPr>
              <a:t>(INNER/LEFT) JOIN </a:t>
            </a:r>
            <a:r>
              <a:rPr lang="en-US" dirty="0"/>
              <a:t>Customers</a:t>
            </a:r>
            <a:r>
              <a:rPr lang="en-US" b="1" dirty="0"/>
              <a:t> AS c2</a:t>
            </a:r>
          </a:p>
          <a:p>
            <a:pPr marL="201168" lvl="1" indent="0">
              <a:buNone/>
            </a:pPr>
            <a:r>
              <a:rPr lang="en-US" b="1" dirty="0">
                <a:solidFill>
                  <a:srgbClr val="00969F"/>
                </a:solidFill>
              </a:rPr>
              <a:t>ON</a:t>
            </a:r>
            <a:r>
              <a:rPr lang="en-US" b="1" dirty="0"/>
              <a:t> </a:t>
            </a:r>
            <a:r>
              <a:rPr lang="en-US" dirty="0"/>
              <a:t>c1.customerid&lt;&gt; c2.customerid </a:t>
            </a:r>
            <a:r>
              <a:rPr lang="en-US" b="1" dirty="0">
                <a:solidFill>
                  <a:srgbClr val="00969F"/>
                </a:solidFill>
              </a:rPr>
              <a:t>AND</a:t>
            </a:r>
            <a:r>
              <a:rPr lang="en-US" dirty="0"/>
              <a:t> c1.country= c2.country</a:t>
            </a:r>
          </a:p>
          <a:p>
            <a:pPr marL="201168" lvl="1" indent="0">
              <a:buNone/>
            </a:pPr>
            <a:endParaRPr lang="en-US" dirty="0"/>
          </a:p>
        </p:txBody>
      </p:sp>
      <p:sp>
        <p:nvSpPr>
          <p:cNvPr id="3" name="Title 2">
            <a:extLst>
              <a:ext uri="{FF2B5EF4-FFF2-40B4-BE49-F238E27FC236}">
                <a16:creationId xmlns:a16="http://schemas.microsoft.com/office/drawing/2014/main" id="{09BD68A1-DD8C-4F58-B5DC-0B5F0CE1748A}"/>
              </a:ext>
            </a:extLst>
          </p:cNvPr>
          <p:cNvSpPr>
            <a:spLocks noGrp="1"/>
          </p:cNvSpPr>
          <p:nvPr>
            <p:ph type="title"/>
          </p:nvPr>
        </p:nvSpPr>
        <p:spPr/>
        <p:txBody>
          <a:bodyPr/>
          <a:lstStyle/>
          <a:p>
            <a:r>
              <a:rPr lang="en-US" dirty="0"/>
              <a:t>SELF JOIN</a:t>
            </a:r>
          </a:p>
        </p:txBody>
      </p:sp>
    </p:spTree>
    <p:extLst>
      <p:ext uri="{BB962C8B-B14F-4D97-AF65-F5344CB8AC3E}">
        <p14:creationId xmlns:p14="http://schemas.microsoft.com/office/powerpoint/2010/main" val="301404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748011DF-A2A9-C34E-92DC-B4FA5292F70A}"/>
              </a:ext>
            </a:extLst>
          </p:cNvPr>
          <p:cNvSpPr txBox="1">
            <a:spLocks/>
          </p:cNvSpPr>
          <p:nvPr/>
        </p:nvSpPr>
        <p:spPr>
          <a:xfrm>
            <a:off x="1097280" y="707517"/>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About us</a:t>
            </a:r>
          </a:p>
        </p:txBody>
      </p:sp>
      <p:sp>
        <p:nvSpPr>
          <p:cNvPr id="4" name="Content Placeholder 2">
            <a:extLst>
              <a:ext uri="{FF2B5EF4-FFF2-40B4-BE49-F238E27FC236}">
                <a16:creationId xmlns:a16="http://schemas.microsoft.com/office/drawing/2014/main" id="{62FC4D55-8979-DC4B-BDE8-944569B92607}"/>
              </a:ext>
            </a:extLst>
          </p:cNvPr>
          <p:cNvSpPr txBox="1">
            <a:spLocks/>
          </p:cNvSpPr>
          <p:nvPr/>
        </p:nvSpPr>
        <p:spPr>
          <a:xfrm>
            <a:off x="1097279" y="1845733"/>
            <a:ext cx="4937760" cy="208448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Laura Tomedi</a:t>
            </a:r>
          </a:p>
          <a:p>
            <a:pPr lvl="1"/>
            <a:r>
              <a:rPr lang="en-US" dirty="0"/>
              <a:t>Epidemiologist</a:t>
            </a:r>
          </a:p>
          <a:p>
            <a:pPr lvl="1"/>
            <a:r>
              <a:rPr lang="en-US" dirty="0"/>
              <a:t>PhD in Epidemiology, MS in Public Health</a:t>
            </a:r>
          </a:p>
          <a:p>
            <a:pPr lvl="1"/>
            <a:r>
              <a:rPr lang="en-US" dirty="0"/>
              <a:t>SQL – accidentally used through SAS:</a:t>
            </a:r>
          </a:p>
          <a:p>
            <a:pPr lvl="2"/>
            <a:r>
              <a:rPr lang="en-US" dirty="0"/>
              <a:t>Data definition language</a:t>
            </a:r>
          </a:p>
          <a:p>
            <a:pPr lvl="2"/>
            <a:r>
              <a:rPr lang="en-US" dirty="0"/>
              <a:t>Data querying</a:t>
            </a:r>
          </a:p>
          <a:p>
            <a:pPr lvl="2"/>
            <a:endParaRPr lang="en-US" dirty="0"/>
          </a:p>
        </p:txBody>
      </p:sp>
      <p:sp>
        <p:nvSpPr>
          <p:cNvPr id="5" name="Content Placeholder 3">
            <a:extLst>
              <a:ext uri="{FF2B5EF4-FFF2-40B4-BE49-F238E27FC236}">
                <a16:creationId xmlns:a16="http://schemas.microsoft.com/office/drawing/2014/main" id="{F8E4D1C6-9D73-524C-80E3-8CFB8C81664A}"/>
              </a:ext>
            </a:extLst>
          </p:cNvPr>
          <p:cNvSpPr txBox="1">
            <a:spLocks/>
          </p:cNvSpPr>
          <p:nvPr/>
        </p:nvSpPr>
        <p:spPr>
          <a:xfrm>
            <a:off x="6217920" y="1845735"/>
            <a:ext cx="5292762" cy="213888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Inese B</a:t>
            </a:r>
            <a:r>
              <a:rPr lang="lv-LV" dirty="0"/>
              <a:t>ērziņa</a:t>
            </a:r>
            <a:endParaRPr lang="en-US" dirty="0"/>
          </a:p>
          <a:p>
            <a:pPr lvl="1"/>
            <a:r>
              <a:rPr lang="en-US" dirty="0"/>
              <a:t>Data Manager</a:t>
            </a:r>
          </a:p>
          <a:p>
            <a:pPr lvl="1"/>
            <a:r>
              <a:rPr lang="en-US" dirty="0"/>
              <a:t>PhD in Mathematics</a:t>
            </a:r>
          </a:p>
          <a:p>
            <a:pPr lvl="1"/>
            <a:r>
              <a:rPr lang="en-US" dirty="0"/>
              <a:t>SQL:</a:t>
            </a:r>
          </a:p>
          <a:p>
            <a:pPr lvl="2"/>
            <a:r>
              <a:rPr lang="en-US" dirty="0"/>
              <a:t>Data querying for analysis and data warehouse solutions</a:t>
            </a:r>
          </a:p>
          <a:p>
            <a:pPr lvl="2"/>
            <a:r>
              <a:rPr lang="en-US" dirty="0"/>
              <a:t>Data definition language (within SAS)</a:t>
            </a:r>
          </a:p>
          <a:p>
            <a:pPr lvl="1"/>
            <a:endParaRPr lang="en-US" dirty="0"/>
          </a:p>
        </p:txBody>
      </p:sp>
      <p:sp>
        <p:nvSpPr>
          <p:cNvPr id="6" name="Content Placeholder 2">
            <a:extLst>
              <a:ext uri="{FF2B5EF4-FFF2-40B4-BE49-F238E27FC236}">
                <a16:creationId xmlns:a16="http://schemas.microsoft.com/office/drawing/2014/main" id="{412801C0-3090-4554-B435-604A45B985B3}"/>
              </a:ext>
            </a:extLst>
          </p:cNvPr>
          <p:cNvSpPr txBox="1">
            <a:spLocks/>
          </p:cNvSpPr>
          <p:nvPr/>
        </p:nvSpPr>
        <p:spPr>
          <a:xfrm>
            <a:off x="1097280" y="3939181"/>
            <a:ext cx="4937760" cy="2138881"/>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Brianna Mulligan</a:t>
            </a:r>
          </a:p>
          <a:p>
            <a:pPr lvl="1"/>
            <a:r>
              <a:rPr lang="en-US" dirty="0"/>
              <a:t>Programmer Analyst</a:t>
            </a:r>
          </a:p>
          <a:p>
            <a:pPr lvl="1"/>
            <a:r>
              <a:rPr lang="en-US" dirty="0"/>
              <a:t>MSc in Computer Science</a:t>
            </a:r>
          </a:p>
          <a:p>
            <a:pPr lvl="1"/>
            <a:r>
              <a:rPr lang="en-US" dirty="0"/>
              <a:t>SQL:</a:t>
            </a:r>
          </a:p>
          <a:p>
            <a:pPr lvl="2"/>
            <a:r>
              <a:rPr lang="en-US" dirty="0"/>
              <a:t>Database creation </a:t>
            </a:r>
          </a:p>
          <a:p>
            <a:pPr lvl="2"/>
            <a:r>
              <a:rPr lang="en-US" dirty="0"/>
              <a:t>Data maintenance</a:t>
            </a:r>
          </a:p>
          <a:p>
            <a:pPr lvl="2"/>
            <a:r>
              <a:rPr lang="en-US" dirty="0"/>
              <a:t>Data querying</a:t>
            </a:r>
          </a:p>
          <a:p>
            <a:pPr lvl="1"/>
            <a:endParaRPr lang="en-US" dirty="0"/>
          </a:p>
          <a:p>
            <a:pPr lvl="1"/>
            <a:endParaRPr lang="en-US" dirty="0"/>
          </a:p>
        </p:txBody>
      </p:sp>
      <p:sp>
        <p:nvSpPr>
          <p:cNvPr id="7" name="Content Placeholder 3">
            <a:extLst>
              <a:ext uri="{FF2B5EF4-FFF2-40B4-BE49-F238E27FC236}">
                <a16:creationId xmlns:a16="http://schemas.microsoft.com/office/drawing/2014/main" id="{F7D0F727-F442-4563-8344-B67F84D86980}"/>
              </a:ext>
            </a:extLst>
          </p:cNvPr>
          <p:cNvSpPr txBox="1">
            <a:spLocks/>
          </p:cNvSpPr>
          <p:nvPr/>
        </p:nvSpPr>
        <p:spPr>
          <a:xfrm>
            <a:off x="6217920" y="3867464"/>
            <a:ext cx="4937760" cy="213888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Scott Gunn</a:t>
            </a:r>
          </a:p>
          <a:p>
            <a:pPr lvl="1"/>
            <a:r>
              <a:rPr lang="en-US" dirty="0"/>
              <a:t>REDI Data Team Lead</a:t>
            </a:r>
          </a:p>
          <a:p>
            <a:pPr lvl="1"/>
            <a:r>
              <a:rPr lang="en-US" dirty="0"/>
              <a:t>MS in Anthropology</a:t>
            </a:r>
          </a:p>
          <a:p>
            <a:pPr lvl="1"/>
            <a:r>
              <a:rPr lang="en-US" dirty="0"/>
              <a:t>SQL:</a:t>
            </a:r>
          </a:p>
          <a:p>
            <a:pPr lvl="2"/>
            <a:r>
              <a:rPr lang="en-US" dirty="0"/>
              <a:t>Data infrastructure architect</a:t>
            </a:r>
          </a:p>
          <a:p>
            <a:pPr lvl="2"/>
            <a:r>
              <a:rPr lang="en-US" dirty="0"/>
              <a:t>Database creation </a:t>
            </a:r>
          </a:p>
          <a:p>
            <a:pPr lvl="2"/>
            <a:r>
              <a:rPr lang="en-US" dirty="0"/>
              <a:t>Data maintenance</a:t>
            </a:r>
          </a:p>
          <a:p>
            <a:pPr lvl="2"/>
            <a:r>
              <a:rPr lang="en-US" dirty="0"/>
              <a:t>Data querying</a:t>
            </a:r>
          </a:p>
          <a:p>
            <a:pPr lvl="2"/>
            <a:endParaRPr lang="en-US" dirty="0"/>
          </a:p>
        </p:txBody>
      </p:sp>
    </p:spTree>
    <p:extLst>
      <p:ext uri="{BB962C8B-B14F-4D97-AF65-F5344CB8AC3E}">
        <p14:creationId xmlns:p14="http://schemas.microsoft.com/office/powerpoint/2010/main" val="2534154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982ECC-68DA-432A-B47E-32D38900C679}"/>
              </a:ext>
            </a:extLst>
          </p:cNvPr>
          <p:cNvSpPr>
            <a:spLocks noGrp="1"/>
          </p:cNvSpPr>
          <p:nvPr>
            <p:ph idx="1"/>
          </p:nvPr>
        </p:nvSpPr>
        <p:spPr>
          <a:xfrm>
            <a:off x="1097280" y="1845733"/>
            <a:ext cx="7509825" cy="4259791"/>
          </a:xfrm>
        </p:spPr>
        <p:txBody>
          <a:bodyPr>
            <a:normAutofit/>
          </a:bodyPr>
          <a:lstStyle/>
          <a:p>
            <a:r>
              <a:rPr lang="en-US" dirty="0"/>
              <a:t>In SQL one query can be used in evaluation of another.</a:t>
            </a:r>
          </a:p>
          <a:p>
            <a:r>
              <a:rPr lang="en-US" b="1" dirty="0">
                <a:solidFill>
                  <a:srgbClr val="00969F"/>
                </a:solidFill>
              </a:rPr>
              <a:t>Subquery</a:t>
            </a:r>
            <a:r>
              <a:rPr lang="en-US" dirty="0"/>
              <a:t> – a query that is part of another query.</a:t>
            </a:r>
          </a:p>
          <a:p>
            <a:endParaRPr lang="en-US" dirty="0"/>
          </a:p>
          <a:p>
            <a:pPr marL="0" indent="0">
              <a:buNone/>
            </a:pPr>
            <a:r>
              <a:rPr lang="en-US" dirty="0"/>
              <a:t>There are number of ways that subqueries can be used:</a:t>
            </a:r>
          </a:p>
          <a:p>
            <a:pPr marL="457200" indent="-457200">
              <a:buFont typeface="+mj-lt"/>
              <a:buAutoNum type="arabicPeriod"/>
            </a:pPr>
            <a:r>
              <a:rPr lang="en-US" dirty="0"/>
              <a:t>Return single constant, which can be compared with another value in WHERE clause.</a:t>
            </a:r>
          </a:p>
          <a:p>
            <a:pPr marL="457200" indent="-457200">
              <a:buFont typeface="+mj-lt"/>
              <a:buAutoNum type="arabicPeriod"/>
            </a:pPr>
            <a:r>
              <a:rPr lang="en-US" dirty="0"/>
              <a:t>Return relations that can be used in WHERE clause.</a:t>
            </a:r>
          </a:p>
          <a:p>
            <a:pPr marL="457200" indent="-457200">
              <a:buFont typeface="+mj-lt"/>
              <a:buAutoNum type="arabicPeriod"/>
            </a:pPr>
            <a:r>
              <a:rPr lang="en-US" dirty="0"/>
              <a:t>Subqueries can have their relations appear in FROM clause, just like any stored relation can.</a:t>
            </a:r>
          </a:p>
          <a:p>
            <a:pPr marL="0" indent="0">
              <a:buNone/>
            </a:pPr>
            <a:r>
              <a:rPr lang="en-US" dirty="0"/>
              <a:t>[Book]</a:t>
            </a:r>
          </a:p>
        </p:txBody>
      </p:sp>
      <p:sp>
        <p:nvSpPr>
          <p:cNvPr id="3" name="Title 2">
            <a:extLst>
              <a:ext uri="{FF2B5EF4-FFF2-40B4-BE49-F238E27FC236}">
                <a16:creationId xmlns:a16="http://schemas.microsoft.com/office/drawing/2014/main" id="{BAD0E793-F7C3-4A57-9BFD-9225C217BBAB}"/>
              </a:ext>
            </a:extLst>
          </p:cNvPr>
          <p:cNvSpPr>
            <a:spLocks noGrp="1"/>
          </p:cNvSpPr>
          <p:nvPr>
            <p:ph type="title"/>
          </p:nvPr>
        </p:nvSpPr>
        <p:spPr/>
        <p:txBody>
          <a:bodyPr/>
          <a:lstStyle/>
          <a:p>
            <a:r>
              <a:rPr lang="en-US" dirty="0"/>
              <a:t>Subqueries/ Nested Queries</a:t>
            </a:r>
          </a:p>
        </p:txBody>
      </p:sp>
      <p:pic>
        <p:nvPicPr>
          <p:cNvPr id="8" name="Picture 2" descr="Vintage Russian Nesting Dolls (Set of 6) – Jackdaw Living">
            <a:extLst>
              <a:ext uri="{FF2B5EF4-FFF2-40B4-BE49-F238E27FC236}">
                <a16:creationId xmlns:a16="http://schemas.microsoft.com/office/drawing/2014/main" id="{9320793F-23D5-4B7C-8EA2-F71AC8C27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0959" y="2013358"/>
            <a:ext cx="2651683" cy="265168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4741CB6-4AD6-4774-8302-BA4F75A3E70E}"/>
              </a:ext>
            </a:extLst>
          </p:cNvPr>
          <p:cNvSpPr/>
          <p:nvPr/>
        </p:nvSpPr>
        <p:spPr>
          <a:xfrm>
            <a:off x="9050959" y="4439293"/>
            <a:ext cx="2104721" cy="246221"/>
          </a:xfrm>
          <a:prstGeom prst="rect">
            <a:avLst/>
          </a:prstGeom>
        </p:spPr>
        <p:txBody>
          <a:bodyPr wrap="square">
            <a:spAutoFit/>
          </a:bodyPr>
          <a:lstStyle/>
          <a:p>
            <a:r>
              <a:rPr lang="en-US" sz="500" dirty="0"/>
              <a:t>https://jackdawliving.com/cdn/shop/products/VintageRussianNestingDolls-JackdawLiving_800x.jpg?v=1589638754</a:t>
            </a:r>
          </a:p>
        </p:txBody>
      </p:sp>
    </p:spTree>
    <p:extLst>
      <p:ext uri="{BB962C8B-B14F-4D97-AF65-F5344CB8AC3E}">
        <p14:creationId xmlns:p14="http://schemas.microsoft.com/office/powerpoint/2010/main" val="3457197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C28A19-AC4E-42AC-8759-961CE6A4BB7D}"/>
              </a:ext>
            </a:extLst>
          </p:cNvPr>
          <p:cNvSpPr>
            <a:spLocks noGrp="1"/>
          </p:cNvSpPr>
          <p:nvPr>
            <p:ph idx="1"/>
          </p:nvPr>
        </p:nvSpPr>
        <p:spPr/>
        <p:txBody>
          <a:bodyPr/>
          <a:lstStyle/>
          <a:p>
            <a:r>
              <a:rPr lang="en-US" dirty="0"/>
              <a:t>Select all products having unit price above average unit price of all products:</a:t>
            </a:r>
          </a:p>
          <a:p>
            <a:endParaRPr lang="en-US" dirty="0"/>
          </a:p>
          <a:p>
            <a:r>
              <a:rPr lang="en-US" dirty="0"/>
              <a:t>SELECT *</a:t>
            </a:r>
          </a:p>
          <a:p>
            <a:r>
              <a:rPr lang="en-US" dirty="0"/>
              <a:t>FROM Products</a:t>
            </a:r>
          </a:p>
          <a:p>
            <a:r>
              <a:rPr lang="en-US" dirty="0"/>
              <a:t>WHERE </a:t>
            </a:r>
            <a:r>
              <a:rPr lang="en-US" dirty="0" err="1"/>
              <a:t>unitprice</a:t>
            </a:r>
            <a:r>
              <a:rPr lang="en-US" dirty="0"/>
              <a:t> &gt; </a:t>
            </a:r>
          </a:p>
          <a:p>
            <a:r>
              <a:rPr lang="en-US" dirty="0"/>
              <a:t>	(SELECT AVG(</a:t>
            </a:r>
            <a:r>
              <a:rPr lang="en-US" dirty="0" err="1"/>
              <a:t>unitprice</a:t>
            </a:r>
            <a:r>
              <a:rPr lang="en-US" dirty="0"/>
              <a:t>) FROM Products)</a:t>
            </a:r>
          </a:p>
          <a:p>
            <a:endParaRPr lang="en-US" dirty="0"/>
          </a:p>
          <a:p>
            <a:endParaRPr lang="en-US" dirty="0"/>
          </a:p>
        </p:txBody>
      </p:sp>
      <p:sp>
        <p:nvSpPr>
          <p:cNvPr id="3" name="Title 2">
            <a:extLst>
              <a:ext uri="{FF2B5EF4-FFF2-40B4-BE49-F238E27FC236}">
                <a16:creationId xmlns:a16="http://schemas.microsoft.com/office/drawing/2014/main" id="{210E7568-7439-4D3D-A60B-0EDC35532BF4}"/>
              </a:ext>
            </a:extLst>
          </p:cNvPr>
          <p:cNvSpPr>
            <a:spLocks noGrp="1"/>
          </p:cNvSpPr>
          <p:nvPr>
            <p:ph type="title"/>
          </p:nvPr>
        </p:nvSpPr>
        <p:spPr/>
        <p:txBody>
          <a:bodyPr/>
          <a:lstStyle/>
          <a:p>
            <a:r>
              <a:rPr lang="en-US" dirty="0"/>
              <a:t>Single Constant</a:t>
            </a:r>
          </a:p>
        </p:txBody>
      </p:sp>
    </p:spTree>
    <p:extLst>
      <p:ext uri="{BB962C8B-B14F-4D97-AF65-F5344CB8AC3E}">
        <p14:creationId xmlns:p14="http://schemas.microsoft.com/office/powerpoint/2010/main" val="2190413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69C947-DA5A-401C-86B9-3912B3F7E3D8}"/>
              </a:ext>
            </a:extLst>
          </p:cNvPr>
          <p:cNvSpPr>
            <a:spLocks noGrp="1"/>
          </p:cNvSpPr>
          <p:nvPr>
            <p:ph idx="1"/>
          </p:nvPr>
        </p:nvSpPr>
        <p:spPr/>
        <p:txBody>
          <a:bodyPr>
            <a:normAutofit/>
          </a:bodyPr>
          <a:lstStyle/>
          <a:p>
            <a:r>
              <a:rPr lang="en-US" dirty="0"/>
              <a:t>Select all discounted orders (there is at least one discounted product):</a:t>
            </a:r>
          </a:p>
          <a:p>
            <a:endParaRPr lang="en-US" dirty="0"/>
          </a:p>
          <a:p>
            <a:r>
              <a:rPr lang="en-US" dirty="0"/>
              <a:t>SELECT count(*)</a:t>
            </a:r>
          </a:p>
          <a:p>
            <a:r>
              <a:rPr lang="en-US" dirty="0"/>
              <a:t>FROM Orders </a:t>
            </a:r>
          </a:p>
          <a:p>
            <a:r>
              <a:rPr lang="en-US" dirty="0"/>
              <a:t>WHERE </a:t>
            </a:r>
            <a:r>
              <a:rPr lang="en-US" dirty="0" err="1"/>
              <a:t>orderid</a:t>
            </a:r>
            <a:r>
              <a:rPr lang="en-US" dirty="0"/>
              <a:t> IN </a:t>
            </a:r>
          </a:p>
          <a:p>
            <a:r>
              <a:rPr lang="en-US" dirty="0"/>
              <a:t>	(SELECT DISTINCT </a:t>
            </a:r>
            <a:r>
              <a:rPr lang="en-US" dirty="0" err="1"/>
              <a:t>orderid</a:t>
            </a:r>
            <a:endParaRPr lang="en-US" dirty="0"/>
          </a:p>
          <a:p>
            <a:r>
              <a:rPr lang="en-US" dirty="0"/>
              <a:t>     	FROM "Order Details" as od</a:t>
            </a:r>
          </a:p>
          <a:p>
            <a:r>
              <a:rPr lang="en-US" dirty="0"/>
              <a:t>     	WHERE discount&gt;0</a:t>
            </a:r>
          </a:p>
          <a:p>
            <a:r>
              <a:rPr lang="en-US" dirty="0"/>
              <a:t>	)</a:t>
            </a:r>
          </a:p>
        </p:txBody>
      </p:sp>
      <p:sp>
        <p:nvSpPr>
          <p:cNvPr id="3" name="Title 2">
            <a:extLst>
              <a:ext uri="{FF2B5EF4-FFF2-40B4-BE49-F238E27FC236}">
                <a16:creationId xmlns:a16="http://schemas.microsoft.com/office/drawing/2014/main" id="{AC0100C4-850E-4826-9349-70B0478C194A}"/>
              </a:ext>
            </a:extLst>
          </p:cNvPr>
          <p:cNvSpPr>
            <a:spLocks noGrp="1"/>
          </p:cNvSpPr>
          <p:nvPr>
            <p:ph type="title"/>
          </p:nvPr>
        </p:nvSpPr>
        <p:spPr/>
        <p:txBody>
          <a:bodyPr/>
          <a:lstStyle/>
          <a:p>
            <a:r>
              <a:rPr lang="en-US" dirty="0"/>
              <a:t>Returns Relation (WHERE Clause)</a:t>
            </a:r>
          </a:p>
        </p:txBody>
      </p:sp>
    </p:spTree>
    <p:extLst>
      <p:ext uri="{BB962C8B-B14F-4D97-AF65-F5344CB8AC3E}">
        <p14:creationId xmlns:p14="http://schemas.microsoft.com/office/powerpoint/2010/main" val="3567390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69C947-DA5A-401C-86B9-3912B3F7E3D8}"/>
              </a:ext>
            </a:extLst>
          </p:cNvPr>
          <p:cNvSpPr>
            <a:spLocks noGrp="1"/>
          </p:cNvSpPr>
          <p:nvPr>
            <p:ph idx="1"/>
          </p:nvPr>
        </p:nvSpPr>
        <p:spPr/>
        <p:txBody>
          <a:bodyPr>
            <a:normAutofit fontScale="70000" lnSpcReduction="20000"/>
          </a:bodyPr>
          <a:lstStyle/>
          <a:p>
            <a:pPr marL="457200" indent="-457200">
              <a:buFont typeface="+mj-lt"/>
              <a:buAutoNum type="arabicPeriod"/>
            </a:pPr>
            <a:r>
              <a:rPr lang="en-US" dirty="0"/>
              <a:t>Calculate final price (apply discounts) per product, order</a:t>
            </a:r>
          </a:p>
          <a:p>
            <a:pPr marL="457200" indent="-457200">
              <a:buFont typeface="+mj-lt"/>
              <a:buAutoNum type="arabicPeriod"/>
            </a:pPr>
            <a:r>
              <a:rPr lang="en-US" dirty="0"/>
              <a:t>Then return final sum per order</a:t>
            </a:r>
          </a:p>
          <a:p>
            <a:endParaRPr lang="en-US" dirty="0"/>
          </a:p>
          <a:p>
            <a:r>
              <a:rPr lang="en-US" dirty="0"/>
              <a:t>SELECT </a:t>
            </a:r>
            <a:r>
              <a:rPr lang="en-US" dirty="0" err="1"/>
              <a:t>orderid</a:t>
            </a:r>
            <a:endParaRPr lang="en-US" dirty="0"/>
          </a:p>
          <a:p>
            <a:r>
              <a:rPr lang="en-US" dirty="0"/>
              <a:t>	,SUM(</a:t>
            </a:r>
            <a:r>
              <a:rPr lang="en-US" dirty="0" err="1"/>
              <a:t>Final_sum</a:t>
            </a:r>
            <a:r>
              <a:rPr lang="en-US" dirty="0"/>
              <a:t>) AS </a:t>
            </a:r>
            <a:r>
              <a:rPr lang="en-US" dirty="0" err="1"/>
              <a:t>Total_order_sum</a:t>
            </a:r>
            <a:endParaRPr lang="en-US" dirty="0"/>
          </a:p>
          <a:p>
            <a:r>
              <a:rPr lang="en-US" dirty="0"/>
              <a:t>FROM ( </a:t>
            </a:r>
          </a:p>
          <a:p>
            <a:r>
              <a:rPr lang="en-US" dirty="0"/>
              <a:t>  	SELECT *</a:t>
            </a:r>
          </a:p>
          <a:p>
            <a:r>
              <a:rPr lang="en-US" dirty="0"/>
              <a:t>     	     ,</a:t>
            </a:r>
            <a:r>
              <a:rPr lang="en-US" dirty="0" err="1"/>
              <a:t>unitprice</a:t>
            </a:r>
            <a:r>
              <a:rPr lang="en-US" dirty="0"/>
              <a:t>*quantity*(1-Discount) as </a:t>
            </a:r>
            <a:r>
              <a:rPr lang="en-US" dirty="0" err="1"/>
              <a:t>Final_price</a:t>
            </a:r>
            <a:endParaRPr lang="en-US" dirty="0"/>
          </a:p>
          <a:p>
            <a:r>
              <a:rPr lang="en-US" dirty="0"/>
              <a:t> 	FROM "Order Details"</a:t>
            </a:r>
          </a:p>
          <a:p>
            <a:r>
              <a:rPr lang="en-US" dirty="0"/>
              <a:t>  	ORDER BY </a:t>
            </a:r>
            <a:r>
              <a:rPr lang="en-US" dirty="0" err="1"/>
              <a:t>Final_sum</a:t>
            </a:r>
            <a:endParaRPr lang="en-US" dirty="0"/>
          </a:p>
          <a:p>
            <a:r>
              <a:rPr lang="en-US" dirty="0"/>
              <a:t>     ) AS od </a:t>
            </a:r>
          </a:p>
          <a:p>
            <a:r>
              <a:rPr lang="en-US" dirty="0"/>
              <a:t>GROUP BY </a:t>
            </a:r>
            <a:r>
              <a:rPr lang="en-US" dirty="0" err="1"/>
              <a:t>orderid</a:t>
            </a:r>
            <a:endParaRPr lang="en-US" dirty="0"/>
          </a:p>
        </p:txBody>
      </p:sp>
      <p:sp>
        <p:nvSpPr>
          <p:cNvPr id="3" name="Title 2">
            <a:extLst>
              <a:ext uri="{FF2B5EF4-FFF2-40B4-BE49-F238E27FC236}">
                <a16:creationId xmlns:a16="http://schemas.microsoft.com/office/drawing/2014/main" id="{AC0100C4-850E-4826-9349-70B0478C194A}"/>
              </a:ext>
            </a:extLst>
          </p:cNvPr>
          <p:cNvSpPr>
            <a:spLocks noGrp="1"/>
          </p:cNvSpPr>
          <p:nvPr>
            <p:ph type="title"/>
          </p:nvPr>
        </p:nvSpPr>
        <p:spPr/>
        <p:txBody>
          <a:bodyPr/>
          <a:lstStyle/>
          <a:p>
            <a:r>
              <a:rPr lang="en-US" dirty="0"/>
              <a:t>Returns Relation (FROM Clause)</a:t>
            </a:r>
          </a:p>
        </p:txBody>
      </p:sp>
    </p:spTree>
    <p:extLst>
      <p:ext uri="{BB962C8B-B14F-4D97-AF65-F5344CB8AC3E}">
        <p14:creationId xmlns:p14="http://schemas.microsoft.com/office/powerpoint/2010/main" val="2526159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BA8C9A-5218-4B51-BCD0-FED270C114CB}"/>
              </a:ext>
            </a:extLst>
          </p:cNvPr>
          <p:cNvSpPr>
            <a:spLocks noGrp="1"/>
          </p:cNvSpPr>
          <p:nvPr>
            <p:ph idx="1"/>
          </p:nvPr>
        </p:nvSpPr>
        <p:spPr/>
        <p:txBody>
          <a:bodyPr>
            <a:normAutofit fontScale="92500" lnSpcReduction="10000"/>
          </a:bodyPr>
          <a:lstStyle/>
          <a:p>
            <a:r>
              <a:rPr lang="en-US" dirty="0"/>
              <a:t>SELECT o.* </a:t>
            </a:r>
          </a:p>
          <a:p>
            <a:r>
              <a:rPr lang="en-US" dirty="0"/>
              <a:t>FROM ORDERS AS o</a:t>
            </a:r>
          </a:p>
          <a:p>
            <a:r>
              <a:rPr lang="en-US" dirty="0"/>
              <a:t>JOIN</a:t>
            </a:r>
          </a:p>
          <a:p>
            <a:r>
              <a:rPr lang="en-US" dirty="0"/>
              <a:t>  (SELECT </a:t>
            </a:r>
          </a:p>
          <a:p>
            <a:r>
              <a:rPr lang="en-US" dirty="0"/>
              <a:t>      </a:t>
            </a:r>
            <a:r>
              <a:rPr lang="en-US" dirty="0" err="1"/>
              <a:t>CustomerId</a:t>
            </a:r>
            <a:r>
              <a:rPr lang="en-US" dirty="0"/>
              <a:t> </a:t>
            </a:r>
          </a:p>
          <a:p>
            <a:r>
              <a:rPr lang="en-US" dirty="0"/>
              <a:t>      ,MAX(</a:t>
            </a:r>
            <a:r>
              <a:rPr lang="en-US" dirty="0" err="1"/>
              <a:t>orderdate</a:t>
            </a:r>
            <a:r>
              <a:rPr lang="en-US" dirty="0"/>
              <a:t>) as </a:t>
            </a:r>
            <a:r>
              <a:rPr lang="en-US" dirty="0" err="1"/>
              <a:t>latest_order_date_customer</a:t>
            </a:r>
            <a:endParaRPr lang="en-US" dirty="0"/>
          </a:p>
          <a:p>
            <a:r>
              <a:rPr lang="en-US" dirty="0"/>
              <a:t>  FROM ORDERS</a:t>
            </a:r>
          </a:p>
          <a:p>
            <a:r>
              <a:rPr lang="en-US" dirty="0"/>
              <a:t>  GROUP BY </a:t>
            </a:r>
            <a:r>
              <a:rPr lang="en-US" dirty="0" err="1"/>
              <a:t>CustomerId</a:t>
            </a:r>
            <a:endParaRPr lang="en-US" dirty="0"/>
          </a:p>
          <a:p>
            <a:r>
              <a:rPr lang="en-US" dirty="0"/>
              <a:t>  ) as lo</a:t>
            </a:r>
          </a:p>
          <a:p>
            <a:r>
              <a:rPr lang="en-US" dirty="0"/>
              <a:t>ON </a:t>
            </a:r>
            <a:r>
              <a:rPr lang="en-US" dirty="0" err="1"/>
              <a:t>o.CustomerId</a:t>
            </a:r>
            <a:r>
              <a:rPr lang="en-US" dirty="0"/>
              <a:t>=</a:t>
            </a:r>
            <a:r>
              <a:rPr lang="en-US" dirty="0" err="1"/>
              <a:t>o.CustomerId</a:t>
            </a:r>
            <a:r>
              <a:rPr lang="en-US" dirty="0"/>
              <a:t> AND </a:t>
            </a:r>
            <a:r>
              <a:rPr lang="en-US" dirty="0" err="1"/>
              <a:t>O.orderdate</a:t>
            </a:r>
            <a:r>
              <a:rPr lang="en-US" dirty="0"/>
              <a:t>=</a:t>
            </a:r>
            <a:r>
              <a:rPr lang="en-US" dirty="0" err="1"/>
              <a:t>lo.latest_order_date_customer</a:t>
            </a:r>
            <a:endParaRPr lang="en-US" dirty="0"/>
          </a:p>
        </p:txBody>
      </p:sp>
      <p:sp>
        <p:nvSpPr>
          <p:cNvPr id="3" name="Title 2">
            <a:extLst>
              <a:ext uri="{FF2B5EF4-FFF2-40B4-BE49-F238E27FC236}">
                <a16:creationId xmlns:a16="http://schemas.microsoft.com/office/drawing/2014/main" id="{3AD47F6A-7B43-4E9D-9A67-70BBF1337D49}"/>
              </a:ext>
            </a:extLst>
          </p:cNvPr>
          <p:cNvSpPr>
            <a:spLocks noGrp="1"/>
          </p:cNvSpPr>
          <p:nvPr>
            <p:ph type="title"/>
          </p:nvPr>
        </p:nvSpPr>
        <p:spPr/>
        <p:txBody>
          <a:bodyPr/>
          <a:lstStyle/>
          <a:p>
            <a:r>
              <a:rPr lang="en-US" dirty="0"/>
              <a:t>Query Outputs used in Joins</a:t>
            </a:r>
          </a:p>
        </p:txBody>
      </p:sp>
    </p:spTree>
    <p:extLst>
      <p:ext uri="{BB962C8B-B14F-4D97-AF65-F5344CB8AC3E}">
        <p14:creationId xmlns:p14="http://schemas.microsoft.com/office/powerpoint/2010/main" val="489372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602607-7A32-4768-B2A4-F62545905D69}"/>
              </a:ext>
            </a:extLst>
          </p:cNvPr>
          <p:cNvSpPr>
            <a:spLocks noGrp="1"/>
          </p:cNvSpPr>
          <p:nvPr>
            <p:ph idx="1"/>
          </p:nvPr>
        </p:nvSpPr>
        <p:spPr/>
        <p:txBody>
          <a:bodyPr/>
          <a:lstStyle/>
          <a:p>
            <a:r>
              <a:rPr lang="en-US" dirty="0"/>
              <a:t>If you don’t have R and/or RStudio on your computer, here’s a great resource: https://www.stat.colostate.edu/~jah/talks_public_html/isec2020/installRStudio.html</a:t>
            </a:r>
          </a:p>
          <a:p>
            <a:r>
              <a:rPr lang="en-US" dirty="0"/>
              <a:t>Once in RStudio, try:</a:t>
            </a:r>
          </a:p>
          <a:p>
            <a:endParaRPr lang="en-US" dirty="0"/>
          </a:p>
          <a:p>
            <a:pPr marL="0" indent="0">
              <a:buNone/>
            </a:pPr>
            <a:br>
              <a:rPr lang="en-US" dirty="0"/>
            </a:br>
            <a:br>
              <a:rPr lang="en-US" dirty="0"/>
            </a:br>
            <a:endParaRPr lang="en-US" dirty="0"/>
          </a:p>
        </p:txBody>
      </p:sp>
      <p:sp>
        <p:nvSpPr>
          <p:cNvPr id="3" name="Title 2">
            <a:extLst>
              <a:ext uri="{FF2B5EF4-FFF2-40B4-BE49-F238E27FC236}">
                <a16:creationId xmlns:a16="http://schemas.microsoft.com/office/drawing/2014/main" id="{3BB0EBB5-0E69-41F2-A014-9638F7D37EF8}"/>
              </a:ext>
            </a:extLst>
          </p:cNvPr>
          <p:cNvSpPr>
            <a:spLocks noGrp="1"/>
          </p:cNvSpPr>
          <p:nvPr>
            <p:ph type="title"/>
          </p:nvPr>
        </p:nvSpPr>
        <p:spPr/>
        <p:txBody>
          <a:bodyPr/>
          <a:lstStyle/>
          <a:p>
            <a:r>
              <a:rPr lang="en-US" dirty="0"/>
              <a:t>SQLite in R</a:t>
            </a:r>
          </a:p>
        </p:txBody>
      </p:sp>
      <p:pic>
        <p:nvPicPr>
          <p:cNvPr id="5" name="Picture 4">
            <a:extLst>
              <a:ext uri="{FF2B5EF4-FFF2-40B4-BE49-F238E27FC236}">
                <a16:creationId xmlns:a16="http://schemas.microsoft.com/office/drawing/2014/main" id="{1C2A4125-ACA3-4946-944C-9930221CC9E9}"/>
              </a:ext>
            </a:extLst>
          </p:cNvPr>
          <p:cNvPicPr>
            <a:picLocks noChangeAspect="1"/>
          </p:cNvPicPr>
          <p:nvPr/>
        </p:nvPicPr>
        <p:blipFill>
          <a:blip r:embed="rId2"/>
          <a:stretch>
            <a:fillRect/>
          </a:stretch>
        </p:blipFill>
        <p:spPr>
          <a:xfrm>
            <a:off x="1097280" y="3429000"/>
            <a:ext cx="6853909" cy="2384938"/>
          </a:xfrm>
          <a:prstGeom prst="rect">
            <a:avLst/>
          </a:prstGeom>
        </p:spPr>
      </p:pic>
    </p:spTree>
    <p:extLst>
      <p:ext uri="{BB962C8B-B14F-4D97-AF65-F5344CB8AC3E}">
        <p14:creationId xmlns:p14="http://schemas.microsoft.com/office/powerpoint/2010/main" val="55182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FC6474-56B0-48E5-BC67-A0402A4CD417}"/>
              </a:ext>
            </a:extLst>
          </p:cNvPr>
          <p:cNvSpPr>
            <a:spLocks noGrp="1"/>
          </p:cNvSpPr>
          <p:nvPr>
            <p:ph idx="1"/>
          </p:nvPr>
        </p:nvSpPr>
        <p:spPr/>
        <p:txBody>
          <a:bodyPr>
            <a:normAutofit fontScale="47500" lnSpcReduction="20000"/>
          </a:bodyPr>
          <a:lstStyle/>
          <a:p>
            <a:r>
              <a:rPr lang="en-US" dirty="0"/>
              <a:t>##install packages</a:t>
            </a:r>
          </a:p>
          <a:p>
            <a:r>
              <a:rPr lang="en-US" dirty="0" err="1"/>
              <a:t>install.packages</a:t>
            </a:r>
            <a:r>
              <a:rPr lang="en-US" dirty="0"/>
              <a:t>("</a:t>
            </a:r>
            <a:r>
              <a:rPr lang="en-US" dirty="0" err="1"/>
              <a:t>sqldf</a:t>
            </a:r>
            <a:r>
              <a:rPr lang="en-US" dirty="0"/>
              <a:t>")</a:t>
            </a:r>
          </a:p>
          <a:p>
            <a:r>
              <a:rPr lang="en-US" dirty="0" err="1"/>
              <a:t>install.packages</a:t>
            </a:r>
            <a:r>
              <a:rPr lang="en-US" dirty="0"/>
              <a:t>("</a:t>
            </a:r>
            <a:r>
              <a:rPr lang="en-US" dirty="0" err="1"/>
              <a:t>dplyr</a:t>
            </a:r>
            <a:r>
              <a:rPr lang="en-US" dirty="0"/>
              <a:t>")</a:t>
            </a:r>
          </a:p>
          <a:p>
            <a:r>
              <a:rPr lang="en-US" dirty="0" err="1"/>
              <a:t>install.packages</a:t>
            </a:r>
            <a:r>
              <a:rPr lang="en-US" dirty="0"/>
              <a:t>("remotes")</a:t>
            </a:r>
          </a:p>
          <a:p>
            <a:r>
              <a:rPr lang="en-US" dirty="0"/>
              <a:t>remotes::</a:t>
            </a:r>
            <a:r>
              <a:rPr lang="en-US" dirty="0" err="1"/>
              <a:t>install_github</a:t>
            </a:r>
            <a:r>
              <a:rPr lang="en-US" dirty="0"/>
              <a:t>("kuhnrl30/Northwind")</a:t>
            </a:r>
          </a:p>
          <a:p>
            <a:r>
              <a:rPr lang="en-US" dirty="0"/>
              <a:t>##load those packages</a:t>
            </a:r>
          </a:p>
          <a:p>
            <a:r>
              <a:rPr lang="en-US" dirty="0"/>
              <a:t>library(</a:t>
            </a:r>
            <a:r>
              <a:rPr lang="en-US" dirty="0" err="1"/>
              <a:t>dplyr</a:t>
            </a:r>
            <a:r>
              <a:rPr lang="en-US" dirty="0"/>
              <a:t>)</a:t>
            </a:r>
          </a:p>
          <a:p>
            <a:r>
              <a:rPr lang="en-US" dirty="0"/>
              <a:t>library(</a:t>
            </a:r>
            <a:r>
              <a:rPr lang="en-US" dirty="0" err="1"/>
              <a:t>sqldf</a:t>
            </a:r>
            <a:r>
              <a:rPr lang="en-US" dirty="0"/>
              <a:t>)</a:t>
            </a:r>
          </a:p>
          <a:p>
            <a:r>
              <a:rPr lang="en-US" dirty="0"/>
              <a:t>library(Northwind)</a:t>
            </a:r>
          </a:p>
          <a:p>
            <a:r>
              <a:rPr lang="en-US" dirty="0"/>
              <a:t>##Pull the Northwind </a:t>
            </a:r>
            <a:r>
              <a:rPr lang="en-US" dirty="0" err="1"/>
              <a:t>db</a:t>
            </a:r>
            <a:endParaRPr lang="en-US" dirty="0"/>
          </a:p>
          <a:p>
            <a:r>
              <a:rPr lang="en-US" dirty="0"/>
              <a:t>data(Northwind)</a:t>
            </a:r>
          </a:p>
          <a:p>
            <a:r>
              <a:rPr lang="en-US" dirty="0"/>
              <a:t>##play with it a little-- View the Products table, then do a small query on that data</a:t>
            </a:r>
          </a:p>
          <a:p>
            <a:r>
              <a:rPr lang="en-US" dirty="0"/>
              <a:t>View(Products)</a:t>
            </a:r>
          </a:p>
          <a:p>
            <a:r>
              <a:rPr lang="en-US" dirty="0" err="1"/>
              <a:t>fiveProducts</a:t>
            </a:r>
            <a:r>
              <a:rPr lang="en-US" dirty="0"/>
              <a:t>&lt;-</a:t>
            </a:r>
            <a:r>
              <a:rPr lang="en-US" dirty="0" err="1"/>
              <a:t>sqldf</a:t>
            </a:r>
            <a:r>
              <a:rPr lang="en-US" dirty="0"/>
              <a:t>("select * from Products LIMIT 5")</a:t>
            </a:r>
          </a:p>
        </p:txBody>
      </p:sp>
      <p:sp>
        <p:nvSpPr>
          <p:cNvPr id="3" name="Title 2">
            <a:extLst>
              <a:ext uri="{FF2B5EF4-FFF2-40B4-BE49-F238E27FC236}">
                <a16:creationId xmlns:a16="http://schemas.microsoft.com/office/drawing/2014/main" id="{2004259A-27DD-4DBC-A062-36696714A683}"/>
              </a:ext>
            </a:extLst>
          </p:cNvPr>
          <p:cNvSpPr>
            <a:spLocks noGrp="1"/>
          </p:cNvSpPr>
          <p:nvPr>
            <p:ph type="title"/>
          </p:nvPr>
        </p:nvSpPr>
        <p:spPr/>
        <p:txBody>
          <a:bodyPr/>
          <a:lstStyle/>
          <a:p>
            <a:r>
              <a:rPr lang="en-US" dirty="0"/>
              <a:t>R Text</a:t>
            </a:r>
          </a:p>
        </p:txBody>
      </p:sp>
    </p:spTree>
    <p:extLst>
      <p:ext uri="{BB962C8B-B14F-4D97-AF65-F5344CB8AC3E}">
        <p14:creationId xmlns:p14="http://schemas.microsoft.com/office/powerpoint/2010/main" val="2637823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773B9C-4C5D-4BF8-BAEA-9D8F5951A140}"/>
              </a:ext>
            </a:extLst>
          </p:cNvPr>
          <p:cNvPicPr>
            <a:picLocks noGrp="1" noChangeAspect="1"/>
          </p:cNvPicPr>
          <p:nvPr>
            <p:ph idx="1"/>
          </p:nvPr>
        </p:nvPicPr>
        <p:blipFill>
          <a:blip r:embed="rId2"/>
          <a:stretch>
            <a:fillRect/>
          </a:stretch>
        </p:blipFill>
        <p:spPr>
          <a:xfrm>
            <a:off x="1066800" y="2807314"/>
            <a:ext cx="10058400" cy="2704631"/>
          </a:xfrm>
        </p:spPr>
      </p:pic>
      <p:sp>
        <p:nvSpPr>
          <p:cNvPr id="3" name="Title 2">
            <a:extLst>
              <a:ext uri="{FF2B5EF4-FFF2-40B4-BE49-F238E27FC236}">
                <a16:creationId xmlns:a16="http://schemas.microsoft.com/office/drawing/2014/main" id="{E6196DDB-2B8F-4B63-AE65-853379592C76}"/>
              </a:ext>
            </a:extLst>
          </p:cNvPr>
          <p:cNvSpPr>
            <a:spLocks noGrp="1"/>
          </p:cNvSpPr>
          <p:nvPr>
            <p:ph type="title"/>
          </p:nvPr>
        </p:nvSpPr>
        <p:spPr/>
        <p:txBody>
          <a:bodyPr/>
          <a:lstStyle/>
          <a:p>
            <a:r>
              <a:rPr lang="en-US" dirty="0"/>
              <a:t>R Outcomes:</a:t>
            </a:r>
          </a:p>
        </p:txBody>
      </p:sp>
      <p:sp>
        <p:nvSpPr>
          <p:cNvPr id="4" name="Content Placeholder 1">
            <a:extLst>
              <a:ext uri="{FF2B5EF4-FFF2-40B4-BE49-F238E27FC236}">
                <a16:creationId xmlns:a16="http://schemas.microsoft.com/office/drawing/2014/main" id="{90D8CE13-36C4-4137-9748-5B7C829D9DD7}"/>
              </a:ext>
            </a:extLst>
          </p:cNvPr>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t>fiveProducts</a:t>
            </a:r>
            <a:r>
              <a:rPr lang="en-US" dirty="0"/>
              <a:t>&lt;-</a:t>
            </a:r>
            <a:r>
              <a:rPr lang="en-US" dirty="0" err="1"/>
              <a:t>sqldf</a:t>
            </a:r>
            <a:r>
              <a:rPr lang="en-US" dirty="0"/>
              <a:t>("select * from Products LIMIT 5")</a:t>
            </a:r>
          </a:p>
          <a:p>
            <a:r>
              <a:rPr lang="en-US" dirty="0"/>
              <a:t>View(</a:t>
            </a:r>
            <a:r>
              <a:rPr lang="en-US" dirty="0" err="1"/>
              <a:t>fiveProducts</a:t>
            </a:r>
            <a:r>
              <a:rPr lang="en-US" dirty="0"/>
              <a:t>)</a:t>
            </a:r>
          </a:p>
        </p:txBody>
      </p:sp>
    </p:spTree>
    <p:extLst>
      <p:ext uri="{BB962C8B-B14F-4D97-AF65-F5344CB8AC3E}">
        <p14:creationId xmlns:p14="http://schemas.microsoft.com/office/powerpoint/2010/main" val="4127896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FC6474-56B0-48E5-BC67-A0402A4CD417}"/>
              </a:ext>
            </a:extLst>
          </p:cNvPr>
          <p:cNvSpPr>
            <a:spLocks noGrp="1"/>
          </p:cNvSpPr>
          <p:nvPr>
            <p:ph idx="1"/>
          </p:nvPr>
        </p:nvSpPr>
        <p:spPr/>
        <p:txBody>
          <a:bodyPr/>
          <a:lstStyle/>
          <a:p>
            <a:r>
              <a:rPr lang="en-US" dirty="0"/>
              <a:t>All together: Provide total quantity, total sum of ordered stuff (with applied discounts) per customer, showing also amounts per category + showing flag if customer has both anything for particular category</a:t>
            </a:r>
          </a:p>
          <a:p>
            <a:r>
              <a:rPr lang="en-US" dirty="0"/>
              <a:t>If time or as homework:</a:t>
            </a:r>
          </a:p>
          <a:p>
            <a:pPr marL="457200" indent="-457200">
              <a:buFont typeface="+mj-lt"/>
              <a:buAutoNum type="arabicPeriod"/>
            </a:pPr>
            <a:r>
              <a:rPr lang="en-US" dirty="0"/>
              <a:t>List all Suppliers with all Products (ID, Name) they offer</a:t>
            </a:r>
          </a:p>
          <a:p>
            <a:pPr marL="457200" indent="-457200">
              <a:buFont typeface="+mj-lt"/>
              <a:buAutoNum type="arabicPeriod"/>
            </a:pPr>
            <a:r>
              <a:rPr lang="en-US" dirty="0"/>
              <a:t>Number of Orders by Customer Country and Year</a:t>
            </a:r>
          </a:p>
          <a:p>
            <a:pPr marL="457200" indent="-457200">
              <a:buFont typeface="+mj-lt"/>
              <a:buAutoNum type="arabicPeriod"/>
            </a:pPr>
            <a:r>
              <a:rPr lang="en-US" dirty="0"/>
              <a:t>Count of how many employees are associated with no orders, one order, or more than one order</a:t>
            </a:r>
          </a:p>
          <a:p>
            <a:endParaRPr lang="en-US" dirty="0"/>
          </a:p>
        </p:txBody>
      </p:sp>
      <p:sp>
        <p:nvSpPr>
          <p:cNvPr id="3" name="Title 2">
            <a:extLst>
              <a:ext uri="{FF2B5EF4-FFF2-40B4-BE49-F238E27FC236}">
                <a16:creationId xmlns:a16="http://schemas.microsoft.com/office/drawing/2014/main" id="{2004259A-27DD-4DBC-A062-36696714A683}"/>
              </a:ext>
            </a:extLst>
          </p:cNvPr>
          <p:cNvSpPr>
            <a:spLocks noGrp="1"/>
          </p:cNvSpPr>
          <p:nvPr>
            <p:ph type="title"/>
          </p:nvPr>
        </p:nvSpPr>
        <p:spPr/>
        <p:txBody>
          <a:bodyPr/>
          <a:lstStyle/>
          <a:p>
            <a:r>
              <a:rPr lang="en-US" dirty="0"/>
              <a:t>Practice</a:t>
            </a:r>
          </a:p>
        </p:txBody>
      </p:sp>
    </p:spTree>
    <p:extLst>
      <p:ext uri="{BB962C8B-B14F-4D97-AF65-F5344CB8AC3E}">
        <p14:creationId xmlns:p14="http://schemas.microsoft.com/office/powerpoint/2010/main" val="181128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42DF-5A9F-4645-BF71-ACA64FC3612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3FC463B-1E81-4D81-92EB-B0CFD634A034}"/>
              </a:ext>
            </a:extLst>
          </p:cNvPr>
          <p:cNvSpPr>
            <a:spLocks noGrp="1"/>
          </p:cNvSpPr>
          <p:nvPr>
            <p:ph idx="1"/>
          </p:nvPr>
        </p:nvSpPr>
        <p:spPr>
          <a:xfrm>
            <a:off x="1097279" y="1881594"/>
            <a:ext cx="6764767" cy="4079938"/>
          </a:xfrm>
        </p:spPr>
        <p:txBody>
          <a:bodyPr>
            <a:normAutofit/>
          </a:bodyPr>
          <a:lstStyle/>
          <a:p>
            <a:r>
              <a:rPr lang="en-US" dirty="0"/>
              <a:t>Week 3: </a:t>
            </a:r>
          </a:p>
          <a:p>
            <a:pPr lvl="1"/>
            <a:r>
              <a:rPr lang="en-US" dirty="0"/>
              <a:t>Review of homework</a:t>
            </a:r>
          </a:p>
          <a:p>
            <a:pPr lvl="1"/>
            <a:r>
              <a:rPr lang="en-US" dirty="0"/>
              <a:t>Aliasing and Casting</a:t>
            </a:r>
          </a:p>
          <a:p>
            <a:pPr lvl="1"/>
            <a:r>
              <a:rPr lang="en-US" dirty="0"/>
              <a:t>Joining Tables in SQL</a:t>
            </a:r>
          </a:p>
          <a:p>
            <a:pPr lvl="2"/>
            <a:r>
              <a:rPr lang="en-US" dirty="0"/>
              <a:t>Merges</a:t>
            </a:r>
          </a:p>
          <a:p>
            <a:pPr lvl="2"/>
            <a:r>
              <a:rPr lang="en-US" dirty="0"/>
              <a:t>Inner Joins</a:t>
            </a:r>
          </a:p>
          <a:p>
            <a:pPr lvl="2"/>
            <a:r>
              <a:rPr lang="en-US" dirty="0"/>
              <a:t>Left Joins</a:t>
            </a:r>
          </a:p>
          <a:p>
            <a:pPr lvl="2"/>
            <a:r>
              <a:rPr lang="en-US" dirty="0"/>
              <a:t>Right Joins</a:t>
            </a:r>
          </a:p>
          <a:p>
            <a:pPr lvl="2"/>
            <a:r>
              <a:rPr lang="en-US" dirty="0"/>
              <a:t>Full Joins</a:t>
            </a:r>
          </a:p>
          <a:p>
            <a:pPr lvl="2"/>
            <a:r>
              <a:rPr lang="en-US" dirty="0"/>
              <a:t>Self Joins</a:t>
            </a:r>
          </a:p>
          <a:p>
            <a:pPr lvl="1"/>
            <a:r>
              <a:rPr lang="en-US" dirty="0"/>
              <a:t>Nested Queries</a:t>
            </a:r>
          </a:p>
          <a:p>
            <a:pPr lvl="1"/>
            <a:r>
              <a:rPr lang="en-US" dirty="0"/>
              <a:t>SQL in R </a:t>
            </a:r>
          </a:p>
          <a:p>
            <a:pPr lvl="1"/>
            <a:r>
              <a:rPr lang="en-US" dirty="0"/>
              <a:t>Practice</a:t>
            </a:r>
          </a:p>
        </p:txBody>
      </p:sp>
    </p:spTree>
    <p:extLst>
      <p:ext uri="{BB962C8B-B14F-4D97-AF65-F5344CB8AC3E}">
        <p14:creationId xmlns:p14="http://schemas.microsoft.com/office/powerpoint/2010/main" val="317893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BA0AAA-6B73-4375-A6C1-5E786E8B99D4}"/>
              </a:ext>
            </a:extLst>
          </p:cNvPr>
          <p:cNvSpPr>
            <a:spLocks noGrp="1"/>
          </p:cNvSpPr>
          <p:nvPr>
            <p:ph idx="1"/>
          </p:nvPr>
        </p:nvSpPr>
        <p:spPr/>
        <p:txBody>
          <a:bodyPr/>
          <a:lstStyle/>
          <a:p>
            <a:pPr lvl="1"/>
            <a:r>
              <a:rPr lang="en-US" dirty="0"/>
              <a:t>[Book] </a:t>
            </a:r>
            <a:r>
              <a:rPr lang="en-US" dirty="0" err="1"/>
              <a:t>H.Garcia</a:t>
            </a:r>
            <a:r>
              <a:rPr lang="en-US" dirty="0"/>
              <a:t>-Molina, </a:t>
            </a:r>
            <a:r>
              <a:rPr lang="en-US" dirty="0" err="1"/>
              <a:t>J.Ullman</a:t>
            </a:r>
            <a:r>
              <a:rPr lang="en-US" dirty="0"/>
              <a:t>, and </a:t>
            </a:r>
            <a:r>
              <a:rPr lang="en-US" dirty="0" err="1"/>
              <a:t>J.Widom</a:t>
            </a:r>
            <a:r>
              <a:rPr lang="en-US" dirty="0"/>
              <a:t>, “Database Systems: The Complete Book”, 2</a:t>
            </a:r>
            <a:r>
              <a:rPr lang="en-US" baseline="30000" dirty="0"/>
              <a:t>nd</a:t>
            </a:r>
            <a:r>
              <a:rPr lang="en-US" dirty="0"/>
              <a:t> Edition, Pearson, 2008.</a:t>
            </a:r>
          </a:p>
          <a:p>
            <a:pPr marL="475488" lvl="2">
              <a:buNone/>
            </a:pPr>
            <a:r>
              <a:rPr lang="en-US" dirty="0"/>
              <a:t>	First two chapters available: </a:t>
            </a:r>
            <a:r>
              <a:rPr lang="en-US" dirty="0">
                <a:hlinkClick r:id="rId2"/>
              </a:rPr>
              <a:t>http://infolab.stanford.edu/~ullman/dscb.html</a:t>
            </a:r>
            <a:endParaRPr lang="en-US" dirty="0"/>
          </a:p>
          <a:p>
            <a:pPr lvl="1"/>
            <a:r>
              <a:rPr lang="en-US" dirty="0"/>
              <a:t>[</a:t>
            </a:r>
            <a:r>
              <a:rPr lang="en-US" dirty="0" err="1"/>
              <a:t>SQLiteonline</a:t>
            </a:r>
            <a:r>
              <a:rPr lang="en-US" dirty="0"/>
              <a:t>] </a:t>
            </a:r>
            <a:r>
              <a:rPr lang="en-US" dirty="0">
                <a:hlinkClick r:id="rId3"/>
              </a:rPr>
              <a:t>https://sqliteonline.com/#urldb=https://raw.githubusercontent.com/jpwhite3/northwind-SQLite3/master/dist/northwind.db</a:t>
            </a:r>
            <a:endParaRPr lang="en-US" dirty="0"/>
          </a:p>
          <a:p>
            <a:pPr lvl="1"/>
            <a:r>
              <a:rPr lang="en-US" dirty="0"/>
              <a:t>[Wiki] </a:t>
            </a:r>
            <a:r>
              <a:rPr lang="en-US" dirty="0">
                <a:hlinkClick r:id="rId4"/>
              </a:rPr>
              <a:t>https://en.wikiversity.org/wiki/Database_Examples/Northwind</a:t>
            </a:r>
            <a:endParaRPr lang="en-US" dirty="0"/>
          </a:p>
          <a:p>
            <a:pPr lvl="1"/>
            <a:r>
              <a:rPr lang="en-US" dirty="0"/>
              <a:t>[Time math] </a:t>
            </a:r>
            <a:r>
              <a:rPr lang="en-US" dirty="0">
                <a:hlinkClick r:id="rId5"/>
              </a:rPr>
              <a:t>https://www.sqlite.org/lang_datefunc.html</a:t>
            </a:r>
            <a:endParaRPr lang="en-US" dirty="0"/>
          </a:p>
          <a:p>
            <a:pPr lvl="1"/>
            <a:r>
              <a:rPr lang="en-US" dirty="0"/>
              <a:t>[Get R ] </a:t>
            </a:r>
            <a:r>
              <a:rPr lang="en-US" dirty="0">
                <a:hlinkClick r:id="rId6"/>
              </a:rPr>
              <a:t>https://www.stat.colostate.edu/~jah/talks_public_html/isec2020/installRStudio.html</a:t>
            </a:r>
            <a:endParaRPr lang="en-US" dirty="0"/>
          </a:p>
          <a:p>
            <a:pPr lvl="1"/>
            <a:endParaRPr lang="en-US" dirty="0"/>
          </a:p>
          <a:p>
            <a:pPr lvl="1"/>
            <a:endParaRPr lang="en-US" dirty="0"/>
          </a:p>
          <a:p>
            <a:pPr lvl="1"/>
            <a:endParaRPr lang="en-US" dirty="0"/>
          </a:p>
          <a:p>
            <a:pPr marL="201168" lvl="1" indent="0">
              <a:buNone/>
            </a:pPr>
            <a:endParaRPr lang="en-US" dirty="0"/>
          </a:p>
          <a:p>
            <a:pPr lvl="1"/>
            <a:endParaRPr lang="en-US" dirty="0"/>
          </a:p>
        </p:txBody>
      </p:sp>
      <p:sp>
        <p:nvSpPr>
          <p:cNvPr id="3" name="Title 2">
            <a:extLst>
              <a:ext uri="{FF2B5EF4-FFF2-40B4-BE49-F238E27FC236}">
                <a16:creationId xmlns:a16="http://schemas.microsoft.com/office/drawing/2014/main" id="{4178281E-482F-41B7-83FC-3C41F7826436}"/>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29021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F701-45F3-4928-AA75-22D7B760A8C9}"/>
              </a:ext>
            </a:extLst>
          </p:cNvPr>
          <p:cNvSpPr>
            <a:spLocks noGrp="1"/>
          </p:cNvSpPr>
          <p:nvPr>
            <p:ph type="title"/>
          </p:nvPr>
        </p:nvSpPr>
        <p:spPr/>
        <p:txBody>
          <a:bodyPr/>
          <a:lstStyle/>
          <a:p>
            <a:r>
              <a:rPr lang="en-US" dirty="0"/>
              <a:t>Northwind Database Model</a:t>
            </a:r>
          </a:p>
        </p:txBody>
      </p:sp>
      <p:pic>
        <p:nvPicPr>
          <p:cNvPr id="4" name="Content Placeholder 3">
            <a:extLst>
              <a:ext uri="{FF2B5EF4-FFF2-40B4-BE49-F238E27FC236}">
                <a16:creationId xmlns:a16="http://schemas.microsoft.com/office/drawing/2014/main" id="{8EB2C1D4-C0CA-487C-B581-E8768A8FCD34}"/>
              </a:ext>
            </a:extLst>
          </p:cNvPr>
          <p:cNvPicPr>
            <a:picLocks noGrp="1" noChangeAspect="1"/>
          </p:cNvPicPr>
          <p:nvPr>
            <p:ph idx="1"/>
          </p:nvPr>
        </p:nvPicPr>
        <p:blipFill>
          <a:blip r:embed="rId3"/>
          <a:stretch>
            <a:fillRect/>
          </a:stretch>
        </p:blipFill>
        <p:spPr>
          <a:xfrm>
            <a:off x="2838532" y="1846263"/>
            <a:ext cx="6575261" cy="4022725"/>
          </a:xfrm>
          <a:prstGeom prst="rect">
            <a:avLst/>
          </a:prstGeom>
        </p:spPr>
      </p:pic>
      <p:sp>
        <p:nvSpPr>
          <p:cNvPr id="5" name="TextBox 4">
            <a:extLst>
              <a:ext uri="{FF2B5EF4-FFF2-40B4-BE49-F238E27FC236}">
                <a16:creationId xmlns:a16="http://schemas.microsoft.com/office/drawing/2014/main" id="{2905BF38-3678-4901-839C-450766B5DE86}"/>
              </a:ext>
            </a:extLst>
          </p:cNvPr>
          <p:cNvSpPr txBox="1"/>
          <p:nvPr/>
        </p:nvSpPr>
        <p:spPr>
          <a:xfrm>
            <a:off x="10373846" y="5983237"/>
            <a:ext cx="1818154" cy="338554"/>
          </a:xfrm>
          <a:prstGeom prst="rect">
            <a:avLst/>
          </a:prstGeom>
          <a:noFill/>
        </p:spPr>
        <p:txBody>
          <a:bodyPr wrap="square" rtlCol="0">
            <a:spAutoFit/>
          </a:bodyPr>
          <a:lstStyle/>
          <a:p>
            <a:pPr algn="ctr"/>
            <a:r>
              <a:rPr lang="en-US" sz="1600" dirty="0">
                <a:solidFill>
                  <a:schemeClr val="bg2">
                    <a:lumMod val="75000"/>
                  </a:schemeClr>
                </a:solidFill>
              </a:rPr>
              <a:t>Source: [Wiki]</a:t>
            </a:r>
          </a:p>
        </p:txBody>
      </p:sp>
    </p:spTree>
    <p:extLst>
      <p:ext uri="{BB962C8B-B14F-4D97-AF65-F5344CB8AC3E}">
        <p14:creationId xmlns:p14="http://schemas.microsoft.com/office/powerpoint/2010/main" val="232171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19B0-CEDF-4FED-88F6-9987DB0E70E1}"/>
              </a:ext>
            </a:extLst>
          </p:cNvPr>
          <p:cNvSpPr>
            <a:spLocks noGrp="1"/>
          </p:cNvSpPr>
          <p:nvPr>
            <p:ph type="title"/>
          </p:nvPr>
        </p:nvSpPr>
        <p:spPr/>
        <p:txBody>
          <a:bodyPr/>
          <a:lstStyle/>
          <a:p>
            <a:r>
              <a:rPr lang="en-US" dirty="0"/>
              <a:t>Keywords and Functions for Week 2</a:t>
            </a:r>
          </a:p>
        </p:txBody>
      </p:sp>
      <p:sp>
        <p:nvSpPr>
          <p:cNvPr id="3" name="Content Placeholder 2">
            <a:extLst>
              <a:ext uri="{FF2B5EF4-FFF2-40B4-BE49-F238E27FC236}">
                <a16:creationId xmlns:a16="http://schemas.microsoft.com/office/drawing/2014/main" id="{7D535C2D-1766-4BA4-AAEF-80723885BA38}"/>
              </a:ext>
            </a:extLst>
          </p:cNvPr>
          <p:cNvSpPr>
            <a:spLocks noGrp="1"/>
          </p:cNvSpPr>
          <p:nvPr>
            <p:ph idx="1"/>
          </p:nvPr>
        </p:nvSpPr>
        <p:spPr/>
        <p:txBody>
          <a:bodyPr>
            <a:normAutofit/>
          </a:bodyPr>
          <a:lstStyle/>
          <a:p>
            <a:pPr marL="0" indent="0">
              <a:buNone/>
            </a:pPr>
            <a:r>
              <a:rPr lang="en-US" dirty="0"/>
              <a:t>Basic query: </a:t>
            </a:r>
            <a:r>
              <a:rPr lang="en-US" b="1" dirty="0">
                <a:solidFill>
                  <a:srgbClr val="00969F"/>
                </a:solidFill>
              </a:rPr>
              <a:t>SELECT</a:t>
            </a:r>
            <a:r>
              <a:rPr lang="en-US" dirty="0"/>
              <a:t>,</a:t>
            </a:r>
            <a:r>
              <a:rPr lang="en-US" b="1" dirty="0">
                <a:solidFill>
                  <a:srgbClr val="00969F"/>
                </a:solidFill>
              </a:rPr>
              <a:t> FROM</a:t>
            </a:r>
          </a:p>
          <a:p>
            <a:pPr marL="0" indent="0">
              <a:buNone/>
            </a:pPr>
            <a:r>
              <a:rPr lang="en-US" dirty="0"/>
              <a:t>Return N tuples from query: </a:t>
            </a:r>
            <a:r>
              <a:rPr lang="en-US" b="1" dirty="0">
                <a:solidFill>
                  <a:srgbClr val="00969F"/>
                </a:solidFill>
              </a:rPr>
              <a:t>LIMIT N</a:t>
            </a:r>
          </a:p>
          <a:p>
            <a:pPr marL="0" indent="0">
              <a:buNone/>
            </a:pPr>
            <a:r>
              <a:rPr lang="en-US" dirty="0"/>
              <a:t>Apply Filters: </a:t>
            </a:r>
            <a:r>
              <a:rPr lang="en-US" b="1" dirty="0">
                <a:solidFill>
                  <a:srgbClr val="00969F"/>
                </a:solidFill>
              </a:rPr>
              <a:t>WHERE</a:t>
            </a:r>
          </a:p>
          <a:p>
            <a:pPr marL="0" indent="0">
              <a:buNone/>
            </a:pPr>
            <a:r>
              <a:rPr lang="en-US" dirty="0"/>
              <a:t>Apply logic: </a:t>
            </a:r>
            <a:r>
              <a:rPr lang="en-US" b="1" dirty="0">
                <a:solidFill>
                  <a:srgbClr val="00969F"/>
                </a:solidFill>
              </a:rPr>
              <a:t>AND</a:t>
            </a:r>
            <a:r>
              <a:rPr lang="en-US" dirty="0"/>
              <a:t>, </a:t>
            </a:r>
            <a:r>
              <a:rPr lang="en-US" b="1" dirty="0">
                <a:solidFill>
                  <a:srgbClr val="00969F"/>
                </a:solidFill>
              </a:rPr>
              <a:t>OR</a:t>
            </a:r>
            <a:r>
              <a:rPr lang="en-US" dirty="0"/>
              <a:t>, </a:t>
            </a:r>
            <a:r>
              <a:rPr lang="en-US" b="1" dirty="0">
                <a:solidFill>
                  <a:srgbClr val="00969F"/>
                </a:solidFill>
              </a:rPr>
              <a:t>NOT</a:t>
            </a:r>
            <a:r>
              <a:rPr lang="en-US" dirty="0"/>
              <a:t>, </a:t>
            </a:r>
            <a:r>
              <a:rPr lang="en-US" b="1" dirty="0">
                <a:solidFill>
                  <a:srgbClr val="00969F"/>
                </a:solidFill>
              </a:rPr>
              <a:t>IN</a:t>
            </a:r>
            <a:r>
              <a:rPr lang="en-US" dirty="0"/>
              <a:t>, </a:t>
            </a:r>
            <a:r>
              <a:rPr lang="en-US" b="1" dirty="0">
                <a:solidFill>
                  <a:srgbClr val="00969F"/>
                </a:solidFill>
              </a:rPr>
              <a:t>LIKE</a:t>
            </a:r>
            <a:r>
              <a:rPr lang="en-US" dirty="0"/>
              <a:t> , </a:t>
            </a:r>
            <a:r>
              <a:rPr lang="en-US" b="1" dirty="0">
                <a:solidFill>
                  <a:srgbClr val="00969F"/>
                </a:solidFill>
              </a:rPr>
              <a:t>BETWEEN</a:t>
            </a:r>
          </a:p>
          <a:p>
            <a:pPr marL="0" indent="0">
              <a:buNone/>
            </a:pPr>
            <a:r>
              <a:rPr lang="en-US" dirty="0"/>
              <a:t>Apply logic by column: </a:t>
            </a:r>
            <a:r>
              <a:rPr lang="en-US" b="1" dirty="0">
                <a:solidFill>
                  <a:srgbClr val="00969F"/>
                </a:solidFill>
              </a:rPr>
              <a:t>CASE</a:t>
            </a:r>
            <a:r>
              <a:rPr lang="en-US" dirty="0"/>
              <a:t>,</a:t>
            </a:r>
            <a:r>
              <a:rPr lang="en-US" b="1" dirty="0">
                <a:solidFill>
                  <a:srgbClr val="00969F"/>
                </a:solidFill>
              </a:rPr>
              <a:t> WHEN</a:t>
            </a:r>
            <a:r>
              <a:rPr lang="en-US" dirty="0"/>
              <a:t>, </a:t>
            </a:r>
            <a:r>
              <a:rPr lang="en-US" b="1" dirty="0">
                <a:solidFill>
                  <a:srgbClr val="00969F"/>
                </a:solidFill>
              </a:rPr>
              <a:t>THEN</a:t>
            </a:r>
          </a:p>
          <a:p>
            <a:pPr marL="0" indent="0">
              <a:buNone/>
            </a:pPr>
            <a:r>
              <a:rPr lang="en-US" dirty="0"/>
              <a:t>Sort output: </a:t>
            </a:r>
            <a:r>
              <a:rPr lang="en-US" b="1" dirty="0">
                <a:solidFill>
                  <a:srgbClr val="00969F"/>
                </a:solidFill>
              </a:rPr>
              <a:t>ORDER BY(ASC/DESC)</a:t>
            </a:r>
          </a:p>
          <a:p>
            <a:pPr marL="0" indent="0">
              <a:buNone/>
            </a:pPr>
            <a:r>
              <a:rPr lang="en-US" dirty="0"/>
              <a:t>Aggregation functions: </a:t>
            </a:r>
            <a:r>
              <a:rPr lang="en-US" b="1" dirty="0">
                <a:solidFill>
                  <a:schemeClr val="accent1"/>
                </a:solidFill>
              </a:rPr>
              <a:t>SUM, AVG, COUNT</a:t>
            </a:r>
          </a:p>
          <a:p>
            <a:pPr marL="0" indent="0">
              <a:buNone/>
            </a:pPr>
            <a:r>
              <a:rPr lang="en-US" dirty="0"/>
              <a:t>Grouping: </a:t>
            </a:r>
            <a:r>
              <a:rPr lang="en-US" b="1" dirty="0">
                <a:solidFill>
                  <a:srgbClr val="00969F"/>
                </a:solidFill>
              </a:rPr>
              <a:t>GROUP BY</a:t>
            </a:r>
          </a:p>
          <a:p>
            <a:pPr marL="0" indent="0">
              <a:buNone/>
            </a:pPr>
            <a:r>
              <a:rPr lang="en-US" dirty="0"/>
              <a:t>Filter on aggregated expressions: </a:t>
            </a:r>
            <a:r>
              <a:rPr lang="en-US" b="1" dirty="0">
                <a:solidFill>
                  <a:srgbClr val="00969F"/>
                </a:solidFill>
              </a:rPr>
              <a:t>HAVING</a:t>
            </a:r>
          </a:p>
        </p:txBody>
      </p:sp>
    </p:spTree>
    <p:extLst>
      <p:ext uri="{BB962C8B-B14F-4D97-AF65-F5344CB8AC3E}">
        <p14:creationId xmlns:p14="http://schemas.microsoft.com/office/powerpoint/2010/main" val="108887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19B0-CEDF-4FED-88F6-9987DB0E70E1}"/>
              </a:ext>
            </a:extLst>
          </p:cNvPr>
          <p:cNvSpPr>
            <a:spLocks noGrp="1"/>
          </p:cNvSpPr>
          <p:nvPr>
            <p:ph type="title"/>
          </p:nvPr>
        </p:nvSpPr>
        <p:spPr/>
        <p:txBody>
          <a:bodyPr/>
          <a:lstStyle/>
          <a:p>
            <a:r>
              <a:rPr lang="en-US" dirty="0"/>
              <a:t>Keywords and Functions for Week 3</a:t>
            </a:r>
          </a:p>
        </p:txBody>
      </p:sp>
      <p:sp>
        <p:nvSpPr>
          <p:cNvPr id="3" name="Content Placeholder 2">
            <a:extLst>
              <a:ext uri="{FF2B5EF4-FFF2-40B4-BE49-F238E27FC236}">
                <a16:creationId xmlns:a16="http://schemas.microsoft.com/office/drawing/2014/main" id="{7D535C2D-1766-4BA4-AAEF-80723885BA38}"/>
              </a:ext>
            </a:extLst>
          </p:cNvPr>
          <p:cNvSpPr>
            <a:spLocks noGrp="1"/>
          </p:cNvSpPr>
          <p:nvPr>
            <p:ph idx="1"/>
          </p:nvPr>
        </p:nvSpPr>
        <p:spPr/>
        <p:txBody>
          <a:bodyPr>
            <a:normAutofit/>
          </a:bodyPr>
          <a:lstStyle/>
          <a:p>
            <a:pPr marL="0" indent="0">
              <a:buNone/>
            </a:pPr>
            <a:r>
              <a:rPr lang="en-US" dirty="0"/>
              <a:t>Uniqueness function: </a:t>
            </a:r>
            <a:r>
              <a:rPr lang="en-US" b="1" dirty="0">
                <a:solidFill>
                  <a:schemeClr val="accent1"/>
                </a:solidFill>
              </a:rPr>
              <a:t>DISTINCT</a:t>
            </a:r>
          </a:p>
          <a:p>
            <a:pPr marL="0" indent="0">
              <a:buNone/>
            </a:pPr>
            <a:r>
              <a:rPr lang="en-US" dirty="0"/>
              <a:t>Aliasing: </a:t>
            </a:r>
            <a:r>
              <a:rPr lang="en-US" b="1" dirty="0">
                <a:solidFill>
                  <a:srgbClr val="00969F"/>
                </a:solidFill>
              </a:rPr>
              <a:t>AS</a:t>
            </a:r>
          </a:p>
          <a:p>
            <a:pPr marL="0" indent="0">
              <a:buNone/>
            </a:pPr>
            <a:r>
              <a:rPr lang="en-US" dirty="0"/>
              <a:t>Casting: </a:t>
            </a:r>
            <a:r>
              <a:rPr lang="en-US" b="1" dirty="0">
                <a:solidFill>
                  <a:srgbClr val="00969F"/>
                </a:solidFill>
              </a:rPr>
              <a:t>CAST</a:t>
            </a:r>
          </a:p>
          <a:p>
            <a:pPr marL="0" indent="0">
              <a:buNone/>
            </a:pPr>
            <a:r>
              <a:rPr lang="en-US" dirty="0"/>
              <a:t>JOINs: </a:t>
            </a:r>
            <a:r>
              <a:rPr lang="en-US" b="1" dirty="0">
                <a:solidFill>
                  <a:srgbClr val="00969F"/>
                </a:solidFill>
              </a:rPr>
              <a:t>INNER</a:t>
            </a:r>
            <a:r>
              <a:rPr lang="en-US" dirty="0"/>
              <a:t>,</a:t>
            </a:r>
            <a:r>
              <a:rPr lang="en-US" b="1" dirty="0">
                <a:solidFill>
                  <a:srgbClr val="00969F"/>
                </a:solidFill>
              </a:rPr>
              <a:t> LEFT</a:t>
            </a:r>
            <a:r>
              <a:rPr lang="en-US" dirty="0"/>
              <a:t>,</a:t>
            </a:r>
            <a:r>
              <a:rPr lang="en-US" b="1" dirty="0">
                <a:solidFill>
                  <a:srgbClr val="00969F"/>
                </a:solidFill>
              </a:rPr>
              <a:t> RIGHT</a:t>
            </a:r>
            <a:r>
              <a:rPr lang="en-US" dirty="0"/>
              <a:t>,</a:t>
            </a:r>
            <a:r>
              <a:rPr lang="en-US" b="1" dirty="0">
                <a:solidFill>
                  <a:srgbClr val="00969F"/>
                </a:solidFill>
              </a:rPr>
              <a:t> FULL</a:t>
            </a:r>
            <a:r>
              <a:rPr lang="en-US" dirty="0"/>
              <a:t>,</a:t>
            </a:r>
            <a:r>
              <a:rPr lang="en-US" b="1" dirty="0">
                <a:solidFill>
                  <a:srgbClr val="00969F"/>
                </a:solidFill>
              </a:rPr>
              <a:t> JOIN</a:t>
            </a:r>
          </a:p>
          <a:p>
            <a:pPr marL="0" indent="0">
              <a:buNone/>
            </a:pPr>
            <a:r>
              <a:rPr lang="en-US" dirty="0"/>
              <a:t>Time math function: </a:t>
            </a:r>
            <a:r>
              <a:rPr lang="en-US" b="1" dirty="0">
                <a:solidFill>
                  <a:schemeClr val="accent1"/>
                </a:solidFill>
              </a:rPr>
              <a:t>STRFTIME </a:t>
            </a:r>
            <a:r>
              <a:rPr lang="en-US" dirty="0"/>
              <a:t>(more here: https://www.sqlite.org/lang_datefunc.html)</a:t>
            </a:r>
            <a:endParaRPr lang="en-US" b="1" dirty="0">
              <a:solidFill>
                <a:schemeClr val="accent1"/>
              </a:solidFill>
            </a:endParaRPr>
          </a:p>
          <a:p>
            <a:pPr marL="0" indent="0">
              <a:buNone/>
            </a:pPr>
            <a:endParaRPr lang="en-US" b="1" dirty="0">
              <a:solidFill>
                <a:srgbClr val="00969F"/>
              </a:solidFill>
            </a:endParaRPr>
          </a:p>
          <a:p>
            <a:pPr marL="0" indent="0">
              <a:buNone/>
            </a:pPr>
            <a:endParaRPr lang="en-US" b="1" dirty="0">
              <a:solidFill>
                <a:srgbClr val="00969F"/>
              </a:solidFill>
            </a:endParaRPr>
          </a:p>
          <a:p>
            <a:pPr marL="0" indent="0">
              <a:buNone/>
            </a:pPr>
            <a:endParaRPr lang="en-US" b="1" dirty="0">
              <a:solidFill>
                <a:srgbClr val="00969F"/>
              </a:solidFill>
            </a:endParaRPr>
          </a:p>
          <a:p>
            <a:pPr marL="0" indent="0">
              <a:buNone/>
            </a:pPr>
            <a:endParaRPr lang="en-US" b="1" dirty="0">
              <a:solidFill>
                <a:srgbClr val="00969F"/>
              </a:solidFill>
            </a:endParaRPr>
          </a:p>
        </p:txBody>
      </p:sp>
    </p:spTree>
    <p:extLst>
      <p:ext uri="{BB962C8B-B14F-4D97-AF65-F5344CB8AC3E}">
        <p14:creationId xmlns:p14="http://schemas.microsoft.com/office/powerpoint/2010/main" val="2956247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A8AAF9-9FC2-4918-9D3D-88B57C679D51}"/>
              </a:ext>
            </a:extLst>
          </p:cNvPr>
          <p:cNvSpPr>
            <a:spLocks noGrp="1"/>
          </p:cNvSpPr>
          <p:nvPr>
            <p:ph idx="1"/>
          </p:nvPr>
        </p:nvSpPr>
        <p:spPr/>
        <p:txBody>
          <a:bodyPr>
            <a:normAutofit/>
          </a:bodyPr>
          <a:lstStyle/>
          <a:p>
            <a:pPr marL="457200" indent="-457200">
              <a:buFont typeface="+mj-lt"/>
              <a:buAutoNum type="arabicPeriod"/>
            </a:pPr>
            <a:r>
              <a:rPr lang="en-US" dirty="0"/>
              <a:t>Write a query to get Product name and quantity per unit.</a:t>
            </a:r>
          </a:p>
          <a:p>
            <a:pPr marL="457200" indent="-457200">
              <a:buFont typeface="+mj-lt"/>
              <a:buAutoNum type="arabicPeriod"/>
            </a:pPr>
            <a:r>
              <a:rPr lang="en-US" dirty="0"/>
              <a:t>Write a query to get current Product list (Product ID and name).</a:t>
            </a:r>
          </a:p>
          <a:p>
            <a:pPr marL="457200" indent="-457200">
              <a:buFont typeface="+mj-lt"/>
              <a:buAutoNum type="arabicPeriod"/>
            </a:pPr>
            <a:r>
              <a:rPr lang="en-US" dirty="0"/>
              <a:t>Write a query to get discontinued Product list (Product ID and name).</a:t>
            </a:r>
          </a:p>
          <a:p>
            <a:pPr marL="457200" indent="-457200">
              <a:buFont typeface="+mj-lt"/>
              <a:buAutoNum type="arabicPeriod"/>
            </a:pPr>
            <a:r>
              <a:rPr lang="en-US" dirty="0"/>
              <a:t>Write a query to get Product list (name and unit price) by most expense.</a:t>
            </a:r>
          </a:p>
          <a:p>
            <a:pPr marL="457200" indent="-457200">
              <a:buFont typeface="+mj-lt"/>
              <a:buAutoNum type="arabicPeriod"/>
            </a:pPr>
            <a:r>
              <a:rPr lang="en-US" dirty="0"/>
              <a:t> Write a query to get Product list (id, name, unit price) where current products cost less than $20.</a:t>
            </a:r>
          </a:p>
        </p:txBody>
      </p:sp>
      <p:sp>
        <p:nvSpPr>
          <p:cNvPr id="3" name="Title 2">
            <a:extLst>
              <a:ext uri="{FF2B5EF4-FFF2-40B4-BE49-F238E27FC236}">
                <a16:creationId xmlns:a16="http://schemas.microsoft.com/office/drawing/2014/main" id="{356547E6-A616-4B8E-A77D-C7CFF14C24C3}"/>
              </a:ext>
            </a:extLst>
          </p:cNvPr>
          <p:cNvSpPr>
            <a:spLocks noGrp="1"/>
          </p:cNvSpPr>
          <p:nvPr>
            <p:ph type="title"/>
          </p:nvPr>
        </p:nvSpPr>
        <p:spPr/>
        <p:txBody>
          <a:bodyPr/>
          <a:lstStyle/>
          <a:p>
            <a:r>
              <a:rPr lang="en-US" dirty="0"/>
              <a:t>Practice (1-5)</a:t>
            </a:r>
          </a:p>
        </p:txBody>
      </p:sp>
      <p:sp>
        <p:nvSpPr>
          <p:cNvPr id="4" name="Rectangle 3">
            <a:extLst>
              <a:ext uri="{FF2B5EF4-FFF2-40B4-BE49-F238E27FC236}">
                <a16:creationId xmlns:a16="http://schemas.microsoft.com/office/drawing/2014/main" id="{9820E115-191B-47A2-B6D0-8821E4DB2147}"/>
              </a:ext>
            </a:extLst>
          </p:cNvPr>
          <p:cNvSpPr/>
          <p:nvPr/>
        </p:nvSpPr>
        <p:spPr>
          <a:xfrm>
            <a:off x="10228994" y="5792802"/>
            <a:ext cx="1505540" cy="369332"/>
          </a:xfrm>
          <a:prstGeom prst="rect">
            <a:avLst/>
          </a:prstGeom>
        </p:spPr>
        <p:txBody>
          <a:bodyPr wrap="none">
            <a:spAutoFit/>
          </a:bodyPr>
          <a:lstStyle/>
          <a:p>
            <a:r>
              <a:rPr lang="en-US" dirty="0">
                <a:solidFill>
                  <a:schemeClr val="bg2"/>
                </a:solidFill>
              </a:rPr>
              <a:t>[w3resource]</a:t>
            </a:r>
          </a:p>
        </p:txBody>
      </p:sp>
    </p:spTree>
    <p:extLst>
      <p:ext uri="{BB962C8B-B14F-4D97-AF65-F5344CB8AC3E}">
        <p14:creationId xmlns:p14="http://schemas.microsoft.com/office/powerpoint/2010/main" val="3719274838"/>
      </p:ext>
    </p:extLst>
  </p:cSld>
  <p:clrMapOvr>
    <a:masterClrMapping/>
  </p:clrMapOvr>
</p:sld>
</file>

<file path=ppt/theme/theme1.xml><?xml version="1.0" encoding="utf-8"?>
<a:theme xmlns:a="http://schemas.openxmlformats.org/drawingml/2006/main" name="Retrospect">
  <a:themeElements>
    <a:clrScheme name="Custom 2">
      <a:dk1>
        <a:srgbClr val="000000"/>
      </a:dk1>
      <a:lt1>
        <a:srgbClr val="FFFFFF"/>
      </a:lt1>
      <a:dk2>
        <a:srgbClr val="63666A"/>
      </a:dk2>
      <a:lt2>
        <a:srgbClr val="A7A8AA"/>
      </a:lt2>
      <a:accent1>
        <a:srgbClr val="BA0C2F"/>
      </a:accent1>
      <a:accent2>
        <a:srgbClr val="BA0C2F"/>
      </a:accent2>
      <a:accent3>
        <a:srgbClr val="008A86"/>
      </a:accent3>
      <a:accent4>
        <a:srgbClr val="ED8B00"/>
      </a:accent4>
      <a:accent5>
        <a:srgbClr val="A8AA19"/>
      </a:accent5>
      <a:accent6>
        <a:srgbClr val="C05131"/>
      </a:accent6>
      <a:hlink>
        <a:srgbClr val="008A86"/>
      </a:hlink>
      <a:folHlink>
        <a:srgbClr val="BA0C2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6606</TotalTime>
  <Words>3006</Words>
  <Application>Microsoft Office PowerPoint</Application>
  <PresentationFormat>Widescreen</PresentationFormat>
  <Paragraphs>479</Paragraphs>
  <Slides>38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Retrospect</vt:lpstr>
      <vt:lpstr>PowerPoint Presentation</vt:lpstr>
      <vt:lpstr>SQL Training</vt:lpstr>
      <vt:lpstr>PowerPoint Presentation</vt:lpstr>
      <vt:lpstr>Agenda</vt:lpstr>
      <vt:lpstr>References</vt:lpstr>
      <vt:lpstr>Northwind Database Model</vt:lpstr>
      <vt:lpstr>Keywords and Functions for Week 2</vt:lpstr>
      <vt:lpstr>Keywords and Functions for Week 3</vt:lpstr>
      <vt:lpstr>Practice (1-5)</vt:lpstr>
      <vt:lpstr>Practice (6-9)</vt:lpstr>
      <vt:lpstr>Question 1</vt:lpstr>
      <vt:lpstr>Question 2</vt:lpstr>
      <vt:lpstr>Question 3</vt:lpstr>
      <vt:lpstr>Question 4</vt:lpstr>
      <vt:lpstr>Question 5</vt:lpstr>
      <vt:lpstr>Question 6</vt:lpstr>
      <vt:lpstr>Question 7</vt:lpstr>
      <vt:lpstr>Question 8</vt:lpstr>
      <vt:lpstr>Question 9</vt:lpstr>
      <vt:lpstr>Aliasing- AS </vt:lpstr>
      <vt:lpstr>Casting- CAST </vt:lpstr>
      <vt:lpstr>MERGING – JOINING TWO TABLES</vt:lpstr>
      <vt:lpstr>JOIN TYPES</vt:lpstr>
      <vt:lpstr>INNER JOIN</vt:lpstr>
      <vt:lpstr>LEFT JOIN</vt:lpstr>
      <vt:lpstr>LEFT JOIN (2)</vt:lpstr>
      <vt:lpstr>RIGHT JOIN</vt:lpstr>
      <vt:lpstr>FULL JOIN</vt:lpstr>
      <vt:lpstr>SELF JOIN</vt:lpstr>
      <vt:lpstr>Subqueries/ Nested Queries</vt:lpstr>
      <vt:lpstr>Single Constant</vt:lpstr>
      <vt:lpstr>Returns Relation (WHERE Clause)</vt:lpstr>
      <vt:lpstr>Returns Relation (FROM Clause)</vt:lpstr>
      <vt:lpstr>Query Outputs used in Joins</vt:lpstr>
      <vt:lpstr>SQLite in R</vt:lpstr>
      <vt:lpstr>R Text</vt:lpstr>
      <vt:lpstr>R Outcomes:</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Gregory Rule</dc:creator>
  <cp:lastModifiedBy>Brianna S Mulligan</cp:lastModifiedBy>
  <cp:revision>236</cp:revision>
  <dcterms:created xsi:type="dcterms:W3CDTF">2017-06-25T02:05:31Z</dcterms:created>
  <dcterms:modified xsi:type="dcterms:W3CDTF">2023-10-16T15:20:35Z</dcterms:modified>
</cp:coreProperties>
</file>