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62" r:id="rId4"/>
    <p:sldId id="258" r:id="rId5"/>
    <p:sldId id="259" r:id="rId6"/>
    <p:sldId id="260" r:id="rId7"/>
    <p:sldId id="261" r:id="rId8"/>
    <p:sldId id="263" r:id="rId9"/>
  </p:sldIdLst>
  <p:sldSz cx="9144000" cy="5143500" type="screen16x9"/>
  <p:notesSz cx="6858000" cy="9144000"/>
  <p:embeddedFontLs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77" autoAdjust="0"/>
    <p:restoredTop sz="94660"/>
  </p:normalViewPr>
  <p:slideViewPr>
    <p:cSldViewPr snapToGrid="0">
      <p:cViewPr varScale="1">
        <p:scale>
          <a:sx n="129" d="100"/>
          <a:sy n="129" d="100"/>
        </p:scale>
        <p:origin x="120" y="1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0d1865704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0d1865704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d1865704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d1865704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d1865704b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d1865704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0d1865704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0d1865704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d1865704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d186570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rgbClr val="595959"/>
                </a:solidFill>
              </a:rPr>
              <a:t>https://towardsdatascience.com/what-makes-a-wine-good-ea370601a8e4</a:t>
            </a:r>
            <a:endParaRPr sz="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d1865704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d1865704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rgbClr val="595959"/>
                </a:solidFill>
              </a:rPr>
              <a:t>https://towardsdatascience.com/what-makes-a-wine-good-ea370601a8e4</a:t>
            </a:r>
            <a:endParaRPr sz="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0d1865704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0d1865704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archive.ics.uci.edu/ml/datasets/Wine+Qualit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29000"/>
          </a:blip>
          <a:stretch>
            <a:fillRect/>
          </a:stretch>
        </p:blipFill>
        <p:spPr>
          <a:xfrm>
            <a:off x="0" y="-6"/>
            <a:ext cx="9144000" cy="3411812"/>
          </a:xfrm>
          <a:prstGeom prst="rect">
            <a:avLst/>
          </a:prstGeom>
          <a:noFill/>
          <a:ln>
            <a:noFill/>
          </a:ln>
          <a:effectLst>
            <a:outerShdw blurRad="57150" dist="19050" dir="5400000" algn="bl" rotWithShape="0">
              <a:srgbClr val="000000">
                <a:alpha val="50000"/>
              </a:srgbClr>
            </a:outerShdw>
            <a:reflection stA="83000" endPos="30000" dist="38100" dir="5400000" fadeDir="5400012" sy="-100000" algn="bl" rotWithShape="0"/>
          </a:effectLst>
        </p:spPr>
      </p:pic>
      <p:sp>
        <p:nvSpPr>
          <p:cNvPr id="55" name="Google Shape;55;p13"/>
          <p:cNvSpPr txBox="1">
            <a:spLocks noGrp="1"/>
          </p:cNvSpPr>
          <p:nvPr>
            <p:ph type="ctrTitle"/>
          </p:nvPr>
        </p:nvSpPr>
        <p:spPr>
          <a:xfrm>
            <a:off x="374025" y="2330000"/>
            <a:ext cx="8520600" cy="1081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latin typeface="Courier New"/>
                <a:ea typeface="Courier New"/>
                <a:cs typeface="Courier New"/>
                <a:sym typeface="Courier New"/>
              </a:rPr>
              <a:t>Wine Quality Analysis</a:t>
            </a:r>
            <a:endParaRPr>
              <a:latin typeface="Courier New"/>
              <a:ea typeface="Courier New"/>
              <a:cs typeface="Courier New"/>
              <a:sym typeface="Courier New"/>
            </a:endParaRPr>
          </a:p>
        </p:txBody>
      </p:sp>
      <p:sp>
        <p:nvSpPr>
          <p:cNvPr id="56" name="Google Shape;56;p13"/>
          <p:cNvSpPr txBox="1">
            <a:spLocks noGrp="1"/>
          </p:cNvSpPr>
          <p:nvPr>
            <p:ph type="subTitle" idx="1"/>
          </p:nvPr>
        </p:nvSpPr>
        <p:spPr>
          <a:xfrm>
            <a:off x="5238100" y="4316700"/>
            <a:ext cx="3906000" cy="82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24292F"/>
                </a:solidFill>
                <a:latin typeface="Courier New"/>
                <a:ea typeface="Courier New"/>
                <a:cs typeface="Courier New"/>
                <a:sym typeface="Courier New"/>
              </a:rPr>
              <a:t>By: H.Syed, M. Valenzuela, B. Sosa, G. McDaniel</a:t>
            </a:r>
            <a:endParaRPr sz="36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3">
            <a:alphaModFix amt="44000"/>
          </a:blip>
          <a:srcRect b="2104"/>
          <a:stretch/>
        </p:blipFill>
        <p:spPr>
          <a:xfrm>
            <a:off x="5286375" y="0"/>
            <a:ext cx="3857625" cy="5143500"/>
          </a:xfrm>
          <a:prstGeom prst="rect">
            <a:avLst/>
          </a:prstGeom>
          <a:noFill/>
          <a:ln>
            <a:noFill/>
          </a:ln>
        </p:spPr>
      </p:pic>
      <p:sp>
        <p:nvSpPr>
          <p:cNvPr id="62" name="Google Shape;62;p14"/>
          <p:cNvSpPr txBox="1">
            <a:spLocks noGrp="1"/>
          </p:cNvSpPr>
          <p:nvPr>
            <p:ph type="title"/>
          </p:nvPr>
        </p:nvSpPr>
        <p:spPr>
          <a:xfrm>
            <a:off x="311700" y="303150"/>
            <a:ext cx="8520600" cy="572700"/>
          </a:xfrm>
          <a:prstGeom prst="rect">
            <a:avLst/>
          </a:prstGeom>
        </p:spPr>
        <p:txBody>
          <a:bodyPr spcFirstLastPara="1" wrap="square" lIns="91425" tIns="91425" rIns="91425" bIns="91425" anchor="t" anchorCtr="0">
            <a:noAutofit/>
          </a:bodyPr>
          <a:lstStyle/>
          <a:p>
            <a:pPr marL="0" lvl="0" indent="0" algn="l" rtl="0">
              <a:lnSpc>
                <a:spcPct val="125000"/>
              </a:lnSpc>
              <a:spcBef>
                <a:spcPts val="1800"/>
              </a:spcBef>
              <a:spcAft>
                <a:spcPts val="1200"/>
              </a:spcAft>
              <a:buSzPts val="990"/>
              <a:buNone/>
            </a:pPr>
            <a:r>
              <a:rPr lang="en" sz="2630" b="1">
                <a:solidFill>
                  <a:srgbClr val="24292F"/>
                </a:solidFill>
              </a:rPr>
              <a:t>Wine Quality of Vinho Verde in Portugal</a:t>
            </a:r>
            <a:endParaRPr sz="3620"/>
          </a:p>
        </p:txBody>
      </p:sp>
      <p:sp>
        <p:nvSpPr>
          <p:cNvPr id="63" name="Google Shape;63;p14"/>
          <p:cNvSpPr txBox="1">
            <a:spLocks noGrp="1"/>
          </p:cNvSpPr>
          <p:nvPr>
            <p:ph type="body" idx="1"/>
          </p:nvPr>
        </p:nvSpPr>
        <p:spPr>
          <a:xfrm>
            <a:off x="419175" y="875850"/>
            <a:ext cx="4867200" cy="4159500"/>
          </a:xfrm>
          <a:prstGeom prst="rect">
            <a:avLst/>
          </a:prstGeom>
        </p:spPr>
        <p:txBody>
          <a:bodyPr spcFirstLastPara="1" wrap="square" lIns="91425" tIns="91425" rIns="91425" bIns="91425" anchor="t" anchorCtr="0">
            <a:normAutofit fontScale="70000" lnSpcReduction="20000"/>
          </a:bodyPr>
          <a:lstStyle/>
          <a:p>
            <a:pPr marL="0" lvl="0" indent="0" algn="l" rtl="0">
              <a:lnSpc>
                <a:spcPct val="125000"/>
              </a:lnSpc>
              <a:spcBef>
                <a:spcPts val="1800"/>
              </a:spcBef>
              <a:spcAft>
                <a:spcPts val="0"/>
              </a:spcAft>
              <a:buClr>
                <a:schemeClr val="dk1"/>
              </a:buClr>
              <a:buSzPct val="57894"/>
              <a:buFont typeface="Arial"/>
              <a:buNone/>
            </a:pPr>
            <a:r>
              <a:rPr lang="en" sz="1900" b="1" dirty="0">
                <a:solidFill>
                  <a:srgbClr val="24292F"/>
                </a:solidFill>
              </a:rPr>
              <a:t>Why we picked this topic:</a:t>
            </a:r>
            <a:endParaRPr sz="1900" b="1" dirty="0">
              <a:solidFill>
                <a:srgbClr val="24292F"/>
              </a:solidFill>
            </a:endParaRPr>
          </a:p>
          <a:p>
            <a:pPr marL="0" lvl="0" indent="0" algn="l" rtl="0">
              <a:spcBef>
                <a:spcPts val="1200"/>
              </a:spcBef>
              <a:spcAft>
                <a:spcPts val="0"/>
              </a:spcAft>
              <a:buClr>
                <a:schemeClr val="dk1"/>
              </a:buClr>
              <a:buSzPct val="57894"/>
              <a:buFont typeface="Arial"/>
              <a:buNone/>
            </a:pPr>
            <a:r>
              <a:rPr lang="en" sz="1900" dirty="0">
                <a:solidFill>
                  <a:srgbClr val="24292F"/>
                </a:solidFill>
              </a:rPr>
              <a:t>As a team, we were all interested in learning more about the attributes that determine the quality of wine. Different characteristics of wines can be influenced by the environment, region and soils wine grapes are grown in. We would like to isolate which variables are associated to high and low quality wines. A machine learning model will be composed to ingest the 11 characteristics to provide a quality score.</a:t>
            </a:r>
          </a:p>
          <a:p>
            <a:pPr marL="0" lvl="0" indent="0" algn="l" rtl="0">
              <a:spcBef>
                <a:spcPts val="1200"/>
              </a:spcBef>
              <a:spcAft>
                <a:spcPts val="0"/>
              </a:spcAft>
              <a:buClr>
                <a:schemeClr val="dk1"/>
              </a:buClr>
              <a:buSzPct val="57894"/>
              <a:buFont typeface="Arial"/>
              <a:buNone/>
            </a:pPr>
            <a:r>
              <a:rPr lang="en" sz="1900" b="1" dirty="0">
                <a:solidFill>
                  <a:srgbClr val="24292F"/>
                </a:solidFill>
              </a:rPr>
              <a:t>Description of the data source:</a:t>
            </a:r>
            <a:endParaRPr sz="1900" b="1" dirty="0">
              <a:solidFill>
                <a:srgbClr val="24292F"/>
              </a:solidFill>
            </a:endParaRPr>
          </a:p>
          <a:p>
            <a:pPr marL="0" lvl="0" indent="0" algn="l" rtl="0">
              <a:spcBef>
                <a:spcPts val="1200"/>
              </a:spcBef>
              <a:spcAft>
                <a:spcPts val="0"/>
              </a:spcAft>
              <a:buClr>
                <a:schemeClr val="dk1"/>
              </a:buClr>
              <a:buSzPct val="57894"/>
              <a:buFont typeface="Arial"/>
              <a:buNone/>
            </a:pPr>
            <a:r>
              <a:rPr lang="en" sz="1900" dirty="0">
                <a:solidFill>
                  <a:srgbClr val="24292F"/>
                </a:solidFill>
              </a:rPr>
              <a:t>The two datasets are related to red and white variants of the Portuguese "Vinho Verde" wine. It displays 11 different characteristics of the grape variety.</a:t>
            </a:r>
            <a:endParaRPr sz="1900" dirty="0">
              <a:solidFill>
                <a:srgbClr val="24292F"/>
              </a:solidFill>
            </a:endParaRPr>
          </a:p>
          <a:p>
            <a:pPr marL="0" marR="38100" lvl="0" indent="0" algn="l" rtl="0">
              <a:lnSpc>
                <a:spcPct val="100000"/>
              </a:lnSpc>
              <a:spcBef>
                <a:spcPts val="1800"/>
              </a:spcBef>
              <a:spcAft>
                <a:spcPts val="0"/>
              </a:spcAft>
              <a:buClr>
                <a:schemeClr val="dk1"/>
              </a:buClr>
              <a:buSzPct val="66077"/>
              <a:buFont typeface="Arial"/>
              <a:buNone/>
            </a:pPr>
            <a:r>
              <a:rPr lang="en" sz="1664" b="1" dirty="0">
                <a:solidFill>
                  <a:srgbClr val="24292F"/>
                </a:solidFill>
              </a:rPr>
              <a:t>Source Data: </a:t>
            </a:r>
            <a:r>
              <a:rPr lang="en" sz="1664" b="1" dirty="0">
                <a:solidFill>
                  <a:schemeClr val="hlink"/>
                </a:solidFill>
                <a:uFill>
                  <a:noFill/>
                </a:uFill>
                <a:hlinkClick r:id="rId4"/>
              </a:rPr>
              <a:t>https://archive.ics.uci.edu/ml/datasets/Wine+Quality</a:t>
            </a:r>
            <a:endParaRPr sz="1664" b="1" dirty="0">
              <a:solidFill>
                <a:schemeClr val="hlink"/>
              </a:solidFill>
            </a:endParaRPr>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body" idx="1"/>
          </p:nvPr>
        </p:nvSpPr>
        <p:spPr>
          <a:xfrm>
            <a:off x="4823828" y="1286562"/>
            <a:ext cx="3805500" cy="3297786"/>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AutoNum type="arabicPeriod"/>
            </a:pPr>
            <a:r>
              <a:rPr lang="en" dirty="0">
                <a:solidFill>
                  <a:schemeClr val="dk1"/>
                </a:solidFill>
              </a:rPr>
              <a:t>What are the top five high quality wines?</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What are the bottom five lowest quality wines?</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How many wines have residual sugars above 10? (Off-Dry)</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How many wines have residual sugars less than 0? (Bone-Dry)</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How many wines have residual sugars higher than 20? (Medium-Sweet)</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How many wines have an alcohol level greater than 15%?</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How many wines have an alcohol level less than 11%?</a:t>
            </a:r>
          </a:p>
          <a:p>
            <a:pPr marL="457200" lvl="0" indent="-317500" algn="l" rtl="0">
              <a:spcBef>
                <a:spcPts val="0"/>
              </a:spcBef>
              <a:spcAft>
                <a:spcPts val="0"/>
              </a:spcAft>
              <a:buClr>
                <a:schemeClr val="dk1"/>
              </a:buClr>
              <a:buSzPts val="1400"/>
              <a:buAutoNum type="arabicPeriod"/>
            </a:pPr>
            <a:r>
              <a:rPr lang="en" dirty="0">
                <a:solidFill>
                  <a:schemeClr val="dk1"/>
                </a:solidFill>
              </a:rPr>
              <a:t>How does each individual chemical property impact the overall quality score of wine?</a:t>
            </a:r>
            <a:endParaRPr dirty="0">
              <a:solidFill>
                <a:schemeClr val="dk1"/>
              </a:solidFill>
            </a:endParaRPr>
          </a:p>
        </p:txBody>
      </p:sp>
      <p:sp>
        <p:nvSpPr>
          <p:cNvPr id="94" name="Google Shape;94;p19"/>
          <p:cNvSpPr/>
          <p:nvPr/>
        </p:nvSpPr>
        <p:spPr>
          <a:xfrm>
            <a:off x="0" y="0"/>
            <a:ext cx="9173100" cy="568200"/>
          </a:xfrm>
          <a:prstGeom prst="rect">
            <a:avLst/>
          </a:prstGeom>
          <a:solidFill>
            <a:srgbClr val="ECF4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t>Questions We Hope to Answer</a:t>
            </a:r>
            <a:endParaRPr sz="2500" dirty="0"/>
          </a:p>
        </p:txBody>
      </p:sp>
      <p:pic>
        <p:nvPicPr>
          <p:cNvPr id="95" name="Google Shape;95;p19"/>
          <p:cNvPicPr preferRelativeResize="0"/>
          <p:nvPr/>
        </p:nvPicPr>
        <p:blipFill>
          <a:blip r:embed="rId3">
            <a:alphaModFix/>
          </a:blip>
          <a:stretch>
            <a:fillRect/>
          </a:stretch>
        </p:blipFill>
        <p:spPr>
          <a:xfrm>
            <a:off x="604125" y="612950"/>
            <a:ext cx="3716049" cy="4111299"/>
          </a:xfrm>
          <a:prstGeom prst="rect">
            <a:avLst/>
          </a:prstGeom>
          <a:noFill/>
          <a:ln>
            <a:noFill/>
          </a:ln>
        </p:spPr>
      </p:pic>
      <p:sp>
        <p:nvSpPr>
          <p:cNvPr id="96" name="Google Shape;96;p19"/>
          <p:cNvSpPr txBox="1"/>
          <p:nvPr/>
        </p:nvSpPr>
        <p:spPr>
          <a:xfrm>
            <a:off x="868457" y="4584348"/>
            <a:ext cx="3118327"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dirty="0"/>
              <a:t>[</a:t>
            </a:r>
            <a:r>
              <a:rPr lang="en" sz="1000" i="1" dirty="0">
                <a:highlight>
                  <a:srgbClr val="FFFF00"/>
                </a:highlight>
              </a:rPr>
              <a:t>Will replace with our dryness scale from Tableau</a:t>
            </a:r>
            <a:r>
              <a:rPr lang="en" sz="1000" i="1" dirty="0"/>
              <a:t>]</a:t>
            </a:r>
            <a:endParaRPr sz="1000"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p:nvPr/>
        </p:nvSpPr>
        <p:spPr>
          <a:xfrm>
            <a:off x="194025" y="202375"/>
            <a:ext cx="2971500" cy="4477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rPr>
              <a:t>Machine </a:t>
            </a:r>
            <a:endParaRPr sz="2500">
              <a:solidFill>
                <a:schemeClr val="lt1"/>
              </a:solidFill>
            </a:endParaRPr>
          </a:p>
          <a:p>
            <a:pPr marL="0" lvl="0" indent="0" algn="ctr" rtl="0">
              <a:spcBef>
                <a:spcPts val="0"/>
              </a:spcBef>
              <a:spcAft>
                <a:spcPts val="0"/>
              </a:spcAft>
              <a:buNone/>
            </a:pPr>
            <a:r>
              <a:rPr lang="en" sz="2500">
                <a:solidFill>
                  <a:schemeClr val="lt1"/>
                </a:solidFill>
              </a:rPr>
              <a:t>Learning </a:t>
            </a:r>
            <a:endParaRPr sz="2500">
              <a:solidFill>
                <a:schemeClr val="lt1"/>
              </a:solidFill>
            </a:endParaRPr>
          </a:p>
          <a:p>
            <a:pPr marL="0" lvl="0" indent="0" algn="ctr" rtl="0">
              <a:spcBef>
                <a:spcPts val="0"/>
              </a:spcBef>
              <a:spcAft>
                <a:spcPts val="0"/>
              </a:spcAft>
              <a:buNone/>
            </a:pPr>
            <a:r>
              <a:rPr lang="en" sz="2500">
                <a:solidFill>
                  <a:schemeClr val="lt1"/>
                </a:solidFill>
              </a:rPr>
              <a:t>Model</a:t>
            </a:r>
            <a:endParaRPr sz="2500">
              <a:solidFill>
                <a:schemeClr val="lt1"/>
              </a:solidFill>
            </a:endParaRPr>
          </a:p>
        </p:txBody>
      </p:sp>
      <p:sp>
        <p:nvSpPr>
          <p:cNvPr id="69" name="Google Shape;69;p15"/>
          <p:cNvSpPr txBox="1">
            <a:spLocks noGrp="1"/>
          </p:cNvSpPr>
          <p:nvPr>
            <p:ph type="body" idx="1"/>
          </p:nvPr>
        </p:nvSpPr>
        <p:spPr>
          <a:xfrm>
            <a:off x="3333325" y="202375"/>
            <a:ext cx="5453700" cy="456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00">
                <a:solidFill>
                  <a:srgbClr val="24292F"/>
                </a:solidFill>
                <a:highlight>
                  <a:srgbClr val="FFFFFF"/>
                </a:highlight>
              </a:rPr>
              <a:t>Using a </a:t>
            </a:r>
            <a:r>
              <a:rPr lang="en" sz="1200" b="1">
                <a:solidFill>
                  <a:srgbClr val="24292F"/>
                </a:solidFill>
                <a:highlight>
                  <a:srgbClr val="FFFFFF"/>
                </a:highlight>
              </a:rPr>
              <a:t>supervised learning model</a:t>
            </a:r>
            <a:r>
              <a:rPr lang="en" sz="1200">
                <a:solidFill>
                  <a:srgbClr val="24292F"/>
                </a:solidFill>
                <a:highlight>
                  <a:srgbClr val="FFFFFF"/>
                </a:highlight>
              </a:rPr>
              <a:t>, the independent variable (x) would be:</a:t>
            </a:r>
            <a:endParaRPr sz="1200">
              <a:solidFill>
                <a:srgbClr val="24292F"/>
              </a:solidFill>
              <a:highlight>
                <a:srgbClr val="FFFFFF"/>
              </a:highlight>
            </a:endParaRPr>
          </a:p>
          <a:p>
            <a:pPr marL="914400" lvl="0" indent="-304800" algn="l" rtl="0">
              <a:spcBef>
                <a:spcPts val="1200"/>
              </a:spcBef>
              <a:spcAft>
                <a:spcPts val="0"/>
              </a:spcAft>
              <a:buClr>
                <a:srgbClr val="24292F"/>
              </a:buClr>
              <a:buSzPts val="1200"/>
              <a:buChar char="❖"/>
            </a:pPr>
            <a:r>
              <a:rPr lang="en" sz="1200">
                <a:solidFill>
                  <a:srgbClr val="24292F"/>
                </a:solidFill>
                <a:highlight>
                  <a:srgbClr val="FFFFFF"/>
                </a:highlight>
              </a:rPr>
              <a:t>Fixed acidity</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Volatile acidity</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Citric acid</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Residual sugar</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Chlorides</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Free sulfur dioxide</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Total sulfur dioxide</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Density</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pH</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Sulphates</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Alcohol</a:t>
            </a:r>
            <a:endParaRPr sz="1200">
              <a:solidFill>
                <a:srgbClr val="24292F"/>
              </a:solidFill>
              <a:highlight>
                <a:srgbClr val="FFFFFF"/>
              </a:highlight>
            </a:endParaRPr>
          </a:p>
          <a:p>
            <a:pPr marL="457200" lvl="0" indent="0" algn="l" rtl="0">
              <a:spcBef>
                <a:spcPts val="300"/>
              </a:spcBef>
              <a:spcAft>
                <a:spcPts val="0"/>
              </a:spcAft>
              <a:buNone/>
            </a:pPr>
            <a:endParaRPr sz="1200">
              <a:solidFill>
                <a:srgbClr val="24292F"/>
              </a:solidFill>
              <a:highlight>
                <a:srgbClr val="FFFFFF"/>
              </a:highlight>
            </a:endParaRPr>
          </a:p>
          <a:p>
            <a:pPr marL="0" lvl="0" indent="0" algn="l" rtl="0">
              <a:spcBef>
                <a:spcPts val="0"/>
              </a:spcBef>
              <a:spcAft>
                <a:spcPts val="1200"/>
              </a:spcAft>
              <a:buNone/>
            </a:pPr>
            <a:r>
              <a:rPr lang="en" sz="1200">
                <a:solidFill>
                  <a:srgbClr val="24292F"/>
                </a:solidFill>
                <a:highlight>
                  <a:srgbClr val="FFFFFF"/>
                </a:highlight>
              </a:rPr>
              <a:t>The dependent variable (y) is 12 - quality (score between 0 and 10). Using sklearn we will split the testing and training data. We will use the training data to train the model and then use the testing data to see the results using the predict method. Then we will compare the testing and training outcomes to see if the model can accurately predict the wine quality score.</a:t>
            </a:r>
            <a:endParaRPr sz="1200">
              <a:solidFill>
                <a:srgbClr val="24292F"/>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body" idx="1"/>
          </p:nvPr>
        </p:nvSpPr>
        <p:spPr>
          <a:xfrm>
            <a:off x="882750" y="953725"/>
            <a:ext cx="6557400" cy="3416400"/>
          </a:xfrm>
          <a:prstGeom prst="rect">
            <a:avLst/>
          </a:prstGeom>
        </p:spPr>
        <p:txBody>
          <a:bodyPr spcFirstLastPara="1" wrap="square" lIns="91425" tIns="91425" rIns="91425" bIns="91425" anchor="t" anchorCtr="0">
            <a:noAutofit/>
          </a:bodyPr>
          <a:lstStyle/>
          <a:p>
            <a:pPr marL="457200" lvl="0" indent="-305435" algn="l" rtl="0">
              <a:lnSpc>
                <a:spcPct val="190000"/>
              </a:lnSpc>
              <a:spcBef>
                <a:spcPts val="0"/>
              </a:spcBef>
              <a:spcAft>
                <a:spcPts val="0"/>
              </a:spcAft>
              <a:buClr>
                <a:srgbClr val="24292F"/>
              </a:buClr>
              <a:buSzPts val="1210"/>
              <a:buChar char="❖"/>
            </a:pPr>
            <a:r>
              <a:rPr lang="en" sz="1210" b="1" dirty="0">
                <a:solidFill>
                  <a:srgbClr val="24292F"/>
                </a:solidFill>
                <a:highlight>
                  <a:srgbClr val="FFFFFF"/>
                </a:highlight>
              </a:rPr>
              <a:t>Data Cleaning and Analysis:</a:t>
            </a:r>
            <a:endParaRPr sz="1210" b="1" dirty="0">
              <a:solidFill>
                <a:srgbClr val="24292F"/>
              </a:solidFill>
              <a:highlight>
                <a:srgbClr val="FFFFFF"/>
              </a:highlight>
            </a:endParaRPr>
          </a:p>
          <a:p>
            <a:pPr marL="914400" lvl="1" indent="-305435" algn="l" rtl="0">
              <a:lnSpc>
                <a:spcPct val="190000"/>
              </a:lnSpc>
              <a:spcBef>
                <a:spcPts val="0"/>
              </a:spcBef>
              <a:spcAft>
                <a:spcPts val="0"/>
              </a:spcAft>
              <a:buClr>
                <a:srgbClr val="24292F"/>
              </a:buClr>
              <a:buSzPts val="1210"/>
              <a:buChar char="➢"/>
            </a:pPr>
            <a:r>
              <a:rPr lang="en" sz="1210" dirty="0">
                <a:solidFill>
                  <a:srgbClr val="24292F"/>
                </a:solidFill>
                <a:highlight>
                  <a:srgbClr val="FFFFFF"/>
                </a:highlight>
              </a:rPr>
              <a:t>Pandas will be used to clean the data and perform analysis.</a:t>
            </a:r>
            <a:endParaRPr sz="1210" dirty="0">
              <a:solidFill>
                <a:srgbClr val="24292F"/>
              </a:solidFill>
              <a:highlight>
                <a:srgbClr val="FFFFFF"/>
              </a:highlight>
            </a:endParaRPr>
          </a:p>
          <a:p>
            <a:pPr marL="457200" lvl="0" indent="-305435" algn="l" rtl="0">
              <a:lnSpc>
                <a:spcPct val="190000"/>
              </a:lnSpc>
              <a:spcBef>
                <a:spcPts val="0"/>
              </a:spcBef>
              <a:spcAft>
                <a:spcPts val="0"/>
              </a:spcAft>
              <a:buClr>
                <a:srgbClr val="24292F"/>
              </a:buClr>
              <a:buSzPts val="1210"/>
              <a:buChar char="❖"/>
            </a:pPr>
            <a:r>
              <a:rPr lang="en" sz="1210" b="1" dirty="0">
                <a:solidFill>
                  <a:srgbClr val="24292F"/>
                </a:solidFill>
                <a:highlight>
                  <a:srgbClr val="FFFFFF"/>
                </a:highlight>
              </a:rPr>
              <a:t>Database Storage:</a:t>
            </a:r>
            <a:endParaRPr sz="1210" b="1" dirty="0">
              <a:solidFill>
                <a:srgbClr val="24292F"/>
              </a:solidFill>
              <a:highlight>
                <a:srgbClr val="FFFFFF"/>
              </a:highlight>
            </a:endParaRPr>
          </a:p>
          <a:p>
            <a:pPr marL="914400" lvl="1" indent="-305435" algn="l" rtl="0">
              <a:lnSpc>
                <a:spcPct val="190000"/>
              </a:lnSpc>
              <a:spcBef>
                <a:spcPts val="0"/>
              </a:spcBef>
              <a:spcAft>
                <a:spcPts val="0"/>
              </a:spcAft>
              <a:buClr>
                <a:srgbClr val="24292F"/>
              </a:buClr>
              <a:buSzPts val="1210"/>
              <a:buChar char="➢"/>
            </a:pPr>
            <a:r>
              <a:rPr lang="en" sz="1210" dirty="0">
                <a:solidFill>
                  <a:srgbClr val="24292F"/>
                </a:solidFill>
                <a:highlight>
                  <a:srgbClr val="FFFFFF"/>
                </a:highlight>
              </a:rPr>
              <a:t>Postgres SQL is the database we selected to use to store the cleaned data</a:t>
            </a:r>
            <a:endParaRPr sz="1210" dirty="0">
              <a:solidFill>
                <a:srgbClr val="24292F"/>
              </a:solidFill>
              <a:highlight>
                <a:srgbClr val="FFFFFF"/>
              </a:highlight>
            </a:endParaRPr>
          </a:p>
          <a:p>
            <a:pPr marL="457200" lvl="0" indent="-305435" algn="l" rtl="0">
              <a:lnSpc>
                <a:spcPct val="190000"/>
              </a:lnSpc>
              <a:spcBef>
                <a:spcPts val="0"/>
              </a:spcBef>
              <a:spcAft>
                <a:spcPts val="0"/>
              </a:spcAft>
              <a:buClr>
                <a:srgbClr val="24292F"/>
              </a:buClr>
              <a:buSzPts val="1210"/>
              <a:buChar char="❖"/>
            </a:pPr>
            <a:r>
              <a:rPr lang="en" sz="1210" b="1" dirty="0">
                <a:solidFill>
                  <a:srgbClr val="24292F"/>
                </a:solidFill>
                <a:highlight>
                  <a:srgbClr val="FFFFFF"/>
                </a:highlight>
              </a:rPr>
              <a:t>Machine Learning:</a:t>
            </a:r>
            <a:endParaRPr sz="1210" b="1" dirty="0">
              <a:solidFill>
                <a:srgbClr val="24292F"/>
              </a:solidFill>
              <a:highlight>
                <a:srgbClr val="FFFFFF"/>
              </a:highlight>
            </a:endParaRPr>
          </a:p>
          <a:p>
            <a:pPr marL="914400" lvl="1" indent="-305435" algn="l" rtl="0">
              <a:lnSpc>
                <a:spcPct val="190000"/>
              </a:lnSpc>
              <a:spcBef>
                <a:spcPts val="0"/>
              </a:spcBef>
              <a:spcAft>
                <a:spcPts val="0"/>
              </a:spcAft>
              <a:buClr>
                <a:srgbClr val="24292F"/>
              </a:buClr>
              <a:buSzPts val="1210"/>
              <a:buChar char="➢"/>
            </a:pPr>
            <a:r>
              <a:rPr lang="en" sz="1210" dirty="0">
                <a:solidFill>
                  <a:srgbClr val="24292F"/>
                </a:solidFill>
                <a:highlight>
                  <a:srgbClr val="FFFFFF"/>
                </a:highlight>
              </a:rPr>
              <a:t>SciKit learn is the Machine Learning library for Python that we will use to make predictions on for our wine analysis for our project.</a:t>
            </a:r>
            <a:endParaRPr sz="1210" dirty="0">
              <a:solidFill>
                <a:srgbClr val="24292F"/>
              </a:solidFill>
              <a:highlight>
                <a:srgbClr val="FFFFFF"/>
              </a:highlight>
            </a:endParaRPr>
          </a:p>
          <a:p>
            <a:pPr marL="457200" lvl="0" indent="-305435" algn="l" rtl="0">
              <a:lnSpc>
                <a:spcPct val="190000"/>
              </a:lnSpc>
              <a:spcBef>
                <a:spcPts val="0"/>
              </a:spcBef>
              <a:spcAft>
                <a:spcPts val="0"/>
              </a:spcAft>
              <a:buClr>
                <a:srgbClr val="24292F"/>
              </a:buClr>
              <a:buSzPts val="1210"/>
              <a:buChar char="❖"/>
            </a:pPr>
            <a:r>
              <a:rPr lang="en" sz="1210" b="1" dirty="0">
                <a:solidFill>
                  <a:srgbClr val="24292F"/>
                </a:solidFill>
                <a:highlight>
                  <a:srgbClr val="FFFFFF"/>
                </a:highlight>
              </a:rPr>
              <a:t>Dashboard:</a:t>
            </a:r>
            <a:endParaRPr sz="1210" b="1" dirty="0">
              <a:solidFill>
                <a:srgbClr val="24292F"/>
              </a:solidFill>
              <a:highlight>
                <a:srgbClr val="FFFFFF"/>
              </a:highlight>
            </a:endParaRPr>
          </a:p>
          <a:p>
            <a:pPr marL="914400" lvl="1" indent="-305435" algn="l" rtl="0">
              <a:lnSpc>
                <a:spcPct val="190000"/>
              </a:lnSpc>
              <a:spcBef>
                <a:spcPts val="0"/>
              </a:spcBef>
              <a:spcAft>
                <a:spcPts val="0"/>
              </a:spcAft>
              <a:buClr>
                <a:srgbClr val="24292F"/>
              </a:buClr>
              <a:buSzPts val="1210"/>
              <a:buChar char="➢"/>
            </a:pPr>
            <a:r>
              <a:rPr lang="en" sz="1210" dirty="0">
                <a:solidFill>
                  <a:srgbClr val="24292F"/>
                </a:solidFill>
                <a:highlight>
                  <a:srgbClr val="FFFFFF"/>
                </a:highlight>
              </a:rPr>
              <a:t>We have selected Tableau to build the dashboard to present our results.</a:t>
            </a:r>
            <a:endParaRPr sz="1210" dirty="0">
              <a:solidFill>
                <a:srgbClr val="24292F"/>
              </a:solidFill>
              <a:highlight>
                <a:srgbClr val="FFFFFF"/>
              </a:highlight>
            </a:endParaRPr>
          </a:p>
          <a:p>
            <a:pPr marL="0" lvl="0" indent="0" algn="l" rtl="0">
              <a:lnSpc>
                <a:spcPct val="105000"/>
              </a:lnSpc>
              <a:spcBef>
                <a:spcPts val="0"/>
              </a:spcBef>
              <a:spcAft>
                <a:spcPts val="1200"/>
              </a:spcAft>
              <a:buSzPts val="1018"/>
              <a:buNone/>
            </a:pPr>
            <a:endParaRPr sz="1765" dirty="0"/>
          </a:p>
        </p:txBody>
      </p:sp>
      <p:sp>
        <p:nvSpPr>
          <p:cNvPr id="75" name="Google Shape;75;p16"/>
          <p:cNvSpPr/>
          <p:nvPr/>
        </p:nvSpPr>
        <p:spPr>
          <a:xfrm>
            <a:off x="0" y="0"/>
            <a:ext cx="9144000" cy="568200"/>
          </a:xfrm>
          <a:prstGeom prst="rect">
            <a:avLst/>
          </a:prstGeom>
          <a:solidFill>
            <a:srgbClr val="ECF4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t>Technologies Used</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1611900" y="1060825"/>
            <a:ext cx="5920200" cy="2316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Alcohol</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Residual (sweet vs dry)</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Acidity - </a:t>
            </a:r>
            <a:r>
              <a:rPr lang="en" sz="1400">
                <a:solidFill>
                  <a:schemeClr val="dk1"/>
                </a:solidFill>
              </a:rPr>
              <a:t>wines that lack fixed acidity are ‘1-dimensional / flat’*</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Free - higher </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Fixed (citric acid) - lower amounts may indicate spoilage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Sulfur Dioxide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Chlorides</a:t>
            </a:r>
            <a:endParaRPr>
              <a:solidFill>
                <a:schemeClr val="dk1"/>
              </a:solidFill>
            </a:endParaRPr>
          </a:p>
        </p:txBody>
      </p:sp>
      <p:sp>
        <p:nvSpPr>
          <p:cNvPr id="81" name="Google Shape;81;p17"/>
          <p:cNvSpPr/>
          <p:nvPr/>
        </p:nvSpPr>
        <p:spPr>
          <a:xfrm>
            <a:off x="0" y="0"/>
            <a:ext cx="9144000" cy="463800"/>
          </a:xfrm>
          <a:prstGeom prst="rect">
            <a:avLst/>
          </a:prstGeom>
          <a:solidFill>
            <a:srgbClr val="ECF4FC"/>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500">
                <a:solidFill>
                  <a:schemeClr val="dk1"/>
                </a:solidFill>
              </a:rPr>
              <a:t>Impacting Variables</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p:nvPr/>
        </p:nvSpPr>
        <p:spPr>
          <a:xfrm>
            <a:off x="0" y="0"/>
            <a:ext cx="9144000" cy="463800"/>
          </a:xfrm>
          <a:prstGeom prst="rect">
            <a:avLst/>
          </a:prstGeom>
          <a:solidFill>
            <a:srgbClr val="ECF4FC"/>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500">
                <a:solidFill>
                  <a:schemeClr val="dk1"/>
                </a:solidFill>
              </a:rPr>
              <a:t>Dashboard Details</a:t>
            </a:r>
            <a:endParaRPr sz="2500"/>
          </a:p>
        </p:txBody>
      </p:sp>
      <p:sp>
        <p:nvSpPr>
          <p:cNvPr id="87" name="Google Shape;87;p18"/>
          <p:cNvSpPr txBox="1">
            <a:spLocks noGrp="1"/>
          </p:cNvSpPr>
          <p:nvPr>
            <p:ph type="body" idx="1"/>
          </p:nvPr>
        </p:nvSpPr>
        <p:spPr>
          <a:xfrm>
            <a:off x="311700" y="9279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Tools:</a:t>
            </a:r>
            <a:endParaRPr b="1">
              <a:solidFill>
                <a:schemeClr val="dk1"/>
              </a:solidFill>
            </a:endParaRPr>
          </a:p>
          <a:p>
            <a:pPr marL="457200" lvl="0" indent="-342900" algn="l" rtl="0">
              <a:spcBef>
                <a:spcPts val="1200"/>
              </a:spcBef>
              <a:spcAft>
                <a:spcPts val="0"/>
              </a:spcAft>
              <a:buClr>
                <a:schemeClr val="dk1"/>
              </a:buClr>
              <a:buSzPts val="1800"/>
              <a:buChar char="❖"/>
            </a:pPr>
            <a:r>
              <a:rPr lang="en" sz="1600" b="1">
                <a:solidFill>
                  <a:schemeClr val="dk1"/>
                </a:solidFill>
              </a:rPr>
              <a:t>Tableau </a:t>
            </a:r>
            <a:r>
              <a:rPr lang="en">
                <a:solidFill>
                  <a:schemeClr val="dk1"/>
                </a:solidFill>
              </a:rPr>
              <a:t>- </a:t>
            </a:r>
            <a:r>
              <a:rPr lang="en" sz="1400">
                <a:solidFill>
                  <a:schemeClr val="dk1"/>
                </a:solidFill>
              </a:rPr>
              <a:t>we will be using tableau for our data analysis visualization dashboard.</a:t>
            </a:r>
            <a:endParaRPr sz="1400">
              <a:solidFill>
                <a:schemeClr val="dk1"/>
              </a:solidFill>
            </a:endParaRPr>
          </a:p>
          <a:p>
            <a:pPr marL="457200" lvl="0" indent="-342900" algn="l" rtl="0">
              <a:spcBef>
                <a:spcPts val="0"/>
              </a:spcBef>
              <a:spcAft>
                <a:spcPts val="0"/>
              </a:spcAft>
              <a:buClr>
                <a:schemeClr val="dk1"/>
              </a:buClr>
              <a:buSzPts val="1800"/>
              <a:buChar char="❖"/>
            </a:pPr>
            <a:r>
              <a:rPr lang="en" sz="1600" b="1">
                <a:solidFill>
                  <a:schemeClr val="dk1"/>
                </a:solidFill>
              </a:rPr>
              <a:t>CSV Raw Data Files</a:t>
            </a:r>
            <a:r>
              <a:rPr lang="en" sz="1400">
                <a:solidFill>
                  <a:schemeClr val="dk1"/>
                </a:solidFill>
              </a:rPr>
              <a:t> </a:t>
            </a:r>
            <a:r>
              <a:rPr lang="en">
                <a:solidFill>
                  <a:schemeClr val="dk1"/>
                </a:solidFill>
              </a:rPr>
              <a:t>- </a:t>
            </a:r>
            <a:r>
              <a:rPr lang="en" sz="1400">
                <a:solidFill>
                  <a:schemeClr val="dk1"/>
                </a:solidFill>
              </a:rPr>
              <a:t>our data will be imported via csv files to utilize in our development of various interactive graphs and charts. </a:t>
            </a:r>
            <a:endParaRPr sz="1400">
              <a:solidFill>
                <a:schemeClr val="dk1"/>
              </a:solidFill>
            </a:endParaRPr>
          </a:p>
          <a:p>
            <a:pPr marL="457200" lvl="0" indent="-330200" algn="l" rtl="0">
              <a:spcBef>
                <a:spcPts val="0"/>
              </a:spcBef>
              <a:spcAft>
                <a:spcPts val="0"/>
              </a:spcAft>
              <a:buClr>
                <a:schemeClr val="dk1"/>
              </a:buClr>
              <a:buSzPts val="1600"/>
              <a:buChar char="❖"/>
            </a:pPr>
            <a:r>
              <a:rPr lang="en" sz="1600" b="1">
                <a:solidFill>
                  <a:schemeClr val="dk1"/>
                </a:solidFill>
              </a:rPr>
              <a:t>Machine Learning Output </a:t>
            </a:r>
            <a:r>
              <a:rPr lang="en" sz="1600">
                <a:solidFill>
                  <a:schemeClr val="dk1"/>
                </a:solidFill>
              </a:rPr>
              <a:t>- </a:t>
            </a:r>
            <a:r>
              <a:rPr lang="en" sz="1400">
                <a:solidFill>
                  <a:schemeClr val="dk1"/>
                </a:solidFill>
              </a:rPr>
              <a:t>the machine learning output will be saved as a csv file and imported into Tableau.</a:t>
            </a:r>
            <a:endParaRPr sz="1400">
              <a:solidFill>
                <a:schemeClr val="dk1"/>
              </a:solidFill>
            </a:endParaRPr>
          </a:p>
        </p:txBody>
      </p:sp>
      <p:sp>
        <p:nvSpPr>
          <p:cNvPr id="88" name="Google Shape;88;p18"/>
          <p:cNvSpPr txBox="1">
            <a:spLocks noGrp="1"/>
          </p:cNvSpPr>
          <p:nvPr>
            <p:ph type="body" idx="4294967295"/>
          </p:nvPr>
        </p:nvSpPr>
        <p:spPr>
          <a:xfrm>
            <a:off x="4572000" y="93423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dk1"/>
                </a:solidFill>
              </a:rPr>
              <a:t>Interactive Element:</a:t>
            </a:r>
            <a:endParaRPr b="1" dirty="0">
              <a:solidFill>
                <a:schemeClr val="dk1"/>
              </a:solidFill>
            </a:endParaRPr>
          </a:p>
          <a:p>
            <a:pPr marL="457200" lvl="0" indent="-330200" algn="l" rtl="0">
              <a:spcBef>
                <a:spcPts val="1200"/>
              </a:spcBef>
              <a:spcAft>
                <a:spcPts val="0"/>
              </a:spcAft>
              <a:buClr>
                <a:schemeClr val="dk1"/>
              </a:buClr>
              <a:buSzPts val="1600"/>
              <a:buChar char="❖"/>
            </a:pPr>
            <a:r>
              <a:rPr lang="en" sz="1600" b="1" dirty="0">
                <a:solidFill>
                  <a:schemeClr val="dk1"/>
                </a:solidFill>
              </a:rPr>
              <a:t>Scale Diagram </a:t>
            </a:r>
            <a:r>
              <a:rPr lang="en" sz="1600" dirty="0">
                <a:solidFill>
                  <a:schemeClr val="dk1"/>
                </a:solidFill>
              </a:rPr>
              <a:t>- </a:t>
            </a:r>
            <a:r>
              <a:rPr lang="en" sz="1400" dirty="0">
                <a:solidFill>
                  <a:schemeClr val="dk1"/>
                </a:solidFill>
              </a:rPr>
              <a:t>this will be a diagram comparing how residual sugar levels provide to the sweetness vs dryness of a wine.</a:t>
            </a:r>
            <a:endParaRPr sz="1400" dirty="0">
              <a:solidFill>
                <a:schemeClr val="dk1"/>
              </a:solidFill>
            </a:endParaRPr>
          </a:p>
          <a:p>
            <a:pPr marL="457200" lvl="0" indent="-330200" algn="l" rtl="0">
              <a:spcBef>
                <a:spcPts val="0"/>
              </a:spcBef>
              <a:spcAft>
                <a:spcPts val="0"/>
              </a:spcAft>
              <a:buClr>
                <a:schemeClr val="dk1"/>
              </a:buClr>
              <a:buSzPts val="1600"/>
              <a:buChar char="❖"/>
            </a:pPr>
            <a:r>
              <a:rPr lang="en" sz="1600" b="1" dirty="0">
                <a:solidFill>
                  <a:schemeClr val="dk1"/>
                </a:solidFill>
              </a:rPr>
              <a:t>Line/Bar Graph </a:t>
            </a:r>
            <a:r>
              <a:rPr lang="en" sz="1600" dirty="0">
                <a:solidFill>
                  <a:schemeClr val="dk1"/>
                </a:solidFill>
              </a:rPr>
              <a:t>- </a:t>
            </a:r>
            <a:r>
              <a:rPr lang="en" sz="1400" dirty="0">
                <a:solidFill>
                  <a:schemeClr val="dk1"/>
                </a:solidFill>
              </a:rPr>
              <a:t>to show how certain chemicals properties contribute to the quality of wines. </a:t>
            </a:r>
            <a:endParaRPr sz="1400" dirty="0">
              <a:solidFill>
                <a:schemeClr val="dk1"/>
              </a:solidFill>
            </a:endParaRPr>
          </a:p>
          <a:p>
            <a:pPr marL="914400" lvl="1" indent="-304800" algn="l" rtl="0">
              <a:spcBef>
                <a:spcPts val="0"/>
              </a:spcBef>
              <a:spcAft>
                <a:spcPts val="0"/>
              </a:spcAft>
              <a:buClr>
                <a:schemeClr val="dk1"/>
              </a:buClr>
              <a:buSzPts val="1200"/>
              <a:buChar char="➢"/>
            </a:pPr>
            <a:r>
              <a:rPr lang="en" sz="1200" dirty="0">
                <a:solidFill>
                  <a:schemeClr val="dk1"/>
                </a:solidFill>
              </a:rPr>
              <a:t>For example, when you take out alcohol what is the quality score versus when you include alcohol?</a:t>
            </a:r>
            <a:endParaRPr sz="1200"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600"/>
              </a:spcBef>
              <a:spcAft>
                <a:spcPts val="0"/>
              </a:spcAft>
              <a:buClr>
                <a:srgbClr val="2B2B2B"/>
              </a:buClr>
              <a:buSzPts val="1500"/>
              <a:buFont typeface="Roboto"/>
              <a:buChar char="●"/>
            </a:pPr>
            <a:r>
              <a:rPr lang="en" sz="1500">
                <a:solidFill>
                  <a:srgbClr val="2B2B2B"/>
                </a:solidFill>
                <a:latin typeface="Roboto"/>
                <a:ea typeface="Roboto"/>
                <a:cs typeface="Roboto"/>
                <a:sym typeface="Roboto"/>
              </a:rPr>
              <a:t>Selected topic</a:t>
            </a:r>
            <a:endParaRPr sz="1500">
              <a:solidFill>
                <a:srgbClr val="2B2B2B"/>
              </a:solidFill>
              <a:latin typeface="Roboto"/>
              <a:ea typeface="Roboto"/>
              <a:cs typeface="Roboto"/>
              <a:sym typeface="Roboto"/>
            </a:endParaRPr>
          </a:p>
          <a:p>
            <a:pPr marL="457200" lvl="0" indent="-323850" algn="l" rtl="0">
              <a:lnSpc>
                <a:spcPct val="150000"/>
              </a:lnSpc>
              <a:spcBef>
                <a:spcPts val="0"/>
              </a:spcBef>
              <a:spcAft>
                <a:spcPts val="0"/>
              </a:spcAft>
              <a:buClr>
                <a:srgbClr val="2B2B2B"/>
              </a:buClr>
              <a:buSzPts val="1500"/>
              <a:buFont typeface="Roboto"/>
              <a:buChar char="●"/>
            </a:pPr>
            <a:r>
              <a:rPr lang="en" sz="1500">
                <a:solidFill>
                  <a:srgbClr val="2B2B2B"/>
                </a:solidFill>
                <a:latin typeface="Roboto"/>
                <a:ea typeface="Roboto"/>
                <a:cs typeface="Roboto"/>
                <a:sym typeface="Roboto"/>
              </a:rPr>
              <a:t>Reason topic was selected</a:t>
            </a:r>
            <a:endParaRPr sz="1500">
              <a:solidFill>
                <a:srgbClr val="2B2B2B"/>
              </a:solidFill>
              <a:latin typeface="Roboto"/>
              <a:ea typeface="Roboto"/>
              <a:cs typeface="Roboto"/>
              <a:sym typeface="Roboto"/>
            </a:endParaRPr>
          </a:p>
          <a:p>
            <a:pPr marL="457200" lvl="0" indent="-323850" algn="l" rtl="0">
              <a:lnSpc>
                <a:spcPct val="150000"/>
              </a:lnSpc>
              <a:spcBef>
                <a:spcPts val="0"/>
              </a:spcBef>
              <a:spcAft>
                <a:spcPts val="0"/>
              </a:spcAft>
              <a:buClr>
                <a:srgbClr val="2B2B2B"/>
              </a:buClr>
              <a:buSzPts val="1500"/>
              <a:buFont typeface="Roboto"/>
              <a:buChar char="●"/>
            </a:pPr>
            <a:r>
              <a:rPr lang="en" sz="1500">
                <a:solidFill>
                  <a:srgbClr val="2B2B2B"/>
                </a:solidFill>
                <a:latin typeface="Roboto"/>
                <a:ea typeface="Roboto"/>
                <a:cs typeface="Roboto"/>
                <a:sym typeface="Roboto"/>
              </a:rPr>
              <a:t>Description of the source of data</a:t>
            </a:r>
            <a:endParaRPr sz="1500">
              <a:solidFill>
                <a:srgbClr val="2B2B2B"/>
              </a:solidFill>
              <a:latin typeface="Roboto"/>
              <a:ea typeface="Roboto"/>
              <a:cs typeface="Roboto"/>
              <a:sym typeface="Roboto"/>
            </a:endParaRPr>
          </a:p>
          <a:p>
            <a:pPr marL="457200" lvl="0" indent="-323850" algn="l" rtl="0">
              <a:lnSpc>
                <a:spcPct val="150000"/>
              </a:lnSpc>
              <a:spcBef>
                <a:spcPts val="0"/>
              </a:spcBef>
              <a:spcAft>
                <a:spcPts val="0"/>
              </a:spcAft>
              <a:buClr>
                <a:srgbClr val="2B2B2B"/>
              </a:buClr>
              <a:buSzPts val="1500"/>
              <a:buFont typeface="Roboto"/>
              <a:buChar char="●"/>
            </a:pPr>
            <a:r>
              <a:rPr lang="en" sz="1500">
                <a:solidFill>
                  <a:srgbClr val="2B2B2B"/>
                </a:solidFill>
                <a:latin typeface="Roboto"/>
                <a:ea typeface="Roboto"/>
                <a:cs typeface="Roboto"/>
                <a:sym typeface="Roboto"/>
              </a:rPr>
              <a:t>Questions the team hopes to answer with the data</a:t>
            </a:r>
            <a:endParaRPr sz="1500">
              <a:solidFill>
                <a:srgbClr val="2B2B2B"/>
              </a:solidFill>
              <a:latin typeface="Roboto"/>
              <a:ea typeface="Roboto"/>
              <a:cs typeface="Roboto"/>
              <a:sym typeface="Roboto"/>
            </a:endParaRPr>
          </a:p>
          <a:p>
            <a:pPr marL="457200" lvl="0" indent="-323850" algn="l" rtl="0">
              <a:lnSpc>
                <a:spcPct val="150000"/>
              </a:lnSpc>
              <a:spcBef>
                <a:spcPts val="0"/>
              </a:spcBef>
              <a:spcAft>
                <a:spcPts val="0"/>
              </a:spcAft>
              <a:buClr>
                <a:srgbClr val="2B2B2B"/>
              </a:buClr>
              <a:buSzPts val="1500"/>
              <a:buFont typeface="Roboto"/>
              <a:buChar char="●"/>
            </a:pPr>
            <a:r>
              <a:rPr lang="en" sz="1500">
                <a:solidFill>
                  <a:srgbClr val="2B2B2B"/>
                </a:solidFill>
                <a:latin typeface="Roboto"/>
                <a:ea typeface="Roboto"/>
                <a:cs typeface="Roboto"/>
                <a:sym typeface="Roboto"/>
              </a:rPr>
              <a:t>Description of the data exploration phase of the project</a:t>
            </a:r>
            <a:endParaRPr sz="1500">
              <a:solidFill>
                <a:srgbClr val="2B2B2B"/>
              </a:solidFill>
              <a:latin typeface="Roboto"/>
              <a:ea typeface="Roboto"/>
              <a:cs typeface="Roboto"/>
              <a:sym typeface="Roboto"/>
            </a:endParaRPr>
          </a:p>
          <a:p>
            <a:pPr marL="457200" lvl="0" indent="-323850" algn="l" rtl="0">
              <a:lnSpc>
                <a:spcPct val="150000"/>
              </a:lnSpc>
              <a:spcBef>
                <a:spcPts val="0"/>
              </a:spcBef>
              <a:spcAft>
                <a:spcPts val="0"/>
              </a:spcAft>
              <a:buClr>
                <a:srgbClr val="2B2B2B"/>
              </a:buClr>
              <a:buSzPts val="1500"/>
              <a:buFont typeface="Roboto"/>
              <a:buChar char="●"/>
            </a:pPr>
            <a:r>
              <a:rPr lang="en" sz="1500">
                <a:solidFill>
                  <a:srgbClr val="2B2B2B"/>
                </a:solidFill>
                <a:latin typeface="Roboto"/>
                <a:ea typeface="Roboto"/>
                <a:cs typeface="Roboto"/>
                <a:sym typeface="Roboto"/>
              </a:rPr>
              <a:t>Description of the analysis phase of the project</a:t>
            </a:r>
            <a:endParaRPr sz="1500">
              <a:solidFill>
                <a:srgbClr val="2B2B2B"/>
              </a:solidFill>
              <a:latin typeface="Roboto"/>
              <a:ea typeface="Roboto"/>
              <a:cs typeface="Roboto"/>
              <a:sym typeface="Roboto"/>
            </a:endParaRPr>
          </a:p>
        </p:txBody>
      </p:sp>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Rubric Outline (Segment II)</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684</Words>
  <Application>Microsoft Office PowerPoint</Application>
  <PresentationFormat>On-screen Show (16:9)</PresentationFormat>
  <Paragraphs>70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Courier New</vt:lpstr>
      <vt:lpstr>Arial</vt:lpstr>
      <vt:lpstr>Roboto</vt:lpstr>
      <vt:lpstr>Simple Light</vt:lpstr>
      <vt:lpstr>Wine Quality Analysis</vt:lpstr>
      <vt:lpstr>Wine Quality of Vinho Verde in Portugal</vt:lpstr>
      <vt:lpstr>PowerPoint Presentation</vt:lpstr>
      <vt:lpstr>PowerPoint Presentation</vt:lpstr>
      <vt:lpstr>PowerPoint Presentation</vt:lpstr>
      <vt:lpstr>PowerPoint Presentation</vt:lpstr>
      <vt:lpstr>PowerPoint Presentation</vt:lpstr>
      <vt:lpstr>Rubric Outline (Segment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Analysis</dc:title>
  <dc:creator>Mara Valenzuela</dc:creator>
  <cp:lastModifiedBy>Mara Valenzuela</cp:lastModifiedBy>
  <cp:revision>7</cp:revision>
  <dcterms:modified xsi:type="dcterms:W3CDTF">2022-01-13T00:59:46Z</dcterms:modified>
</cp:coreProperties>
</file>