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62" r:id="rId4"/>
    <p:sldId id="258" r:id="rId5"/>
    <p:sldId id="259" r:id="rId6"/>
    <p:sldId id="260" r:id="rId7"/>
    <p:sldId id="261"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7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4674"/>
  </p:normalViewPr>
  <p:slideViewPr>
    <p:cSldViewPr snapToGrid="0">
      <p:cViewPr varScale="1">
        <p:scale>
          <a:sx n="138" d="100"/>
          <a:sy n="138" d="100"/>
        </p:scale>
        <p:origin x="200" y="2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d1865704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d1865704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d1865704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d1865704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d1865704b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d1865704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d1865704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d1865704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d186570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d186570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186570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186570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186570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186570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extLst>
      <p:ext uri="{BB962C8B-B14F-4D97-AF65-F5344CB8AC3E}">
        <p14:creationId xmlns:p14="http://schemas.microsoft.com/office/powerpoint/2010/main" val="840686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186570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186570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extLst>
      <p:ext uri="{BB962C8B-B14F-4D97-AF65-F5344CB8AC3E}">
        <p14:creationId xmlns:p14="http://schemas.microsoft.com/office/powerpoint/2010/main" val="20227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archive.ics.uci.edu/ml/datasets/Wine+Qualit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app/profile/mara.valenzuela8787/viz/WineQualityAnalysisDashboard/Dashboard1?publish=y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29000"/>
          </a:blip>
          <a:stretch>
            <a:fillRect/>
          </a:stretch>
        </p:blipFill>
        <p:spPr>
          <a:xfrm>
            <a:off x="0" y="-6"/>
            <a:ext cx="9144000" cy="3411812"/>
          </a:xfrm>
          <a:prstGeom prst="rect">
            <a:avLst/>
          </a:prstGeom>
          <a:noFill/>
          <a:ln>
            <a:noFill/>
          </a:ln>
          <a:effectLst>
            <a:outerShdw blurRad="57150" dist="19050" dir="5400000" algn="bl" rotWithShape="0">
              <a:srgbClr val="000000">
                <a:alpha val="50000"/>
              </a:srgbClr>
            </a:outerShdw>
            <a:reflection stA="83000" endPos="30000" dist="38100" dir="5400000" fadeDir="5400012" sy="-100000" algn="bl" rotWithShape="0"/>
          </a:effectLst>
        </p:spPr>
      </p:pic>
      <p:sp>
        <p:nvSpPr>
          <p:cNvPr id="55" name="Google Shape;55;p13"/>
          <p:cNvSpPr txBox="1">
            <a:spLocks noGrp="1"/>
          </p:cNvSpPr>
          <p:nvPr>
            <p:ph type="ctrTitle"/>
          </p:nvPr>
        </p:nvSpPr>
        <p:spPr>
          <a:xfrm>
            <a:off x="374025" y="2330000"/>
            <a:ext cx="8520600" cy="108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Courier New"/>
                <a:ea typeface="Courier New"/>
                <a:cs typeface="Courier New"/>
                <a:sym typeface="Courier New"/>
              </a:rPr>
              <a:t>Wine Quality Analysis</a:t>
            </a:r>
            <a:endParaRPr dirty="0">
              <a:latin typeface="Courier New"/>
              <a:ea typeface="Courier New"/>
              <a:cs typeface="Courier New"/>
              <a:sym typeface="Courier New"/>
            </a:endParaRPr>
          </a:p>
        </p:txBody>
      </p:sp>
      <p:sp>
        <p:nvSpPr>
          <p:cNvPr id="56" name="Google Shape;56;p13"/>
          <p:cNvSpPr txBox="1">
            <a:spLocks noGrp="1"/>
          </p:cNvSpPr>
          <p:nvPr>
            <p:ph type="subTitle" idx="1"/>
          </p:nvPr>
        </p:nvSpPr>
        <p:spPr>
          <a:xfrm>
            <a:off x="5238100" y="4316700"/>
            <a:ext cx="3906000" cy="82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24292F"/>
                </a:solidFill>
                <a:latin typeface="Courier New"/>
                <a:ea typeface="Courier New"/>
                <a:cs typeface="Courier New"/>
                <a:sym typeface="Courier New"/>
              </a:rPr>
              <a:t>By: H.Syed, M. Valenzuela, B. Sosa, G. McDaniel</a:t>
            </a:r>
            <a:endParaRPr sz="36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mt="44000"/>
          </a:blip>
          <a:srcRect b="2104"/>
          <a:stretch/>
        </p:blipFill>
        <p:spPr>
          <a:xfrm>
            <a:off x="5286375" y="0"/>
            <a:ext cx="3857625" cy="5143500"/>
          </a:xfrm>
          <a:prstGeom prst="rect">
            <a:avLst/>
          </a:prstGeom>
          <a:noFill/>
          <a:ln>
            <a:noFill/>
          </a:ln>
        </p:spPr>
      </p:pic>
      <p:sp>
        <p:nvSpPr>
          <p:cNvPr id="62" name="Google Shape;62;p14"/>
          <p:cNvSpPr txBox="1">
            <a:spLocks noGrp="1"/>
          </p:cNvSpPr>
          <p:nvPr>
            <p:ph type="title"/>
          </p:nvPr>
        </p:nvSpPr>
        <p:spPr>
          <a:xfrm>
            <a:off x="311700" y="303150"/>
            <a:ext cx="8520600" cy="572700"/>
          </a:xfrm>
          <a:prstGeom prst="rect">
            <a:avLst/>
          </a:prstGeom>
        </p:spPr>
        <p:txBody>
          <a:bodyPr spcFirstLastPara="1" wrap="square" lIns="91425" tIns="91425" rIns="91425" bIns="91425" anchor="t" anchorCtr="0">
            <a:noAutofit/>
          </a:bodyPr>
          <a:lstStyle/>
          <a:p>
            <a:pPr marL="0" lvl="0" indent="0" algn="l" rtl="0">
              <a:lnSpc>
                <a:spcPct val="125000"/>
              </a:lnSpc>
              <a:spcBef>
                <a:spcPts val="1800"/>
              </a:spcBef>
              <a:spcAft>
                <a:spcPts val="1200"/>
              </a:spcAft>
              <a:buSzPts val="990"/>
              <a:buNone/>
            </a:pPr>
            <a:r>
              <a:rPr lang="en" sz="2630" b="1" dirty="0">
                <a:solidFill>
                  <a:srgbClr val="24292F"/>
                </a:solidFill>
                <a:latin typeface="Courier New" panose="02070309020205020404" pitchFamily="49" charset="0"/>
                <a:cs typeface="Courier New" panose="02070309020205020404" pitchFamily="49" charset="0"/>
              </a:rPr>
              <a:t>Wine Quality of Vinho Verde in Portugal</a:t>
            </a:r>
            <a:endParaRPr sz="3620" dirty="0">
              <a:latin typeface="Courier New" panose="02070309020205020404" pitchFamily="49" charset="0"/>
              <a:cs typeface="Courier New" panose="02070309020205020404" pitchFamily="49" charset="0"/>
            </a:endParaRPr>
          </a:p>
        </p:txBody>
      </p:sp>
      <p:sp>
        <p:nvSpPr>
          <p:cNvPr id="63" name="Google Shape;63;p14"/>
          <p:cNvSpPr txBox="1">
            <a:spLocks noGrp="1"/>
          </p:cNvSpPr>
          <p:nvPr>
            <p:ph type="body" idx="1"/>
          </p:nvPr>
        </p:nvSpPr>
        <p:spPr>
          <a:xfrm>
            <a:off x="419175" y="875850"/>
            <a:ext cx="4867200" cy="4159500"/>
          </a:xfrm>
          <a:prstGeom prst="rect">
            <a:avLst/>
          </a:prstGeom>
        </p:spPr>
        <p:txBody>
          <a:bodyPr spcFirstLastPara="1" wrap="square" lIns="91425" tIns="91425" rIns="91425" bIns="91425" anchor="t" anchorCtr="0">
            <a:normAutofit fontScale="70000" lnSpcReduction="20000"/>
          </a:bodyPr>
          <a:lstStyle/>
          <a:p>
            <a:pPr marL="0" lvl="0" indent="0" algn="l" rtl="0">
              <a:lnSpc>
                <a:spcPct val="125000"/>
              </a:lnSpc>
              <a:spcBef>
                <a:spcPts val="1800"/>
              </a:spcBef>
              <a:spcAft>
                <a:spcPts val="0"/>
              </a:spcAft>
              <a:buClr>
                <a:schemeClr val="dk1"/>
              </a:buClr>
              <a:buSzPct val="57894"/>
              <a:buFont typeface="Arial"/>
              <a:buNone/>
            </a:pPr>
            <a:r>
              <a:rPr lang="en" sz="1900" b="1" dirty="0">
                <a:solidFill>
                  <a:srgbClr val="24292F"/>
                </a:solidFill>
              </a:rPr>
              <a:t>Why we picked this topic:</a:t>
            </a:r>
            <a:endParaRPr sz="1900" b="1" dirty="0">
              <a:solidFill>
                <a:srgbClr val="24292F"/>
              </a:solidFill>
            </a:endParaRPr>
          </a:p>
          <a:p>
            <a:pPr marL="0" lvl="0" indent="0" algn="l" rtl="0">
              <a:spcBef>
                <a:spcPts val="1200"/>
              </a:spcBef>
              <a:spcAft>
                <a:spcPts val="0"/>
              </a:spcAft>
              <a:buClr>
                <a:schemeClr val="dk1"/>
              </a:buClr>
              <a:buSzPct val="57894"/>
              <a:buFont typeface="Arial"/>
              <a:buNone/>
            </a:pPr>
            <a:r>
              <a:rPr lang="en" sz="1900" dirty="0">
                <a:solidFill>
                  <a:srgbClr val="24292F"/>
                </a:solidFill>
              </a:rPr>
              <a:t>As a team, we were all interested in learning more about the attributes that determine the quality of wine. Different characteristics of wines can be influenced by the environment, region and soils wine grapes are grown in. We would like to isolate which variables are associated to high and low quality wines. A machine learning model will be composed to ingest the 11 characteristics to provide a quality score.</a:t>
            </a:r>
          </a:p>
          <a:p>
            <a:pPr marL="0" lvl="0" indent="0" algn="l" rtl="0">
              <a:spcBef>
                <a:spcPts val="1200"/>
              </a:spcBef>
              <a:spcAft>
                <a:spcPts val="0"/>
              </a:spcAft>
              <a:buClr>
                <a:schemeClr val="dk1"/>
              </a:buClr>
              <a:buSzPct val="57894"/>
              <a:buFont typeface="Arial"/>
              <a:buNone/>
            </a:pPr>
            <a:r>
              <a:rPr lang="en" sz="1900" b="1" dirty="0">
                <a:solidFill>
                  <a:srgbClr val="24292F"/>
                </a:solidFill>
              </a:rPr>
              <a:t>Description of the data source:</a:t>
            </a:r>
            <a:endParaRPr sz="1900" b="1" dirty="0">
              <a:solidFill>
                <a:srgbClr val="24292F"/>
              </a:solidFill>
            </a:endParaRPr>
          </a:p>
          <a:p>
            <a:pPr marL="0" lvl="0" indent="0" algn="l" rtl="0">
              <a:spcBef>
                <a:spcPts val="1200"/>
              </a:spcBef>
              <a:spcAft>
                <a:spcPts val="0"/>
              </a:spcAft>
              <a:buClr>
                <a:schemeClr val="dk1"/>
              </a:buClr>
              <a:buSzPct val="57894"/>
              <a:buFont typeface="Arial"/>
              <a:buNone/>
            </a:pPr>
            <a:r>
              <a:rPr lang="en" sz="1900" dirty="0">
                <a:solidFill>
                  <a:srgbClr val="24292F"/>
                </a:solidFill>
              </a:rPr>
              <a:t>The two datasets are related to red and white variants of the Portuguese "Vinho Verde" wine. It displays 11 different characteristics of the grape variety.</a:t>
            </a:r>
            <a:endParaRPr sz="1900" dirty="0">
              <a:solidFill>
                <a:srgbClr val="24292F"/>
              </a:solidFill>
            </a:endParaRPr>
          </a:p>
          <a:p>
            <a:pPr marL="0" marR="38100" lvl="0" indent="0" algn="l" rtl="0">
              <a:lnSpc>
                <a:spcPct val="100000"/>
              </a:lnSpc>
              <a:spcBef>
                <a:spcPts val="1800"/>
              </a:spcBef>
              <a:spcAft>
                <a:spcPts val="0"/>
              </a:spcAft>
              <a:buClr>
                <a:schemeClr val="dk1"/>
              </a:buClr>
              <a:buSzPct val="66077"/>
              <a:buFont typeface="Arial"/>
              <a:buNone/>
            </a:pPr>
            <a:r>
              <a:rPr lang="en" sz="1664" b="1" dirty="0">
                <a:solidFill>
                  <a:srgbClr val="24292F"/>
                </a:solidFill>
              </a:rPr>
              <a:t>Source Data: </a:t>
            </a:r>
            <a:r>
              <a:rPr lang="en" sz="1664" b="1" dirty="0">
                <a:solidFill>
                  <a:schemeClr val="hlink"/>
                </a:solidFill>
                <a:uFill>
                  <a:noFill/>
                </a:uFill>
                <a:hlinkClick r:id="rId4"/>
              </a:rPr>
              <a:t>https://archive.ics.uci.edu/ml/datasets/Wine+Quality</a:t>
            </a:r>
            <a:endParaRPr sz="1664" b="1" dirty="0">
              <a:solidFill>
                <a:schemeClr val="hlink"/>
              </a:solidFill>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1357808" y="1511184"/>
            <a:ext cx="6428384" cy="2121132"/>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dirty="0">
                <a:solidFill>
                  <a:schemeClr val="dk1"/>
                </a:solidFill>
              </a:rPr>
              <a:t>What are the top five high quality wines?</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What are the bottom five lowest quality wines?</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above 10? (Off-Dry)</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less than 0? (Bone-Dry)</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higher than 20? (Medium-Sweet)</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an alcohol level greater than 15%?</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an alcohol level less than 11%?</a:t>
            </a:r>
          </a:p>
          <a:p>
            <a:pPr marL="457200" lvl="0" indent="-317500" algn="l" rtl="0">
              <a:spcBef>
                <a:spcPts val="0"/>
              </a:spcBef>
              <a:spcAft>
                <a:spcPts val="0"/>
              </a:spcAft>
              <a:buClr>
                <a:schemeClr val="dk1"/>
              </a:buClr>
              <a:buSzPts val="1400"/>
              <a:buAutoNum type="arabicPeriod"/>
            </a:pPr>
            <a:r>
              <a:rPr lang="en" dirty="0">
                <a:solidFill>
                  <a:schemeClr val="dk1"/>
                </a:solidFill>
              </a:rPr>
              <a:t>How does each individual chemical property impact the overall quality score of wine?</a:t>
            </a:r>
            <a:endParaRPr dirty="0">
              <a:solidFill>
                <a:schemeClr val="dk1"/>
              </a:solidFill>
            </a:endParaRPr>
          </a:p>
        </p:txBody>
      </p:sp>
      <p:sp>
        <p:nvSpPr>
          <p:cNvPr id="94" name="Google Shape;94;p19"/>
          <p:cNvSpPr/>
          <p:nvPr/>
        </p:nvSpPr>
        <p:spPr>
          <a:xfrm>
            <a:off x="0" y="0"/>
            <a:ext cx="9144000" cy="5682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dirty="0">
                <a:solidFill>
                  <a:schemeClr val="bg1"/>
                </a:solidFill>
                <a:latin typeface="Courier New" panose="02070309020205020404" pitchFamily="49" charset="0"/>
                <a:cs typeface="Courier New" panose="02070309020205020404" pitchFamily="49" charset="0"/>
              </a:rPr>
              <a:t>Questions We Hope to Answer</a:t>
            </a:r>
            <a:endParaRPr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p:nvPr/>
        </p:nvSpPr>
        <p:spPr>
          <a:xfrm>
            <a:off x="194025" y="202375"/>
            <a:ext cx="2971500" cy="4477500"/>
          </a:xfrm>
          <a:prstGeom prst="rect">
            <a:avLst/>
          </a:prstGeom>
          <a:solidFill>
            <a:srgbClr val="73174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Courier New" panose="02070309020205020404" pitchFamily="49" charset="0"/>
                <a:cs typeface="Courier New" panose="02070309020205020404" pitchFamily="49" charset="0"/>
              </a:rPr>
              <a:t>Machine </a:t>
            </a:r>
            <a:endParaRPr sz="2500" b="1" dirty="0">
              <a:solidFill>
                <a:schemeClr val="lt1"/>
              </a:solidFill>
              <a:latin typeface="Courier New" panose="02070309020205020404" pitchFamily="49" charset="0"/>
              <a:cs typeface="Courier New" panose="02070309020205020404" pitchFamily="49" charset="0"/>
            </a:endParaRPr>
          </a:p>
          <a:p>
            <a:pPr marL="0" lvl="0" indent="0" algn="ctr" rtl="0">
              <a:spcBef>
                <a:spcPts val="0"/>
              </a:spcBef>
              <a:spcAft>
                <a:spcPts val="0"/>
              </a:spcAft>
              <a:buNone/>
            </a:pPr>
            <a:r>
              <a:rPr lang="en" sz="2500" b="1" dirty="0">
                <a:solidFill>
                  <a:schemeClr val="lt1"/>
                </a:solidFill>
                <a:latin typeface="Courier New" panose="02070309020205020404" pitchFamily="49" charset="0"/>
                <a:cs typeface="Courier New" panose="02070309020205020404" pitchFamily="49" charset="0"/>
              </a:rPr>
              <a:t>Learning </a:t>
            </a:r>
            <a:endParaRPr sz="2500" b="1" dirty="0">
              <a:solidFill>
                <a:schemeClr val="lt1"/>
              </a:solidFill>
              <a:latin typeface="Courier New" panose="02070309020205020404" pitchFamily="49" charset="0"/>
              <a:cs typeface="Courier New" panose="02070309020205020404" pitchFamily="49" charset="0"/>
            </a:endParaRPr>
          </a:p>
          <a:p>
            <a:pPr marL="0" lvl="0" indent="0" algn="ctr" rtl="0">
              <a:spcBef>
                <a:spcPts val="0"/>
              </a:spcBef>
              <a:spcAft>
                <a:spcPts val="0"/>
              </a:spcAft>
              <a:buNone/>
            </a:pPr>
            <a:r>
              <a:rPr lang="en" sz="2500" b="1" dirty="0">
                <a:solidFill>
                  <a:schemeClr val="lt1"/>
                </a:solidFill>
                <a:latin typeface="Courier New" panose="02070309020205020404" pitchFamily="49" charset="0"/>
                <a:cs typeface="Courier New" panose="02070309020205020404" pitchFamily="49" charset="0"/>
              </a:rPr>
              <a:t>Model</a:t>
            </a:r>
            <a:endParaRPr sz="2500" b="1" dirty="0">
              <a:solidFill>
                <a:schemeClr val="lt1"/>
              </a:solidFill>
              <a:latin typeface="Courier New" panose="02070309020205020404" pitchFamily="49" charset="0"/>
              <a:cs typeface="Courier New" panose="02070309020205020404" pitchFamily="49" charset="0"/>
            </a:endParaRPr>
          </a:p>
        </p:txBody>
      </p:sp>
      <p:sp>
        <p:nvSpPr>
          <p:cNvPr id="69" name="Google Shape;69;p15"/>
          <p:cNvSpPr txBox="1">
            <a:spLocks noGrp="1"/>
          </p:cNvSpPr>
          <p:nvPr>
            <p:ph type="body" idx="1"/>
          </p:nvPr>
        </p:nvSpPr>
        <p:spPr>
          <a:xfrm>
            <a:off x="3333325" y="202375"/>
            <a:ext cx="5453700" cy="456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24292F"/>
                </a:solidFill>
                <a:highlight>
                  <a:srgbClr val="FFFFFF"/>
                </a:highlight>
              </a:rPr>
              <a:t>Using a </a:t>
            </a:r>
            <a:r>
              <a:rPr lang="en" sz="1200" b="1">
                <a:solidFill>
                  <a:srgbClr val="24292F"/>
                </a:solidFill>
                <a:highlight>
                  <a:srgbClr val="FFFFFF"/>
                </a:highlight>
              </a:rPr>
              <a:t>supervised learning model</a:t>
            </a:r>
            <a:r>
              <a:rPr lang="en" sz="1200">
                <a:solidFill>
                  <a:srgbClr val="24292F"/>
                </a:solidFill>
                <a:highlight>
                  <a:srgbClr val="FFFFFF"/>
                </a:highlight>
              </a:rPr>
              <a:t>, the independent variable (x) would be:</a:t>
            </a:r>
            <a:endParaRPr sz="1200">
              <a:solidFill>
                <a:srgbClr val="24292F"/>
              </a:solidFill>
              <a:highlight>
                <a:srgbClr val="FFFFFF"/>
              </a:highlight>
            </a:endParaRPr>
          </a:p>
          <a:p>
            <a:pPr marL="914400" lvl="0" indent="-304800" algn="l" rtl="0">
              <a:spcBef>
                <a:spcPts val="1200"/>
              </a:spcBef>
              <a:spcAft>
                <a:spcPts val="0"/>
              </a:spcAft>
              <a:buClr>
                <a:srgbClr val="24292F"/>
              </a:buClr>
              <a:buSzPts val="1200"/>
              <a:buChar char="❖"/>
            </a:pPr>
            <a:r>
              <a:rPr lang="en" sz="1200">
                <a:solidFill>
                  <a:srgbClr val="24292F"/>
                </a:solidFill>
                <a:highlight>
                  <a:srgbClr val="FFFFFF"/>
                </a:highlight>
              </a:rPr>
              <a:t>Fixed acidity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Volatile acidity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Citric acid</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Residual sugar</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Chlorides</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Free sulfur dioxide</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Total sulfur dioxide</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Density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pH</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Sulphates</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Alcohol</a:t>
            </a:r>
            <a:endParaRPr sz="1200">
              <a:solidFill>
                <a:srgbClr val="24292F"/>
              </a:solidFill>
              <a:highlight>
                <a:srgbClr val="FFFFFF"/>
              </a:highlight>
            </a:endParaRPr>
          </a:p>
          <a:p>
            <a:pPr marL="457200" lvl="0" indent="0" algn="l" rtl="0">
              <a:spcBef>
                <a:spcPts val="300"/>
              </a:spcBef>
              <a:spcAft>
                <a:spcPts val="0"/>
              </a:spcAft>
              <a:buNone/>
            </a:pPr>
            <a:endParaRPr sz="1200">
              <a:solidFill>
                <a:srgbClr val="24292F"/>
              </a:solidFill>
              <a:highlight>
                <a:srgbClr val="FFFFFF"/>
              </a:highlight>
            </a:endParaRPr>
          </a:p>
          <a:p>
            <a:pPr marL="0" lvl="0" indent="0" algn="l" rtl="0">
              <a:spcBef>
                <a:spcPts val="0"/>
              </a:spcBef>
              <a:spcAft>
                <a:spcPts val="1200"/>
              </a:spcAft>
              <a:buNone/>
            </a:pPr>
            <a:r>
              <a:rPr lang="en" sz="1200">
                <a:solidFill>
                  <a:srgbClr val="24292F"/>
                </a:solidFill>
                <a:highlight>
                  <a:srgbClr val="FFFFFF"/>
                </a:highlight>
              </a:rPr>
              <a:t>The dependent variable (y) is 12 - quality (score between 0 and 10). Using sklearn we will split the testing and training data. We will use the training data to train the model and then use the testing data to see the results using the predict method. Then we will compare the testing and training outcomes to see if the model can accurately predict the wine quality score.</a:t>
            </a:r>
            <a:endParaRPr sz="1200">
              <a:solidFill>
                <a:srgbClr val="24292F"/>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882750" y="953725"/>
            <a:ext cx="6557400" cy="3416400"/>
          </a:xfrm>
          <a:prstGeom prst="rect">
            <a:avLst/>
          </a:prstGeom>
        </p:spPr>
        <p:txBody>
          <a:bodyPr spcFirstLastPara="1" wrap="square" lIns="91425" tIns="91425" rIns="91425" bIns="91425" anchor="t" anchorCtr="0">
            <a:noAutofit/>
          </a:bodyPr>
          <a:lstStyle/>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Data Cleaning and Analysis:</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Pandas will be used to clean the data and perform analysis.</a:t>
            </a:r>
            <a:endParaRPr sz="1210" dirty="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Database Storage:</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Postgres SQL is the database we selected to use to store the cleaned data</a:t>
            </a:r>
            <a:endParaRPr sz="1210" dirty="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Machine Learning:</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SciKit learn is the Machine Learning library for Python that we will use to make predictions on for our wine analysis for our project.</a:t>
            </a:r>
            <a:endParaRPr sz="1210" dirty="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Dashboard:</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We have selected Tableau to build the dashboard to present our results.</a:t>
            </a:r>
            <a:endParaRPr sz="1210" dirty="0">
              <a:solidFill>
                <a:srgbClr val="24292F"/>
              </a:solidFill>
              <a:highlight>
                <a:srgbClr val="FFFFFF"/>
              </a:highlight>
            </a:endParaRPr>
          </a:p>
          <a:p>
            <a:pPr marL="0" lvl="0" indent="0" algn="l" rtl="0">
              <a:lnSpc>
                <a:spcPct val="105000"/>
              </a:lnSpc>
              <a:spcBef>
                <a:spcPts val="0"/>
              </a:spcBef>
              <a:spcAft>
                <a:spcPts val="1200"/>
              </a:spcAft>
              <a:buSzPts val="1018"/>
              <a:buNone/>
            </a:pPr>
            <a:endParaRPr sz="1765" dirty="0"/>
          </a:p>
        </p:txBody>
      </p:sp>
      <p:sp>
        <p:nvSpPr>
          <p:cNvPr id="75" name="Google Shape;75;p16"/>
          <p:cNvSpPr/>
          <p:nvPr/>
        </p:nvSpPr>
        <p:spPr>
          <a:xfrm>
            <a:off x="0" y="0"/>
            <a:ext cx="9144000" cy="5682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dirty="0">
                <a:solidFill>
                  <a:schemeClr val="bg1"/>
                </a:solidFill>
                <a:latin typeface="Courier New" panose="02070309020205020404" pitchFamily="49" charset="0"/>
                <a:cs typeface="Courier New" panose="02070309020205020404" pitchFamily="49" charset="0"/>
              </a:rPr>
              <a:t>Technologies Used</a:t>
            </a:r>
            <a:endParaRPr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1026" name="Picture 2" descr="You&amp;#39;re So Sweet: All About Residual Sugar in Wine | WineShop At Home">
            <a:extLst>
              <a:ext uri="{FF2B5EF4-FFF2-40B4-BE49-F238E27FC236}">
                <a16:creationId xmlns:a16="http://schemas.microsoft.com/office/drawing/2014/main" id="{EF190D65-97A5-5B49-BDD8-8233D7896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918" y="577850"/>
            <a:ext cx="3748616" cy="3748616"/>
          </a:xfrm>
          <a:prstGeom prst="rect">
            <a:avLst/>
          </a:prstGeom>
          <a:noFill/>
          <a:extLst>
            <a:ext uri="{909E8E84-426E-40DD-AFC4-6F175D3DCCD1}">
              <a14:hiddenFill xmlns:a14="http://schemas.microsoft.com/office/drawing/2010/main">
                <a:solidFill>
                  <a:srgbClr val="FFFFFF"/>
                </a:solidFill>
              </a14:hiddenFill>
            </a:ext>
          </a:extLst>
        </p:spPr>
      </p:pic>
      <p:sp>
        <p:nvSpPr>
          <p:cNvPr id="80" name="Google Shape;80;p17"/>
          <p:cNvSpPr txBox="1">
            <a:spLocks noGrp="1"/>
          </p:cNvSpPr>
          <p:nvPr>
            <p:ph type="body" idx="1"/>
          </p:nvPr>
        </p:nvSpPr>
        <p:spPr>
          <a:xfrm>
            <a:off x="135466" y="1213224"/>
            <a:ext cx="5300134" cy="290157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1300" dirty="0">
                <a:solidFill>
                  <a:schemeClr val="dk1"/>
                </a:solidFill>
              </a:rPr>
              <a:t>Alcohol</a:t>
            </a:r>
          </a:p>
          <a:p>
            <a:pPr lvl="1" indent="-342900">
              <a:buClr>
                <a:schemeClr val="dk1"/>
              </a:buClr>
              <a:buSzPts val="1800"/>
              <a:buFont typeface="Wingdings" pitchFamily="2" charset="2"/>
              <a:buChar char="Ø"/>
            </a:pPr>
            <a:r>
              <a:rPr lang="en-US" sz="1300" dirty="0">
                <a:solidFill>
                  <a:schemeClr val="dk1"/>
                </a:solidFill>
              </a:rPr>
              <a:t>Typical % of alcohol is 12-15%, above 15% is considered a fortified wine</a:t>
            </a:r>
            <a:endParaRPr sz="1300" dirty="0">
              <a:solidFill>
                <a:schemeClr val="dk1"/>
              </a:solidFill>
            </a:endParaRPr>
          </a:p>
          <a:p>
            <a:pPr marL="457200" lvl="0" indent="-342900" algn="l" rtl="0">
              <a:spcBef>
                <a:spcPts val="0"/>
              </a:spcBef>
              <a:spcAft>
                <a:spcPts val="0"/>
              </a:spcAft>
              <a:buClr>
                <a:schemeClr val="dk1"/>
              </a:buClr>
              <a:buSzPts val="1800"/>
              <a:buChar char="❖"/>
            </a:pPr>
            <a:r>
              <a:rPr lang="en" sz="1300" dirty="0">
                <a:solidFill>
                  <a:schemeClr val="dk1"/>
                </a:solidFill>
              </a:rPr>
              <a:t>Residual Sugars </a:t>
            </a:r>
          </a:p>
          <a:p>
            <a:pPr lvl="1" indent="-342900">
              <a:buClr>
                <a:schemeClr val="dk1"/>
              </a:buClr>
              <a:buSzPts val="1800"/>
              <a:buFont typeface="Wingdings" pitchFamily="2" charset="2"/>
              <a:buChar char="Ø"/>
            </a:pPr>
            <a:r>
              <a:rPr lang="en-US" sz="1300" dirty="0">
                <a:solidFill>
                  <a:schemeClr val="dk1"/>
                </a:solidFill>
              </a:rPr>
              <a:t>Contribute to the dryness or sweetness of the wine</a:t>
            </a:r>
            <a:endParaRPr sz="1300" dirty="0">
              <a:solidFill>
                <a:schemeClr val="dk1"/>
              </a:solidFill>
            </a:endParaRPr>
          </a:p>
          <a:p>
            <a:pPr marL="457200" lvl="0" indent="-342900" algn="l" rtl="0">
              <a:spcBef>
                <a:spcPts val="0"/>
              </a:spcBef>
              <a:spcAft>
                <a:spcPts val="0"/>
              </a:spcAft>
              <a:buClr>
                <a:schemeClr val="dk1"/>
              </a:buClr>
              <a:buSzPts val="1800"/>
              <a:buChar char="❖"/>
            </a:pPr>
            <a:r>
              <a:rPr lang="en" sz="1300" dirty="0">
                <a:solidFill>
                  <a:schemeClr val="dk1"/>
                </a:solidFill>
              </a:rPr>
              <a:t>Acidity - wines that lack fixed acidity are ‘1-dimensional / flat’*</a:t>
            </a:r>
            <a:endParaRPr sz="1300" dirty="0">
              <a:solidFill>
                <a:schemeClr val="dk1"/>
              </a:solidFill>
            </a:endParaRPr>
          </a:p>
          <a:p>
            <a:pPr lvl="1" algn="l" rtl="0">
              <a:spcBef>
                <a:spcPts val="0"/>
              </a:spcBef>
              <a:spcAft>
                <a:spcPts val="0"/>
              </a:spcAft>
              <a:buClr>
                <a:schemeClr val="dk1"/>
              </a:buClr>
              <a:buSzPts val="1400"/>
              <a:buFont typeface="Wingdings" pitchFamily="2" charset="2"/>
              <a:buChar char="Ø"/>
            </a:pPr>
            <a:r>
              <a:rPr lang="en" sz="1300" dirty="0">
                <a:solidFill>
                  <a:schemeClr val="dk1"/>
                </a:solidFill>
              </a:rPr>
              <a:t>Fixed (citric acid) - lower amounts may indicate spoilage</a:t>
            </a:r>
            <a:endParaRPr sz="1300" dirty="0">
              <a:solidFill>
                <a:schemeClr val="dk1"/>
              </a:solidFill>
            </a:endParaRPr>
          </a:p>
          <a:p>
            <a:pPr marL="457200" lvl="0" indent="-342900" algn="l" rtl="0">
              <a:spcBef>
                <a:spcPts val="0"/>
              </a:spcBef>
              <a:spcAft>
                <a:spcPts val="0"/>
              </a:spcAft>
              <a:buClr>
                <a:schemeClr val="dk1"/>
              </a:buClr>
              <a:buSzPts val="1800"/>
              <a:buChar char="❖"/>
            </a:pPr>
            <a:r>
              <a:rPr lang="en" sz="1300" dirty="0">
                <a:solidFill>
                  <a:schemeClr val="dk1"/>
                </a:solidFill>
              </a:rPr>
              <a:t>Sulfur Dioxide</a:t>
            </a:r>
          </a:p>
          <a:p>
            <a:pPr lvl="1" indent="-342900">
              <a:buClr>
                <a:schemeClr val="dk1"/>
              </a:buClr>
              <a:buSzPts val="1800"/>
              <a:buFont typeface="Wingdings" pitchFamily="2" charset="2"/>
              <a:buChar char="Ø"/>
            </a:pPr>
            <a:r>
              <a:rPr lang="en-US" sz="1300" dirty="0">
                <a:solidFill>
                  <a:schemeClr val="tx1"/>
                </a:solidFill>
              </a:rPr>
              <a:t>It prevents the wine from reacting with oxygen which can cause browning and off-odors (oxidation), and it inhibits the growth of bacteria and undesirable wild yeasts in the grape juice and wine</a:t>
            </a:r>
            <a:endParaRPr sz="1300" dirty="0">
              <a:solidFill>
                <a:schemeClr val="tx1"/>
              </a:solidFill>
            </a:endParaRPr>
          </a:p>
        </p:txBody>
      </p:sp>
      <p:sp>
        <p:nvSpPr>
          <p:cNvPr id="81" name="Google Shape;81;p17"/>
          <p:cNvSpPr/>
          <p:nvPr/>
        </p:nvSpPr>
        <p:spPr>
          <a:xfrm>
            <a:off x="0" y="-17183"/>
            <a:ext cx="9144000" cy="4638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b="1" dirty="0">
                <a:solidFill>
                  <a:schemeClr val="bg1"/>
                </a:solidFill>
                <a:latin typeface="Courier New" panose="02070309020205020404" pitchFamily="49" charset="0"/>
                <a:cs typeface="Courier New" panose="02070309020205020404" pitchFamily="49" charset="0"/>
              </a:rPr>
              <a:t>Impacting Variables</a:t>
            </a:r>
            <a:endParaRPr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p:nvPr/>
        </p:nvSpPr>
        <p:spPr>
          <a:xfrm>
            <a:off x="0" y="0"/>
            <a:ext cx="9144000" cy="4638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b="1" dirty="0">
                <a:solidFill>
                  <a:schemeClr val="bg1"/>
                </a:solidFill>
                <a:latin typeface="Courier New" panose="02070309020205020404" pitchFamily="49" charset="0"/>
                <a:cs typeface="Courier New" panose="02070309020205020404" pitchFamily="49" charset="0"/>
              </a:rPr>
              <a:t>Dashboard Details</a:t>
            </a:r>
            <a:endParaRPr sz="2500" b="1" dirty="0">
              <a:solidFill>
                <a:schemeClr val="bg1"/>
              </a:solidFill>
              <a:latin typeface="Courier New" panose="02070309020205020404" pitchFamily="49" charset="0"/>
              <a:cs typeface="Courier New" panose="02070309020205020404" pitchFamily="49" charset="0"/>
            </a:endParaRPr>
          </a:p>
        </p:txBody>
      </p:sp>
      <p:sp>
        <p:nvSpPr>
          <p:cNvPr id="87" name="Google Shape;87;p18"/>
          <p:cNvSpPr txBox="1">
            <a:spLocks noGrp="1"/>
          </p:cNvSpPr>
          <p:nvPr>
            <p:ph type="body" idx="1"/>
          </p:nvPr>
        </p:nvSpPr>
        <p:spPr>
          <a:xfrm>
            <a:off x="940309" y="1053103"/>
            <a:ext cx="7263382"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dk1"/>
                </a:solidFill>
              </a:rPr>
              <a:t>Tools:</a:t>
            </a:r>
            <a:endParaRPr b="1" dirty="0">
              <a:solidFill>
                <a:schemeClr val="dk1"/>
              </a:solidFill>
            </a:endParaRPr>
          </a:p>
          <a:p>
            <a:pPr marL="457200" lvl="0" indent="-342900" algn="l" rtl="0">
              <a:spcBef>
                <a:spcPts val="1200"/>
              </a:spcBef>
              <a:spcAft>
                <a:spcPts val="0"/>
              </a:spcAft>
              <a:buClr>
                <a:schemeClr val="dk1"/>
              </a:buClr>
              <a:buSzPts val="1800"/>
              <a:buChar char="❖"/>
            </a:pPr>
            <a:r>
              <a:rPr lang="en" sz="1600" b="1" dirty="0">
                <a:solidFill>
                  <a:schemeClr val="dk1"/>
                </a:solidFill>
              </a:rPr>
              <a:t>Tableau </a:t>
            </a:r>
            <a:r>
              <a:rPr lang="en" dirty="0">
                <a:solidFill>
                  <a:schemeClr val="dk1"/>
                </a:solidFill>
              </a:rPr>
              <a:t>- </a:t>
            </a:r>
            <a:r>
              <a:rPr lang="en" sz="1400" dirty="0">
                <a:solidFill>
                  <a:schemeClr val="dk1"/>
                </a:solidFill>
              </a:rPr>
              <a:t>we will be using tableau for our data analysis visualization dashboard.</a:t>
            </a:r>
            <a:endParaRPr sz="1400" dirty="0">
              <a:solidFill>
                <a:schemeClr val="dk1"/>
              </a:solidFill>
            </a:endParaRPr>
          </a:p>
          <a:p>
            <a:pPr marL="457200" lvl="0" indent="-342900" algn="l" rtl="0">
              <a:spcBef>
                <a:spcPts val="0"/>
              </a:spcBef>
              <a:spcAft>
                <a:spcPts val="0"/>
              </a:spcAft>
              <a:buClr>
                <a:schemeClr val="dk1"/>
              </a:buClr>
              <a:buSzPts val="1800"/>
              <a:buChar char="❖"/>
            </a:pPr>
            <a:r>
              <a:rPr lang="en" sz="1600" b="1" dirty="0">
                <a:solidFill>
                  <a:schemeClr val="dk1"/>
                </a:solidFill>
              </a:rPr>
              <a:t>CSV Raw Data Files</a:t>
            </a:r>
            <a:r>
              <a:rPr lang="en" sz="1400" dirty="0">
                <a:solidFill>
                  <a:schemeClr val="dk1"/>
                </a:solidFill>
              </a:rPr>
              <a:t> </a:t>
            </a:r>
            <a:r>
              <a:rPr lang="en" dirty="0">
                <a:solidFill>
                  <a:schemeClr val="dk1"/>
                </a:solidFill>
              </a:rPr>
              <a:t>- </a:t>
            </a:r>
            <a:r>
              <a:rPr lang="en" sz="1400" dirty="0">
                <a:solidFill>
                  <a:schemeClr val="dk1"/>
                </a:solidFill>
              </a:rPr>
              <a:t>our data will be imported via csv files to utilize in our development of various interactive graphs and charts. </a:t>
            </a:r>
            <a:endParaRPr sz="1400" dirty="0">
              <a:solidFill>
                <a:schemeClr val="dk1"/>
              </a:solidFill>
            </a:endParaRPr>
          </a:p>
          <a:p>
            <a:pPr marL="457200" lvl="0" indent="-330200" algn="l" rtl="0">
              <a:spcBef>
                <a:spcPts val="0"/>
              </a:spcBef>
              <a:spcAft>
                <a:spcPts val="0"/>
              </a:spcAft>
              <a:buClr>
                <a:schemeClr val="dk1"/>
              </a:buClr>
              <a:buSzPts val="1600"/>
              <a:buChar char="❖"/>
            </a:pPr>
            <a:r>
              <a:rPr lang="en" sz="1600" b="1" dirty="0">
                <a:solidFill>
                  <a:schemeClr val="dk1"/>
                </a:solidFill>
              </a:rPr>
              <a:t>Machine Learning Output </a:t>
            </a:r>
            <a:r>
              <a:rPr lang="en" sz="1600" dirty="0">
                <a:solidFill>
                  <a:schemeClr val="dk1"/>
                </a:solidFill>
              </a:rPr>
              <a:t>- </a:t>
            </a:r>
            <a:r>
              <a:rPr lang="en" sz="1400" dirty="0">
                <a:solidFill>
                  <a:schemeClr val="dk1"/>
                </a:solidFill>
              </a:rPr>
              <a:t>the machine learning output will be saved as a csv file and imported into Tableau.</a:t>
            </a:r>
            <a:endParaRPr sz="14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p:nvPr/>
        </p:nvSpPr>
        <p:spPr>
          <a:xfrm>
            <a:off x="0" y="0"/>
            <a:ext cx="9144000" cy="4638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b="1" dirty="0">
                <a:solidFill>
                  <a:schemeClr val="bg1"/>
                </a:solidFill>
                <a:latin typeface="Courier New" panose="02070309020205020404" pitchFamily="49" charset="0"/>
                <a:cs typeface="Courier New" panose="02070309020205020404" pitchFamily="49" charset="0"/>
              </a:rPr>
              <a:t>Dashboard Details</a:t>
            </a:r>
            <a:endParaRPr sz="2500" b="1" dirty="0">
              <a:solidFill>
                <a:schemeClr val="bg1"/>
              </a:solidFill>
              <a:latin typeface="Courier New" panose="02070309020205020404" pitchFamily="49" charset="0"/>
              <a:cs typeface="Courier New" panose="02070309020205020404" pitchFamily="49" charset="0"/>
            </a:endParaRPr>
          </a:p>
        </p:txBody>
      </p:sp>
      <p:sp>
        <p:nvSpPr>
          <p:cNvPr id="88" name="Google Shape;88;p18"/>
          <p:cNvSpPr txBox="1">
            <a:spLocks noGrp="1"/>
          </p:cNvSpPr>
          <p:nvPr>
            <p:ph type="body" idx="4294967295"/>
          </p:nvPr>
        </p:nvSpPr>
        <p:spPr>
          <a:xfrm>
            <a:off x="198463" y="863550"/>
            <a:ext cx="2373086"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dirty="0">
                <a:solidFill>
                  <a:schemeClr val="dk1"/>
                </a:solidFill>
              </a:rPr>
              <a:t>Interactive Element:</a:t>
            </a:r>
            <a:endParaRPr b="1" dirty="0">
              <a:solidFill>
                <a:schemeClr val="dk1"/>
              </a:solidFill>
            </a:endParaRPr>
          </a:p>
          <a:p>
            <a:pPr marL="457200" lvl="0" indent="-330200" algn="l" rtl="0">
              <a:spcBef>
                <a:spcPts val="1200"/>
              </a:spcBef>
              <a:spcAft>
                <a:spcPts val="0"/>
              </a:spcAft>
              <a:buClr>
                <a:schemeClr val="dk1"/>
              </a:buClr>
              <a:buSzPts val="1600"/>
              <a:buChar char="❖"/>
            </a:pPr>
            <a:r>
              <a:rPr lang="en" sz="1400" b="1" dirty="0">
                <a:solidFill>
                  <a:schemeClr val="dk1"/>
                </a:solidFill>
              </a:rPr>
              <a:t>Scale Diagram </a:t>
            </a:r>
            <a:r>
              <a:rPr lang="en" sz="1400" dirty="0">
                <a:solidFill>
                  <a:schemeClr val="dk1"/>
                </a:solidFill>
              </a:rPr>
              <a:t>- this will be a diagram comparing how residual sugar levels provide to the sweetness vs dryness of a wine.</a:t>
            </a:r>
          </a:p>
          <a:p>
            <a:pPr marL="457200" lvl="0" indent="-330200" algn="l" rtl="0">
              <a:spcBef>
                <a:spcPts val="1200"/>
              </a:spcBef>
              <a:spcAft>
                <a:spcPts val="0"/>
              </a:spcAft>
              <a:buClr>
                <a:schemeClr val="dk1"/>
              </a:buClr>
              <a:buSzPts val="1600"/>
              <a:buChar char="❖"/>
            </a:pPr>
            <a:r>
              <a:rPr lang="en" sz="1400" b="1" dirty="0">
                <a:solidFill>
                  <a:schemeClr val="dk1"/>
                </a:solidFill>
              </a:rPr>
              <a:t>Link to Dashboard:</a:t>
            </a:r>
            <a:r>
              <a:rPr lang="en" sz="1400" dirty="0">
                <a:solidFill>
                  <a:schemeClr val="dk1"/>
                </a:solidFill>
              </a:rPr>
              <a:t> </a:t>
            </a:r>
            <a:r>
              <a:rPr lang="en-US" sz="1100" dirty="0">
                <a:solidFill>
                  <a:schemeClr val="dk1"/>
                </a:solidFill>
                <a:hlinkClick r:id="rId3"/>
              </a:rPr>
              <a:t>https://public.tableau.com/app/profile/mara.valenzuela8787/viz/WineQualityAnalysisDashboard/Dashboard1?publish=yes</a:t>
            </a:r>
            <a:endParaRPr lang="en" sz="1100" b="1" dirty="0">
              <a:solidFill>
                <a:schemeClr val="dk1"/>
              </a:solidFill>
            </a:endParaRPr>
          </a:p>
          <a:p>
            <a:pPr marL="127000" lvl="0" indent="0" algn="l" rtl="0">
              <a:spcBef>
                <a:spcPts val="1200"/>
              </a:spcBef>
              <a:spcAft>
                <a:spcPts val="0"/>
              </a:spcAft>
              <a:buClr>
                <a:schemeClr val="dk1"/>
              </a:buClr>
              <a:buSzPts val="1600"/>
              <a:buNone/>
            </a:pPr>
            <a:endParaRPr sz="1400" dirty="0">
              <a:solidFill>
                <a:schemeClr val="dk1"/>
              </a:solidFill>
            </a:endParaRPr>
          </a:p>
        </p:txBody>
      </p:sp>
      <p:pic>
        <p:nvPicPr>
          <p:cNvPr id="5" name="Picture 4">
            <a:extLst>
              <a:ext uri="{FF2B5EF4-FFF2-40B4-BE49-F238E27FC236}">
                <a16:creationId xmlns:a16="http://schemas.microsoft.com/office/drawing/2014/main" id="{F831D0B1-1D10-48E2-8EBE-1A4BEB9C44F6}"/>
              </a:ext>
            </a:extLst>
          </p:cNvPr>
          <p:cNvPicPr>
            <a:picLocks noChangeAspect="1"/>
          </p:cNvPicPr>
          <p:nvPr/>
        </p:nvPicPr>
        <p:blipFill>
          <a:blip r:embed="rId4"/>
          <a:stretch>
            <a:fillRect/>
          </a:stretch>
        </p:blipFill>
        <p:spPr>
          <a:xfrm>
            <a:off x="2743200" y="863550"/>
            <a:ext cx="5947966" cy="3866821"/>
          </a:xfrm>
          <a:prstGeom prst="rect">
            <a:avLst/>
          </a:prstGeom>
        </p:spPr>
      </p:pic>
    </p:spTree>
    <p:extLst>
      <p:ext uri="{BB962C8B-B14F-4D97-AF65-F5344CB8AC3E}">
        <p14:creationId xmlns:p14="http://schemas.microsoft.com/office/powerpoint/2010/main" val="191786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p:nvPr/>
        </p:nvSpPr>
        <p:spPr>
          <a:xfrm>
            <a:off x="0" y="0"/>
            <a:ext cx="9144000" cy="4638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b="1" dirty="0">
                <a:solidFill>
                  <a:schemeClr val="bg1"/>
                </a:solidFill>
                <a:latin typeface="Courier New" panose="02070309020205020404" pitchFamily="49" charset="0"/>
                <a:cs typeface="Courier New" panose="02070309020205020404" pitchFamily="49" charset="0"/>
              </a:rPr>
              <a:t>Results of the Analysis</a:t>
            </a:r>
            <a:endParaRPr sz="2500" b="1" dirty="0">
              <a:solidFill>
                <a:schemeClr val="bg1"/>
              </a:solidFill>
              <a:latin typeface="Courier New" panose="02070309020205020404" pitchFamily="49" charset="0"/>
              <a:cs typeface="Courier New" panose="02070309020205020404" pitchFamily="49" charset="0"/>
            </a:endParaRPr>
          </a:p>
        </p:txBody>
      </p:sp>
      <p:sp>
        <p:nvSpPr>
          <p:cNvPr id="88" name="Google Shape;88;p18"/>
          <p:cNvSpPr txBox="1">
            <a:spLocks noGrp="1"/>
          </p:cNvSpPr>
          <p:nvPr>
            <p:ph type="body" idx="4294967295"/>
          </p:nvPr>
        </p:nvSpPr>
        <p:spPr>
          <a:xfrm>
            <a:off x="337456" y="754693"/>
            <a:ext cx="8469087" cy="3416400"/>
          </a:xfrm>
          <a:prstGeom prst="rect">
            <a:avLst/>
          </a:prstGeom>
        </p:spPr>
        <p:txBody>
          <a:bodyPr spcFirstLastPara="1" wrap="square" lIns="91425" tIns="91425" rIns="91425" bIns="91425" anchor="t" anchorCtr="0">
            <a:normAutofit fontScale="92500" lnSpcReduction="10000"/>
          </a:bodyPr>
          <a:lstStyle/>
          <a:p>
            <a:pPr marL="457200" lvl="0" indent="-330200" algn="l" rtl="0">
              <a:spcBef>
                <a:spcPts val="1200"/>
              </a:spcBef>
              <a:spcAft>
                <a:spcPts val="0"/>
              </a:spcAft>
              <a:buClr>
                <a:schemeClr val="dk1"/>
              </a:buClr>
              <a:buSzPts val="1600"/>
              <a:buChar char="❖"/>
            </a:pPr>
            <a:r>
              <a:rPr lang="en" sz="1400" b="1" dirty="0">
                <a:solidFill>
                  <a:schemeClr val="dk1"/>
                </a:solidFill>
              </a:rPr>
              <a:t>Overview: </a:t>
            </a:r>
            <a:r>
              <a:rPr lang="en" sz="1400" dirty="0">
                <a:solidFill>
                  <a:schemeClr val="dk1"/>
                </a:solidFill>
              </a:rPr>
              <a:t>We performed a machine learning model using logistic regression to predict the quality scores of red and white wine based on 11 characterstics, such as </a:t>
            </a:r>
            <a:r>
              <a:rPr lang="en" sz="1400" i="1" dirty="0">
                <a:solidFill>
                  <a:schemeClr val="dk1"/>
                </a:solidFill>
              </a:rPr>
              <a:t>fixed acidity, citric acid, alcohol, sulfure dioxide</a:t>
            </a:r>
            <a:r>
              <a:rPr lang="en" sz="1400" dirty="0">
                <a:solidFill>
                  <a:schemeClr val="dk1"/>
                </a:solidFill>
              </a:rPr>
              <a:t>. </a:t>
            </a:r>
            <a:endParaRPr lang="en" sz="1400" b="1" dirty="0">
              <a:solidFill>
                <a:schemeClr val="dk1"/>
              </a:solidFill>
            </a:endParaRPr>
          </a:p>
          <a:p>
            <a:pPr marL="457200" lvl="0" indent="-330200" algn="l" rtl="0">
              <a:spcBef>
                <a:spcPts val="1200"/>
              </a:spcBef>
              <a:spcAft>
                <a:spcPts val="0"/>
              </a:spcAft>
              <a:buClr>
                <a:schemeClr val="dk1"/>
              </a:buClr>
              <a:buSzPts val="1600"/>
              <a:buChar char="❖"/>
            </a:pPr>
            <a:r>
              <a:rPr lang="en" sz="1400" b="1" dirty="0">
                <a:solidFill>
                  <a:schemeClr val="dk1"/>
                </a:solidFill>
              </a:rPr>
              <a:t>Analysis: </a:t>
            </a:r>
            <a:r>
              <a:rPr lang="en" sz="1400" dirty="0">
                <a:solidFill>
                  <a:schemeClr val="dk1"/>
                </a:solidFill>
              </a:rPr>
              <a:t>T</a:t>
            </a:r>
            <a:r>
              <a:rPr lang="en-US" sz="1400" dirty="0">
                <a:solidFill>
                  <a:schemeClr val="dk1"/>
                </a:solidFill>
              </a:rPr>
              <a:t>he</a:t>
            </a:r>
            <a:r>
              <a:rPr lang="en" sz="1400" dirty="0">
                <a:solidFill>
                  <a:schemeClr val="dk1"/>
                </a:solidFill>
              </a:rPr>
              <a:t> result of our analysis based off the logistic regression model provided us with outcomes of quality scores. Our model prediction accuracy came out to be 0.54, which was a bit lower than what we expected. However, based on this accuracy score we can assume that the features within the dataset do not contribute greatly to the quality of wine. </a:t>
            </a:r>
          </a:p>
          <a:p>
            <a:pPr marL="127000" lvl="0" indent="0" algn="l" rtl="0">
              <a:spcBef>
                <a:spcPts val="1200"/>
              </a:spcBef>
              <a:spcAft>
                <a:spcPts val="0"/>
              </a:spcAft>
              <a:buClr>
                <a:schemeClr val="dk1"/>
              </a:buClr>
              <a:buSzPts val="1600"/>
              <a:buNone/>
            </a:pPr>
            <a:endParaRPr lang="en" sz="1400" dirty="0">
              <a:solidFill>
                <a:schemeClr val="dk1"/>
              </a:solidFill>
            </a:endParaRPr>
          </a:p>
          <a:p>
            <a:pPr marL="457200" lvl="0" indent="-330200" algn="l" rtl="0">
              <a:spcBef>
                <a:spcPts val="1200"/>
              </a:spcBef>
              <a:spcAft>
                <a:spcPts val="0"/>
              </a:spcAft>
              <a:buClr>
                <a:schemeClr val="dk1"/>
              </a:buClr>
              <a:buSzPts val="1600"/>
              <a:buChar char="❖"/>
            </a:pPr>
            <a:endParaRPr lang="en" sz="1400" b="1" dirty="0">
              <a:solidFill>
                <a:schemeClr val="dk1"/>
              </a:solidFill>
            </a:endParaRPr>
          </a:p>
          <a:p>
            <a:pPr marL="457200" lvl="0" indent="-330200" algn="l" rtl="0">
              <a:spcBef>
                <a:spcPts val="1200"/>
              </a:spcBef>
              <a:spcAft>
                <a:spcPts val="0"/>
              </a:spcAft>
              <a:buClr>
                <a:schemeClr val="dk1"/>
              </a:buClr>
              <a:buSzPts val="1600"/>
              <a:buChar char="❖"/>
            </a:pPr>
            <a:endParaRPr lang="en" sz="1400" b="1" dirty="0">
              <a:solidFill>
                <a:schemeClr val="dk1"/>
              </a:solidFill>
            </a:endParaRPr>
          </a:p>
          <a:p>
            <a:pPr marL="457200" lvl="0" indent="-330200" algn="l" rtl="0">
              <a:spcBef>
                <a:spcPts val="1200"/>
              </a:spcBef>
              <a:spcAft>
                <a:spcPts val="0"/>
              </a:spcAft>
              <a:buClr>
                <a:schemeClr val="dk1"/>
              </a:buClr>
              <a:buSzPts val="1600"/>
              <a:buChar char="❖"/>
            </a:pPr>
            <a:r>
              <a:rPr lang="en" sz="1400" b="1" dirty="0">
                <a:solidFill>
                  <a:schemeClr val="dk1"/>
                </a:solidFill>
              </a:rPr>
              <a:t>Recommendation for Future Analysis: </a:t>
            </a:r>
            <a:r>
              <a:rPr lang="en" sz="1400" dirty="0">
                <a:solidFill>
                  <a:schemeClr val="dk1"/>
                </a:solidFill>
              </a:rPr>
              <a:t>Using SciKit Learns RandomForestRegressor as another model to potentially get a better accuracy score.</a:t>
            </a:r>
          </a:p>
          <a:p>
            <a:pPr marL="127000" lvl="0" indent="0" algn="l" rtl="0">
              <a:spcBef>
                <a:spcPts val="1200"/>
              </a:spcBef>
              <a:spcAft>
                <a:spcPts val="0"/>
              </a:spcAft>
              <a:buClr>
                <a:schemeClr val="dk1"/>
              </a:buClr>
              <a:buSzPts val="1600"/>
              <a:buNone/>
            </a:pPr>
            <a:endParaRPr sz="1400" dirty="0">
              <a:solidFill>
                <a:schemeClr val="dk1"/>
              </a:solidFill>
            </a:endParaRPr>
          </a:p>
        </p:txBody>
      </p:sp>
      <p:pic>
        <p:nvPicPr>
          <p:cNvPr id="3" name="Picture 2">
            <a:extLst>
              <a:ext uri="{FF2B5EF4-FFF2-40B4-BE49-F238E27FC236}">
                <a16:creationId xmlns:a16="http://schemas.microsoft.com/office/drawing/2014/main" id="{3341F8EF-A73A-4AEE-A823-6E513397B9DE}"/>
              </a:ext>
            </a:extLst>
          </p:cNvPr>
          <p:cNvPicPr>
            <a:picLocks noChangeAspect="1"/>
          </p:cNvPicPr>
          <p:nvPr/>
        </p:nvPicPr>
        <p:blipFill>
          <a:blip r:embed="rId3"/>
          <a:stretch>
            <a:fillRect/>
          </a:stretch>
        </p:blipFill>
        <p:spPr>
          <a:xfrm>
            <a:off x="1984917" y="2571750"/>
            <a:ext cx="5174166" cy="997430"/>
          </a:xfrm>
          <a:prstGeom prst="rect">
            <a:avLst/>
          </a:prstGeom>
        </p:spPr>
      </p:pic>
    </p:spTree>
    <p:extLst>
      <p:ext uri="{BB962C8B-B14F-4D97-AF65-F5344CB8AC3E}">
        <p14:creationId xmlns:p14="http://schemas.microsoft.com/office/powerpoint/2010/main" val="118370980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819</Words>
  <Application>Microsoft Macintosh PowerPoint</Application>
  <PresentationFormat>On-screen Show (16:9)</PresentationFormat>
  <Paragraphs>72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Wingdings</vt:lpstr>
      <vt:lpstr>Courier New</vt:lpstr>
      <vt:lpstr>Simple Light</vt:lpstr>
      <vt:lpstr>Wine Quality Analysis</vt:lpstr>
      <vt:lpstr>Wine Quality of Vinho Verde in Portugal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Analysis</dc:title>
  <dc:creator>Mara Valenzuela</dc:creator>
  <cp:lastModifiedBy>Brianna S</cp:lastModifiedBy>
  <cp:revision>24</cp:revision>
  <dcterms:modified xsi:type="dcterms:W3CDTF">2022-01-27T02:57:41Z</dcterms:modified>
</cp:coreProperties>
</file>