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59" r:id="rId10"/>
    <p:sldId id="270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5F32-5A95-40F3-99D8-5BC17901A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D8C6C-6014-4BA4-B838-0A4E8C8EB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2D54D-E2FE-45FC-A500-97676B1F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DA78D-C34E-4B87-8832-9EA5C9EA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8C75C-0548-484A-AEF6-52581F1F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71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3F30-F06F-4339-BF79-FE4A87BE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12DDA-3408-4B6E-84FD-47D703079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30FD2-A791-434C-BB97-002EEDA5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5E167-C142-4561-8C7B-CD24A6A6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8D2FD-C585-4781-887D-3F5DD2C56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2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467300-7239-4C23-9101-E1A43CFB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2D819-8F79-49F1-B2B6-FED6DEF37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DCF7A-D651-4670-9238-08D7F41D1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8D10-BC4A-481F-AAD3-5F4AFD6C0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BED5A-0331-4271-B7CB-425E8653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479-CE41-45B5-830F-D4807D1CE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012F8-B12F-4BEE-9010-E67E1DB7F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86A43-C154-453E-AFB7-765C115A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7C97-8CF8-4589-B216-32DB934D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ED4A-CF76-4186-964E-F0A21772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A9D4-B08D-49FD-994F-934F64E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0872F-753E-4F64-A78A-792802122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442DC-9901-4B0F-A873-0202C84E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6F0AC-6326-4071-9B99-C919AC78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015AC-078F-46DB-B846-2FD146BD9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8726-9AB8-41D6-BE06-FFC53B72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1C6AC-4E50-4452-BE92-E9900A1EC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EC7FD-BE52-4EB2-BE66-F71F8E1D3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276A7-BE7E-4CC0-9870-ECC326B77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F0F63-04F5-4217-8734-CF63E993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26DFC-CD5A-4AD3-B86A-1F576215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F5BF-93FA-4D27-91DC-0E07371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66E9-6E7A-410D-8BD3-5460467C3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525DC-F91C-4346-A4F7-AD2AF558D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55907-5A5A-430B-AC90-B5D1AD39C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A139CE-CF2F-4578-BD2C-0EDF81E53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EC0A8-2049-40C7-86D4-84BD8B0E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E1796-25C2-4BCE-B6FA-1395A36F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EAC22-B54F-4980-A3AD-BBD0F718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62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98E7-787B-4E9D-94D9-023E5AE8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C1A1F-ABBF-4BCB-B7A7-771C21DC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464B7-D49D-4872-BF58-9500D3EB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01E8B-E60C-4339-A933-374F10ED5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7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4950A-0C5E-4C23-AF10-CE8ECEB0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C5A759-E7DD-4D0F-B824-BB2E984E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3EB6A-CCCC-4792-9E13-BA0BD58E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F230-627C-421A-929E-BCDC5C92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47EC-8338-4101-8A09-02D1B80C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84EDFE-F237-4EE1-92E0-9566C9F69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445AF-C443-4B0D-87AB-DBC01FD43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68BDC-8A3E-442B-BA15-0A0E3DBD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1F1AE-8778-492C-9B0E-BDCA9FEA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1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F249-3989-4E1C-A1F8-8DE8D6589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C4A782-9AAB-419A-B422-7B71EABCC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31DD7-D3FF-49F9-A816-29F2ACD8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31E432-DBDD-439A-94B9-CC6525C3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A1E7D-96B1-4EA5-9AD5-5BF91BC36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53DD5-10D1-48DA-8B52-2397C3264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FEF0C4-E664-40C5-A1A9-556BCAA43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CFF73-09A5-4CC4-836E-0D4A62C0F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F2936-9958-4F63-97C1-CD5C1F41B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DE25-BC45-41D7-8066-01F54C2BB828}" type="datetimeFigureOut">
              <a:rPr lang="en-US" smtClean="0"/>
              <a:t>1/29/2022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C63B-8150-4CDA-A872-D3F053203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A51AF-33C0-46DA-8070-F3A6453C1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6CB6-07A4-48D1-9D45-965BD4F67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9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CC30-3AE9-422A-8CE3-AE5C1B3D0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Loma Ridge Enzyme Activity – meeting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2C808-E985-4A29-A7C7-ED9C8C363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Monday January 31, 2022</a:t>
            </a:r>
          </a:p>
          <a:p>
            <a:r>
              <a:rPr lang="en-US" dirty="0"/>
              <a:t>8 AM PST</a:t>
            </a:r>
          </a:p>
        </p:txBody>
      </p:sp>
    </p:spTree>
    <p:extLst>
      <p:ext uri="{BB962C8B-B14F-4D97-AF65-F5344CB8AC3E}">
        <p14:creationId xmlns:p14="http://schemas.microsoft.com/office/powerpoint/2010/main" val="265052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71D3-F3BF-42C5-8922-7311A75E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investigate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A6C41-B526-4556-AAC2-860F9E1BA9B7}"/>
              </a:ext>
            </a:extLst>
          </p:cNvPr>
          <p:cNvSpPr txBox="1"/>
          <p:nvPr/>
        </p:nvSpPr>
        <p:spPr>
          <a:xfrm>
            <a:off x="1189609" y="2156493"/>
            <a:ext cx="9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Drought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524F6-DC84-4CB5-8167-450E53B76A8E}"/>
              </a:ext>
            </a:extLst>
          </p:cNvPr>
          <p:cNvSpPr txBox="1"/>
          <p:nvPr/>
        </p:nvSpPr>
        <p:spPr>
          <a:xfrm>
            <a:off x="1078638" y="3852001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Ecosystem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172564-64C7-42D7-BE9B-4422A55F318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669003" y="2525825"/>
            <a:ext cx="0" cy="13261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32EB80-308C-46D8-9FC7-91024D1B8BC3}"/>
              </a:ext>
            </a:extLst>
          </p:cNvPr>
          <p:cNvSpPr txBox="1"/>
          <p:nvPr/>
        </p:nvSpPr>
        <p:spPr>
          <a:xfrm>
            <a:off x="4412204" y="2782668"/>
            <a:ext cx="187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Enzyme pools (active &amp; inactive)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25C176-2CB8-4599-8F2F-4D425170AA94}"/>
              </a:ext>
            </a:extLst>
          </p:cNvPr>
          <p:cNvCxnSpPr>
            <a:stCxn id="3" idx="3"/>
            <a:endCxn id="12" idx="1"/>
          </p:cNvCxnSpPr>
          <p:nvPr/>
        </p:nvCxnSpPr>
        <p:spPr>
          <a:xfrm>
            <a:off x="2148397" y="2341159"/>
            <a:ext cx="2263807" cy="764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B299E2-7F73-4667-84C0-49E5ED728256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2259368" y="3105834"/>
            <a:ext cx="2152836" cy="9308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DBA75F-1D14-4CC4-ACDE-EB794BF9B28D}"/>
              </a:ext>
            </a:extLst>
          </p:cNvPr>
          <p:cNvSpPr txBox="1"/>
          <p:nvPr/>
        </p:nvSpPr>
        <p:spPr>
          <a:xfrm>
            <a:off x="8689758" y="2921167"/>
            <a:ext cx="235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Decomposition rates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392107-9A9E-42E9-9CD8-B7B061E51D39}"/>
              </a:ext>
            </a:extLst>
          </p:cNvPr>
          <p:cNvCxnSpPr>
            <a:stCxn id="12" idx="3"/>
            <a:endCxn id="18" idx="1"/>
          </p:cNvCxnSpPr>
          <p:nvPr/>
        </p:nvCxnSpPr>
        <p:spPr>
          <a:xfrm flipV="1">
            <a:off x="6285392" y="3105833"/>
            <a:ext cx="24043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0C2CA9C-7284-49A1-8780-E3B283DEB7D1}"/>
              </a:ext>
            </a:extLst>
          </p:cNvPr>
          <p:cNvSpPr txBox="1"/>
          <p:nvPr/>
        </p:nvSpPr>
        <p:spPr>
          <a:xfrm>
            <a:off x="9188389" y="3319363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Mass loss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4E4C3B-4062-413E-80FD-6D0FB21B8BF3}"/>
              </a:ext>
            </a:extLst>
          </p:cNvPr>
          <p:cNvSpPr txBox="1"/>
          <p:nvPr/>
        </p:nvSpPr>
        <p:spPr>
          <a:xfrm>
            <a:off x="4500979" y="3571250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Enzyme activity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AF5327-0E49-421C-AC1A-C7B7A200D0FE}"/>
              </a:ext>
            </a:extLst>
          </p:cNvPr>
          <p:cNvSpPr txBox="1"/>
          <p:nvPr/>
        </p:nvSpPr>
        <p:spPr>
          <a:xfrm>
            <a:off x="4500979" y="4221333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CAZyme</a:t>
            </a:r>
            <a:r>
              <a:rPr lang="en-US" dirty="0">
                <a:highlight>
                  <a:srgbClr val="FFFF00"/>
                </a:highlight>
              </a:rPr>
              <a:t> counts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DD0160-08AB-4CDC-B884-2BCB20823477}"/>
              </a:ext>
            </a:extLst>
          </p:cNvPr>
          <p:cNvSpPr txBox="1"/>
          <p:nvPr/>
        </p:nvSpPr>
        <p:spPr>
          <a:xfrm>
            <a:off x="239697" y="2858610"/>
            <a:ext cx="1180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Litter chemistry</a:t>
            </a:r>
          </a:p>
        </p:txBody>
      </p:sp>
    </p:spTree>
    <p:extLst>
      <p:ext uri="{BB962C8B-B14F-4D97-AF65-F5344CB8AC3E}">
        <p14:creationId xmlns:p14="http://schemas.microsoft.com/office/powerpoint/2010/main" val="358665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9A36-0B22-4EBA-9AB3-A0B767BD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D0150-9C32-4BCB-9113-0BEC7ADAEBBF}"/>
              </a:ext>
            </a:extLst>
          </p:cNvPr>
          <p:cNvSpPr txBox="1"/>
          <p:nvPr/>
        </p:nvSpPr>
        <p:spPr>
          <a:xfrm>
            <a:off x="8108272" y="2487512"/>
            <a:ext cx="174890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Adsorbed onto leaf litter (inactive)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7BE1E-7ADF-424C-BD52-04951FDA5B9C}"/>
              </a:ext>
            </a:extLst>
          </p:cNvPr>
          <p:cNvSpPr txBox="1"/>
          <p:nvPr/>
        </p:nvSpPr>
        <p:spPr>
          <a:xfrm>
            <a:off x="2842334" y="2721901"/>
            <a:ext cx="174890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Soil solution (active)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34A3EE-33A0-4ECC-B277-C54221513AF0}"/>
              </a:ext>
            </a:extLst>
          </p:cNvPr>
          <p:cNvCxnSpPr>
            <a:cxnSpLocks/>
          </p:cNvCxnSpPr>
          <p:nvPr/>
        </p:nvCxnSpPr>
        <p:spPr>
          <a:xfrm>
            <a:off x="294443" y="3403781"/>
            <a:ext cx="25478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48E3E5-7C52-4716-B40A-DB1045E341A5}"/>
              </a:ext>
            </a:extLst>
          </p:cNvPr>
          <p:cNvSpPr txBox="1"/>
          <p:nvPr/>
        </p:nvSpPr>
        <p:spPr>
          <a:xfrm>
            <a:off x="838200" y="304151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829B7-E536-45D4-896D-399D496ECB2F}"/>
              </a:ext>
            </a:extLst>
          </p:cNvPr>
          <p:cNvCxnSpPr/>
          <p:nvPr/>
        </p:nvCxnSpPr>
        <p:spPr>
          <a:xfrm>
            <a:off x="4591235" y="3041510"/>
            <a:ext cx="35170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49A193-CBD2-4460-B909-9CD2106B5AD3}"/>
              </a:ext>
            </a:extLst>
          </p:cNvPr>
          <p:cNvSpPr txBox="1"/>
          <p:nvPr/>
        </p:nvSpPr>
        <p:spPr>
          <a:xfrm>
            <a:off x="5615866" y="2704146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Adsorption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3721B4-85E9-4B84-8603-37870602DE1B}"/>
              </a:ext>
            </a:extLst>
          </p:cNvPr>
          <p:cNvCxnSpPr/>
          <p:nvPr/>
        </p:nvCxnSpPr>
        <p:spPr>
          <a:xfrm flipH="1">
            <a:off x="4591235" y="3429000"/>
            <a:ext cx="35170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2120A-21E2-4BF7-89CE-BC593ABF4A62}"/>
              </a:ext>
            </a:extLst>
          </p:cNvPr>
          <p:cNvSpPr txBox="1"/>
          <p:nvPr/>
        </p:nvSpPr>
        <p:spPr>
          <a:xfrm>
            <a:off x="5615866" y="3415191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Desorption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8E1B82-C463-4A29-A8E4-484BF62A2E97}"/>
              </a:ext>
            </a:extLst>
          </p:cNvPr>
          <p:cNvCxnSpPr>
            <a:stCxn id="5" idx="2"/>
          </p:cNvCxnSpPr>
          <p:nvPr/>
        </p:nvCxnSpPr>
        <p:spPr>
          <a:xfrm flipH="1">
            <a:off x="3716784" y="3922230"/>
            <a:ext cx="1" cy="1644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D3A50D-CF24-40A3-8853-AAB6998D8787}"/>
              </a:ext>
            </a:extLst>
          </p:cNvPr>
          <p:cNvSpPr txBox="1"/>
          <p:nvPr/>
        </p:nvSpPr>
        <p:spPr>
          <a:xfrm>
            <a:off x="3716784" y="4492101"/>
            <a:ext cx="129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Proteolytic breakdown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F17BD-F409-4CFE-9AFE-F7C3F404145B}"/>
              </a:ext>
            </a:extLst>
          </p:cNvPr>
          <p:cNvSpPr txBox="1"/>
          <p:nvPr/>
        </p:nvSpPr>
        <p:spPr>
          <a:xfrm>
            <a:off x="5615866" y="5726098"/>
            <a:ext cx="3517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Alster</a:t>
            </a:r>
            <a:r>
              <a:rPr lang="en-US" dirty="0"/>
              <a:t> et al. 2013; Burns et al. 2013; Geissler et al. 2011</a:t>
            </a:r>
          </a:p>
        </p:txBody>
      </p:sp>
    </p:spTree>
    <p:extLst>
      <p:ext uri="{BB962C8B-B14F-4D97-AF65-F5344CB8AC3E}">
        <p14:creationId xmlns:p14="http://schemas.microsoft.com/office/powerpoint/2010/main" val="7066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11" grpId="0"/>
      <p:bldP spid="14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9A36-0B22-4EBA-9AB3-A0B767BD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5D0150-9C32-4BCB-9113-0BEC7ADAEBBF}"/>
              </a:ext>
            </a:extLst>
          </p:cNvPr>
          <p:cNvSpPr txBox="1"/>
          <p:nvPr/>
        </p:nvSpPr>
        <p:spPr>
          <a:xfrm>
            <a:off x="8108272" y="2487512"/>
            <a:ext cx="174890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Adsorbed onto leaf litter (inactive)</a:t>
            </a: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7BE1E-7ADF-424C-BD52-04951FDA5B9C}"/>
              </a:ext>
            </a:extLst>
          </p:cNvPr>
          <p:cNvSpPr txBox="1"/>
          <p:nvPr/>
        </p:nvSpPr>
        <p:spPr>
          <a:xfrm>
            <a:off x="2842334" y="2721901"/>
            <a:ext cx="174890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Soil solution (active)</a:t>
            </a:r>
          </a:p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34A3EE-33A0-4ECC-B277-C54221513AF0}"/>
              </a:ext>
            </a:extLst>
          </p:cNvPr>
          <p:cNvCxnSpPr>
            <a:cxnSpLocks/>
          </p:cNvCxnSpPr>
          <p:nvPr/>
        </p:nvCxnSpPr>
        <p:spPr>
          <a:xfrm>
            <a:off x="294443" y="3403781"/>
            <a:ext cx="254789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48E3E5-7C52-4716-B40A-DB1045E341A5}"/>
              </a:ext>
            </a:extLst>
          </p:cNvPr>
          <p:cNvSpPr txBox="1"/>
          <p:nvPr/>
        </p:nvSpPr>
        <p:spPr>
          <a:xfrm>
            <a:off x="838200" y="3041510"/>
            <a:ext cx="12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A829B7-E536-45D4-896D-399D496ECB2F}"/>
              </a:ext>
            </a:extLst>
          </p:cNvPr>
          <p:cNvCxnSpPr/>
          <p:nvPr/>
        </p:nvCxnSpPr>
        <p:spPr>
          <a:xfrm>
            <a:off x="4591235" y="3041510"/>
            <a:ext cx="35170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49A193-CBD2-4460-B909-9CD2106B5AD3}"/>
              </a:ext>
            </a:extLst>
          </p:cNvPr>
          <p:cNvSpPr txBox="1"/>
          <p:nvPr/>
        </p:nvSpPr>
        <p:spPr>
          <a:xfrm>
            <a:off x="5615866" y="2704146"/>
            <a:ext cx="130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Adsorption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23721B4-85E9-4B84-8603-37870602DE1B}"/>
              </a:ext>
            </a:extLst>
          </p:cNvPr>
          <p:cNvCxnSpPr/>
          <p:nvPr/>
        </p:nvCxnSpPr>
        <p:spPr>
          <a:xfrm flipH="1">
            <a:off x="4591235" y="3429000"/>
            <a:ext cx="35170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C2120A-21E2-4BF7-89CE-BC593ABF4A62}"/>
              </a:ext>
            </a:extLst>
          </p:cNvPr>
          <p:cNvSpPr txBox="1"/>
          <p:nvPr/>
        </p:nvSpPr>
        <p:spPr>
          <a:xfrm>
            <a:off x="5615866" y="3415191"/>
            <a:ext cx="161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Desorption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8E1B82-C463-4A29-A8E4-484BF62A2E97}"/>
              </a:ext>
            </a:extLst>
          </p:cNvPr>
          <p:cNvCxnSpPr>
            <a:stCxn id="5" idx="2"/>
          </p:cNvCxnSpPr>
          <p:nvPr/>
        </p:nvCxnSpPr>
        <p:spPr>
          <a:xfrm flipH="1">
            <a:off x="3716784" y="3922230"/>
            <a:ext cx="1" cy="1644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FD3A50D-CF24-40A3-8853-AAB6998D8787}"/>
              </a:ext>
            </a:extLst>
          </p:cNvPr>
          <p:cNvSpPr txBox="1"/>
          <p:nvPr/>
        </p:nvSpPr>
        <p:spPr>
          <a:xfrm>
            <a:off x="3716784" y="4492101"/>
            <a:ext cx="1299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Proteolytic breakdown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DD20B-156D-4B69-9461-E5563E5C4F32}"/>
              </a:ext>
            </a:extLst>
          </p:cNvPr>
          <p:cNvSpPr txBox="1"/>
          <p:nvPr/>
        </p:nvSpPr>
        <p:spPr>
          <a:xfrm>
            <a:off x="1817703" y="3415191"/>
            <a:ext cx="174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CAZymes</a:t>
            </a:r>
            <a:r>
              <a:rPr lang="en-US" dirty="0">
                <a:highlight>
                  <a:srgbClr val="FFFF00"/>
                </a:highlight>
              </a:rPr>
              <a:t>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2267B-F6CE-4367-A225-492C2464D579}"/>
              </a:ext>
            </a:extLst>
          </p:cNvPr>
          <p:cNvSpPr txBox="1"/>
          <p:nvPr/>
        </p:nvSpPr>
        <p:spPr>
          <a:xfrm>
            <a:off x="2842334" y="1402672"/>
            <a:ext cx="1853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Effect of active enzymes determined by mass loss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3EA5F-E50D-4E1C-9A96-04A169678EAC}"/>
              </a:ext>
            </a:extLst>
          </p:cNvPr>
          <p:cNvSpPr txBox="1"/>
          <p:nvPr/>
        </p:nvSpPr>
        <p:spPr>
          <a:xfrm>
            <a:off x="5140171" y="5846544"/>
            <a:ext cx="3320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Enzyme activity data determine overall enzyme amount of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A8D658-4E65-4C99-BC7F-4F5252D01E6C}"/>
              </a:ext>
            </a:extLst>
          </p:cNvPr>
          <p:cNvCxnSpPr/>
          <p:nvPr/>
        </p:nvCxnSpPr>
        <p:spPr>
          <a:xfrm flipH="1" flipV="1">
            <a:off x="4591235" y="3992907"/>
            <a:ext cx="1152617" cy="187523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5B8D396-B827-4062-BF5C-AC76C64D5FCF}"/>
              </a:ext>
            </a:extLst>
          </p:cNvPr>
          <p:cNvCxnSpPr>
            <a:cxnSpLocks/>
          </p:cNvCxnSpPr>
          <p:nvPr/>
        </p:nvCxnSpPr>
        <p:spPr>
          <a:xfrm flipV="1">
            <a:off x="7581530" y="4055679"/>
            <a:ext cx="461639" cy="1790865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BA3EAE-6097-4EE3-B720-C97EC4816AD0}"/>
              </a:ext>
            </a:extLst>
          </p:cNvPr>
          <p:cNvSpPr txBox="1"/>
          <p:nvPr/>
        </p:nvSpPr>
        <p:spPr>
          <a:xfrm>
            <a:off x="8043169" y="1513899"/>
            <a:ext cx="2143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Inferred from enzyme activity data and </a:t>
            </a:r>
            <a:r>
              <a:rPr lang="en-US" dirty="0" err="1">
                <a:highlight>
                  <a:srgbClr val="FFFF00"/>
                </a:highlight>
              </a:rPr>
              <a:t>CAZymes</a:t>
            </a:r>
            <a:r>
              <a:rPr lang="en-US" dirty="0">
                <a:highlight>
                  <a:srgbClr val="FFFF00"/>
                </a:highlight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8226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C3EB6-0059-48B4-980F-E3E09FDE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B73D4-CA21-4FDA-B99D-2A5280EB1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roles can help us determine deadlines</a:t>
            </a:r>
          </a:p>
          <a:p>
            <a:r>
              <a:rPr lang="en-US" dirty="0"/>
              <a:t>Ashish mentioned special edition of the Microbiology journal</a:t>
            </a:r>
          </a:p>
          <a:p>
            <a:r>
              <a:rPr lang="en-US" dirty="0"/>
              <a:t>To note: I’m very hesitant with the end of March deadline</a:t>
            </a:r>
          </a:p>
        </p:txBody>
      </p:sp>
    </p:spTree>
    <p:extLst>
      <p:ext uri="{BB962C8B-B14F-4D97-AF65-F5344CB8AC3E}">
        <p14:creationId xmlns:p14="http://schemas.microsoft.com/office/powerpoint/2010/main" val="38093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7F69F-C103-4704-9BCA-3BEF3F51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D150-FEAE-4DD2-BB14-091AE991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Alster</a:t>
            </a:r>
            <a:r>
              <a:rPr lang="en-US" dirty="0"/>
              <a:t>, C. J., German, D. P., Lu, Y., Allison, S. D. (2013). Microbial enzymatic responses to drought and to nitrogen addition in a southern California grassland. </a:t>
            </a:r>
            <a:r>
              <a:rPr lang="en-US" i="1" dirty="0"/>
              <a:t>Soil Biology &amp; Biochemistry, 64</a:t>
            </a:r>
            <a:r>
              <a:rPr lang="en-US" dirty="0"/>
              <a:t>, 68-79.</a:t>
            </a:r>
          </a:p>
          <a:p>
            <a:r>
              <a:rPr lang="en-US" dirty="0"/>
              <a:t>Burns, R. G., </a:t>
            </a:r>
            <a:r>
              <a:rPr lang="en-US" dirty="0" err="1"/>
              <a:t>DeForest</a:t>
            </a:r>
            <a:r>
              <a:rPr lang="en-US" dirty="0"/>
              <a:t>, J. L., </a:t>
            </a:r>
            <a:r>
              <a:rPr lang="en-US" dirty="0" err="1"/>
              <a:t>Marxsen</a:t>
            </a:r>
            <a:r>
              <a:rPr lang="en-US" dirty="0"/>
              <a:t>, J., </a:t>
            </a:r>
            <a:r>
              <a:rPr lang="en-US" dirty="0" err="1"/>
              <a:t>Sinsabaugh</a:t>
            </a:r>
            <a:r>
              <a:rPr lang="en-US" dirty="0"/>
              <a:t>, R. L., </a:t>
            </a:r>
            <a:r>
              <a:rPr lang="en-US" dirty="0" err="1"/>
              <a:t>Stromberger</a:t>
            </a:r>
            <a:r>
              <a:rPr lang="en-US" dirty="0"/>
              <a:t>, M. E., Wallenstein, M. D., Weintraub, M. N., </a:t>
            </a:r>
            <a:r>
              <a:rPr lang="en-US" dirty="0" err="1"/>
              <a:t>Zoppini</a:t>
            </a:r>
            <a:r>
              <a:rPr lang="en-US" dirty="0"/>
              <a:t>, A. (2013). Soil enzymes in a changing environment: Current knowledge and future directions. </a:t>
            </a:r>
            <a:r>
              <a:rPr lang="en-US" i="1" dirty="0"/>
              <a:t>Soil Biology &amp; Biochemistry, 58</a:t>
            </a:r>
            <a:r>
              <a:rPr lang="en-US" dirty="0"/>
              <a:t>, 216-234.</a:t>
            </a:r>
          </a:p>
          <a:p>
            <a:r>
              <a:rPr lang="en-US" dirty="0" err="1"/>
              <a:t>Geisseler</a:t>
            </a:r>
            <a:r>
              <a:rPr lang="en-US" dirty="0"/>
              <a:t>, D., Horwath, W. R., Scow, K. M. (2011). Soil moisture and plant residue addition interact in their effect on extracellular enzyme activity. </a:t>
            </a:r>
            <a:r>
              <a:rPr lang="en-US" i="1" dirty="0" err="1"/>
              <a:t>Pedobiologia</a:t>
            </a:r>
            <a:r>
              <a:rPr lang="en-US" i="1" dirty="0"/>
              <a:t> – International Journal of Soil Biology, 54</a:t>
            </a:r>
            <a:r>
              <a:rPr lang="en-US" dirty="0"/>
              <a:t>, 71-78.</a:t>
            </a:r>
          </a:p>
        </p:txBody>
      </p:sp>
    </p:spTree>
    <p:extLst>
      <p:ext uri="{BB962C8B-B14F-4D97-AF65-F5344CB8AC3E}">
        <p14:creationId xmlns:p14="http://schemas.microsoft.com/office/powerpoint/2010/main" val="10604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9C420-C9C9-430A-A80A-6C9926F4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F84C-AA33-48D2-9D3B-695C3A79B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of my thesis</a:t>
            </a:r>
          </a:p>
          <a:p>
            <a:r>
              <a:rPr lang="en-US" dirty="0"/>
              <a:t>My vision for the manuscript</a:t>
            </a:r>
          </a:p>
          <a:p>
            <a:pPr lvl="1"/>
            <a:r>
              <a:rPr lang="en-US" dirty="0"/>
              <a:t>Framework for analysis</a:t>
            </a:r>
          </a:p>
          <a:p>
            <a:r>
              <a:rPr lang="en-US" dirty="0"/>
              <a:t>Open discussion</a:t>
            </a:r>
          </a:p>
          <a:p>
            <a:pPr lvl="1"/>
            <a:r>
              <a:rPr lang="en-US" dirty="0"/>
              <a:t>Roles &amp; deadlines</a:t>
            </a:r>
          </a:p>
        </p:txBody>
      </p:sp>
    </p:spTree>
    <p:extLst>
      <p:ext uri="{BB962C8B-B14F-4D97-AF65-F5344CB8AC3E}">
        <p14:creationId xmlns:p14="http://schemas.microsoft.com/office/powerpoint/2010/main" val="208331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1803-CE29-4ACF-842A-F462512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A89F-67E4-4A72-A986-652274209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change in enzyme amounts across drought and ambient treatments</a:t>
            </a:r>
          </a:p>
          <a:p>
            <a:r>
              <a:rPr lang="en-US" dirty="0"/>
              <a:t>Amounts of enzymes BG, CBH, NAG are higher in grassland ecosystem</a:t>
            </a:r>
          </a:p>
        </p:txBody>
      </p:sp>
    </p:spTree>
    <p:extLst>
      <p:ext uri="{BB962C8B-B14F-4D97-AF65-F5344CB8AC3E}">
        <p14:creationId xmlns:p14="http://schemas.microsoft.com/office/powerpoint/2010/main" val="36258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1803-CE29-4ACF-842A-F462512F7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Thesis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A89F-67E4-4A72-A986-652274209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53293"/>
            <a:ext cx="8382001" cy="1325563"/>
          </a:xfrm>
        </p:spPr>
        <p:txBody>
          <a:bodyPr>
            <a:normAutofit/>
          </a:bodyPr>
          <a:lstStyle/>
          <a:p>
            <a:r>
              <a:rPr lang="en-US" sz="2400" dirty="0"/>
              <a:t>No change in enzyme amounts across drought and ambient treatments</a:t>
            </a:r>
          </a:p>
          <a:p>
            <a:r>
              <a:rPr lang="en-US" sz="2400" dirty="0"/>
              <a:t>* 0.01 &lt;= p &lt; 0.05; ** 0.001 &lt;= p &lt; 0.01; *** p &lt; 0.001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683DBA7-0C8C-4181-964D-1192B4CB44D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05804494"/>
              </p:ext>
            </p:extLst>
          </p:nvPr>
        </p:nvGraphicFramePr>
        <p:xfrm>
          <a:off x="838199" y="2488406"/>
          <a:ext cx="9839328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916">
                  <a:extLst>
                    <a:ext uri="{9D8B030D-6E8A-4147-A177-3AD203B41FA5}">
                      <a16:colId xmlns:a16="http://schemas.microsoft.com/office/drawing/2014/main" val="199401116"/>
                    </a:ext>
                  </a:extLst>
                </a:gridCol>
                <a:gridCol w="1229916">
                  <a:extLst>
                    <a:ext uri="{9D8B030D-6E8A-4147-A177-3AD203B41FA5}">
                      <a16:colId xmlns:a16="http://schemas.microsoft.com/office/drawing/2014/main" val="3617958909"/>
                    </a:ext>
                  </a:extLst>
                </a:gridCol>
                <a:gridCol w="1229916">
                  <a:extLst>
                    <a:ext uri="{9D8B030D-6E8A-4147-A177-3AD203B41FA5}">
                      <a16:colId xmlns:a16="http://schemas.microsoft.com/office/drawing/2014/main" val="677776605"/>
                    </a:ext>
                  </a:extLst>
                </a:gridCol>
                <a:gridCol w="1229916">
                  <a:extLst>
                    <a:ext uri="{9D8B030D-6E8A-4147-A177-3AD203B41FA5}">
                      <a16:colId xmlns:a16="http://schemas.microsoft.com/office/drawing/2014/main" val="2522631008"/>
                    </a:ext>
                  </a:extLst>
                </a:gridCol>
                <a:gridCol w="1229916">
                  <a:extLst>
                    <a:ext uri="{9D8B030D-6E8A-4147-A177-3AD203B41FA5}">
                      <a16:colId xmlns:a16="http://schemas.microsoft.com/office/drawing/2014/main" val="2847731050"/>
                    </a:ext>
                  </a:extLst>
                </a:gridCol>
                <a:gridCol w="1229916">
                  <a:extLst>
                    <a:ext uri="{9D8B030D-6E8A-4147-A177-3AD203B41FA5}">
                      <a16:colId xmlns:a16="http://schemas.microsoft.com/office/drawing/2014/main" val="956398438"/>
                    </a:ext>
                  </a:extLst>
                </a:gridCol>
                <a:gridCol w="1229916">
                  <a:extLst>
                    <a:ext uri="{9D8B030D-6E8A-4147-A177-3AD203B41FA5}">
                      <a16:colId xmlns:a16="http://schemas.microsoft.com/office/drawing/2014/main" val="3234397309"/>
                    </a:ext>
                  </a:extLst>
                </a:gridCol>
                <a:gridCol w="1229916">
                  <a:extLst>
                    <a:ext uri="{9D8B030D-6E8A-4147-A177-3AD203B41FA5}">
                      <a16:colId xmlns:a16="http://schemas.microsoft.com/office/drawing/2014/main" val="27489086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Enzyme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x 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x Vegetation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Vegetation x Ppt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36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11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57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11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28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CBH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58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9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09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021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7839924-A0EE-46D0-A3C2-F2CDCAA944DA}"/>
              </a:ext>
            </a:extLst>
          </p:cNvPr>
          <p:cNvSpPr/>
          <p:nvPr/>
        </p:nvSpPr>
        <p:spPr>
          <a:xfrm>
            <a:off x="4591050" y="2278856"/>
            <a:ext cx="2381250" cy="39981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0785CC-2866-4F95-BC04-08517705D3F5}"/>
              </a:ext>
            </a:extLst>
          </p:cNvPr>
          <p:cNvSpPr/>
          <p:nvPr/>
        </p:nvSpPr>
        <p:spPr>
          <a:xfrm>
            <a:off x="8229600" y="2343705"/>
            <a:ext cx="1216241" cy="39332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5444A-5BD2-45ED-9B01-E458893FAF44}"/>
              </a:ext>
            </a:extLst>
          </p:cNvPr>
          <p:cNvSpPr/>
          <p:nvPr/>
        </p:nvSpPr>
        <p:spPr>
          <a:xfrm>
            <a:off x="838199" y="3888419"/>
            <a:ext cx="1194787" cy="381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F6FA19-E235-4399-A2FF-9E7AE256A4F6}"/>
              </a:ext>
            </a:extLst>
          </p:cNvPr>
          <p:cNvSpPr/>
          <p:nvPr/>
        </p:nvSpPr>
        <p:spPr>
          <a:xfrm>
            <a:off x="838199" y="4610072"/>
            <a:ext cx="1194787" cy="381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3B6FFD-DC09-4121-B792-BEA552C54020}"/>
              </a:ext>
            </a:extLst>
          </p:cNvPr>
          <p:cNvSpPr/>
          <p:nvPr/>
        </p:nvSpPr>
        <p:spPr>
          <a:xfrm>
            <a:off x="838198" y="5331725"/>
            <a:ext cx="1194787" cy="381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8918DA-16F0-4432-A312-44D2BFB73A2F}"/>
              </a:ext>
            </a:extLst>
          </p:cNvPr>
          <p:cNvSpPr/>
          <p:nvPr/>
        </p:nvSpPr>
        <p:spPr>
          <a:xfrm>
            <a:off x="3290286" y="3880160"/>
            <a:ext cx="1194787" cy="381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43DBC-4026-4D17-A5B8-4580C7C0B78E}"/>
              </a:ext>
            </a:extLst>
          </p:cNvPr>
          <p:cNvSpPr/>
          <p:nvPr/>
        </p:nvSpPr>
        <p:spPr>
          <a:xfrm>
            <a:off x="7007809" y="4599540"/>
            <a:ext cx="1194787" cy="381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CE9E53-AE55-49D3-989C-0A5AC4B17BF0}"/>
              </a:ext>
            </a:extLst>
          </p:cNvPr>
          <p:cNvSpPr/>
          <p:nvPr/>
        </p:nvSpPr>
        <p:spPr>
          <a:xfrm>
            <a:off x="6972300" y="5325505"/>
            <a:ext cx="1194787" cy="3817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852E-73AD-40C7-9425-DF17B7DE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 Vmax across ecosystems</a:t>
            </a:r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57A869BC-EE18-4320-AFF4-E3E66C6BE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498962"/>
            <a:ext cx="9429750" cy="4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1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3660-BC45-4D79-954B-743B0445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CBH Vmax across ecosystems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92EFFBF-F7F0-4CE3-9BD2-11D972112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1371933"/>
            <a:ext cx="9925050" cy="520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0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12BD-F1AF-4F07-A682-839762F44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NAG Vmax across ecosystems</a:t>
            </a:r>
          </a:p>
        </p:txBody>
      </p:sp>
      <p:pic>
        <p:nvPicPr>
          <p:cNvPr id="4" name="Picture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9C734FA7-B3D1-4237-993E-206ED709C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690688"/>
            <a:ext cx="9248775" cy="485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129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743C-E7F3-419A-837A-CF0C1C8A8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E7FB-24B3-4BE1-8863-B14013C3F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at </a:t>
            </a:r>
            <a:r>
              <a:rPr lang="en-US" b="1" dirty="0"/>
              <a:t>overall enzyme pools</a:t>
            </a:r>
            <a:r>
              <a:rPr lang="en-US" dirty="0"/>
              <a:t> rather than </a:t>
            </a:r>
            <a:r>
              <a:rPr lang="en-US" b="1" dirty="0"/>
              <a:t>specific enzyme pools</a:t>
            </a:r>
            <a:r>
              <a:rPr lang="en-US" dirty="0"/>
              <a:t> (e.g. adsorbed enzymes vs enzymes in soil solution)</a:t>
            </a:r>
          </a:p>
          <a:p>
            <a:r>
              <a:rPr lang="en-US" dirty="0"/>
              <a:t>Can’t determine mechanism(s) for why drought doesn’t influence enzyme activity</a:t>
            </a:r>
          </a:p>
          <a:p>
            <a:r>
              <a:rPr lang="en-US" dirty="0"/>
              <a:t>Can’t link enzyme activity with decomposition rates</a:t>
            </a:r>
          </a:p>
        </p:txBody>
      </p:sp>
    </p:spTree>
    <p:extLst>
      <p:ext uri="{BB962C8B-B14F-4D97-AF65-F5344CB8AC3E}">
        <p14:creationId xmlns:p14="http://schemas.microsoft.com/office/powerpoint/2010/main" val="399758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81A4-3771-41D1-A986-3B551075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Vision for the manuscript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2F0-9988-44BD-8FEB-08BAE109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a microbial trait (enzyme activity) with biogeochemistry (decomposition rates)</a:t>
            </a:r>
          </a:p>
          <a:p>
            <a:r>
              <a:rPr lang="en-US" dirty="0"/>
              <a:t>Investigate how drought and ecosystems influence specific enzyme pools and decomposition rates</a:t>
            </a:r>
          </a:p>
        </p:txBody>
      </p:sp>
    </p:spTree>
    <p:extLst>
      <p:ext uri="{BB962C8B-B14F-4D97-AF65-F5344CB8AC3E}">
        <p14:creationId xmlns:p14="http://schemas.microsoft.com/office/powerpoint/2010/main" val="100074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505</Words>
  <Application>Microsoft Office PowerPoint</Application>
  <PresentationFormat>Widescreen</PresentationFormat>
  <Paragraphs>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Loma Ridge Enzyme Activity – meeting 1</vt:lpstr>
      <vt:lpstr>Agenda</vt:lpstr>
      <vt:lpstr>Thesis findings</vt:lpstr>
      <vt:lpstr>Thesis findings</vt:lpstr>
      <vt:lpstr>BG Vmax across ecosystems</vt:lpstr>
      <vt:lpstr>CBH Vmax across ecosystems</vt:lpstr>
      <vt:lpstr>NAG Vmax across ecosystems</vt:lpstr>
      <vt:lpstr>Thesis limitations</vt:lpstr>
      <vt:lpstr>My Vision for the manuscript</vt:lpstr>
      <vt:lpstr>Things to investigate</vt:lpstr>
      <vt:lpstr>Framework</vt:lpstr>
      <vt:lpstr>Framework</vt:lpstr>
      <vt:lpstr>Open 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Loma Ridge Enzyme Activity – meeting 1</dc:title>
  <dc:creator>Brian Chung</dc:creator>
  <cp:lastModifiedBy>Brian Chung</cp:lastModifiedBy>
  <cp:revision>4</cp:revision>
  <dcterms:created xsi:type="dcterms:W3CDTF">2022-01-28T21:22:49Z</dcterms:created>
  <dcterms:modified xsi:type="dcterms:W3CDTF">2022-01-29T09:09:45Z</dcterms:modified>
</cp:coreProperties>
</file>