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8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1" r:id="rId14"/>
    <p:sldId id="270" r:id="rId15"/>
    <p:sldId id="272" r:id="rId16"/>
    <p:sldId id="273" r:id="rId17"/>
    <p:sldId id="258" r:id="rId18"/>
    <p:sldId id="259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92" r:id="rId27"/>
    <p:sldId id="280" r:id="rId28"/>
    <p:sldId id="281" r:id="rId29"/>
    <p:sldId id="283" r:id="rId30"/>
    <p:sldId id="284" r:id="rId31"/>
    <p:sldId id="285" r:id="rId32"/>
    <p:sldId id="286" r:id="rId33"/>
    <p:sldId id="287" r:id="rId34"/>
    <p:sldId id="289" r:id="rId35"/>
    <p:sldId id="290" r:id="rId36"/>
    <p:sldId id="291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267A-7A24-4909-BECA-9529BFF50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8B797-C893-4A3E-A49B-18462DAA4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057FD-64AA-41C0-A654-17C6EA89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092A-96EE-4151-BED5-285195395CD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C50DC-6E18-4E23-B9B6-EE181CB6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66D79-7478-42A5-8CFF-1501D0FB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39BD-2406-4701-A2C0-50F98D64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6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669C-1494-4CF7-8F5B-9EF311F7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B1329-6CC0-40FC-B1DB-810F88768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B9C4F-0128-45F9-AA1A-3473BD45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092A-96EE-4151-BED5-285195395CD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447B8-0AF6-4F80-9860-BD8C6900A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58C11-57A4-46F8-BB7F-CC3EFD42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39BD-2406-4701-A2C0-50F98D64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9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349B58-3185-4446-897C-BD6927109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627D2-7799-4E6F-88DB-C77881CD3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D572C-5B2C-49E5-B631-99FD8FDC5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092A-96EE-4151-BED5-285195395CD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C9D37-E8A5-4087-B771-A759EE94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42689-F532-40E6-A9A2-378DA350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39BD-2406-4701-A2C0-50F98D64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E33D7-9271-4E2F-8BAF-4C9AA3E8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A28BC-CE30-47E2-AA2B-AD9E12FDA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A4438-5596-4A01-886C-C02109A8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092A-96EE-4151-BED5-285195395CD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02C89-E779-49F9-993D-A1434240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6C676-239F-4356-8027-60BC9759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39BD-2406-4701-A2C0-50F98D64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BEA3-83E7-4D66-AA49-F00FE76BD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0FEAE-E324-4D4B-AAFB-47C4A1C1B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01463-B02E-4328-927B-29D423B1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092A-96EE-4151-BED5-285195395CD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0BD28-3754-4DD7-8E30-774BA9A9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7F862-988E-4AB3-846E-9B69F076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39BD-2406-4701-A2C0-50F98D64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4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962CC-C445-447A-AF9A-770F83678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9B990-771D-4355-9BE3-F5A63C139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CFFC7-1E22-4795-BEA1-8C1A46DD6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D2362-11D8-4443-8961-FBDB453C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092A-96EE-4151-BED5-285195395CD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B45A9-825A-4387-8BAF-A620B9E7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4117B-5C54-4976-8A13-FCE5F6E9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39BD-2406-4701-A2C0-50F98D64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2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3EA2-660F-4885-8389-ED1051C5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268B9-EE4D-4DA2-B5D5-AB47A1193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D016F-33F4-4373-AC38-BB88BB65B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5FCBD-D440-41D1-B226-AA648EED2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1CB5A-9646-471D-B177-DAE96D784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5186A-CABC-41E0-94BD-C4480788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092A-96EE-4151-BED5-285195395CD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47A4B0-309D-427C-BB33-4A14F1099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ADFD15-62CA-461D-A7A1-3767BE81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39BD-2406-4701-A2C0-50F98D64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5D997-889A-490C-85C5-1D54120D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99CEC-6EAC-4BEB-B07E-8FE12AA26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092A-96EE-4151-BED5-285195395CD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01A9F-8C63-4763-AF12-5217E1E7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EE0F3-4CB2-4D88-A3D0-A6FFE917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39BD-2406-4701-A2C0-50F98D64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1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32D5D-70F5-46D7-BBFA-230FA39E8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092A-96EE-4151-BED5-285195395CD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DC37A-7F1C-4D09-95FF-0D39897B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FDD9D-C0E3-4FC6-ADA2-7F791029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39BD-2406-4701-A2C0-50F98D64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5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3DEA-4925-469D-AB50-36F5E7946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CF690-27F6-4D51-833E-D0D2D3F0F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0138E-4B7C-4319-932E-5FAD8A11F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A0DEE-F9AB-4F04-B0DB-822866BE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092A-96EE-4151-BED5-285195395CD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23FBA-EB3A-4B31-8ACF-75344058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815C8-E712-49BE-83A5-DC7E171F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39BD-2406-4701-A2C0-50F98D64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2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EC60F-5D43-4623-92B6-926A18FBD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9C983-B480-43AE-94C1-E9C3DED8C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8139D-39F9-4C9E-9CE4-31DEFB0C9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F1B6A-9662-4DA8-8A7F-F81A62C9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092A-96EE-4151-BED5-285195395CD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F4BF9-4D0E-47A8-A3F7-DBA6373F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5C9F1-C107-48B3-9B83-6B982785B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39BD-2406-4701-A2C0-50F98D64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7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5F4A85-C81B-440C-8DBD-FC8518F96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D693B-8900-433F-B7A0-7B8AA5065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A5ABA-76DA-433D-AD6A-BC0428A4B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6092A-96EE-4151-BED5-285195395CD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53241-83E3-4B42-8525-EEE6EDAFB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756ED-8501-4F91-97EC-78B806C66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D39BD-2406-4701-A2C0-50F98D64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FE43-C86E-4E18-8EC9-7D5EFBFD40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Functional redundancy as a mechanism to explain extracellular enzyme responses to drought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21156-7F7C-4D60-B150-D9B11283A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61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550D-0FEE-43C3-A319-CD4B5E51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DC64-6085-4EC6-82F3-BB0428B9E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Enzyme activity is set to 0 if it is negative</a:t>
            </a:r>
          </a:p>
          <a:p>
            <a:r>
              <a:rPr lang="en-US" dirty="0"/>
              <a:t>Substrate concentrations that show substrate inhibition were removed</a:t>
            </a:r>
          </a:p>
          <a:p>
            <a:r>
              <a:rPr lang="en-US" dirty="0"/>
              <a:t>Once artifacts were removed, the Michaelis-Menten equation is fitted to the cleaned data, producing V</a:t>
            </a:r>
            <a:r>
              <a:rPr lang="en-US" baseline="-25000" dirty="0"/>
              <a:t>max</a:t>
            </a:r>
            <a:r>
              <a:rPr lang="en-US" dirty="0"/>
              <a:t> and K</a:t>
            </a:r>
            <a:r>
              <a:rPr lang="en-US" baseline="-25000" dirty="0"/>
              <a:t>m</a:t>
            </a:r>
            <a:r>
              <a:rPr lang="en-US" dirty="0"/>
              <a:t> values for each enzyme</a:t>
            </a:r>
          </a:p>
        </p:txBody>
      </p:sp>
    </p:spTree>
    <p:extLst>
      <p:ext uri="{BB962C8B-B14F-4D97-AF65-F5344CB8AC3E}">
        <p14:creationId xmlns:p14="http://schemas.microsoft.com/office/powerpoint/2010/main" val="215880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875FA-1CAC-4BEA-8169-DFB42D71C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Cleaned enzyme activity and fitted Michaelis-Menten model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B7B34A3-814D-4300-8D69-E9DF51AF9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377" y="1863801"/>
            <a:ext cx="7401244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11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4D64-B6D8-41C6-8140-D9881D5E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Litter chemistry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7AE1F-6ACB-4582-8CE7-1998E5BB5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FTIR frequency range: 900 – 1800 cm</a:t>
            </a:r>
            <a:r>
              <a:rPr lang="en-US" baseline="30000" dirty="0"/>
              <a:t>-1</a:t>
            </a:r>
            <a:endParaRPr lang="en-US" dirty="0"/>
          </a:p>
          <a:p>
            <a:r>
              <a:rPr lang="en-US" dirty="0"/>
              <a:t>Following values were calculated for each litter sample at each time point</a:t>
            </a:r>
          </a:p>
          <a:p>
            <a:pPr lvl="1"/>
            <a:r>
              <a:rPr lang="en-US" dirty="0"/>
              <a:t>Total area under the curve (</a:t>
            </a:r>
            <a:r>
              <a:rPr lang="en-US" dirty="0" err="1"/>
              <a:t>A</a:t>
            </a:r>
            <a:r>
              <a:rPr lang="en-US" baseline="-25000" dirty="0" err="1"/>
              <a:t>total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Area under the curve for each functional group (</a:t>
            </a:r>
            <a:r>
              <a:rPr lang="en-US" dirty="0" err="1"/>
              <a:t>A</a:t>
            </a:r>
            <a:r>
              <a:rPr lang="en-US" baseline="-25000" dirty="0" err="1"/>
              <a:t>fg</a:t>
            </a:r>
            <a:r>
              <a:rPr lang="en-US" dirty="0"/>
              <a:t>)</a:t>
            </a:r>
          </a:p>
          <a:p>
            <a:r>
              <a:rPr lang="en-US" dirty="0"/>
              <a:t>Percent area of each functional group (%</a:t>
            </a:r>
            <a:r>
              <a:rPr lang="en-US" dirty="0" err="1"/>
              <a:t>A</a:t>
            </a:r>
            <a:r>
              <a:rPr lang="en-US" baseline="-25000" dirty="0" err="1"/>
              <a:t>fg</a:t>
            </a:r>
            <a:r>
              <a:rPr lang="en-US" dirty="0"/>
              <a:t>) is calculated as follows</a:t>
            </a:r>
          </a:p>
          <a:p>
            <a:pPr lvl="1"/>
            <a:r>
              <a:rPr lang="en-US" dirty="0"/>
              <a:t>100% x </a:t>
            </a:r>
            <a:r>
              <a:rPr lang="en-US" dirty="0" err="1"/>
              <a:t>A</a:t>
            </a:r>
            <a:r>
              <a:rPr lang="en-US" baseline="-25000" dirty="0" err="1"/>
              <a:t>fg</a:t>
            </a:r>
            <a:r>
              <a:rPr lang="en-US" baseline="-25000" dirty="0"/>
              <a:t> </a:t>
            </a:r>
            <a:r>
              <a:rPr lang="en-US" dirty="0"/>
              <a:t>/ </a:t>
            </a:r>
            <a:r>
              <a:rPr lang="en-US" dirty="0" err="1"/>
              <a:t>A</a:t>
            </a:r>
            <a:r>
              <a:rPr lang="en-US" baseline="-25000" dirty="0" err="1"/>
              <a:t>total</a:t>
            </a:r>
            <a:endParaRPr lang="en-US" baseline="-25000" dirty="0"/>
          </a:p>
          <a:p>
            <a:pPr lvl="1"/>
            <a:r>
              <a:rPr lang="en-US" dirty="0"/>
              <a:t>Kind of a relative abundance of each functional group</a:t>
            </a:r>
          </a:p>
          <a:p>
            <a:r>
              <a:rPr lang="en-US" dirty="0"/>
              <a:t>Statistical analysis is conducted on this percent area</a:t>
            </a:r>
          </a:p>
        </p:txBody>
      </p:sp>
    </p:spTree>
    <p:extLst>
      <p:ext uri="{BB962C8B-B14F-4D97-AF65-F5344CB8AC3E}">
        <p14:creationId xmlns:p14="http://schemas.microsoft.com/office/powerpoint/2010/main" val="92094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DD20-B059-48EC-A9E7-0E13E2E7D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 groups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5FF485-726E-4A7F-9164-1515696E0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906824"/>
              </p:ext>
            </p:extLst>
          </p:nvPr>
        </p:nvGraphicFramePr>
        <p:xfrm>
          <a:off x="1377141" y="1863801"/>
          <a:ext cx="9437719" cy="444074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367291">
                  <a:extLst>
                    <a:ext uri="{9D8B030D-6E8A-4147-A177-3AD203B41FA5}">
                      <a16:colId xmlns:a16="http://schemas.microsoft.com/office/drawing/2014/main" val="1856599315"/>
                    </a:ext>
                  </a:extLst>
                </a:gridCol>
                <a:gridCol w="1801255">
                  <a:extLst>
                    <a:ext uri="{9D8B030D-6E8A-4147-A177-3AD203B41FA5}">
                      <a16:colId xmlns:a16="http://schemas.microsoft.com/office/drawing/2014/main" val="2793782224"/>
                    </a:ext>
                  </a:extLst>
                </a:gridCol>
                <a:gridCol w="1958487">
                  <a:extLst>
                    <a:ext uri="{9D8B030D-6E8A-4147-A177-3AD203B41FA5}">
                      <a16:colId xmlns:a16="http://schemas.microsoft.com/office/drawing/2014/main" val="2481730825"/>
                    </a:ext>
                  </a:extLst>
                </a:gridCol>
                <a:gridCol w="3310686">
                  <a:extLst>
                    <a:ext uri="{9D8B030D-6E8A-4147-A177-3AD203B41FA5}">
                      <a16:colId xmlns:a16="http://schemas.microsoft.com/office/drawing/2014/main" val="3595906774"/>
                    </a:ext>
                  </a:extLst>
                </a:gridCol>
              </a:tblGrid>
              <a:tr h="751697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u="none" strike="noStrike" dirty="0">
                          <a:effectLst/>
                        </a:rPr>
                        <a:t>FTIR spectral range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94" marR="15094" marT="15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u="none" strike="noStrike" dirty="0">
                          <a:effectLst/>
                        </a:rPr>
                        <a:t>Original name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94" marR="15094" marT="15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u="none" strike="noStrike" dirty="0">
                          <a:effectLst/>
                        </a:rPr>
                        <a:t>New name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94" marR="15094" marT="15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u="none" strike="noStrike" dirty="0">
                          <a:effectLst/>
                        </a:rPr>
                        <a:t>Functional group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94" marR="15094" marT="15094" marB="0" anchor="b"/>
                </a:tc>
                <a:extLst>
                  <a:ext uri="{0D108BD9-81ED-4DB2-BD59-A6C34878D82A}">
                    <a16:rowId xmlns:a16="http://schemas.microsoft.com/office/drawing/2014/main" val="3577447990"/>
                  </a:ext>
                </a:extLst>
              </a:tr>
              <a:tr h="419622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970 - 1015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94" marR="15094" marT="15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carbo1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94" marR="15094" marT="15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carboEster1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94" marR="15094" marT="15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carbohydrate esters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94" marR="15094" marT="15094" marB="0" anchor="b"/>
                </a:tc>
                <a:extLst>
                  <a:ext uri="{0D108BD9-81ED-4DB2-BD59-A6C34878D82A}">
                    <a16:rowId xmlns:a16="http://schemas.microsoft.com/office/drawing/2014/main" val="186640422"/>
                  </a:ext>
                </a:extLst>
              </a:tr>
              <a:tr h="419622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1015 - 1080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94" marR="15094" marT="15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carbo2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94" marR="15094" marT="15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 err="1">
                          <a:effectLst/>
                        </a:rPr>
                        <a:t>glycosidicBond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94" marR="15094" marT="15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glycosidic bonds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94" marR="15094" marT="15094" marB="0" anchor="b"/>
                </a:tc>
                <a:extLst>
                  <a:ext uri="{0D108BD9-81ED-4DB2-BD59-A6C34878D82A}">
                    <a16:rowId xmlns:a16="http://schemas.microsoft.com/office/drawing/2014/main" val="3598107738"/>
                  </a:ext>
                </a:extLst>
              </a:tr>
              <a:tr h="419622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1100 - 1160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94" marR="15094" marT="15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carbo3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94" marR="15094" marT="15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carboEster2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94" marR="15094" marT="15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carbohydrate esters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94" marR="15094" marT="15094" marB="0" anchor="b"/>
                </a:tc>
                <a:extLst>
                  <a:ext uri="{0D108BD9-81ED-4DB2-BD59-A6C34878D82A}">
                    <a16:rowId xmlns:a16="http://schemas.microsoft.com/office/drawing/2014/main" val="3202534349"/>
                  </a:ext>
                </a:extLst>
              </a:tr>
              <a:tr h="751697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1160 - 1230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94" marR="15094" marT="15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carbo4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94" marR="15094" marT="15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C_O_stretching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94" marR="15094" marT="15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carbohydrate C-O stretches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94" marR="15094" marT="15094" marB="0" anchor="b"/>
                </a:tc>
                <a:extLst>
                  <a:ext uri="{0D108BD9-81ED-4DB2-BD59-A6C34878D82A}">
                    <a16:rowId xmlns:a16="http://schemas.microsoft.com/office/drawing/2014/main" val="1134697358"/>
                  </a:ext>
                </a:extLst>
              </a:tr>
              <a:tr h="419622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1450 - 1475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94" marR="15094" marT="15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alkane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94" marR="15094" marT="15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alkane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94" marR="15094" marT="15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single bonds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94" marR="15094" marT="15094" marB="0" anchor="b"/>
                </a:tc>
                <a:extLst>
                  <a:ext uri="{0D108BD9-81ED-4DB2-BD59-A6C34878D82A}">
                    <a16:rowId xmlns:a16="http://schemas.microsoft.com/office/drawing/2014/main" val="711317694"/>
                  </a:ext>
                </a:extLst>
              </a:tr>
              <a:tr h="419622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1545 - 1600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94" marR="15094" marT="15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amide1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94" marR="15094" marT="15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amide1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94" marR="15094" marT="15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amide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94" marR="15094" marT="15094" marB="0" anchor="b"/>
                </a:tc>
                <a:extLst>
                  <a:ext uri="{0D108BD9-81ED-4DB2-BD59-A6C34878D82A}">
                    <a16:rowId xmlns:a16="http://schemas.microsoft.com/office/drawing/2014/main" val="4271055047"/>
                  </a:ext>
                </a:extLst>
              </a:tr>
              <a:tr h="419622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1620 - 1645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94" marR="15094" marT="15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amide2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94" marR="15094" marT="15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amide2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94" marR="15094" marT="15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amide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94" marR="15094" marT="15094" marB="0" anchor="b"/>
                </a:tc>
                <a:extLst>
                  <a:ext uri="{0D108BD9-81ED-4DB2-BD59-A6C34878D82A}">
                    <a16:rowId xmlns:a16="http://schemas.microsoft.com/office/drawing/2014/main" val="887154997"/>
                  </a:ext>
                </a:extLst>
              </a:tr>
              <a:tr h="419622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1700 - 1750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94" marR="15094" marT="15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lipid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94" marR="15094" marT="15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lipid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94" marR="15094" marT="15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lipid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94" marR="15094" marT="15094" marB="0" anchor="b"/>
                </a:tc>
                <a:extLst>
                  <a:ext uri="{0D108BD9-81ED-4DB2-BD59-A6C34878D82A}">
                    <a16:rowId xmlns:a16="http://schemas.microsoft.com/office/drawing/2014/main" val="2733991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117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5D89-0713-48EC-848F-4B1CF357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CAZyme</a:t>
            </a:r>
            <a:r>
              <a:rPr lang="en-US" dirty="0"/>
              <a:t> domains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8297D-1A60-47C4-A085-D98C7DDED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Substrates: cellulose, hemicellulose, lignin, starch, miscellaneous polysaccharides, miscellaneous oligosaccharides, microbial cell walls, peptidoglycan</a:t>
            </a:r>
          </a:p>
          <a:p>
            <a:r>
              <a:rPr lang="en-US" dirty="0" err="1"/>
              <a:t>CAZymes</a:t>
            </a:r>
            <a:r>
              <a:rPr lang="en-US" dirty="0"/>
              <a:t> can be extracellular or attached to microbial cell surface</a:t>
            </a:r>
          </a:p>
          <a:p>
            <a:r>
              <a:rPr lang="en-US" dirty="0"/>
              <a:t>A large protein (e.g. enzymes) can be divided into parts called </a:t>
            </a:r>
            <a:r>
              <a:rPr lang="en-US" b="1" dirty="0"/>
              <a:t>domains</a:t>
            </a:r>
            <a:r>
              <a:rPr lang="en-US" dirty="0"/>
              <a:t> that are encoded by separate genes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336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D13D-2E9E-4A38-A2F2-CED828D6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CAZyme</a:t>
            </a:r>
            <a:r>
              <a:rPr lang="en-US" dirty="0"/>
              <a:t> domains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3A231-4418-450F-A91D-0F92FFF68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calculated</a:t>
            </a:r>
          </a:p>
          <a:p>
            <a:pPr lvl="1"/>
            <a:r>
              <a:rPr lang="en-US" dirty="0"/>
              <a:t>Number of domains dedicated to a substrate (</a:t>
            </a:r>
            <a:r>
              <a:rPr lang="en-US" dirty="0" err="1"/>
              <a:t>D</a:t>
            </a:r>
            <a:r>
              <a:rPr lang="en-US" baseline="-25000" dirty="0" err="1"/>
              <a:t>sub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Total number of domains dedicated to all prior substrates (</a:t>
            </a:r>
            <a:r>
              <a:rPr lang="en-US" dirty="0" err="1"/>
              <a:t>D</a:t>
            </a:r>
            <a:r>
              <a:rPr lang="en-US" baseline="-25000" dirty="0" err="1"/>
              <a:t>total</a:t>
            </a:r>
            <a:r>
              <a:rPr lang="en-US" dirty="0"/>
              <a:t>)</a:t>
            </a:r>
          </a:p>
          <a:p>
            <a:r>
              <a:rPr lang="en-US" dirty="0"/>
              <a:t>Substrate domain relative abundance (</a:t>
            </a:r>
            <a:r>
              <a:rPr lang="en-US" dirty="0" err="1"/>
              <a:t>RA</a:t>
            </a:r>
            <a:r>
              <a:rPr lang="en-US" baseline="-25000" dirty="0" err="1"/>
              <a:t>sub</a:t>
            </a:r>
            <a:r>
              <a:rPr lang="en-US" dirty="0"/>
              <a:t>) calculated as</a:t>
            </a:r>
          </a:p>
          <a:p>
            <a:pPr lvl="1"/>
            <a:r>
              <a:rPr lang="en-US" dirty="0"/>
              <a:t>100% x </a:t>
            </a:r>
            <a:r>
              <a:rPr lang="en-US" dirty="0" err="1"/>
              <a:t>D</a:t>
            </a:r>
            <a:r>
              <a:rPr lang="en-US" baseline="-25000" dirty="0" err="1"/>
              <a:t>sub</a:t>
            </a:r>
            <a:r>
              <a:rPr lang="en-US" baseline="-25000" dirty="0"/>
              <a:t> </a:t>
            </a:r>
            <a:r>
              <a:rPr lang="en-US" dirty="0"/>
              <a:t>/ </a:t>
            </a:r>
            <a:r>
              <a:rPr lang="en-US" dirty="0" err="1"/>
              <a:t>D</a:t>
            </a:r>
            <a:r>
              <a:rPr lang="en-US" baseline="-25000" dirty="0" err="1"/>
              <a:t>total</a:t>
            </a:r>
            <a:endParaRPr lang="en-US" dirty="0"/>
          </a:p>
          <a:p>
            <a:r>
              <a:rPr lang="en-US" dirty="0"/>
              <a:t>Dependent variables from this dataset:</a:t>
            </a:r>
          </a:p>
          <a:p>
            <a:pPr lvl="1"/>
            <a:r>
              <a:rPr lang="en-US" dirty="0" err="1"/>
              <a:t>RA</a:t>
            </a:r>
            <a:r>
              <a:rPr lang="en-US" baseline="-25000" dirty="0" err="1"/>
              <a:t>sub</a:t>
            </a:r>
            <a:r>
              <a:rPr lang="en-US" dirty="0"/>
              <a:t> of all substrates</a:t>
            </a:r>
          </a:p>
          <a:p>
            <a:pPr lvl="1"/>
            <a:r>
              <a:rPr lang="en-US" dirty="0" err="1"/>
              <a:t>D</a:t>
            </a:r>
            <a:r>
              <a:rPr lang="en-US" baseline="-25000" dirty="0" err="1"/>
              <a:t>total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5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79A0-E1F3-4BBD-A0F7-6CF2CE2C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variables analyzed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34C29-9CA0-48B2-A393-989E982DB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Enzyme activity dataset</a:t>
            </a:r>
          </a:p>
          <a:p>
            <a:pPr lvl="1"/>
            <a:r>
              <a:rPr lang="en-US" dirty="0"/>
              <a:t>V</a:t>
            </a:r>
            <a:r>
              <a:rPr lang="en-US" baseline="-25000" dirty="0"/>
              <a:t>max</a:t>
            </a:r>
            <a:endParaRPr lang="en-US" dirty="0"/>
          </a:p>
          <a:p>
            <a:r>
              <a:rPr lang="en-US" dirty="0"/>
              <a:t>Litter chemistry dataset</a:t>
            </a:r>
          </a:p>
          <a:p>
            <a:pPr lvl="1"/>
            <a:r>
              <a:rPr lang="en-US" dirty="0"/>
              <a:t>%</a:t>
            </a:r>
            <a:r>
              <a:rPr lang="en-US" dirty="0" err="1"/>
              <a:t>A</a:t>
            </a:r>
            <a:r>
              <a:rPr lang="en-US" baseline="-25000" dirty="0" err="1"/>
              <a:t>fg</a:t>
            </a:r>
            <a:endParaRPr lang="en-US" dirty="0"/>
          </a:p>
          <a:p>
            <a:r>
              <a:rPr lang="en-US" dirty="0" err="1"/>
              <a:t>CAZyme</a:t>
            </a:r>
            <a:r>
              <a:rPr lang="en-US" dirty="0"/>
              <a:t> domain dataset</a:t>
            </a:r>
          </a:p>
          <a:p>
            <a:pPr lvl="1"/>
            <a:r>
              <a:rPr lang="en-US" dirty="0" err="1"/>
              <a:t>RA</a:t>
            </a:r>
            <a:r>
              <a:rPr lang="en-US" baseline="-25000" dirty="0" err="1"/>
              <a:t>sub</a:t>
            </a:r>
            <a:endParaRPr lang="en-US" dirty="0"/>
          </a:p>
          <a:p>
            <a:pPr lvl="1"/>
            <a:r>
              <a:rPr lang="en-US" dirty="0" err="1"/>
              <a:t>D</a:t>
            </a:r>
            <a:r>
              <a:rPr lang="en-US" baseline="-25000" dirty="0" err="1"/>
              <a:t>total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6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7ED2-91BA-44E7-96AD-5D04E338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200B6-E810-4562-9935-8486E725A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3.8.5</a:t>
            </a:r>
          </a:p>
          <a:p>
            <a:pPr lvl="1"/>
            <a:r>
              <a:rPr lang="en-US" dirty="0" err="1"/>
              <a:t>scipy</a:t>
            </a:r>
            <a:r>
              <a:rPr lang="en-US" dirty="0"/>
              <a:t> 1.5.2</a:t>
            </a:r>
          </a:p>
          <a:p>
            <a:pPr lvl="1"/>
            <a:r>
              <a:rPr lang="en-US" dirty="0"/>
              <a:t>statsmodels 0.12.0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Check normality using Shapiro-Wilk test</a:t>
            </a:r>
          </a:p>
          <a:p>
            <a:pPr lvl="1"/>
            <a:r>
              <a:rPr lang="en-US" dirty="0"/>
              <a:t>Factorial ANOVAs (</a:t>
            </a:r>
            <a:r>
              <a:rPr lang="el-GR" dirty="0"/>
              <a:t>α</a:t>
            </a:r>
            <a:r>
              <a:rPr lang="en-US" dirty="0"/>
              <a:t> = 0.05)</a:t>
            </a:r>
          </a:p>
          <a:p>
            <a:pPr lvl="1"/>
            <a:r>
              <a:rPr lang="en-US" dirty="0"/>
              <a:t>Tukey’s Honest Significant Difference (HSD) test as a post-hoc test (</a:t>
            </a:r>
            <a:r>
              <a:rPr lang="el-GR" dirty="0"/>
              <a:t>α</a:t>
            </a:r>
            <a:r>
              <a:rPr lang="en-US" dirty="0"/>
              <a:t> = 0.05)</a:t>
            </a:r>
          </a:p>
        </p:txBody>
      </p:sp>
    </p:spTree>
    <p:extLst>
      <p:ext uri="{BB962C8B-B14F-4D97-AF65-F5344CB8AC3E}">
        <p14:creationId xmlns:p14="http://schemas.microsoft.com/office/powerpoint/2010/main" val="254071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2A32-5D88-413D-88C0-0EA02A22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A3935-DE09-4D54-9524-21F9D9D3F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Shapiro-Wilk test (</a:t>
            </a:r>
            <a:r>
              <a:rPr lang="el-GR" dirty="0"/>
              <a:t>α</a:t>
            </a:r>
            <a:r>
              <a:rPr lang="en-US" dirty="0"/>
              <a:t> = 0.05) ran on each dependent variable for each treatment combination (vegetation x precipitation) at each time point</a:t>
            </a:r>
          </a:p>
          <a:p>
            <a:r>
              <a:rPr lang="en-US" dirty="0"/>
              <a:t>Transformations were conducted if data showed deviations from normality, then tested again with Shapiro-Wilk</a:t>
            </a:r>
          </a:p>
          <a:p>
            <a:r>
              <a:rPr lang="en-US" dirty="0"/>
              <a:t>Transformations were kept if transformations shown to improve normality</a:t>
            </a:r>
          </a:p>
        </p:txBody>
      </p:sp>
    </p:spTree>
    <p:extLst>
      <p:ext uri="{BB962C8B-B14F-4D97-AF65-F5344CB8AC3E}">
        <p14:creationId xmlns:p14="http://schemas.microsoft.com/office/powerpoint/2010/main" val="166069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1137-3105-4B5A-8E85-6BEC53F9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149DA-CE34-4425-82C9-6BE13BB29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Factorial ANOVAs with the following as between-subject factors: time points, vegetation, precipitation</a:t>
            </a:r>
          </a:p>
          <a:p>
            <a:r>
              <a:rPr lang="en-US" dirty="0"/>
              <a:t>Type 3 ANOVAs were ran repeatedly to test for interactions</a:t>
            </a:r>
          </a:p>
          <a:p>
            <a:pPr lvl="1"/>
            <a:r>
              <a:rPr lang="en-US" dirty="0"/>
              <a:t>Insignificant interactions removed after each iteration</a:t>
            </a:r>
          </a:p>
          <a:p>
            <a:pPr lvl="2"/>
            <a:r>
              <a:rPr lang="en-US" dirty="0"/>
              <a:t>3-way interaction removed, followed by 2-way interactions</a:t>
            </a:r>
          </a:p>
          <a:p>
            <a:pPr lvl="1"/>
            <a:r>
              <a:rPr lang="en-US" dirty="0"/>
              <a:t>No interactions removed if 3-way is significant</a:t>
            </a:r>
          </a:p>
          <a:p>
            <a:r>
              <a:rPr lang="en-US" dirty="0"/>
              <a:t>Type 2 ANOVAs were ran once on factors as main effects if no interactions were significant</a:t>
            </a:r>
          </a:p>
        </p:txBody>
      </p:sp>
    </p:spTree>
    <p:extLst>
      <p:ext uri="{BB962C8B-B14F-4D97-AF65-F5344CB8AC3E}">
        <p14:creationId xmlns:p14="http://schemas.microsoft.com/office/powerpoint/2010/main" val="407823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58A5-BBBC-4645-B4AF-7EE9A0D4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2E9-7146-4EB3-B792-E1D3C0CA5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 of discussion section of manuscript</a:t>
            </a:r>
          </a:p>
        </p:txBody>
      </p:sp>
    </p:spTree>
    <p:extLst>
      <p:ext uri="{BB962C8B-B14F-4D97-AF65-F5344CB8AC3E}">
        <p14:creationId xmlns:p14="http://schemas.microsoft.com/office/powerpoint/2010/main" val="904415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9A0B-6B9C-4A9C-9557-B70A7CA7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Tukey’s post-hoc &amp;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BD2E9-1C77-40D8-A3D7-D64A04D02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on interactions/main effects ANOVA found to be significant</a:t>
            </a:r>
          </a:p>
          <a:p>
            <a:r>
              <a:rPr lang="en-US" dirty="0"/>
              <a:t>Significant interactions:</a:t>
            </a:r>
          </a:p>
          <a:p>
            <a:pPr lvl="1"/>
            <a:r>
              <a:rPr lang="en-US" dirty="0"/>
              <a:t>Significant under both ANOVA and Tukey’s</a:t>
            </a:r>
          </a:p>
          <a:p>
            <a:r>
              <a:rPr lang="en-US" dirty="0"/>
              <a:t>Significant main effects:</a:t>
            </a:r>
          </a:p>
          <a:p>
            <a:pPr lvl="1"/>
            <a:r>
              <a:rPr lang="en-US" dirty="0"/>
              <a:t>Significant under ANOVA &amp; part of significant interactions</a:t>
            </a:r>
          </a:p>
          <a:p>
            <a:pPr lvl="1"/>
            <a:r>
              <a:rPr lang="en-US" dirty="0"/>
              <a:t>Not part of significant interactions, but significant under both ANOVA and Tukey’s</a:t>
            </a:r>
          </a:p>
          <a:p>
            <a:r>
              <a:rPr lang="en-US" dirty="0"/>
              <a:t>Partial eta-squared calculated for significant interactions &amp; main effects using output from the last ANOVA iteration</a:t>
            </a:r>
          </a:p>
        </p:txBody>
      </p:sp>
    </p:spTree>
    <p:extLst>
      <p:ext uri="{BB962C8B-B14F-4D97-AF65-F5344CB8AC3E}">
        <p14:creationId xmlns:p14="http://schemas.microsoft.com/office/powerpoint/2010/main" val="88519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9C1001-CA8C-46FC-8FCD-B30E1FF4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(&amp; Results)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F0E6B-0873-43B3-B555-1B43568E46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86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6C889-F58F-4151-BCD9-236848038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</a:t>
            </a:r>
            <a:r>
              <a:rPr lang="en-US" sz="6600" kern="1200" baseline="-25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max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6A0118-D570-48A6-84D3-188AF813A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326413"/>
              </p:ext>
            </p:extLst>
          </p:nvPr>
        </p:nvGraphicFramePr>
        <p:xfrm>
          <a:off x="320040" y="2756075"/>
          <a:ext cx="11548876" cy="3341156"/>
        </p:xfrm>
        <a:graphic>
          <a:graphicData uri="http://schemas.openxmlformats.org/drawingml/2006/table">
            <a:tbl>
              <a:tblPr/>
              <a:tblGrid>
                <a:gridCol w="981969">
                  <a:extLst>
                    <a:ext uri="{9D8B030D-6E8A-4147-A177-3AD203B41FA5}">
                      <a16:colId xmlns:a16="http://schemas.microsoft.com/office/drawing/2014/main" val="657327092"/>
                    </a:ext>
                  </a:extLst>
                </a:gridCol>
                <a:gridCol w="1124662">
                  <a:extLst>
                    <a:ext uri="{9D8B030D-6E8A-4147-A177-3AD203B41FA5}">
                      <a16:colId xmlns:a16="http://schemas.microsoft.com/office/drawing/2014/main" val="3083579327"/>
                    </a:ext>
                  </a:extLst>
                </a:gridCol>
                <a:gridCol w="1226950">
                  <a:extLst>
                    <a:ext uri="{9D8B030D-6E8A-4147-A177-3AD203B41FA5}">
                      <a16:colId xmlns:a16="http://schemas.microsoft.com/office/drawing/2014/main" val="26716323"/>
                    </a:ext>
                  </a:extLst>
                </a:gridCol>
                <a:gridCol w="1400841">
                  <a:extLst>
                    <a:ext uri="{9D8B030D-6E8A-4147-A177-3AD203B41FA5}">
                      <a16:colId xmlns:a16="http://schemas.microsoft.com/office/drawing/2014/main" val="4242847198"/>
                    </a:ext>
                  </a:extLst>
                </a:gridCol>
                <a:gridCol w="1759361">
                  <a:extLst>
                    <a:ext uri="{9D8B030D-6E8A-4147-A177-3AD203B41FA5}">
                      <a16:colId xmlns:a16="http://schemas.microsoft.com/office/drawing/2014/main" val="2386311761"/>
                    </a:ext>
                  </a:extLst>
                </a:gridCol>
                <a:gridCol w="1759361">
                  <a:extLst>
                    <a:ext uri="{9D8B030D-6E8A-4147-A177-3AD203B41FA5}">
                      <a16:colId xmlns:a16="http://schemas.microsoft.com/office/drawing/2014/main" val="2191535611"/>
                    </a:ext>
                  </a:extLst>
                </a:gridCol>
                <a:gridCol w="2107141">
                  <a:extLst>
                    <a:ext uri="{9D8B030D-6E8A-4147-A177-3AD203B41FA5}">
                      <a16:colId xmlns:a16="http://schemas.microsoft.com/office/drawing/2014/main" val="3567396670"/>
                    </a:ext>
                  </a:extLst>
                </a:gridCol>
                <a:gridCol w="1188591">
                  <a:extLst>
                    <a:ext uri="{9D8B030D-6E8A-4147-A177-3AD203B41FA5}">
                      <a16:colId xmlns:a16="http://schemas.microsoft.com/office/drawing/2014/main" val="3525279542"/>
                    </a:ext>
                  </a:extLst>
                </a:gridCol>
              </a:tblGrid>
              <a:tr h="61127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Enzyme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timePoint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Vegetation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Precipitation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timePoint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x Precipitation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timePoint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x Vegetation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Vegetation x Precipitation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Three-way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071725"/>
                  </a:ext>
                </a:extLst>
              </a:tr>
              <a:tr h="34123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31618"/>
                  </a:ext>
                </a:extLst>
              </a:tr>
              <a:tr h="34123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0.19581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7805197"/>
                  </a:ext>
                </a:extLst>
              </a:tr>
              <a:tr h="34123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0.325524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983997"/>
                  </a:ext>
                </a:extLst>
              </a:tr>
              <a:tr h="34123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BX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273800"/>
                  </a:ext>
                </a:extLst>
              </a:tr>
              <a:tr h="34123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CBH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0.279755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0.839458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0.312995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941493"/>
                  </a:ext>
                </a:extLst>
              </a:tr>
              <a:tr h="34123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061712"/>
                  </a:ext>
                </a:extLst>
              </a:tr>
              <a:tr h="34123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NAG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0.319957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0.748632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0.231837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853148"/>
                  </a:ext>
                </a:extLst>
              </a:tr>
              <a:tr h="34123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PPO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0.065505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0.074688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41455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22329D5-3031-49C6-BB54-58570CF61664}"/>
              </a:ext>
            </a:extLst>
          </p:cNvPr>
          <p:cNvSpPr/>
          <p:nvPr/>
        </p:nvSpPr>
        <p:spPr>
          <a:xfrm>
            <a:off x="3693110" y="3429000"/>
            <a:ext cx="3053918" cy="28220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1DEA04-A6ED-48A3-9E55-94BE1FCEA942}"/>
              </a:ext>
            </a:extLst>
          </p:cNvPr>
          <p:cNvSpPr/>
          <p:nvPr/>
        </p:nvSpPr>
        <p:spPr>
          <a:xfrm>
            <a:off x="8602462" y="3429000"/>
            <a:ext cx="2050742" cy="28741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37DF17-FBC9-4A3F-A423-B0F4F2B6A4D5}"/>
              </a:ext>
            </a:extLst>
          </p:cNvPr>
          <p:cNvSpPr/>
          <p:nvPr/>
        </p:nvSpPr>
        <p:spPr>
          <a:xfrm>
            <a:off x="284528" y="5104660"/>
            <a:ext cx="4757989" cy="33735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6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F6753-3033-477D-9DE4-3FE376A5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Enzyme response (or lack thereof) to drought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A334B-F15F-4F31-AF90-9F8EF1EC5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Studies show conflicting responses of extracellular enzyme activity to drought</a:t>
            </a:r>
          </a:p>
          <a:p>
            <a:r>
              <a:rPr lang="en-US" dirty="0"/>
              <a:t>Some studies show that enzyme amounts aren’t influenced by drought, either as a treatment (</a:t>
            </a:r>
            <a:r>
              <a:rPr lang="en-US" dirty="0" err="1"/>
              <a:t>Steinweg</a:t>
            </a:r>
            <a:r>
              <a:rPr lang="en-US" dirty="0"/>
              <a:t> et al. 2013) or as differences between rainy and dry seasons (Bell et al. 2009)</a:t>
            </a:r>
          </a:p>
          <a:p>
            <a:r>
              <a:rPr lang="en-US" dirty="0"/>
              <a:t>A mechanism for this lack of change</a:t>
            </a:r>
          </a:p>
          <a:p>
            <a:pPr lvl="1"/>
            <a:r>
              <a:rPr lang="en-US" dirty="0"/>
              <a:t>Decreases in enzyme production due to changes in litter chemistry (</a:t>
            </a:r>
            <a:r>
              <a:rPr lang="en-US" dirty="0" err="1"/>
              <a:t>Alster</a:t>
            </a:r>
            <a:r>
              <a:rPr lang="en-US" dirty="0"/>
              <a:t> et al. 2013)</a:t>
            </a:r>
          </a:p>
          <a:p>
            <a:pPr lvl="1"/>
            <a:r>
              <a:rPr lang="en-US" dirty="0"/>
              <a:t>Decreases in enzyme turnover due to a variety of factors – decrease protease amounts (</a:t>
            </a:r>
            <a:r>
              <a:rPr lang="en-US" dirty="0" err="1"/>
              <a:t>Alster</a:t>
            </a:r>
            <a:r>
              <a:rPr lang="en-US" dirty="0"/>
              <a:t> et al. 2013), adsorption of enzymes on leaf litter (</a:t>
            </a:r>
            <a:r>
              <a:rPr lang="en-US" dirty="0" err="1"/>
              <a:t>Alster</a:t>
            </a:r>
            <a:r>
              <a:rPr lang="en-US" dirty="0"/>
              <a:t> et al. 2013; </a:t>
            </a:r>
            <a:r>
              <a:rPr lang="en-US" dirty="0" err="1"/>
              <a:t>Geisseler</a:t>
            </a:r>
            <a:r>
              <a:rPr lang="en-US" dirty="0"/>
              <a:t> et al. 2011)</a:t>
            </a:r>
          </a:p>
        </p:txBody>
      </p:sp>
    </p:spTree>
    <p:extLst>
      <p:ext uri="{BB962C8B-B14F-4D97-AF65-F5344CB8AC3E}">
        <p14:creationId xmlns:p14="http://schemas.microsoft.com/office/powerpoint/2010/main" val="262692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B26F-FEDC-42D9-912D-6287B7D9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Enzyme response (or lack thereof) to drought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D425-8242-4A20-93EB-A04A9AFB8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decrease in protease amounts, so no decrease in breakdown of enzymes</a:t>
            </a:r>
          </a:p>
          <a:p>
            <a:r>
              <a:rPr lang="en-US" dirty="0"/>
              <a:t>Our data indicates that the prior mechanism isn’t present</a:t>
            </a:r>
          </a:p>
          <a:p>
            <a:r>
              <a:rPr lang="en-US" dirty="0"/>
              <a:t>New mechanism: lack of change in both enzyme production and enzyme turnover</a:t>
            </a:r>
          </a:p>
          <a:p>
            <a:pPr lvl="1"/>
            <a:r>
              <a:rPr lang="en-US" dirty="0"/>
              <a:t>Functional redundancy</a:t>
            </a:r>
          </a:p>
        </p:txBody>
      </p:sp>
    </p:spTree>
    <p:extLst>
      <p:ext uri="{BB962C8B-B14F-4D97-AF65-F5344CB8AC3E}">
        <p14:creationId xmlns:p14="http://schemas.microsoft.com/office/powerpoint/2010/main" val="412050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1CE53-8CDC-4B9F-A818-DD828016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functional redundancy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8E947-2264-4900-8F87-E47802EA1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redundancy: multiple species/taxa in an ecosystem performs similar functions (</a:t>
            </a:r>
            <a:r>
              <a:rPr lang="en-US" dirty="0" err="1"/>
              <a:t>Jurburg</a:t>
            </a:r>
            <a:r>
              <a:rPr lang="en-US" dirty="0"/>
              <a:t> &amp; Salles, 2015; </a:t>
            </a:r>
            <a:r>
              <a:rPr lang="en-US" dirty="0" err="1"/>
              <a:t>Louca</a:t>
            </a:r>
            <a:r>
              <a:rPr lang="en-US" dirty="0"/>
              <a:t> et al. 2018)</a:t>
            </a:r>
          </a:p>
          <a:p>
            <a:r>
              <a:rPr lang="en-US" dirty="0"/>
              <a:t>Ecosystem function doesn’t change or restores back to original levels of function after a disturbance while community composition changes (</a:t>
            </a:r>
            <a:r>
              <a:rPr lang="en-US" dirty="0" err="1"/>
              <a:t>Jurburg</a:t>
            </a:r>
            <a:r>
              <a:rPr lang="en-US" dirty="0"/>
              <a:t> &amp; Salles, 2015)</a:t>
            </a:r>
          </a:p>
          <a:p>
            <a:r>
              <a:rPr lang="en-US" dirty="0"/>
              <a:t>At high levels of functional redundancy, ecosystem function doesn’t change as species diversity changes (</a:t>
            </a:r>
            <a:r>
              <a:rPr lang="en-US" dirty="0" err="1"/>
              <a:t>Jurburg</a:t>
            </a:r>
            <a:r>
              <a:rPr lang="en-US" dirty="0"/>
              <a:t> &amp; Salles, 2015)</a:t>
            </a:r>
          </a:p>
          <a:p>
            <a:pPr lvl="1"/>
            <a:r>
              <a:rPr lang="en-US" dirty="0"/>
              <a:t>Therefore, ecosystem function is decoupled from species diversity at high levels of redundancy</a:t>
            </a:r>
          </a:p>
        </p:txBody>
      </p:sp>
    </p:spTree>
    <p:extLst>
      <p:ext uri="{BB962C8B-B14F-4D97-AF65-F5344CB8AC3E}">
        <p14:creationId xmlns:p14="http://schemas.microsoft.com/office/powerpoint/2010/main" val="131055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3BADC-5461-41CA-B8CC-A810CA8D7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redundancy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550A8-10E2-46D2-B3D7-F4D42161C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relative abundance:</a:t>
            </a:r>
          </a:p>
          <a:p>
            <a:pPr lvl="1"/>
            <a:r>
              <a:rPr lang="en-US" dirty="0"/>
              <a:t>Species diversity</a:t>
            </a:r>
          </a:p>
          <a:p>
            <a:pPr lvl="1"/>
            <a:r>
              <a:rPr lang="en-US" dirty="0"/>
              <a:t>Functional redundancy</a:t>
            </a:r>
          </a:p>
          <a:p>
            <a:r>
              <a:rPr lang="en-US" dirty="0"/>
              <a:t>Enzyme V</a:t>
            </a:r>
            <a:r>
              <a:rPr lang="en-US" baseline="-25000" dirty="0"/>
              <a:t>max</a:t>
            </a:r>
            <a:r>
              <a:rPr lang="en-US" dirty="0"/>
              <a:t>/amounts:</a:t>
            </a:r>
          </a:p>
          <a:p>
            <a:pPr lvl="1"/>
            <a:r>
              <a:rPr lang="en-US" dirty="0"/>
              <a:t>Ecosystem function</a:t>
            </a:r>
          </a:p>
          <a:p>
            <a:r>
              <a:rPr lang="en-US" dirty="0"/>
              <a:t>Predictions:</a:t>
            </a:r>
          </a:p>
          <a:p>
            <a:pPr lvl="1"/>
            <a:r>
              <a:rPr lang="en-US" dirty="0"/>
              <a:t>Function remains constant as species diversity changes or remains constant</a:t>
            </a:r>
          </a:p>
          <a:p>
            <a:pPr lvl="1"/>
            <a:r>
              <a:rPr lang="en-US" dirty="0"/>
              <a:t>Function may decrease (due to other factors) as species diversity changes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6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18DA9-115A-436F-ABD9-750636CA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CAZyme domain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91DD333-2B60-4C00-BADA-DA5B4705A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058529"/>
              </p:ext>
            </p:extLst>
          </p:nvPr>
        </p:nvGraphicFramePr>
        <p:xfrm>
          <a:off x="1267792" y="1974847"/>
          <a:ext cx="10486319" cy="4485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653">
                  <a:extLst>
                    <a:ext uri="{9D8B030D-6E8A-4147-A177-3AD203B41FA5}">
                      <a16:colId xmlns:a16="http://schemas.microsoft.com/office/drawing/2014/main" val="3712201458"/>
                    </a:ext>
                  </a:extLst>
                </a:gridCol>
                <a:gridCol w="1269506">
                  <a:extLst>
                    <a:ext uri="{9D8B030D-6E8A-4147-A177-3AD203B41FA5}">
                      <a16:colId xmlns:a16="http://schemas.microsoft.com/office/drawing/2014/main" val="3871191740"/>
                    </a:ext>
                  </a:extLst>
                </a:gridCol>
                <a:gridCol w="1145220">
                  <a:extLst>
                    <a:ext uri="{9D8B030D-6E8A-4147-A177-3AD203B41FA5}">
                      <a16:colId xmlns:a16="http://schemas.microsoft.com/office/drawing/2014/main" val="3440252954"/>
                    </a:ext>
                  </a:extLst>
                </a:gridCol>
                <a:gridCol w="1233996">
                  <a:extLst>
                    <a:ext uri="{9D8B030D-6E8A-4147-A177-3AD203B41FA5}">
                      <a16:colId xmlns:a16="http://schemas.microsoft.com/office/drawing/2014/main" val="701724664"/>
                    </a:ext>
                  </a:extLst>
                </a:gridCol>
                <a:gridCol w="1296140">
                  <a:extLst>
                    <a:ext uri="{9D8B030D-6E8A-4147-A177-3AD203B41FA5}">
                      <a16:colId xmlns:a16="http://schemas.microsoft.com/office/drawing/2014/main" val="2873845505"/>
                    </a:ext>
                  </a:extLst>
                </a:gridCol>
                <a:gridCol w="1263104">
                  <a:extLst>
                    <a:ext uri="{9D8B030D-6E8A-4147-A177-3AD203B41FA5}">
                      <a16:colId xmlns:a16="http://schemas.microsoft.com/office/drawing/2014/main" val="150541992"/>
                    </a:ext>
                  </a:extLst>
                </a:gridCol>
                <a:gridCol w="1954132">
                  <a:extLst>
                    <a:ext uri="{9D8B030D-6E8A-4147-A177-3AD203B41FA5}">
                      <a16:colId xmlns:a16="http://schemas.microsoft.com/office/drawing/2014/main" val="501935939"/>
                    </a:ext>
                  </a:extLst>
                </a:gridCol>
                <a:gridCol w="866568">
                  <a:extLst>
                    <a:ext uri="{9D8B030D-6E8A-4147-A177-3AD203B41FA5}">
                      <a16:colId xmlns:a16="http://schemas.microsoft.com/office/drawing/2014/main" val="4066209861"/>
                    </a:ext>
                  </a:extLst>
                </a:gridCol>
              </a:tblGrid>
              <a:tr h="269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Substrate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timePoint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Vegetation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Precipitation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timePoint x Precipitation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timePoint x Vegetation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Vegetation x Precipitation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Three-way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extLst>
                  <a:ext uri="{0D108BD9-81ED-4DB2-BD59-A6C34878D82A}">
                    <a16:rowId xmlns:a16="http://schemas.microsoft.com/office/drawing/2014/main" val="928209515"/>
                  </a:ext>
                </a:extLst>
              </a:tr>
              <a:tr h="269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Hemicellulose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0.402257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0.495967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0.177708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extLst>
                  <a:ext uri="{0D108BD9-81ED-4DB2-BD59-A6C34878D82A}">
                    <a16:rowId xmlns:a16="http://schemas.microsoft.com/office/drawing/2014/main" val="1397025624"/>
                  </a:ext>
                </a:extLst>
              </a:tr>
              <a:tr h="269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Lignin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0.168888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0.657846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0.320604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0.222007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0.157971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extLst>
                  <a:ext uri="{0D108BD9-81ED-4DB2-BD59-A6C34878D82A}">
                    <a16:rowId xmlns:a16="http://schemas.microsoft.com/office/drawing/2014/main" val="3822250142"/>
                  </a:ext>
                </a:extLst>
              </a:tr>
              <a:tr h="269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Polysaccharide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0.285883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0.222261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0.152665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extLst>
                  <a:ext uri="{0D108BD9-81ED-4DB2-BD59-A6C34878D82A}">
                    <a16:rowId xmlns:a16="http://schemas.microsoft.com/office/drawing/2014/main" val="2649287137"/>
                  </a:ext>
                </a:extLst>
              </a:tr>
              <a:tr h="490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Oligosaccharides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0.15423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0.224568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0.26663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extLst>
                  <a:ext uri="{0D108BD9-81ED-4DB2-BD59-A6C34878D82A}">
                    <a16:rowId xmlns:a16="http://schemas.microsoft.com/office/drawing/2014/main" val="2472238850"/>
                  </a:ext>
                </a:extLst>
              </a:tr>
              <a:tr h="269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Cell_wall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0.422536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0.302124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0.204873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extLst>
                  <a:ext uri="{0D108BD9-81ED-4DB2-BD59-A6C34878D82A}">
                    <a16:rowId xmlns:a16="http://schemas.microsoft.com/office/drawing/2014/main" val="134217807"/>
                  </a:ext>
                </a:extLst>
              </a:tr>
              <a:tr h="269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Inulin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0.404075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0.125173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0.498296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0.284922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extLst>
                  <a:ext uri="{0D108BD9-81ED-4DB2-BD59-A6C34878D82A}">
                    <a16:rowId xmlns:a16="http://schemas.microsoft.com/office/drawing/2014/main" val="3262941236"/>
                  </a:ext>
                </a:extLst>
              </a:tr>
              <a:tr h="269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Starch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0.097269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extLst>
                  <a:ext uri="{0D108BD9-81ED-4DB2-BD59-A6C34878D82A}">
                    <a16:rowId xmlns:a16="http://schemas.microsoft.com/office/drawing/2014/main" val="1901362712"/>
                  </a:ext>
                </a:extLst>
              </a:tr>
              <a:tr h="269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Trehalose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0.28011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0.148858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extLst>
                  <a:ext uri="{0D108BD9-81ED-4DB2-BD59-A6C34878D82A}">
                    <a16:rowId xmlns:a16="http://schemas.microsoft.com/office/drawing/2014/main" val="2820497772"/>
                  </a:ext>
                </a:extLst>
              </a:tr>
              <a:tr h="269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Cellulose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0.640673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0.157421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0.293885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0.353462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extLst>
                  <a:ext uri="{0D108BD9-81ED-4DB2-BD59-A6C34878D82A}">
                    <a16:rowId xmlns:a16="http://schemas.microsoft.com/office/drawing/2014/main" val="628664169"/>
                  </a:ext>
                </a:extLst>
              </a:tr>
              <a:tr h="269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Pectin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0.198508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0.167897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0.220195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extLst>
                  <a:ext uri="{0D108BD9-81ED-4DB2-BD59-A6C34878D82A}">
                    <a16:rowId xmlns:a16="http://schemas.microsoft.com/office/drawing/2014/main" val="2379781151"/>
                  </a:ext>
                </a:extLst>
              </a:tr>
              <a:tr h="269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Glycogen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0.207871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0.235899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extLst>
                  <a:ext uri="{0D108BD9-81ED-4DB2-BD59-A6C34878D82A}">
                    <a16:rowId xmlns:a16="http://schemas.microsoft.com/office/drawing/2014/main" val="2007225437"/>
                  </a:ext>
                </a:extLst>
              </a:tr>
              <a:tr h="269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Peptidoglycan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0.217589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extLst>
                  <a:ext uri="{0D108BD9-81ED-4DB2-BD59-A6C34878D82A}">
                    <a16:rowId xmlns:a16="http://schemas.microsoft.com/office/drawing/2014/main" val="1331379718"/>
                  </a:ext>
                </a:extLst>
              </a:tr>
              <a:tr h="269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Chitin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0.180948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extLst>
                  <a:ext uri="{0D108BD9-81ED-4DB2-BD59-A6C34878D82A}">
                    <a16:rowId xmlns:a16="http://schemas.microsoft.com/office/drawing/2014/main" val="2002837521"/>
                  </a:ext>
                </a:extLst>
              </a:tr>
              <a:tr h="269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0.317959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0.437618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0.153434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0.185269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/>
                </a:tc>
                <a:extLst>
                  <a:ext uri="{0D108BD9-81ED-4DB2-BD59-A6C34878D82A}">
                    <a16:rowId xmlns:a16="http://schemas.microsoft.com/office/drawing/2014/main" val="1369854235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A52115-6ED0-4222-AD42-F2E0989ACBB6}"/>
              </a:ext>
            </a:extLst>
          </p:cNvPr>
          <p:cNvCxnSpPr/>
          <p:nvPr/>
        </p:nvCxnSpPr>
        <p:spPr>
          <a:xfrm>
            <a:off x="319596" y="2592280"/>
            <a:ext cx="94819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37946A-D3A5-454B-A585-88187C4AEC3A}"/>
              </a:ext>
            </a:extLst>
          </p:cNvPr>
          <p:cNvCxnSpPr/>
          <p:nvPr/>
        </p:nvCxnSpPr>
        <p:spPr>
          <a:xfrm>
            <a:off x="319596" y="2868967"/>
            <a:ext cx="94819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111C74-6950-480D-B872-2197AF0447C9}"/>
              </a:ext>
            </a:extLst>
          </p:cNvPr>
          <p:cNvCxnSpPr/>
          <p:nvPr/>
        </p:nvCxnSpPr>
        <p:spPr>
          <a:xfrm>
            <a:off x="319596" y="4458071"/>
            <a:ext cx="94819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0BD8BE-C648-4870-9196-2AFA1ED9A23B}"/>
              </a:ext>
            </a:extLst>
          </p:cNvPr>
          <p:cNvCxnSpPr/>
          <p:nvPr/>
        </p:nvCxnSpPr>
        <p:spPr>
          <a:xfrm>
            <a:off x="319596" y="4999608"/>
            <a:ext cx="948196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017D9A-DA55-4482-B963-C38B0E635180}"/>
              </a:ext>
            </a:extLst>
          </p:cNvPr>
          <p:cNvCxnSpPr/>
          <p:nvPr/>
        </p:nvCxnSpPr>
        <p:spPr>
          <a:xfrm>
            <a:off x="319596" y="6057530"/>
            <a:ext cx="948196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30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02EB-9A85-4B9F-847B-87BB9F1F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Hemicellulose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32247B-CE75-4927-AE31-3ECB79FAC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945909"/>
              </p:ext>
            </p:extLst>
          </p:nvPr>
        </p:nvGraphicFramePr>
        <p:xfrm>
          <a:off x="321562" y="1690688"/>
          <a:ext cx="11548876" cy="468828"/>
        </p:xfrm>
        <a:graphic>
          <a:graphicData uri="http://schemas.openxmlformats.org/drawingml/2006/table">
            <a:tbl>
              <a:tblPr/>
              <a:tblGrid>
                <a:gridCol w="981969">
                  <a:extLst>
                    <a:ext uri="{9D8B030D-6E8A-4147-A177-3AD203B41FA5}">
                      <a16:colId xmlns:a16="http://schemas.microsoft.com/office/drawing/2014/main" val="2447541205"/>
                    </a:ext>
                  </a:extLst>
                </a:gridCol>
                <a:gridCol w="1124662">
                  <a:extLst>
                    <a:ext uri="{9D8B030D-6E8A-4147-A177-3AD203B41FA5}">
                      <a16:colId xmlns:a16="http://schemas.microsoft.com/office/drawing/2014/main" val="3908828299"/>
                    </a:ext>
                  </a:extLst>
                </a:gridCol>
                <a:gridCol w="1226950">
                  <a:extLst>
                    <a:ext uri="{9D8B030D-6E8A-4147-A177-3AD203B41FA5}">
                      <a16:colId xmlns:a16="http://schemas.microsoft.com/office/drawing/2014/main" val="419356894"/>
                    </a:ext>
                  </a:extLst>
                </a:gridCol>
                <a:gridCol w="1400841">
                  <a:extLst>
                    <a:ext uri="{9D8B030D-6E8A-4147-A177-3AD203B41FA5}">
                      <a16:colId xmlns:a16="http://schemas.microsoft.com/office/drawing/2014/main" val="1819004519"/>
                    </a:ext>
                  </a:extLst>
                </a:gridCol>
                <a:gridCol w="1759361">
                  <a:extLst>
                    <a:ext uri="{9D8B030D-6E8A-4147-A177-3AD203B41FA5}">
                      <a16:colId xmlns:a16="http://schemas.microsoft.com/office/drawing/2014/main" val="779340525"/>
                    </a:ext>
                  </a:extLst>
                </a:gridCol>
                <a:gridCol w="1759361">
                  <a:extLst>
                    <a:ext uri="{9D8B030D-6E8A-4147-A177-3AD203B41FA5}">
                      <a16:colId xmlns:a16="http://schemas.microsoft.com/office/drawing/2014/main" val="910925493"/>
                    </a:ext>
                  </a:extLst>
                </a:gridCol>
                <a:gridCol w="2107141">
                  <a:extLst>
                    <a:ext uri="{9D8B030D-6E8A-4147-A177-3AD203B41FA5}">
                      <a16:colId xmlns:a16="http://schemas.microsoft.com/office/drawing/2014/main" val="1799993890"/>
                    </a:ext>
                  </a:extLst>
                </a:gridCol>
                <a:gridCol w="1188591">
                  <a:extLst>
                    <a:ext uri="{9D8B030D-6E8A-4147-A177-3AD203B41FA5}">
                      <a16:colId xmlns:a16="http://schemas.microsoft.com/office/drawing/2014/main" val="3399047731"/>
                    </a:ext>
                  </a:extLst>
                </a:gridCol>
              </a:tblGrid>
              <a:tr h="27367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Enzyme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timePoint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Vegetation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Precipitation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timePoint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x Precipitation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timePoint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x Vegetation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Vegetation x Precipitation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Three-way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697045"/>
                  </a:ext>
                </a:extLst>
              </a:tr>
              <a:tr h="15740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BX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657825"/>
                  </a:ext>
                </a:extLst>
              </a:tr>
            </a:tbl>
          </a:graphicData>
        </a:graphic>
      </p:graphicFrame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52DDD496-EF65-4281-A758-AE7000AAE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965" y="2389818"/>
            <a:ext cx="8025414" cy="427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8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A096-9181-4CF7-9FF9-A5289E73B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Lignin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F29B09E6-A537-4995-85D8-EC5F30A28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718" y="1863801"/>
            <a:ext cx="8458562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3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0F4D-3627-46FB-B5C9-2C1D4672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49C16-C905-4640-9B3F-007D5D645B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74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118A2-985B-4B90-AD0D-718E2BD7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Lignin: vegetation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9BA54A01-1BFB-47EC-9F84-4D654C236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4" y="3086364"/>
            <a:ext cx="5828261" cy="3088978"/>
          </a:xfrm>
          <a:prstGeom prst="rect">
            <a:avLst/>
          </a:prstGeom>
        </p:spPr>
      </p:pic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BB71F068-FBFD-457F-8056-1AFE453A8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505" y="3086364"/>
            <a:ext cx="5828261" cy="308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8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3C2A-5D04-4F80-9B41-4D6495FF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Lignin: precipitation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C854DC-7757-4600-B05B-2493BA611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616595"/>
              </p:ext>
            </p:extLst>
          </p:nvPr>
        </p:nvGraphicFramePr>
        <p:xfrm>
          <a:off x="337351" y="1523784"/>
          <a:ext cx="11533087" cy="468828"/>
        </p:xfrm>
        <a:graphic>
          <a:graphicData uri="http://schemas.openxmlformats.org/drawingml/2006/table">
            <a:tbl>
              <a:tblPr/>
              <a:tblGrid>
                <a:gridCol w="966180">
                  <a:extLst>
                    <a:ext uri="{9D8B030D-6E8A-4147-A177-3AD203B41FA5}">
                      <a16:colId xmlns:a16="http://schemas.microsoft.com/office/drawing/2014/main" val="2920279487"/>
                    </a:ext>
                  </a:extLst>
                </a:gridCol>
                <a:gridCol w="1124662">
                  <a:extLst>
                    <a:ext uri="{9D8B030D-6E8A-4147-A177-3AD203B41FA5}">
                      <a16:colId xmlns:a16="http://schemas.microsoft.com/office/drawing/2014/main" val="657380098"/>
                    </a:ext>
                  </a:extLst>
                </a:gridCol>
                <a:gridCol w="1226950">
                  <a:extLst>
                    <a:ext uri="{9D8B030D-6E8A-4147-A177-3AD203B41FA5}">
                      <a16:colId xmlns:a16="http://schemas.microsoft.com/office/drawing/2014/main" val="1357698041"/>
                    </a:ext>
                  </a:extLst>
                </a:gridCol>
                <a:gridCol w="1400841">
                  <a:extLst>
                    <a:ext uri="{9D8B030D-6E8A-4147-A177-3AD203B41FA5}">
                      <a16:colId xmlns:a16="http://schemas.microsoft.com/office/drawing/2014/main" val="2362520169"/>
                    </a:ext>
                  </a:extLst>
                </a:gridCol>
                <a:gridCol w="1759361">
                  <a:extLst>
                    <a:ext uri="{9D8B030D-6E8A-4147-A177-3AD203B41FA5}">
                      <a16:colId xmlns:a16="http://schemas.microsoft.com/office/drawing/2014/main" val="3745392229"/>
                    </a:ext>
                  </a:extLst>
                </a:gridCol>
                <a:gridCol w="1759361">
                  <a:extLst>
                    <a:ext uri="{9D8B030D-6E8A-4147-A177-3AD203B41FA5}">
                      <a16:colId xmlns:a16="http://schemas.microsoft.com/office/drawing/2014/main" val="2891808825"/>
                    </a:ext>
                  </a:extLst>
                </a:gridCol>
                <a:gridCol w="2107141">
                  <a:extLst>
                    <a:ext uri="{9D8B030D-6E8A-4147-A177-3AD203B41FA5}">
                      <a16:colId xmlns:a16="http://schemas.microsoft.com/office/drawing/2014/main" val="2698332040"/>
                    </a:ext>
                  </a:extLst>
                </a:gridCol>
                <a:gridCol w="1188591">
                  <a:extLst>
                    <a:ext uri="{9D8B030D-6E8A-4147-A177-3AD203B41FA5}">
                      <a16:colId xmlns:a16="http://schemas.microsoft.com/office/drawing/2014/main" val="2104846310"/>
                    </a:ext>
                  </a:extLst>
                </a:gridCol>
              </a:tblGrid>
              <a:tr h="27367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Enzyme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timePoint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Vegetation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Precipitation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timePoint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x Precipitation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timePoint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x Vegetation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Vegetation x Precipitation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Three-way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31331"/>
                  </a:ext>
                </a:extLst>
              </a:tr>
              <a:tr h="15740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PPO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0.065505</a:t>
                      </a: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0.074688</a:t>
                      </a: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532889"/>
                  </a:ext>
                </a:extLst>
              </a:tr>
            </a:tbl>
          </a:graphicData>
        </a:graphic>
      </p:graphicFrame>
      <p:pic>
        <p:nvPicPr>
          <p:cNvPr id="5" name="Picture 4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5CEEFE86-3EB2-4843-99B7-5EAFA957D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3333"/>
            <a:ext cx="5998346" cy="3180774"/>
          </a:xfrm>
          <a:prstGeom prst="rect">
            <a:avLst/>
          </a:prstGeom>
        </p:spPr>
      </p:pic>
      <p:pic>
        <p:nvPicPr>
          <p:cNvPr id="7" name="Picture 6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47B7F5D2-8172-42D2-A905-FABA4B4EB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33333"/>
            <a:ext cx="5998346" cy="318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8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C1D2-B9A8-4D8C-8795-47E165C7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Starch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5E5FCB-6AB9-4980-BD5F-B0FAC7690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328167"/>
              </p:ext>
            </p:extLst>
          </p:nvPr>
        </p:nvGraphicFramePr>
        <p:xfrm>
          <a:off x="321562" y="1349375"/>
          <a:ext cx="11548876" cy="468828"/>
        </p:xfrm>
        <a:graphic>
          <a:graphicData uri="http://schemas.openxmlformats.org/drawingml/2006/table">
            <a:tbl>
              <a:tblPr/>
              <a:tblGrid>
                <a:gridCol w="981969">
                  <a:extLst>
                    <a:ext uri="{9D8B030D-6E8A-4147-A177-3AD203B41FA5}">
                      <a16:colId xmlns:a16="http://schemas.microsoft.com/office/drawing/2014/main" val="3184551493"/>
                    </a:ext>
                  </a:extLst>
                </a:gridCol>
                <a:gridCol w="1124662">
                  <a:extLst>
                    <a:ext uri="{9D8B030D-6E8A-4147-A177-3AD203B41FA5}">
                      <a16:colId xmlns:a16="http://schemas.microsoft.com/office/drawing/2014/main" val="1479581176"/>
                    </a:ext>
                  </a:extLst>
                </a:gridCol>
                <a:gridCol w="1226950">
                  <a:extLst>
                    <a:ext uri="{9D8B030D-6E8A-4147-A177-3AD203B41FA5}">
                      <a16:colId xmlns:a16="http://schemas.microsoft.com/office/drawing/2014/main" val="3194871737"/>
                    </a:ext>
                  </a:extLst>
                </a:gridCol>
                <a:gridCol w="1400841">
                  <a:extLst>
                    <a:ext uri="{9D8B030D-6E8A-4147-A177-3AD203B41FA5}">
                      <a16:colId xmlns:a16="http://schemas.microsoft.com/office/drawing/2014/main" val="3741517685"/>
                    </a:ext>
                  </a:extLst>
                </a:gridCol>
                <a:gridCol w="1759361">
                  <a:extLst>
                    <a:ext uri="{9D8B030D-6E8A-4147-A177-3AD203B41FA5}">
                      <a16:colId xmlns:a16="http://schemas.microsoft.com/office/drawing/2014/main" val="2988081311"/>
                    </a:ext>
                  </a:extLst>
                </a:gridCol>
                <a:gridCol w="1759361">
                  <a:extLst>
                    <a:ext uri="{9D8B030D-6E8A-4147-A177-3AD203B41FA5}">
                      <a16:colId xmlns:a16="http://schemas.microsoft.com/office/drawing/2014/main" val="3589543255"/>
                    </a:ext>
                  </a:extLst>
                </a:gridCol>
                <a:gridCol w="2107141">
                  <a:extLst>
                    <a:ext uri="{9D8B030D-6E8A-4147-A177-3AD203B41FA5}">
                      <a16:colId xmlns:a16="http://schemas.microsoft.com/office/drawing/2014/main" val="114582338"/>
                    </a:ext>
                  </a:extLst>
                </a:gridCol>
                <a:gridCol w="1188591">
                  <a:extLst>
                    <a:ext uri="{9D8B030D-6E8A-4147-A177-3AD203B41FA5}">
                      <a16:colId xmlns:a16="http://schemas.microsoft.com/office/drawing/2014/main" val="3131912899"/>
                    </a:ext>
                  </a:extLst>
                </a:gridCol>
              </a:tblGrid>
              <a:tr h="273673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Enzyme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timePoint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Vegetation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Precipitation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timePoint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x Precipitation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timePoint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x Vegetation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Vegetation x Precipitation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Three-way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268500"/>
                  </a:ext>
                </a:extLst>
              </a:tr>
              <a:tr h="15740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491213"/>
                  </a:ext>
                </a:extLst>
              </a:tr>
            </a:tbl>
          </a:graphicData>
        </a:graphic>
      </p:graphicFrame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7A2DABC5-BB9E-4516-BEA9-A967343DD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2193260"/>
            <a:ext cx="8429625" cy="442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CC6DD-1B38-499C-ADC9-A67A39FFD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dirty="0"/>
              <a:t>Cellulose: drought response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F06C2F9E-4E0E-4823-94D3-74BBA8BB4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264" y="2521127"/>
            <a:ext cx="6988423" cy="3721336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D49EE1-80B8-4F50-AB21-22AFC3C34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486626"/>
              </p:ext>
            </p:extLst>
          </p:nvPr>
        </p:nvGraphicFramePr>
        <p:xfrm>
          <a:off x="321562" y="1349405"/>
          <a:ext cx="11548876" cy="1058062"/>
        </p:xfrm>
        <a:graphic>
          <a:graphicData uri="http://schemas.openxmlformats.org/drawingml/2006/table">
            <a:tbl>
              <a:tblPr/>
              <a:tblGrid>
                <a:gridCol w="690492">
                  <a:extLst>
                    <a:ext uri="{9D8B030D-6E8A-4147-A177-3AD203B41FA5}">
                      <a16:colId xmlns:a16="http://schemas.microsoft.com/office/drawing/2014/main" val="3784184484"/>
                    </a:ext>
                  </a:extLst>
                </a:gridCol>
                <a:gridCol w="1313896">
                  <a:extLst>
                    <a:ext uri="{9D8B030D-6E8A-4147-A177-3AD203B41FA5}">
                      <a16:colId xmlns:a16="http://schemas.microsoft.com/office/drawing/2014/main" val="208346673"/>
                    </a:ext>
                  </a:extLst>
                </a:gridCol>
                <a:gridCol w="842177">
                  <a:extLst>
                    <a:ext uri="{9D8B030D-6E8A-4147-A177-3AD203B41FA5}">
                      <a16:colId xmlns:a16="http://schemas.microsoft.com/office/drawing/2014/main" val="1228543386"/>
                    </a:ext>
                  </a:extLst>
                </a:gridCol>
                <a:gridCol w="1130801">
                  <a:extLst>
                    <a:ext uri="{9D8B030D-6E8A-4147-A177-3AD203B41FA5}">
                      <a16:colId xmlns:a16="http://schemas.microsoft.com/office/drawing/2014/main" val="1925678646"/>
                    </a:ext>
                  </a:extLst>
                </a:gridCol>
                <a:gridCol w="1291065">
                  <a:extLst>
                    <a:ext uri="{9D8B030D-6E8A-4147-A177-3AD203B41FA5}">
                      <a16:colId xmlns:a16="http://schemas.microsoft.com/office/drawing/2014/main" val="1420541902"/>
                    </a:ext>
                  </a:extLst>
                </a:gridCol>
                <a:gridCol w="1621490">
                  <a:extLst>
                    <a:ext uri="{9D8B030D-6E8A-4147-A177-3AD203B41FA5}">
                      <a16:colId xmlns:a16="http://schemas.microsoft.com/office/drawing/2014/main" val="1328212893"/>
                    </a:ext>
                  </a:extLst>
                </a:gridCol>
                <a:gridCol w="1621490">
                  <a:extLst>
                    <a:ext uri="{9D8B030D-6E8A-4147-A177-3AD203B41FA5}">
                      <a16:colId xmlns:a16="http://schemas.microsoft.com/office/drawing/2014/main" val="339618340"/>
                    </a:ext>
                  </a:extLst>
                </a:gridCol>
                <a:gridCol w="1942017">
                  <a:extLst>
                    <a:ext uri="{9D8B030D-6E8A-4147-A177-3AD203B41FA5}">
                      <a16:colId xmlns:a16="http://schemas.microsoft.com/office/drawing/2014/main" val="3999312374"/>
                    </a:ext>
                  </a:extLst>
                </a:gridCol>
                <a:gridCol w="1095448">
                  <a:extLst>
                    <a:ext uri="{9D8B030D-6E8A-4147-A177-3AD203B41FA5}">
                      <a16:colId xmlns:a16="http://schemas.microsoft.com/office/drawing/2014/main" val="1978715251"/>
                    </a:ext>
                  </a:extLst>
                </a:gridCol>
              </a:tblGrid>
              <a:tr h="395581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Enzyme/Substrate</a:t>
                      </a: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timePoint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Vegetation</a:t>
                      </a: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Precipitation</a:t>
                      </a: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timePoint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x Precipitation</a:t>
                      </a: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timePoint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x Vegetation</a:t>
                      </a: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Vegetation x Precipitation</a:t>
                      </a: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Three-way</a:t>
                      </a: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995049"/>
                  </a:ext>
                </a:extLst>
              </a:tr>
              <a:tr h="220827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Enzyme</a:t>
                      </a: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BG</a:t>
                      </a: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0.325524</a:t>
                      </a: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219883"/>
                  </a:ext>
                </a:extLst>
              </a:tr>
              <a:tr h="220827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Enzyme</a:t>
                      </a: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CBH</a:t>
                      </a: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0.279755</a:t>
                      </a: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0.839458</a:t>
                      </a: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0.312995</a:t>
                      </a: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107108"/>
                  </a:ext>
                </a:extLst>
              </a:tr>
              <a:tr h="220827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Substrate</a:t>
                      </a: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Cellulose</a:t>
                      </a: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0.640673</a:t>
                      </a:r>
                    </a:p>
                  </a:txBody>
                  <a:tcPr marL="8201" marR="8201" marT="82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0.157421</a:t>
                      </a:r>
                    </a:p>
                  </a:txBody>
                  <a:tcPr marL="8201" marR="8201" marT="82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201" marR="8201" marT="82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201" marR="8201" marT="82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201" marR="8201" marT="82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0.293885</a:t>
                      </a:r>
                    </a:p>
                  </a:txBody>
                  <a:tcPr marL="8201" marR="8201" marT="82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0.353462</a:t>
                      </a:r>
                    </a:p>
                  </a:txBody>
                  <a:tcPr marL="8201" marR="8201" marT="82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54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733ED1A-2DC2-4FA3-AF6F-0DCACA235CB6}"/>
              </a:ext>
            </a:extLst>
          </p:cNvPr>
          <p:cNvSpPr/>
          <p:nvPr/>
        </p:nvSpPr>
        <p:spPr>
          <a:xfrm>
            <a:off x="8868791" y="1349405"/>
            <a:ext cx="1970843" cy="11717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6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2404-40DE-4783-85BD-BB674D57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Chitin: drought response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0BD087-8C95-4FB5-B88C-B3C18CDDA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458333"/>
              </p:ext>
            </p:extLst>
          </p:nvPr>
        </p:nvGraphicFramePr>
        <p:xfrm>
          <a:off x="321562" y="1456274"/>
          <a:ext cx="10885018" cy="1251415"/>
        </p:xfrm>
        <a:graphic>
          <a:graphicData uri="http://schemas.openxmlformats.org/drawingml/2006/table">
            <a:tbl>
              <a:tblPr/>
              <a:tblGrid>
                <a:gridCol w="983455">
                  <a:extLst>
                    <a:ext uri="{9D8B030D-6E8A-4147-A177-3AD203B41FA5}">
                      <a16:colId xmlns:a16="http://schemas.microsoft.com/office/drawing/2014/main" val="2004797435"/>
                    </a:ext>
                  </a:extLst>
                </a:gridCol>
                <a:gridCol w="1136342">
                  <a:extLst>
                    <a:ext uri="{9D8B030D-6E8A-4147-A177-3AD203B41FA5}">
                      <a16:colId xmlns:a16="http://schemas.microsoft.com/office/drawing/2014/main" val="963363248"/>
                    </a:ext>
                  </a:extLst>
                </a:gridCol>
                <a:gridCol w="960441">
                  <a:extLst>
                    <a:ext uri="{9D8B030D-6E8A-4147-A177-3AD203B41FA5}">
                      <a16:colId xmlns:a16="http://schemas.microsoft.com/office/drawing/2014/main" val="2509033689"/>
                    </a:ext>
                  </a:extLst>
                </a:gridCol>
                <a:gridCol w="1014173">
                  <a:extLst>
                    <a:ext uri="{9D8B030D-6E8A-4147-A177-3AD203B41FA5}">
                      <a16:colId xmlns:a16="http://schemas.microsoft.com/office/drawing/2014/main" val="3236991206"/>
                    </a:ext>
                  </a:extLst>
                </a:gridCol>
                <a:gridCol w="1221347">
                  <a:extLst>
                    <a:ext uri="{9D8B030D-6E8A-4147-A177-3AD203B41FA5}">
                      <a16:colId xmlns:a16="http://schemas.microsoft.com/office/drawing/2014/main" val="1175651264"/>
                    </a:ext>
                  </a:extLst>
                </a:gridCol>
                <a:gridCol w="1390816">
                  <a:extLst>
                    <a:ext uri="{9D8B030D-6E8A-4147-A177-3AD203B41FA5}">
                      <a16:colId xmlns:a16="http://schemas.microsoft.com/office/drawing/2014/main" val="1201296759"/>
                    </a:ext>
                  </a:extLst>
                </a:gridCol>
                <a:gridCol w="1454254">
                  <a:extLst>
                    <a:ext uri="{9D8B030D-6E8A-4147-A177-3AD203B41FA5}">
                      <a16:colId xmlns:a16="http://schemas.microsoft.com/office/drawing/2014/main" val="212394065"/>
                    </a:ext>
                  </a:extLst>
                </a:gridCol>
                <a:gridCol w="1741723">
                  <a:extLst>
                    <a:ext uri="{9D8B030D-6E8A-4147-A177-3AD203B41FA5}">
                      <a16:colId xmlns:a16="http://schemas.microsoft.com/office/drawing/2014/main" val="635097567"/>
                    </a:ext>
                  </a:extLst>
                </a:gridCol>
                <a:gridCol w="982467">
                  <a:extLst>
                    <a:ext uri="{9D8B030D-6E8A-4147-A177-3AD203B41FA5}">
                      <a16:colId xmlns:a16="http://schemas.microsoft.com/office/drawing/2014/main" val="166718752"/>
                    </a:ext>
                  </a:extLst>
                </a:gridCol>
              </a:tblGrid>
              <a:tr h="61811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Substrate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timePoint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Vegetation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Precipitation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timePoint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x Precipitation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timePoint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x Vegetation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Vegetation x Precipitation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Three-way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264507"/>
                  </a:ext>
                </a:extLst>
              </a:tr>
              <a:tr h="31664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Substrate</a:t>
                      </a: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Chitin</a:t>
                      </a: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0.180948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018638"/>
                  </a:ext>
                </a:extLst>
              </a:tr>
              <a:tr h="31664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Enzyme</a:t>
                      </a: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NAG</a:t>
                      </a: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0.319957</a:t>
                      </a: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0.748632</a:t>
                      </a: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0.231837</a:t>
                      </a: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275" marR="12275" marT="122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428007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FDC777A-CC8E-479D-8288-7C8D539059FB}"/>
              </a:ext>
            </a:extLst>
          </p:cNvPr>
          <p:cNvSpPr txBox="1"/>
          <p:nvPr/>
        </p:nvSpPr>
        <p:spPr>
          <a:xfrm>
            <a:off x="674703" y="3429000"/>
            <a:ext cx="6631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Lack of change in both domain relative abundance (species diversity) and enzyme amounts (ecosystem function) is also consistent with functional redundancy</a:t>
            </a:r>
          </a:p>
        </p:txBody>
      </p:sp>
    </p:spTree>
    <p:extLst>
      <p:ext uri="{BB962C8B-B14F-4D97-AF65-F5344CB8AC3E}">
        <p14:creationId xmlns:p14="http://schemas.microsoft.com/office/powerpoint/2010/main" val="25910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8BE3-E8F2-417E-8D90-E13C78A1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redundancy &amp; drought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C9DCB-2C4D-4FB8-9232-5B969094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observe functional redundancy in vegetation for hemicellulose, lignin, starch</a:t>
            </a:r>
          </a:p>
          <a:p>
            <a:pPr lvl="1"/>
            <a:r>
              <a:rPr lang="en-US" dirty="0"/>
              <a:t>Domain relative abundance and enzyme amounts are decoupled from each other when we vary vegetation</a:t>
            </a:r>
          </a:p>
          <a:p>
            <a:r>
              <a:rPr lang="en-US" dirty="0"/>
              <a:t>We also observe functional redundancy in response to drought for lignin, starch, cellulose, (chitin?)</a:t>
            </a:r>
          </a:p>
          <a:p>
            <a:r>
              <a:rPr lang="en-US" dirty="0"/>
              <a:t>Functional redundancy explains the lack of enzyme response to drought</a:t>
            </a:r>
          </a:p>
          <a:p>
            <a:r>
              <a:rPr lang="en-US" dirty="0"/>
              <a:t>Domain relative abundance (redundancy) is high enough that enzyme activity (function) doesn’t change with a disturbance</a:t>
            </a:r>
          </a:p>
        </p:txBody>
      </p:sp>
    </p:spTree>
    <p:extLst>
      <p:ext uri="{BB962C8B-B14F-4D97-AF65-F5344CB8AC3E}">
        <p14:creationId xmlns:p14="http://schemas.microsoft.com/office/powerpoint/2010/main" val="123554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96C9-1FB1-41BB-9AB8-EE011058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redundancy &amp; drought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69E5B-F451-4E2E-8D1B-ACF88F0B3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Enzyme activity is constant with drought</a:t>
            </a:r>
          </a:p>
          <a:p>
            <a:r>
              <a:rPr lang="en-US" dirty="0"/>
              <a:t>New mechanism: enzyme production and enzyme turnover don’t change</a:t>
            </a:r>
          </a:p>
          <a:p>
            <a:pPr lvl="1"/>
            <a:r>
              <a:rPr lang="en-US" dirty="0"/>
              <a:t>Enzyme turnover doesn’t change: LAP amounts remain constant</a:t>
            </a:r>
          </a:p>
          <a:p>
            <a:pPr lvl="1"/>
            <a:r>
              <a:rPr lang="en-US" dirty="0"/>
              <a:t>Enzyme production remains constant due to functional redundancy</a:t>
            </a:r>
          </a:p>
          <a:p>
            <a:r>
              <a:rPr lang="en-US" dirty="0"/>
              <a:t>Consistent with Gao et al. 2021</a:t>
            </a:r>
          </a:p>
        </p:txBody>
      </p:sp>
    </p:spTree>
    <p:extLst>
      <p:ext uri="{BB962C8B-B14F-4D97-AF65-F5344CB8AC3E}">
        <p14:creationId xmlns:p14="http://schemas.microsoft.com/office/powerpoint/2010/main" val="12937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7865-4DD3-4973-984B-03D0E3F3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figure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E6B20-CD75-45C3-A74F-5ED5CF67C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Genes</a:t>
            </a:r>
          </a:p>
          <a:p>
            <a:r>
              <a:rPr lang="en-US" dirty="0" err="1"/>
              <a:t>CAZyme</a:t>
            </a:r>
            <a:r>
              <a:rPr lang="en-US" dirty="0"/>
              <a:t> domains</a:t>
            </a:r>
          </a:p>
          <a:p>
            <a:r>
              <a:rPr lang="en-US" dirty="0"/>
              <a:t>Vmax</a:t>
            </a:r>
          </a:p>
          <a:p>
            <a:r>
              <a:rPr lang="en-US" dirty="0"/>
              <a:t>Litter chemistry</a:t>
            </a:r>
          </a:p>
          <a:p>
            <a:r>
              <a:rPr lang="en-US" b="1" dirty="0"/>
              <a:t>Bottom up view with the following direction of causation</a:t>
            </a:r>
          </a:p>
          <a:p>
            <a:pPr lvl="1"/>
            <a:r>
              <a:rPr lang="en-US" b="1" dirty="0"/>
              <a:t>Litter chemistry -&gt; Genes -&gt; </a:t>
            </a:r>
            <a:r>
              <a:rPr lang="en-US" b="1" dirty="0" err="1"/>
              <a:t>CAZyme</a:t>
            </a:r>
            <a:r>
              <a:rPr lang="en-US" b="1" dirty="0"/>
              <a:t> domains -&gt; Vmax</a:t>
            </a:r>
          </a:p>
        </p:txBody>
      </p:sp>
    </p:spTree>
    <p:extLst>
      <p:ext uri="{BB962C8B-B14F-4D97-AF65-F5344CB8AC3E}">
        <p14:creationId xmlns:p14="http://schemas.microsoft.com/office/powerpoint/2010/main" val="3992387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8FA9-8522-4050-88FF-631C9C88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20EC4-C9B1-41C0-A518-95A68090B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Chemistry as driver of genes</a:t>
            </a:r>
          </a:p>
          <a:p>
            <a:r>
              <a:rPr lang="en-US" dirty="0"/>
              <a:t>Use litter chemistry to explain why changes in genes are happening</a:t>
            </a:r>
          </a:p>
          <a:p>
            <a:r>
              <a:rPr lang="en-US" dirty="0"/>
              <a:t>Steve </a:t>
            </a:r>
            <a:r>
              <a:rPr lang="en-US" b="1" dirty="0"/>
              <a:t>kind of</a:t>
            </a:r>
            <a:r>
              <a:rPr lang="en-US" dirty="0"/>
              <a:t> agrees with functional redundancy, but Ashish doesn’t and suggests different terms, and Steve is fine with using different terms like “functional similarity” like in the paper he wrote with Jen </a:t>
            </a:r>
            <a:r>
              <a:rPr lang="en-US" dirty="0" err="1"/>
              <a:t>Martiny</a:t>
            </a:r>
            <a:endParaRPr lang="en-US" dirty="0"/>
          </a:p>
          <a:p>
            <a:pPr lvl="1"/>
            <a:r>
              <a:rPr lang="en-US" dirty="0"/>
              <a:t>I think Ashish just doesn’t agree with my definition of functional redundancy, because he thinks that you would need to look at taxonomic diversity as well</a:t>
            </a:r>
          </a:p>
          <a:p>
            <a:r>
              <a:rPr lang="en-US" dirty="0"/>
              <a:t>Ashish suggested that maybe making the paper more descriptive than mechanistic</a:t>
            </a:r>
          </a:p>
        </p:txBody>
      </p:sp>
    </p:spTree>
    <p:extLst>
      <p:ext uri="{BB962C8B-B14F-4D97-AF65-F5344CB8AC3E}">
        <p14:creationId xmlns:p14="http://schemas.microsoft.com/office/powerpoint/2010/main" val="28755938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C63F-AC0B-47D9-AB9F-5E1159F9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4766E-7521-4349-A036-F4C82CA21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conceptual figure in which litter chemistry influences genes, which influences </a:t>
            </a:r>
            <a:r>
              <a:rPr lang="en-US" dirty="0" err="1"/>
              <a:t>CAZyme</a:t>
            </a:r>
            <a:r>
              <a:rPr lang="en-US" dirty="0"/>
              <a:t> domains, which influences Vmax</a:t>
            </a:r>
          </a:p>
          <a:p>
            <a:r>
              <a:rPr lang="en-US" dirty="0"/>
              <a:t>Create a presentation on litter chemistry &amp; </a:t>
            </a:r>
            <a:r>
              <a:rPr lang="en-US" dirty="0" err="1"/>
              <a:t>CAZyme</a:t>
            </a:r>
            <a:r>
              <a:rPr lang="en-US" dirty="0"/>
              <a:t> domains</a:t>
            </a:r>
          </a:p>
          <a:p>
            <a:r>
              <a:rPr lang="en-US" dirty="0"/>
              <a:t>Analyze the link (or lack thereof) between litter chemistry and </a:t>
            </a:r>
            <a:r>
              <a:rPr lang="en-US" dirty="0" err="1"/>
              <a:t>CAZyme</a:t>
            </a:r>
            <a:r>
              <a:rPr lang="en-US" dirty="0"/>
              <a:t> domains, describing whether link exists</a:t>
            </a:r>
          </a:p>
          <a:p>
            <a:r>
              <a:rPr lang="en-US" dirty="0"/>
              <a:t>Talk about Ashish’s hypothesis of microbes growing with time and the amide functional group</a:t>
            </a:r>
          </a:p>
          <a:p>
            <a:pPr lvl="1"/>
            <a:r>
              <a:rPr lang="en-US" dirty="0"/>
              <a:t>I disagree with this hypothesis because there are more proteins in the drought treatment, so his hypothesis suggests that there’s more microbial biomass under drought, and I don’t think there’s evidence for that</a:t>
            </a:r>
          </a:p>
          <a:p>
            <a:r>
              <a:rPr lang="en-US" dirty="0" err="1"/>
              <a:t>asdf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4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1755-CAAA-4ECB-BE91-8EE7198E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A3EB3-DA96-44BC-8B49-6265434D9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Enzyme V</a:t>
            </a:r>
            <a:r>
              <a:rPr lang="en-US" baseline="-25000" dirty="0"/>
              <a:t>max</a:t>
            </a:r>
            <a:endParaRPr lang="en-US" dirty="0"/>
          </a:p>
          <a:p>
            <a:r>
              <a:rPr lang="en-US" dirty="0"/>
              <a:t>Litter chemistry functional groups</a:t>
            </a:r>
          </a:p>
          <a:p>
            <a:r>
              <a:rPr lang="en-US" dirty="0" err="1"/>
              <a:t>CAZyme</a:t>
            </a:r>
            <a:r>
              <a:rPr lang="en-US" dirty="0"/>
              <a:t> domain relative abundance &amp; total counts</a:t>
            </a:r>
          </a:p>
        </p:txBody>
      </p:sp>
    </p:spTree>
    <p:extLst>
      <p:ext uri="{BB962C8B-B14F-4D97-AF65-F5344CB8AC3E}">
        <p14:creationId xmlns:p14="http://schemas.microsoft.com/office/powerpoint/2010/main" val="405531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BD3C8-FBC8-4CE3-BFD9-A6FE2082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Enzymes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40E48C-0D04-4137-A5AC-BD9B59DEE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724293"/>
              </p:ext>
            </p:extLst>
          </p:nvPr>
        </p:nvGraphicFramePr>
        <p:xfrm>
          <a:off x="838200" y="1690688"/>
          <a:ext cx="10512549" cy="45750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35497">
                  <a:extLst>
                    <a:ext uri="{9D8B030D-6E8A-4147-A177-3AD203B41FA5}">
                      <a16:colId xmlns:a16="http://schemas.microsoft.com/office/drawing/2014/main" val="3276153121"/>
                    </a:ext>
                  </a:extLst>
                </a:gridCol>
                <a:gridCol w="1578516">
                  <a:extLst>
                    <a:ext uri="{9D8B030D-6E8A-4147-A177-3AD203B41FA5}">
                      <a16:colId xmlns:a16="http://schemas.microsoft.com/office/drawing/2014/main" val="1608206452"/>
                    </a:ext>
                  </a:extLst>
                </a:gridCol>
                <a:gridCol w="2151952">
                  <a:extLst>
                    <a:ext uri="{9D8B030D-6E8A-4147-A177-3AD203B41FA5}">
                      <a16:colId xmlns:a16="http://schemas.microsoft.com/office/drawing/2014/main" val="1683427278"/>
                    </a:ext>
                  </a:extLst>
                </a:gridCol>
                <a:gridCol w="1773292">
                  <a:extLst>
                    <a:ext uri="{9D8B030D-6E8A-4147-A177-3AD203B41FA5}">
                      <a16:colId xmlns:a16="http://schemas.microsoft.com/office/drawing/2014/main" val="2035434983"/>
                    </a:ext>
                  </a:extLst>
                </a:gridCol>
                <a:gridCol w="1773292">
                  <a:extLst>
                    <a:ext uri="{9D8B030D-6E8A-4147-A177-3AD203B41FA5}">
                      <a16:colId xmlns:a16="http://schemas.microsoft.com/office/drawing/2014/main" val="4061624181"/>
                    </a:ext>
                  </a:extLst>
                </a:gridCol>
              </a:tblGrid>
              <a:tr h="3616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Enzyme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19925" marR="119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Acronym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19925" marR="119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Substrate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19925" marR="119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Nutrient cycled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19925" marR="119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EC</a:t>
                      </a:r>
                    </a:p>
                  </a:txBody>
                  <a:tcPr marL="119925" marR="119925" marT="0" marB="0"/>
                </a:tc>
                <a:extLst>
                  <a:ext uri="{0D108BD9-81ED-4DB2-BD59-A6C34878D82A}">
                    <a16:rowId xmlns:a16="http://schemas.microsoft.com/office/drawing/2014/main" val="1086627257"/>
                  </a:ext>
                </a:extLst>
              </a:tr>
              <a:tr h="3616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α-glucosidase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19925" marR="119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AG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19925" marR="119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Starch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19925" marR="119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Carbon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19925" marR="119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3.2.1.20</a:t>
                      </a:r>
                    </a:p>
                  </a:txBody>
                  <a:tcPr marL="119925" marR="119925" marT="0" marB="0"/>
                </a:tc>
                <a:extLst>
                  <a:ext uri="{0D108BD9-81ED-4DB2-BD59-A6C34878D82A}">
                    <a16:rowId xmlns:a16="http://schemas.microsoft.com/office/drawing/2014/main" val="3368723514"/>
                  </a:ext>
                </a:extLst>
              </a:tr>
              <a:tr h="7040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(acid) phosphatase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19925" marR="119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AP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19925" marR="119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Organic phosphorus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19925" marR="119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Phosphorus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19925" marR="119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3.1.3.2</a:t>
                      </a:r>
                    </a:p>
                  </a:txBody>
                  <a:tcPr marL="119925" marR="119925" marT="0" marB="0"/>
                </a:tc>
                <a:extLst>
                  <a:ext uri="{0D108BD9-81ED-4DB2-BD59-A6C34878D82A}">
                    <a16:rowId xmlns:a16="http://schemas.microsoft.com/office/drawing/2014/main" val="2792466049"/>
                  </a:ext>
                </a:extLst>
              </a:tr>
              <a:tr h="3616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β-glucosidase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19925" marR="119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BG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19925" marR="119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Cellulose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19925" marR="119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Carbon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19925" marR="119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3.2.1.21</a:t>
                      </a:r>
                    </a:p>
                  </a:txBody>
                  <a:tcPr marL="119925" marR="119925" marT="0" marB="0"/>
                </a:tc>
                <a:extLst>
                  <a:ext uri="{0D108BD9-81ED-4DB2-BD59-A6C34878D82A}">
                    <a16:rowId xmlns:a16="http://schemas.microsoft.com/office/drawing/2014/main" val="3379467714"/>
                  </a:ext>
                </a:extLst>
              </a:tr>
              <a:tr h="3616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β-</a:t>
                      </a:r>
                      <a:r>
                        <a:rPr lang="en-US" sz="2100" dirty="0" err="1">
                          <a:effectLst/>
                        </a:rPr>
                        <a:t>xylosidase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19925" marR="119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BX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19925" marR="119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Hemicellulose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19925" marR="119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Carbon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19925" marR="119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3.2.1.37</a:t>
                      </a:r>
                    </a:p>
                  </a:txBody>
                  <a:tcPr marL="119925" marR="119925" marT="0" marB="0"/>
                </a:tc>
                <a:extLst>
                  <a:ext uri="{0D108BD9-81ED-4DB2-BD59-A6C34878D82A}">
                    <a16:rowId xmlns:a16="http://schemas.microsoft.com/office/drawing/2014/main" val="1020219634"/>
                  </a:ext>
                </a:extLst>
              </a:tr>
              <a:tr h="3616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err="1">
                          <a:effectLst/>
                        </a:rPr>
                        <a:t>cellobiohydrolase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19925" marR="119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CBH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19925" marR="119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Cellulose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19925" marR="119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Carbon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19925" marR="119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3.2.1.91</a:t>
                      </a:r>
                    </a:p>
                  </a:txBody>
                  <a:tcPr marL="119925" marR="119925" marT="0" marB="0"/>
                </a:tc>
                <a:extLst>
                  <a:ext uri="{0D108BD9-81ED-4DB2-BD59-A6C34878D82A}">
                    <a16:rowId xmlns:a16="http://schemas.microsoft.com/office/drawing/2014/main" val="1325460875"/>
                  </a:ext>
                </a:extLst>
              </a:tr>
              <a:tr h="3616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leucine aminopeptidase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19925" marR="119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LAP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19925" marR="119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Proteins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19925" marR="119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Nitrogen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19925" marR="119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3.4.11.1</a:t>
                      </a:r>
                    </a:p>
                  </a:txBody>
                  <a:tcPr marL="119925" marR="119925" marT="0" marB="0"/>
                </a:tc>
                <a:extLst>
                  <a:ext uri="{0D108BD9-81ED-4DB2-BD59-A6C34878D82A}">
                    <a16:rowId xmlns:a16="http://schemas.microsoft.com/office/drawing/2014/main" val="1818881911"/>
                  </a:ext>
                </a:extLst>
              </a:tr>
              <a:tr h="3616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N-acetyl-β-D-</a:t>
                      </a:r>
                      <a:r>
                        <a:rPr lang="en-US" sz="2100" dirty="0" err="1">
                          <a:effectLst/>
                        </a:rPr>
                        <a:t>glucosaminidase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19925" marR="119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NAG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19925" marR="119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Chitin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19925" marR="119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Nitrogen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19925" marR="119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3.1.6.1</a:t>
                      </a:r>
                    </a:p>
                  </a:txBody>
                  <a:tcPr marL="119925" marR="119925" marT="0" marB="0"/>
                </a:tc>
                <a:extLst>
                  <a:ext uri="{0D108BD9-81ED-4DB2-BD59-A6C34878D82A}">
                    <a16:rowId xmlns:a16="http://schemas.microsoft.com/office/drawing/2014/main" val="399309885"/>
                  </a:ext>
                </a:extLst>
              </a:tr>
              <a:tr h="3616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polyphenol oxidase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19925" marR="119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PPO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19925" marR="119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Lignin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19925" marR="119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Carbon</a:t>
                      </a:r>
                    </a:p>
                  </a:txBody>
                  <a:tcPr marL="119925" marR="1199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1.10.3.2</a:t>
                      </a:r>
                    </a:p>
                  </a:txBody>
                  <a:tcPr marL="119925" marR="119925" marT="0" marB="0"/>
                </a:tc>
                <a:extLst>
                  <a:ext uri="{0D108BD9-81ED-4DB2-BD59-A6C34878D82A}">
                    <a16:rowId xmlns:a16="http://schemas.microsoft.com/office/drawing/2014/main" val="1324539313"/>
                  </a:ext>
                </a:extLst>
              </a:tr>
              <a:tr h="36165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peroxidase</a:t>
                      </a:r>
                    </a:p>
                  </a:txBody>
                  <a:tcPr marL="119925" marR="119925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</a:t>
                      </a:r>
                    </a:p>
                  </a:txBody>
                  <a:tcPr marL="119925" marR="119925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Lignin</a:t>
                      </a:r>
                    </a:p>
                  </a:txBody>
                  <a:tcPr marL="119925" marR="119925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Carbon</a:t>
                      </a:r>
                    </a:p>
                  </a:txBody>
                  <a:tcPr marL="119925" marR="119925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1.11.1.7</a:t>
                      </a:r>
                    </a:p>
                  </a:txBody>
                  <a:tcPr marL="119925" marR="119925" marT="0" marB="0"/>
                </a:tc>
                <a:extLst>
                  <a:ext uri="{0D108BD9-81ED-4DB2-BD59-A6C34878D82A}">
                    <a16:rowId xmlns:a16="http://schemas.microsoft.com/office/drawing/2014/main" val="227103254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D6420-5AB9-4D58-A39F-68DCBEB3B039}"/>
              </a:ext>
            </a:extLst>
          </p:cNvPr>
          <p:cNvCxnSpPr/>
          <p:nvPr/>
        </p:nvCxnSpPr>
        <p:spPr>
          <a:xfrm>
            <a:off x="665825" y="6045693"/>
            <a:ext cx="1090177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83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1F5F7-32E7-4236-88E2-DA4EED36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Enzyme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AE544-0D27-42C7-A32F-0A005E0F8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Enzyme activity is converted from raw fluorescence &amp; absorbance values using equations from German et al 2011</a:t>
            </a:r>
          </a:p>
          <a:p>
            <a:r>
              <a:rPr lang="en-US" dirty="0"/>
              <a:t>Enzyme activity (micromole/L/g dry litter/</a:t>
            </a:r>
            <a:r>
              <a:rPr lang="en-US" dirty="0" err="1"/>
              <a:t>hr</a:t>
            </a:r>
            <a:r>
              <a:rPr lang="en-US" dirty="0"/>
              <a:t>) plotted against substrate concentration (micromole/L)</a:t>
            </a:r>
          </a:p>
          <a:p>
            <a:r>
              <a:rPr lang="en-US" dirty="0"/>
              <a:t>Judged visually for 2 possible artifacts</a:t>
            </a:r>
          </a:p>
          <a:p>
            <a:pPr lvl="1"/>
            <a:r>
              <a:rPr lang="en-US" dirty="0"/>
              <a:t>Negative enzyme activity</a:t>
            </a:r>
          </a:p>
          <a:p>
            <a:pPr lvl="1"/>
            <a:r>
              <a:rPr lang="en-US" dirty="0"/>
              <a:t>Substrate inhibition</a:t>
            </a:r>
          </a:p>
        </p:txBody>
      </p:sp>
    </p:spTree>
    <p:extLst>
      <p:ext uri="{BB962C8B-B14F-4D97-AF65-F5344CB8AC3E}">
        <p14:creationId xmlns:p14="http://schemas.microsoft.com/office/powerpoint/2010/main" val="415911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ED515-669E-41C9-B50C-DF4D8424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Negative enzyme activity</a:t>
            </a:r>
          </a:p>
        </p:txBody>
      </p:sp>
      <p:pic>
        <p:nvPicPr>
          <p:cNvPr id="4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CE615E24-AD55-4D53-9542-75AF0E742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054"/>
            <a:ext cx="10515599" cy="420624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FA16B4-813B-42C3-8A88-B4A8D03880EF}"/>
              </a:ext>
            </a:extLst>
          </p:cNvPr>
          <p:cNvCxnSpPr/>
          <p:nvPr/>
        </p:nvCxnSpPr>
        <p:spPr>
          <a:xfrm>
            <a:off x="1269507" y="3826276"/>
            <a:ext cx="994299" cy="7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41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0117EC-FF5F-4B92-9A9E-25401637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Substrate inhibition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CAE8F-3935-49AA-AD12-E8D6FFC21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Michaelis-Menten kinetics predicts that enzyme activity approaches V</a:t>
            </a:r>
            <a:r>
              <a:rPr lang="en-US" baseline="-25000" dirty="0"/>
              <a:t>max</a:t>
            </a:r>
            <a:r>
              <a:rPr lang="en-US" dirty="0"/>
              <a:t> as substrate concentration approaches infinity</a:t>
            </a:r>
          </a:p>
          <a:p>
            <a:r>
              <a:rPr lang="en-US" dirty="0"/>
              <a:t>Substrate inhibition: high substrate concentrations inhibit enzyme activity, lowering enzyme activity as substrate concentration increases</a:t>
            </a:r>
          </a:p>
          <a:p>
            <a:r>
              <a:rPr lang="en-US" dirty="0"/>
              <a:t>Causes underestimates of V</a:t>
            </a:r>
            <a:r>
              <a:rPr lang="en-US" baseline="-25000" dirty="0"/>
              <a:t>max</a:t>
            </a:r>
            <a:r>
              <a:rPr lang="en-US" dirty="0"/>
              <a:t> if not accounted for (Steen &amp; </a:t>
            </a:r>
            <a:r>
              <a:rPr lang="en-US" dirty="0" err="1"/>
              <a:t>Ziervogal</a:t>
            </a:r>
            <a:r>
              <a:rPr lang="en-US" dirty="0"/>
              <a:t> 2012)</a:t>
            </a:r>
          </a:p>
        </p:txBody>
      </p:sp>
    </p:spTree>
    <p:extLst>
      <p:ext uri="{BB962C8B-B14F-4D97-AF65-F5344CB8AC3E}">
        <p14:creationId xmlns:p14="http://schemas.microsoft.com/office/powerpoint/2010/main" val="65299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BE5D5-5BE9-4589-A29B-51DE2A2BA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Substrate inhibition</a:t>
            </a:r>
          </a:p>
        </p:txBody>
      </p:sp>
      <p:pic>
        <p:nvPicPr>
          <p:cNvPr id="4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AEF1B5CB-5C46-48D8-9184-F65F074A4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054"/>
            <a:ext cx="10515599" cy="420624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453D3E-0B2B-429A-891D-682939F5FDC2}"/>
              </a:ext>
            </a:extLst>
          </p:cNvPr>
          <p:cNvCxnSpPr/>
          <p:nvPr/>
        </p:nvCxnSpPr>
        <p:spPr>
          <a:xfrm flipV="1">
            <a:off x="7350711" y="3071674"/>
            <a:ext cx="674703" cy="7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71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1768</Words>
  <Application>Microsoft Office PowerPoint</Application>
  <PresentationFormat>Widescreen</PresentationFormat>
  <Paragraphs>531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Functional redundancy as a mechanism to explain extracellular enzyme responses to drought</vt:lpstr>
      <vt:lpstr>Purpose</vt:lpstr>
      <vt:lpstr>Statistical Analysis</vt:lpstr>
      <vt:lpstr>Datasets</vt:lpstr>
      <vt:lpstr>Enzymes</vt:lpstr>
      <vt:lpstr>Enzyme activity</vt:lpstr>
      <vt:lpstr>Negative enzyme activity</vt:lpstr>
      <vt:lpstr>Substrate inhibition</vt:lpstr>
      <vt:lpstr>Substrate inhibition</vt:lpstr>
      <vt:lpstr>Removing artifacts</vt:lpstr>
      <vt:lpstr>Cleaned enzyme activity and fitted Michaelis-Menten model</vt:lpstr>
      <vt:lpstr>Litter chemistry</vt:lpstr>
      <vt:lpstr>Functional groups</vt:lpstr>
      <vt:lpstr>CAZyme domains data</vt:lpstr>
      <vt:lpstr>CAZyme domains data</vt:lpstr>
      <vt:lpstr>Dependent variables analyzed</vt:lpstr>
      <vt:lpstr>Statistical Analysis</vt:lpstr>
      <vt:lpstr>Normality</vt:lpstr>
      <vt:lpstr>ANOVAs</vt:lpstr>
      <vt:lpstr>Tukey’s post-hoc &amp; significance</vt:lpstr>
      <vt:lpstr>Discussion (&amp; Results)</vt:lpstr>
      <vt:lpstr>Vmax</vt:lpstr>
      <vt:lpstr>Enzyme response (or lack thereof) to drought</vt:lpstr>
      <vt:lpstr>Enzyme response (or lack thereof) to drought</vt:lpstr>
      <vt:lpstr>Characteristics of functional redundancy</vt:lpstr>
      <vt:lpstr>Functional redundancy</vt:lpstr>
      <vt:lpstr>CAZyme domain</vt:lpstr>
      <vt:lpstr>Hemicellulose</vt:lpstr>
      <vt:lpstr>Lignin</vt:lpstr>
      <vt:lpstr>Lignin: vegetation</vt:lpstr>
      <vt:lpstr>Lignin: precipitation</vt:lpstr>
      <vt:lpstr>Starch</vt:lpstr>
      <vt:lpstr>Cellulose: drought response</vt:lpstr>
      <vt:lpstr>Chitin: drought response</vt:lpstr>
      <vt:lpstr>Functional redundancy &amp; drought</vt:lpstr>
      <vt:lpstr>Functional redundancy &amp; drought</vt:lpstr>
      <vt:lpstr>Conceptual figure levels</vt:lpstr>
      <vt:lpstr>Meeting notes</vt:lpstr>
      <vt:lpstr>To-do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redundancy as a mechanism to explain extracellular enzyme responses to drought</dc:title>
  <dc:creator>Brian Chung</dc:creator>
  <cp:lastModifiedBy>Brian Chung</cp:lastModifiedBy>
  <cp:revision>8</cp:revision>
  <dcterms:created xsi:type="dcterms:W3CDTF">2022-04-18T21:12:56Z</dcterms:created>
  <dcterms:modified xsi:type="dcterms:W3CDTF">2022-04-20T17:50:57Z</dcterms:modified>
</cp:coreProperties>
</file>