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9"/>
  </p:notesMasterIdLst>
  <p:sldIdLst>
    <p:sldId id="256" r:id="rId2"/>
    <p:sldId id="338" r:id="rId3"/>
    <p:sldId id="460" r:id="rId4"/>
    <p:sldId id="286" r:id="rId5"/>
    <p:sldId id="264" r:id="rId6"/>
    <p:sldId id="287" r:id="rId7"/>
    <p:sldId id="427" r:id="rId8"/>
    <p:sldId id="324" r:id="rId9"/>
    <p:sldId id="323" r:id="rId10"/>
    <p:sldId id="325" r:id="rId11"/>
    <p:sldId id="326" r:id="rId12"/>
    <p:sldId id="327" r:id="rId13"/>
    <p:sldId id="266" r:id="rId14"/>
    <p:sldId id="290" r:id="rId15"/>
    <p:sldId id="259" r:id="rId16"/>
    <p:sldId id="260" r:id="rId17"/>
    <p:sldId id="328" r:id="rId18"/>
    <p:sldId id="439" r:id="rId19"/>
    <p:sldId id="440" r:id="rId20"/>
    <p:sldId id="441" r:id="rId21"/>
    <p:sldId id="442" r:id="rId22"/>
    <p:sldId id="443" r:id="rId23"/>
    <p:sldId id="448" r:id="rId24"/>
    <p:sldId id="457" r:id="rId25"/>
    <p:sldId id="461" r:id="rId26"/>
    <p:sldId id="445" r:id="rId27"/>
    <p:sldId id="437" r:id="rId28"/>
    <p:sldId id="446" r:id="rId29"/>
    <p:sldId id="429" r:id="rId30"/>
    <p:sldId id="430" r:id="rId31"/>
    <p:sldId id="444" r:id="rId32"/>
    <p:sldId id="438" r:id="rId33"/>
    <p:sldId id="431" r:id="rId34"/>
    <p:sldId id="432" r:id="rId35"/>
    <p:sldId id="433" r:id="rId36"/>
    <p:sldId id="434" r:id="rId37"/>
    <p:sldId id="449" r:id="rId38"/>
    <p:sldId id="380" r:id="rId39"/>
    <p:sldId id="428" r:id="rId40"/>
    <p:sldId id="455" r:id="rId41"/>
    <p:sldId id="379" r:id="rId42"/>
    <p:sldId id="404" r:id="rId43"/>
    <p:sldId id="383" r:id="rId44"/>
    <p:sldId id="405" r:id="rId45"/>
    <p:sldId id="452" r:id="rId46"/>
    <p:sldId id="384" r:id="rId47"/>
    <p:sldId id="406" r:id="rId48"/>
    <p:sldId id="450" r:id="rId49"/>
    <p:sldId id="403" r:id="rId50"/>
    <p:sldId id="407" r:id="rId51"/>
    <p:sldId id="385" r:id="rId52"/>
    <p:sldId id="408" r:id="rId53"/>
    <p:sldId id="386" r:id="rId54"/>
    <p:sldId id="425" r:id="rId55"/>
    <p:sldId id="387" r:id="rId56"/>
    <p:sldId id="410" r:id="rId57"/>
    <p:sldId id="388" r:id="rId58"/>
    <p:sldId id="411" r:id="rId59"/>
    <p:sldId id="454" r:id="rId60"/>
    <p:sldId id="389" r:id="rId61"/>
    <p:sldId id="458" r:id="rId62"/>
    <p:sldId id="390" r:id="rId63"/>
    <p:sldId id="412" r:id="rId64"/>
    <p:sldId id="391" r:id="rId65"/>
    <p:sldId id="413" r:id="rId66"/>
    <p:sldId id="392" r:id="rId67"/>
    <p:sldId id="414" r:id="rId68"/>
    <p:sldId id="456" r:id="rId69"/>
    <p:sldId id="393" r:id="rId70"/>
    <p:sldId id="415" r:id="rId71"/>
    <p:sldId id="459" r:id="rId72"/>
    <p:sldId id="394" r:id="rId73"/>
    <p:sldId id="416" r:id="rId74"/>
    <p:sldId id="463" r:id="rId75"/>
    <p:sldId id="395" r:id="rId76"/>
    <p:sldId id="417" r:id="rId77"/>
    <p:sldId id="396" r:id="rId78"/>
    <p:sldId id="418" r:id="rId79"/>
    <p:sldId id="397" r:id="rId80"/>
    <p:sldId id="419" r:id="rId81"/>
    <p:sldId id="478" r:id="rId82"/>
    <p:sldId id="398" r:id="rId83"/>
    <p:sldId id="420" r:id="rId84"/>
    <p:sldId id="399" r:id="rId85"/>
    <p:sldId id="421" r:id="rId86"/>
    <p:sldId id="400" r:id="rId87"/>
    <p:sldId id="422" r:id="rId88"/>
    <p:sldId id="401" r:id="rId89"/>
    <p:sldId id="423" r:id="rId90"/>
    <p:sldId id="402" r:id="rId91"/>
    <p:sldId id="424" r:id="rId92"/>
    <p:sldId id="479" r:id="rId93"/>
    <p:sldId id="464" r:id="rId94"/>
    <p:sldId id="465" r:id="rId95"/>
    <p:sldId id="466" r:id="rId96"/>
    <p:sldId id="467" r:id="rId97"/>
    <p:sldId id="480" r:id="rId98"/>
    <p:sldId id="468" r:id="rId99"/>
    <p:sldId id="469" r:id="rId100"/>
    <p:sldId id="470" r:id="rId101"/>
    <p:sldId id="471" r:id="rId102"/>
    <p:sldId id="472" r:id="rId103"/>
    <p:sldId id="473" r:id="rId104"/>
    <p:sldId id="474" r:id="rId105"/>
    <p:sldId id="475" r:id="rId106"/>
    <p:sldId id="476" r:id="rId107"/>
    <p:sldId id="477" r:id="rId10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34" autoAdjust="0"/>
  </p:normalViewPr>
  <p:slideViewPr>
    <p:cSldViewPr>
      <p:cViewPr>
        <p:scale>
          <a:sx n="114" d="100"/>
          <a:sy n="114" d="100"/>
        </p:scale>
        <p:origin x="-1736" y="-1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interSettings" Target="printerSettings/printerSettings1.bin"/><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5059"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61"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5063"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F6F4CF-CAEF-9943-9CF2-FF1FDFEA4816}" type="slidenum">
              <a:rPr lang="en-US"/>
              <a:pPr>
                <a:defRPr/>
              </a:pPr>
              <a:t>‹#›</a:t>
            </a:fld>
            <a:endParaRPr lang="en-US"/>
          </a:p>
        </p:txBody>
      </p:sp>
    </p:spTree>
    <p:extLst>
      <p:ext uri="{BB962C8B-B14F-4D97-AF65-F5344CB8AC3E}">
        <p14:creationId xmlns:p14="http://schemas.microsoft.com/office/powerpoint/2010/main" val="26388476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AFB7A47-7A09-0D4C-8E40-9078D0272915}" type="slidenum">
              <a:rPr lang="en-US" sz="1200"/>
              <a:pPr/>
              <a:t>1</a:t>
            </a:fld>
            <a:endParaRPr lang="en-US" sz="120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BA78227-533A-FF41-9CC5-A99DCF31A9E4}" type="slidenum">
              <a:rPr lang="en-US" sz="1200"/>
              <a:pPr/>
              <a:t>15</a:t>
            </a:fld>
            <a:endParaRPr lang="en-US" sz="12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0488FC7-D4DE-A241-B4FC-FC941CF98BA0}" type="slidenum">
              <a:rPr lang="en-US" sz="1200"/>
              <a:pPr/>
              <a:t>16</a:t>
            </a:fld>
            <a:endParaRPr lang="en-US" sz="12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17F36A8-2538-0A42-BF3D-1B6C96B6BDD4}" type="slidenum">
              <a:rPr lang="en-US" sz="1200"/>
              <a:pPr/>
              <a:t>18</a:t>
            </a:fld>
            <a:endParaRPr lang="en-U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5C4BA21-F575-1E40-8BF2-9195156AA8A0}" type="slidenum">
              <a:rPr lang="en-US" sz="1200"/>
              <a:pPr/>
              <a:t>19</a:t>
            </a:fld>
            <a:endParaRPr lang="en-US" sz="12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1AC6731-7DB2-0C48-8B83-D7DCC9F000E7}" type="slidenum">
              <a:rPr lang="en-US" sz="1200"/>
              <a:pPr/>
              <a:t>20</a:t>
            </a:fld>
            <a:endParaRPr lang="en-US"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BB7A73F-C365-004B-87AE-4EBD12B46DBD}" type="slidenum">
              <a:rPr lang="en-US" sz="1200"/>
              <a:pPr/>
              <a:t>21</a:t>
            </a:fld>
            <a:endParaRPr lang="en-US" sz="120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9AF0388-EA80-B64B-89F4-526810C51948}" type="slidenum">
              <a:rPr lang="en-US" sz="1200"/>
              <a:pPr/>
              <a:t>22</a:t>
            </a:fld>
            <a:endParaRPr lang="en-US" sz="12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F6F4CF-CAEF-9943-9CF2-FF1FDFEA4816}" type="slidenum">
              <a:rPr lang="en-US" smtClean="0"/>
              <a:pPr>
                <a:defRPr/>
              </a:pPr>
              <a:t>59</a:t>
            </a:fld>
            <a:endParaRPr lang="en-US"/>
          </a:p>
        </p:txBody>
      </p:sp>
    </p:spTree>
    <p:extLst>
      <p:ext uri="{BB962C8B-B14F-4D97-AF65-F5344CB8AC3E}">
        <p14:creationId xmlns:p14="http://schemas.microsoft.com/office/powerpoint/2010/main" val="49752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090474E-8F03-9348-816B-78EA7AD692BE}" type="slidenum">
              <a:rPr lang="en-US" sz="1200"/>
              <a:pPr/>
              <a:t>2</a:t>
            </a:fld>
            <a:endParaRPr 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4408052-DCAF-6B4B-86AC-4175E4AE3624}" type="slidenum">
              <a:rPr lang="en-US" sz="1200"/>
              <a:pPr/>
              <a:t>3</a:t>
            </a:fld>
            <a:endParaRPr lang="en-US" sz="1200"/>
          </a:p>
        </p:txBody>
      </p:sp>
      <p:sp>
        <p:nvSpPr>
          <p:cNvPr id="20482" name="Rectangle 2"/>
          <p:cNvSpPr>
            <a:spLocks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207AA75-9A20-C64B-9313-A6378032AD63}" type="slidenum">
              <a:rPr lang="en-US" sz="1200"/>
              <a:pPr/>
              <a:t>4</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6CBAA90-77D1-404C-B4AC-7B80A9552A0F}" type="slidenum">
              <a:rPr lang="en-US" sz="1200"/>
              <a:pPr/>
              <a:t>5</a:t>
            </a:fld>
            <a:endParaRPr lang="en-US" sz="120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C05419A-F0EC-B543-BDDF-03E7C6AB6F98}" type="slidenum">
              <a:rPr lang="en-US" sz="1200"/>
              <a:pPr/>
              <a:t>6</a:t>
            </a:fld>
            <a:endParaRPr lang="en-US" sz="12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378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7D23820-2A1C-4B4B-AD8C-8E21620B9D34}" type="slidenum">
              <a:rPr lang="en-US" sz="1200"/>
              <a:pPr/>
              <a:t>11</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B999902-A4CC-2C49-92FB-58953F97F7ED}" type="slidenum">
              <a:rPr lang="en-US" sz="1200"/>
              <a:pPr/>
              <a:t>13</a:t>
            </a:fld>
            <a:endParaRPr lang="en-US" sz="12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5C0023D-9882-A74F-9CDC-6F00FBE0F359}" type="slidenum">
              <a:rPr lang="en-US" sz="1200"/>
              <a:pPr/>
              <a:t>14</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2E1122-CDE9-F448-8D89-1834F7A58262}" type="slidenum">
              <a:rPr lang="en-US"/>
              <a:pPr>
                <a:defRPr/>
              </a:pPr>
              <a:t>‹#›</a:t>
            </a:fld>
            <a:endParaRPr lang="en-US"/>
          </a:p>
        </p:txBody>
      </p:sp>
    </p:spTree>
    <p:extLst>
      <p:ext uri="{BB962C8B-B14F-4D97-AF65-F5344CB8AC3E}">
        <p14:creationId xmlns:p14="http://schemas.microsoft.com/office/powerpoint/2010/main" val="81810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C40C91-D808-554B-8D3A-C7F4B45F3FA4}" type="slidenum">
              <a:rPr lang="en-US"/>
              <a:pPr>
                <a:defRPr/>
              </a:pPr>
              <a:t>‹#›</a:t>
            </a:fld>
            <a:endParaRPr lang="en-US"/>
          </a:p>
        </p:txBody>
      </p:sp>
    </p:spTree>
    <p:extLst>
      <p:ext uri="{BB962C8B-B14F-4D97-AF65-F5344CB8AC3E}">
        <p14:creationId xmlns:p14="http://schemas.microsoft.com/office/powerpoint/2010/main" val="105186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878E67-3C5C-6F4F-87FC-10ED863D0F64}" type="slidenum">
              <a:rPr lang="en-US"/>
              <a:pPr>
                <a:defRPr/>
              </a:pPr>
              <a:t>‹#›</a:t>
            </a:fld>
            <a:endParaRPr lang="en-US"/>
          </a:p>
        </p:txBody>
      </p:sp>
    </p:spTree>
    <p:extLst>
      <p:ext uri="{BB962C8B-B14F-4D97-AF65-F5344CB8AC3E}">
        <p14:creationId xmlns:p14="http://schemas.microsoft.com/office/powerpoint/2010/main" val="35074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BB68AE-0062-1E4B-99E6-2555CC93635D}" type="slidenum">
              <a:rPr lang="en-US"/>
              <a:pPr>
                <a:defRPr/>
              </a:pPr>
              <a:t>‹#›</a:t>
            </a:fld>
            <a:endParaRPr lang="en-US"/>
          </a:p>
        </p:txBody>
      </p:sp>
    </p:spTree>
    <p:extLst>
      <p:ext uri="{BB962C8B-B14F-4D97-AF65-F5344CB8AC3E}">
        <p14:creationId xmlns:p14="http://schemas.microsoft.com/office/powerpoint/2010/main" val="284119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A38639-2130-9941-95F9-086128CB410C}" type="slidenum">
              <a:rPr lang="en-US"/>
              <a:pPr>
                <a:defRPr/>
              </a:pPr>
              <a:t>‹#›</a:t>
            </a:fld>
            <a:endParaRPr lang="en-US"/>
          </a:p>
        </p:txBody>
      </p:sp>
    </p:spTree>
    <p:extLst>
      <p:ext uri="{BB962C8B-B14F-4D97-AF65-F5344CB8AC3E}">
        <p14:creationId xmlns:p14="http://schemas.microsoft.com/office/powerpoint/2010/main" val="94941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E99C26-0768-5344-9F04-51E748527DC7}" type="slidenum">
              <a:rPr lang="en-US"/>
              <a:pPr>
                <a:defRPr/>
              </a:pPr>
              <a:t>‹#›</a:t>
            </a:fld>
            <a:endParaRPr lang="en-US"/>
          </a:p>
        </p:txBody>
      </p:sp>
    </p:spTree>
    <p:extLst>
      <p:ext uri="{BB962C8B-B14F-4D97-AF65-F5344CB8AC3E}">
        <p14:creationId xmlns:p14="http://schemas.microsoft.com/office/powerpoint/2010/main" val="77886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C599816-4BFD-294C-9AFC-46B9E9C3D163}" type="slidenum">
              <a:rPr lang="en-US"/>
              <a:pPr>
                <a:defRPr/>
              </a:pPr>
              <a:t>‹#›</a:t>
            </a:fld>
            <a:endParaRPr lang="en-US"/>
          </a:p>
        </p:txBody>
      </p:sp>
    </p:spTree>
    <p:extLst>
      <p:ext uri="{BB962C8B-B14F-4D97-AF65-F5344CB8AC3E}">
        <p14:creationId xmlns:p14="http://schemas.microsoft.com/office/powerpoint/2010/main" val="342103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BBEB942-8771-6347-A9F1-B48EA32C9116}" type="slidenum">
              <a:rPr lang="en-US"/>
              <a:pPr>
                <a:defRPr/>
              </a:pPr>
              <a:t>‹#›</a:t>
            </a:fld>
            <a:endParaRPr lang="en-US"/>
          </a:p>
        </p:txBody>
      </p:sp>
    </p:spTree>
    <p:extLst>
      <p:ext uri="{BB962C8B-B14F-4D97-AF65-F5344CB8AC3E}">
        <p14:creationId xmlns:p14="http://schemas.microsoft.com/office/powerpoint/2010/main" val="183744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A06DE6D-2581-124E-8172-43D01142EF37}" type="slidenum">
              <a:rPr lang="en-US"/>
              <a:pPr>
                <a:defRPr/>
              </a:pPr>
              <a:t>‹#›</a:t>
            </a:fld>
            <a:endParaRPr lang="en-US"/>
          </a:p>
        </p:txBody>
      </p:sp>
    </p:spTree>
    <p:extLst>
      <p:ext uri="{BB962C8B-B14F-4D97-AF65-F5344CB8AC3E}">
        <p14:creationId xmlns:p14="http://schemas.microsoft.com/office/powerpoint/2010/main" val="391442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1C87AA-C15F-C745-89DC-964CBE635791}" type="slidenum">
              <a:rPr lang="en-US"/>
              <a:pPr>
                <a:defRPr/>
              </a:pPr>
              <a:t>‹#›</a:t>
            </a:fld>
            <a:endParaRPr lang="en-US"/>
          </a:p>
        </p:txBody>
      </p:sp>
    </p:spTree>
    <p:extLst>
      <p:ext uri="{BB962C8B-B14F-4D97-AF65-F5344CB8AC3E}">
        <p14:creationId xmlns:p14="http://schemas.microsoft.com/office/powerpoint/2010/main" val="235744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D23505-B3F3-1948-AFD8-67FDADA20AB1}" type="slidenum">
              <a:rPr lang="en-US"/>
              <a:pPr>
                <a:defRPr/>
              </a:pPr>
              <a:t>‹#›</a:t>
            </a:fld>
            <a:endParaRPr lang="en-US"/>
          </a:p>
        </p:txBody>
      </p:sp>
    </p:spTree>
    <p:extLst>
      <p:ext uri="{BB962C8B-B14F-4D97-AF65-F5344CB8AC3E}">
        <p14:creationId xmlns:p14="http://schemas.microsoft.com/office/powerpoint/2010/main" val="10835554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B55D3A8-4BF8-074C-860B-1BF4AB11FA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Helvetica"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Helvetica"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Helvetica"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Helvetica" charset="0"/>
          <a:ea typeface="ＭＳ Ｐゴシック" charset="-128"/>
          <a:cs typeface="ＭＳ Ｐゴシック" charset="-128"/>
        </a:defRPr>
      </a:lvl5pPr>
      <a:lvl6pPr marL="457200" algn="ctr" rtl="0" eaLnBrk="0" fontAlgn="base" hangingPunct="0">
        <a:spcBef>
          <a:spcPct val="0"/>
        </a:spcBef>
        <a:spcAft>
          <a:spcPct val="0"/>
        </a:spcAft>
        <a:defRPr sz="4400">
          <a:solidFill>
            <a:schemeClr val="tx2"/>
          </a:solidFill>
          <a:latin typeface="Helvetica" charset="0"/>
        </a:defRPr>
      </a:lvl6pPr>
      <a:lvl7pPr marL="914400" algn="ctr" rtl="0" eaLnBrk="0" fontAlgn="base" hangingPunct="0">
        <a:spcBef>
          <a:spcPct val="0"/>
        </a:spcBef>
        <a:spcAft>
          <a:spcPct val="0"/>
        </a:spcAft>
        <a:defRPr sz="4400">
          <a:solidFill>
            <a:schemeClr val="tx2"/>
          </a:solidFill>
          <a:latin typeface="Helvetica" charset="0"/>
        </a:defRPr>
      </a:lvl7pPr>
      <a:lvl8pPr marL="1371600" algn="ctr" rtl="0" eaLnBrk="0" fontAlgn="base" hangingPunct="0">
        <a:spcBef>
          <a:spcPct val="0"/>
        </a:spcBef>
        <a:spcAft>
          <a:spcPct val="0"/>
        </a:spcAft>
        <a:defRPr sz="4400">
          <a:solidFill>
            <a:schemeClr val="tx2"/>
          </a:solidFill>
          <a:latin typeface="Helvetica" charset="0"/>
        </a:defRPr>
      </a:lvl8pPr>
      <a:lvl9pPr marL="1828800" algn="ctr" rtl="0" eaLnBrk="0" fontAlgn="base" hangingPunct="0">
        <a:spcBef>
          <a:spcPct val="0"/>
        </a:spcBef>
        <a:spcAft>
          <a:spcPct val="0"/>
        </a:spcAft>
        <a:defRPr sz="4400">
          <a:solidFill>
            <a:schemeClr val="tx2"/>
          </a:solidFill>
          <a:latin typeface="Helvetica"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0.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emf"/><Relationship Id="rId11" Type="http://schemas.openxmlformats.org/officeDocument/2006/relationships/image" Target="../media/image12.emf"/><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emf"/><Relationship Id="rId7" Type="http://schemas.openxmlformats.org/officeDocument/2006/relationships/image" Target="../media/image20.emf"/><Relationship Id="rId8" Type="http://schemas.openxmlformats.org/officeDocument/2006/relationships/image" Target="../media/image21.emf"/><Relationship Id="rId9"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8.emf"/><Relationship Id="rId7" Type="http://schemas.openxmlformats.org/officeDocument/2006/relationships/image" Target="../media/image29.emf"/><Relationship Id="rId8" Type="http://schemas.openxmlformats.org/officeDocument/2006/relationships/image" Target="../media/image30.emf"/><Relationship Id="rId9"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32.emf"/><Relationship Id="rId8" Type="http://schemas.openxmlformats.org/officeDocument/2006/relationships/image" Target="../media/image33.emf"/><Relationship Id="rId9" Type="http://schemas.openxmlformats.org/officeDocument/2006/relationships/image" Target="../media/image34.emf"/><Relationship Id="rId10" Type="http://schemas.openxmlformats.org/officeDocument/2006/relationships/image" Target="../media/image35.emf"/><Relationship Id="rId11"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37.emf"/><Relationship Id="rId7" Type="http://schemas.openxmlformats.org/officeDocument/2006/relationships/image" Target="../media/image38.emf"/><Relationship Id="rId8" Type="http://schemas.openxmlformats.org/officeDocument/2006/relationships/image" Target="../media/image39.emf"/><Relationship Id="rId9"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41.emf"/><Relationship Id="rId7" Type="http://schemas.openxmlformats.org/officeDocument/2006/relationships/image" Target="../media/image42.emf"/><Relationship Id="rId8" Type="http://schemas.openxmlformats.org/officeDocument/2006/relationships/image" Target="../media/image43.emf"/><Relationship Id="rId9"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44.emf"/><Relationship Id="rId7" Type="http://schemas.openxmlformats.org/officeDocument/2006/relationships/image" Target="../media/image45.emf"/><Relationship Id="rId8" Type="http://schemas.openxmlformats.org/officeDocument/2006/relationships/image" Target="../media/image46.emf"/><Relationship Id="rId9" Type="http://schemas.openxmlformats.org/officeDocument/2006/relationships/image" Target="../media/image47.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48.emf"/><Relationship Id="rId7" Type="http://schemas.openxmlformats.org/officeDocument/2006/relationships/image" Target="../media/image49.emf"/><Relationship Id="rId8" Type="http://schemas.openxmlformats.org/officeDocument/2006/relationships/image" Target="../media/image50.emf"/><Relationship Id="rId9" Type="http://schemas.openxmlformats.org/officeDocument/2006/relationships/image" Target="../media/image51.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52.emf"/><Relationship Id="rId7" Type="http://schemas.openxmlformats.org/officeDocument/2006/relationships/image" Target="../media/image53.emf"/><Relationship Id="rId8" Type="http://schemas.openxmlformats.org/officeDocument/2006/relationships/image" Target="../media/image54.emf"/><Relationship Id="rId9" Type="http://schemas.openxmlformats.org/officeDocument/2006/relationships/image" Target="../media/image55.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56.emf"/><Relationship Id="rId7" Type="http://schemas.openxmlformats.org/officeDocument/2006/relationships/image" Target="../media/image57.emf"/><Relationship Id="rId8" Type="http://schemas.openxmlformats.org/officeDocument/2006/relationships/image" Target="../media/image58.emf"/><Relationship Id="rId9" Type="http://schemas.openxmlformats.org/officeDocument/2006/relationships/image" Target="../media/image59.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304800" y="2286000"/>
            <a:ext cx="8534400" cy="1143000"/>
          </a:xfrm>
        </p:spPr>
        <p:txBody>
          <a:bodyPr/>
          <a:lstStyle/>
          <a:p>
            <a:r>
              <a:rPr lang="en-US">
                <a:latin typeface="Helvetica" charset="0"/>
                <a:ea typeface="ＭＳ Ｐゴシック" charset="0"/>
                <a:cs typeface="ＭＳ Ｐゴシック" charset="0"/>
              </a:rPr>
              <a:t>Welcome to Organic Chemistry</a:t>
            </a:r>
            <a:br>
              <a:rPr lang="en-US">
                <a:latin typeface="Helvetica" charset="0"/>
                <a:ea typeface="ＭＳ Ｐゴシック" charset="0"/>
                <a:cs typeface="ＭＳ Ｐゴシック" charset="0"/>
              </a:rPr>
            </a:br>
            <a:r>
              <a:rPr lang="en-US" i="1">
                <a:latin typeface="Helvetica" charset="0"/>
                <a:ea typeface="ＭＳ Ｐゴシック" charset="0"/>
                <a:cs typeface="ＭＳ Ｐゴシック" charset="0"/>
              </a:rPr>
              <a:t>The Chemistry of Life</a:t>
            </a:r>
            <a:endParaRPr lang="en-US">
              <a:latin typeface="Helvetica" charset="0"/>
              <a:ea typeface="ＭＳ Ｐゴシック" charset="0"/>
              <a:cs typeface="ＭＳ Ｐゴシック" charset="0"/>
            </a:endParaRPr>
          </a:p>
        </p:txBody>
      </p:sp>
      <p:sp>
        <p:nvSpPr>
          <p:cNvPr id="14338" name="Rectangle 3"/>
          <p:cNvSpPr>
            <a:spLocks noGrp="1" noChangeArrowheads="1"/>
          </p:cNvSpPr>
          <p:nvPr>
            <p:ph type="subTitle" idx="1"/>
          </p:nvPr>
        </p:nvSpPr>
        <p:spPr/>
        <p:txBody>
          <a:bodyPr/>
          <a:lstStyle/>
          <a:p>
            <a:r>
              <a:rPr lang="en-US">
                <a:latin typeface="Helvetica" charset="0"/>
                <a:ea typeface="ＭＳ Ｐゴシック" charset="0"/>
                <a:cs typeface="ＭＳ Ｐゴシック" charset="0"/>
              </a:rPr>
              <a:t>Chemistry 51A</a:t>
            </a:r>
          </a:p>
          <a:p>
            <a:r>
              <a:rPr lang="en-US">
                <a:latin typeface="Helvetica" charset="0"/>
                <a:ea typeface="ＭＳ Ｐゴシック" charset="0"/>
                <a:cs typeface="ＭＳ Ｐゴシック" charset="0"/>
              </a:rPr>
              <a:t>Professor Weiss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381000" y="152400"/>
            <a:ext cx="9601200" cy="1143000"/>
          </a:xfrm>
        </p:spPr>
        <p:txBody>
          <a:bodyPr/>
          <a:lstStyle/>
          <a:p>
            <a:r>
              <a:rPr lang="en-US">
                <a:latin typeface="Helvetica" charset="0"/>
                <a:ea typeface="ＭＳ Ｐゴシック" charset="0"/>
                <a:cs typeface="ＭＳ Ｐゴシック" charset="0"/>
              </a:rPr>
              <a:t>How will you determine my grade?</a:t>
            </a:r>
          </a:p>
        </p:txBody>
      </p:sp>
      <p:sp>
        <p:nvSpPr>
          <p:cNvPr id="35842" name="Content Placeholder 2"/>
          <p:cNvSpPr>
            <a:spLocks noGrp="1"/>
          </p:cNvSpPr>
          <p:nvPr>
            <p:ph idx="1"/>
          </p:nvPr>
        </p:nvSpPr>
        <p:spPr>
          <a:xfrm>
            <a:off x="76200" y="1219200"/>
            <a:ext cx="9067800" cy="4114800"/>
          </a:xfrm>
        </p:spPr>
        <p:txBody>
          <a:bodyPr/>
          <a:lstStyle/>
          <a:p>
            <a:r>
              <a:rPr lang="en-US" b="1" dirty="0">
                <a:latin typeface="Helvetica" charset="0"/>
                <a:ea typeface="ＭＳ Ｐゴシック" charset="0"/>
                <a:cs typeface="ＭＳ Ｐゴシック" charset="0"/>
              </a:rPr>
              <a:t>Midterm I</a:t>
            </a:r>
            <a:r>
              <a:rPr lang="en-US" dirty="0">
                <a:latin typeface="Helvetica" charset="0"/>
                <a:ea typeface="ＭＳ Ｐゴシック" charset="0"/>
                <a:cs typeface="ＭＳ Ｐゴシック" charset="0"/>
              </a:rPr>
              <a:t> (≈22% of the course grade) </a:t>
            </a:r>
            <a:endParaRPr lang="en-US" b="1" dirty="0">
              <a:latin typeface="Helvetica" charset="0"/>
              <a:ea typeface="ＭＳ Ｐゴシック" charset="0"/>
              <a:cs typeface="ＭＳ Ｐゴシック" charset="0"/>
            </a:endParaRPr>
          </a:p>
          <a:p>
            <a:pPr lvl="1"/>
            <a:r>
              <a:rPr lang="en-US" sz="3200" dirty="0" smtClean="0">
                <a:solidFill>
                  <a:srgbClr val="FF0000"/>
                </a:solidFill>
                <a:latin typeface="Helvetica" charset="0"/>
                <a:ea typeface="ＭＳ Ｐゴシック" charset="0"/>
                <a:cs typeface="ＭＳ Ｐゴシック" charset="0"/>
              </a:rPr>
              <a:t>Friday, </a:t>
            </a:r>
            <a:r>
              <a:rPr lang="en-US" sz="3200" dirty="0">
                <a:latin typeface="Helvetica" charset="0"/>
                <a:ea typeface="ＭＳ Ｐゴシック" charset="0"/>
                <a:cs typeface="ＭＳ Ｐゴシック" charset="0"/>
              </a:rPr>
              <a:t>October 26, 2018</a:t>
            </a:r>
            <a:endParaRPr lang="en-US" dirty="0">
              <a:latin typeface="Helvetica" charset="0"/>
              <a:ea typeface="ＭＳ Ｐゴシック" charset="0"/>
              <a:cs typeface="ＭＳ Ｐゴシック" charset="0"/>
            </a:endParaRPr>
          </a:p>
          <a:p>
            <a:r>
              <a:rPr lang="en-US" b="1" dirty="0">
                <a:latin typeface="Helvetica" charset="0"/>
                <a:ea typeface="ＭＳ Ｐゴシック" charset="0"/>
                <a:cs typeface="ＭＳ Ｐゴシック" charset="0"/>
              </a:rPr>
              <a:t>Midterm II </a:t>
            </a:r>
            <a:r>
              <a:rPr lang="en-US" dirty="0">
                <a:latin typeface="Helvetica" charset="0"/>
                <a:ea typeface="ＭＳ Ｐゴシック" charset="0"/>
                <a:cs typeface="ＭＳ Ｐゴシック" charset="0"/>
              </a:rPr>
              <a:t>(≈22% of the course grade) – </a:t>
            </a:r>
          </a:p>
          <a:p>
            <a:pPr lvl="1"/>
            <a:r>
              <a:rPr lang="en-US" sz="3200" dirty="0" smtClean="0">
                <a:solidFill>
                  <a:srgbClr val="FF0000"/>
                </a:solidFill>
                <a:latin typeface="Helvetica" charset="0"/>
                <a:ea typeface="ＭＳ Ｐゴシック" charset="0"/>
              </a:rPr>
              <a:t>Friday, </a:t>
            </a:r>
            <a:r>
              <a:rPr lang="en-US" sz="3200" dirty="0" smtClean="0">
                <a:latin typeface="Helvetica" charset="0"/>
                <a:ea typeface="ＭＳ Ｐゴシック" charset="0"/>
              </a:rPr>
              <a:t>November </a:t>
            </a:r>
            <a:r>
              <a:rPr lang="en-US" sz="3200" dirty="0">
                <a:latin typeface="Helvetica" charset="0"/>
                <a:ea typeface="ＭＳ Ｐゴシック" charset="0"/>
              </a:rPr>
              <a:t>16, 2018 </a:t>
            </a:r>
          </a:p>
          <a:p>
            <a:r>
              <a:rPr lang="en-US" b="1" dirty="0">
                <a:latin typeface="Helvetica" charset="0"/>
                <a:ea typeface="ＭＳ Ｐゴシック" charset="0"/>
                <a:cs typeface="ＭＳ Ｐゴシック" charset="0"/>
              </a:rPr>
              <a:t>Final</a:t>
            </a:r>
            <a:r>
              <a:rPr lang="en-US" dirty="0">
                <a:latin typeface="Helvetica" charset="0"/>
                <a:ea typeface="ＭＳ Ｐゴシック" charset="0"/>
                <a:cs typeface="ＭＳ Ｐゴシック" charset="0"/>
              </a:rPr>
              <a:t> (≈45 % of the course grade)</a:t>
            </a:r>
          </a:p>
          <a:p>
            <a:pPr lvl="1"/>
            <a:r>
              <a:rPr lang="en-US" dirty="0">
                <a:latin typeface="Helvetica" charset="0"/>
                <a:ea typeface="ＭＳ Ｐゴシック" charset="0"/>
                <a:cs typeface="ＭＳ Ｐゴシック" charset="0"/>
              </a:rPr>
              <a:t>Section C (noon-1): Monday, December 9, 2013 (1:30-3:30 pm) </a:t>
            </a:r>
          </a:p>
          <a:p>
            <a:pPr lvl="1"/>
            <a:r>
              <a:rPr lang="en-US" dirty="0">
                <a:latin typeface="Helvetica" charset="0"/>
                <a:ea typeface="ＭＳ Ｐゴシック" charset="0"/>
                <a:cs typeface="ＭＳ Ｐゴシック" charset="0"/>
              </a:rPr>
              <a:t>Section D (8-9): </a:t>
            </a:r>
            <a:r>
              <a:rPr lang="en-US" dirty="0">
                <a:latin typeface="Helvetica" charset="0"/>
                <a:ea typeface="ＭＳ Ｐゴシック" charset="0"/>
              </a:rPr>
              <a:t>Mon, Dec 9, 8:00-10:00am</a:t>
            </a:r>
          </a:p>
          <a:p>
            <a:r>
              <a:rPr lang="en-US" b="1" dirty="0">
                <a:latin typeface="Helvetica" charset="0"/>
                <a:ea typeface="ＭＳ Ｐゴシック" charset="0"/>
                <a:cs typeface="ＭＳ Ｐゴシック" charset="0"/>
              </a:rPr>
              <a:t>Quizzes: </a:t>
            </a:r>
            <a:r>
              <a:rPr lang="en-US" dirty="0">
                <a:latin typeface="Helvetica" charset="0"/>
                <a:ea typeface="ＭＳ Ｐゴシック" charset="0"/>
                <a:cs typeface="ＭＳ Ｐゴシック" charset="0"/>
              </a:rPr>
              <a:t>Unannounced, ≈2% of course grade</a:t>
            </a:r>
          </a:p>
          <a:p>
            <a:r>
              <a:rPr lang="en-US" b="1" dirty="0">
                <a:latin typeface="Helvetica" charset="0"/>
                <a:ea typeface="ＭＳ Ｐゴシック" charset="0"/>
                <a:cs typeface="ＭＳ Ｐゴシック" charset="0"/>
              </a:rPr>
              <a:t>Participation: </a:t>
            </a:r>
            <a:r>
              <a:rPr lang="en-US" dirty="0">
                <a:latin typeface="Helvetica" charset="0"/>
                <a:ea typeface="ＭＳ Ｐゴシック" charset="0"/>
                <a:cs typeface="ＭＳ Ｐゴシック" charset="0"/>
              </a:rPr>
              <a:t>&lt;2%</a:t>
            </a:r>
            <a:endParaRPr lang="en-US" b="1" dirty="0">
              <a:latin typeface="Helvetica"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atin typeface="Helvetica" charset="0"/>
                <a:ea typeface="ＭＳ Ｐゴシック" charset="0"/>
                <a:cs typeface="ＭＳ Ｐゴシック" charset="0"/>
              </a:rPr>
              <a:t>Some important conventions in o-chem</a:t>
            </a:r>
          </a:p>
        </p:txBody>
      </p:sp>
      <p:sp>
        <p:nvSpPr>
          <p:cNvPr id="31746" name="Content Placeholder 2"/>
          <p:cNvSpPr>
            <a:spLocks noGrp="1"/>
          </p:cNvSpPr>
          <p:nvPr>
            <p:ph idx="1"/>
          </p:nvPr>
        </p:nvSpPr>
        <p:spPr/>
        <p:txBody>
          <a:bodyPr/>
          <a:lstStyle/>
          <a:p>
            <a:r>
              <a:rPr lang="en-US">
                <a:latin typeface="Helvetica" charset="0"/>
                <a:ea typeface="ＭＳ Ｐゴシック" charset="0"/>
                <a:cs typeface="ＭＳ Ｐゴシック" charset="0"/>
              </a:rPr>
              <a:t>These will come up often</a:t>
            </a:r>
          </a:p>
        </p:txBody>
      </p:sp>
    </p:spTree>
    <p:extLst>
      <p:ext uri="{BB962C8B-B14F-4D97-AF65-F5344CB8AC3E}">
        <p14:creationId xmlns:p14="http://schemas.microsoft.com/office/powerpoint/2010/main" val="40662179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32770"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4165310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Helvetica" charset="0"/>
                <a:ea typeface="ＭＳ Ｐゴシック" charset="0"/>
                <a:cs typeface="ＭＳ Ｐゴシック" charset="0"/>
              </a:rPr>
              <a:t>The p</a:t>
            </a:r>
            <a:r>
              <a:rPr lang="en-US" i="1">
                <a:latin typeface="Helvetica" charset="0"/>
                <a:ea typeface="ＭＳ Ｐゴシック" charset="0"/>
                <a:cs typeface="ＭＳ Ｐゴシック" charset="0"/>
              </a:rPr>
              <a:t>K</a:t>
            </a:r>
            <a:r>
              <a:rPr lang="en-US" baseline="-25000">
                <a:latin typeface="Helvetica" charset="0"/>
                <a:ea typeface="ＭＳ Ｐゴシック" charset="0"/>
                <a:cs typeface="ＭＳ Ｐゴシック" charset="0"/>
              </a:rPr>
              <a:t>a</a:t>
            </a:r>
            <a:r>
              <a:rPr lang="en-US">
                <a:latin typeface="Helvetica" charset="0"/>
                <a:ea typeface="ＭＳ Ｐゴシック" charset="0"/>
                <a:cs typeface="ＭＳ Ｐゴシック" charset="0"/>
              </a:rPr>
              <a:t> scale</a:t>
            </a:r>
          </a:p>
        </p:txBody>
      </p:sp>
      <p:sp>
        <p:nvSpPr>
          <p:cNvPr id="33794" name="Content Placeholder 2"/>
          <p:cNvSpPr>
            <a:spLocks noGrp="1"/>
          </p:cNvSpPr>
          <p:nvPr>
            <p:ph idx="1"/>
          </p:nvPr>
        </p:nvSpPr>
        <p:spPr>
          <a:xfrm>
            <a:off x="685800" y="1981200"/>
            <a:ext cx="8458200" cy="4114800"/>
          </a:xfrm>
        </p:spPr>
        <p:txBody>
          <a:bodyPr/>
          <a:lstStyle/>
          <a:p>
            <a:r>
              <a:rPr lang="en-US">
                <a:latin typeface="Helvetica" charset="0"/>
                <a:ea typeface="ＭＳ Ｐゴシック" charset="0"/>
                <a:cs typeface="ＭＳ Ｐゴシック" charset="0"/>
              </a:rPr>
              <a:t>We will tell you when to memorize values</a:t>
            </a:r>
          </a:p>
          <a:p>
            <a:r>
              <a:rPr lang="en-US">
                <a:latin typeface="Helvetica" charset="0"/>
                <a:ea typeface="ＭＳ Ｐゴシック" charset="0"/>
                <a:cs typeface="ＭＳ Ｐゴシック" charset="0"/>
              </a:rPr>
              <a:t>More important (for now) = meaning</a:t>
            </a:r>
          </a:p>
        </p:txBody>
      </p:sp>
    </p:spTree>
    <p:extLst>
      <p:ext uri="{BB962C8B-B14F-4D97-AF65-F5344CB8AC3E}">
        <p14:creationId xmlns:p14="http://schemas.microsoft.com/office/powerpoint/2010/main" val="39729133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34818"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247657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atin typeface="Helvetica" charset="0"/>
                <a:ea typeface="ＭＳ Ｐゴシック" charset="0"/>
                <a:cs typeface="ＭＳ Ｐゴシック" charset="0"/>
              </a:rPr>
              <a:t>What does a bigger (or smaller p</a:t>
            </a:r>
            <a:r>
              <a:rPr lang="en-US" i="1">
                <a:latin typeface="Helvetica" charset="0"/>
                <a:ea typeface="ＭＳ Ｐゴシック" charset="0"/>
                <a:cs typeface="ＭＳ Ｐゴシック" charset="0"/>
              </a:rPr>
              <a:t>K</a:t>
            </a:r>
            <a:r>
              <a:rPr lang="en-US" baseline="-25000">
                <a:latin typeface="Helvetica" charset="0"/>
                <a:ea typeface="ＭＳ Ｐゴシック" charset="0"/>
                <a:cs typeface="ＭＳ Ｐゴシック" charset="0"/>
              </a:rPr>
              <a:t>a</a:t>
            </a:r>
            <a:r>
              <a:rPr lang="en-US">
                <a:latin typeface="Helvetica" charset="0"/>
                <a:ea typeface="ＭＳ Ｐゴシック" charset="0"/>
                <a:cs typeface="ＭＳ Ｐゴシック" charset="0"/>
              </a:rPr>
              <a:t> value mean?</a:t>
            </a:r>
          </a:p>
        </p:txBody>
      </p:sp>
      <p:sp>
        <p:nvSpPr>
          <p:cNvPr id="35842" name="Content Placeholder 2"/>
          <p:cNvSpPr>
            <a:spLocks noGrp="1"/>
          </p:cNvSpPr>
          <p:nvPr>
            <p:ph idx="1"/>
          </p:nvPr>
        </p:nvSpPr>
        <p:spPr/>
        <p:txBody>
          <a:bodyPr/>
          <a:lstStyle/>
          <a:p>
            <a:r>
              <a:rPr lang="en-US">
                <a:latin typeface="Helvetica" charset="0"/>
                <a:ea typeface="ＭＳ Ｐゴシック" charset="0"/>
                <a:cs typeface="ＭＳ Ｐゴシック" charset="0"/>
              </a:rPr>
              <a:t>An indication of relative protonation strength on a log scale</a:t>
            </a:r>
          </a:p>
        </p:txBody>
      </p:sp>
    </p:spTree>
    <p:extLst>
      <p:ext uri="{BB962C8B-B14F-4D97-AF65-F5344CB8AC3E}">
        <p14:creationId xmlns:p14="http://schemas.microsoft.com/office/powerpoint/2010/main" val="30332136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36866"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4581617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5400"/>
            <a:ext cx="32226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Title 4"/>
          <p:cNvSpPr>
            <a:spLocks noGrp="1"/>
          </p:cNvSpPr>
          <p:nvPr>
            <p:ph type="title"/>
          </p:nvPr>
        </p:nvSpPr>
        <p:spPr>
          <a:xfrm>
            <a:off x="685800" y="381000"/>
            <a:ext cx="7772400" cy="1143000"/>
          </a:xfrm>
        </p:spPr>
        <p:txBody>
          <a:bodyPr/>
          <a:lstStyle/>
          <a:p>
            <a:r>
              <a:rPr lang="en-US">
                <a:latin typeface="Helvetica" charset="0"/>
                <a:ea typeface="ＭＳ Ｐゴシック" charset="0"/>
                <a:cs typeface="ＭＳ Ｐゴシック" charset="0"/>
              </a:rPr>
              <a:t>Compare with Table 2.1</a:t>
            </a:r>
          </a:p>
        </p:txBody>
      </p:sp>
    </p:spTree>
    <p:extLst>
      <p:ext uri="{BB962C8B-B14F-4D97-AF65-F5344CB8AC3E}">
        <p14:creationId xmlns:p14="http://schemas.microsoft.com/office/powerpoint/2010/main" val="2683645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5260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atin typeface="Helvetica" charset="0"/>
                <a:ea typeface="ＭＳ Ｐゴシック" charset="0"/>
                <a:cs typeface="ＭＳ Ｐゴシック" charset="0"/>
              </a:rPr>
              <a:t>What else do I need to know about grading and exams?</a:t>
            </a:r>
          </a:p>
        </p:txBody>
      </p:sp>
      <p:sp>
        <p:nvSpPr>
          <p:cNvPr id="36866" name="Content Placeholder 2"/>
          <p:cNvSpPr>
            <a:spLocks noGrp="1"/>
          </p:cNvSpPr>
          <p:nvPr>
            <p:ph idx="1"/>
          </p:nvPr>
        </p:nvSpPr>
        <p:spPr>
          <a:xfrm>
            <a:off x="457200" y="1905000"/>
            <a:ext cx="8229600" cy="4343400"/>
          </a:xfrm>
        </p:spPr>
        <p:txBody>
          <a:bodyPr/>
          <a:lstStyle/>
          <a:p>
            <a:pPr>
              <a:lnSpc>
                <a:spcPct val="90000"/>
              </a:lnSpc>
            </a:pPr>
            <a:r>
              <a:rPr lang="en-US" sz="2400">
                <a:latin typeface="Helvetica" charset="0"/>
                <a:ea typeface="ＭＳ Ｐゴシック" charset="0"/>
                <a:cs typeface="ＭＳ Ｐゴシック" charset="0"/>
              </a:rPr>
              <a:t>Based upon previous years</a:t>
            </a:r>
            <a:r>
              <a:rPr lang="ja-JP" altLang="en-US" sz="2400">
                <a:latin typeface="Helvetica" charset="0"/>
                <a:ea typeface="ＭＳ Ｐゴシック" charset="0"/>
                <a:cs typeface="ＭＳ Ｐゴシック" charset="0"/>
              </a:rPr>
              <a:t>’</a:t>
            </a:r>
            <a:r>
              <a:rPr lang="en-US" altLang="ja-JP" sz="2400">
                <a:latin typeface="Helvetica" charset="0"/>
                <a:ea typeface="ＭＳ Ｐゴシック" charset="0"/>
                <a:cs typeface="ＭＳ Ｐゴシック" charset="0"/>
              </a:rPr>
              <a:t> grades…</a:t>
            </a:r>
          </a:p>
          <a:p>
            <a:pPr lvl="1">
              <a:lnSpc>
                <a:spcPct val="90000"/>
              </a:lnSpc>
            </a:pPr>
            <a:r>
              <a:rPr lang="en-US" sz="2400">
                <a:latin typeface="Helvetica" charset="0"/>
                <a:ea typeface="ＭＳ Ｐゴシック" charset="0"/>
              </a:rPr>
              <a:t>Median grade: C+</a:t>
            </a:r>
          </a:p>
          <a:p>
            <a:pPr lvl="1">
              <a:lnSpc>
                <a:spcPct val="90000"/>
              </a:lnSpc>
            </a:pPr>
            <a:r>
              <a:rPr lang="en-US" sz="2400">
                <a:latin typeface="Helvetica" charset="0"/>
                <a:ea typeface="ＭＳ Ｐゴシック" charset="0"/>
              </a:rPr>
              <a:t>17% receive A/A-</a:t>
            </a:r>
          </a:p>
          <a:p>
            <a:pPr lvl="1">
              <a:lnSpc>
                <a:spcPct val="90000"/>
              </a:lnSpc>
            </a:pPr>
            <a:r>
              <a:rPr lang="en-US" sz="2400">
                <a:latin typeface="Helvetica" charset="0"/>
                <a:ea typeface="ＭＳ Ｐゴシック" charset="0"/>
              </a:rPr>
              <a:t>30% receive B-/B/B+</a:t>
            </a:r>
          </a:p>
          <a:p>
            <a:pPr lvl="1">
              <a:lnSpc>
                <a:spcPct val="90000"/>
              </a:lnSpc>
            </a:pPr>
            <a:r>
              <a:rPr lang="en-US" sz="2400">
                <a:latin typeface="Helvetica" charset="0"/>
                <a:ea typeface="ＭＳ Ｐゴシック" charset="0"/>
              </a:rPr>
              <a:t>If you receive &gt;90% of the points possible on the Final Exam, you will automatically receive an “A” grade for the course (!).</a:t>
            </a:r>
          </a:p>
          <a:p>
            <a:pPr lvl="1">
              <a:lnSpc>
                <a:spcPct val="90000"/>
              </a:lnSpc>
            </a:pPr>
            <a:endParaRPr lang="en-US" sz="2400">
              <a:latin typeface="Helvetica" charset="0"/>
              <a:ea typeface="ＭＳ Ｐゴシック" charset="0"/>
            </a:endParaRPr>
          </a:p>
          <a:p>
            <a:pPr>
              <a:lnSpc>
                <a:spcPct val="90000"/>
              </a:lnSpc>
            </a:pPr>
            <a:r>
              <a:rPr lang="en-US" sz="2400">
                <a:latin typeface="Helvetica" charset="0"/>
                <a:ea typeface="ＭＳ Ｐゴシック" charset="0"/>
                <a:cs typeface="ＭＳ Ｐゴシック" charset="0"/>
              </a:rPr>
              <a:t>No (zero) makeup exams will be given!</a:t>
            </a:r>
          </a:p>
          <a:p>
            <a:pPr>
              <a:lnSpc>
                <a:spcPct val="90000"/>
              </a:lnSpc>
            </a:pPr>
            <a:r>
              <a:rPr lang="en-US" sz="2400">
                <a:latin typeface="Helvetica" charset="0"/>
                <a:ea typeface="ＭＳ Ｐゴシック" charset="0"/>
                <a:cs typeface="ＭＳ Ｐゴシック" charset="0"/>
              </a:rPr>
              <a:t>Excused absences need to be arranged in advance or justified with a valid excuse</a:t>
            </a:r>
          </a:p>
          <a:p>
            <a:pPr>
              <a:lnSpc>
                <a:spcPct val="90000"/>
              </a:lnSpc>
            </a:pPr>
            <a:r>
              <a:rPr lang="en-US" sz="2400">
                <a:latin typeface="Helvetica" charset="0"/>
                <a:ea typeface="ＭＳ Ｐゴシック" charset="0"/>
                <a:cs typeface="ＭＳ Ｐゴシック" charset="0"/>
              </a:rPr>
              <a:t>Must bring UCI ID to exam, and sit in assigned seat.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atin typeface="Helvetica" charset="0"/>
                <a:ea typeface="ＭＳ Ｐゴシック" charset="0"/>
                <a:cs typeface="ＭＳ Ｐゴシック" charset="0"/>
              </a:rPr>
              <a:t>Academic Honesty</a:t>
            </a:r>
          </a:p>
        </p:txBody>
      </p:sp>
      <p:sp>
        <p:nvSpPr>
          <p:cNvPr id="38914" name="Content Placeholder 2"/>
          <p:cNvSpPr>
            <a:spLocks noGrp="1"/>
          </p:cNvSpPr>
          <p:nvPr>
            <p:ph idx="1"/>
          </p:nvPr>
        </p:nvSpPr>
        <p:spPr/>
        <p:txBody>
          <a:bodyPr/>
          <a:lstStyle/>
          <a:p>
            <a:r>
              <a:rPr lang="en-US">
                <a:latin typeface="Helvetica" charset="0"/>
                <a:ea typeface="ＭＳ Ｐゴシック" charset="0"/>
                <a:cs typeface="ＭＳ Ｐゴシック" charset="0"/>
              </a:rPr>
              <a:t>By attending this class, taking exams, asking for a grade, you agree to abide strictly by all UCI academic honesty regulations.</a:t>
            </a:r>
          </a:p>
          <a:p>
            <a:r>
              <a:rPr lang="en-US">
                <a:latin typeface="Helvetica" charset="0"/>
                <a:ea typeface="ＭＳ Ｐゴシック" charset="0"/>
                <a:cs typeface="ＭＳ Ｐゴシック" charset="0"/>
              </a:rPr>
              <a:t>Err on the side of caution here….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026"/>
          <p:cNvSpPr>
            <a:spLocks noGrp="1" noChangeArrowheads="1"/>
          </p:cNvSpPr>
          <p:nvPr>
            <p:ph type="title"/>
          </p:nvPr>
        </p:nvSpPr>
        <p:spPr/>
        <p:txBody>
          <a:bodyPr/>
          <a:lstStyle/>
          <a:p>
            <a:r>
              <a:rPr lang="en-US">
                <a:latin typeface="Helvetica" charset="0"/>
                <a:ea typeface="ＭＳ Ｐゴシック" charset="0"/>
                <a:cs typeface="ＭＳ Ｐゴシック" charset="0"/>
              </a:rPr>
              <a:t>Caution!!</a:t>
            </a:r>
          </a:p>
        </p:txBody>
      </p:sp>
      <p:sp>
        <p:nvSpPr>
          <p:cNvPr id="41986" name="Rectangle 1027"/>
          <p:cNvSpPr>
            <a:spLocks noGrp="1" noChangeArrowheads="1"/>
          </p:cNvSpPr>
          <p:nvPr>
            <p:ph type="body" idx="1"/>
          </p:nvPr>
        </p:nvSpPr>
        <p:spPr>
          <a:xfrm>
            <a:off x="457200" y="1905000"/>
            <a:ext cx="8458200" cy="4114800"/>
          </a:xfrm>
        </p:spPr>
        <p:txBody>
          <a:bodyPr/>
          <a:lstStyle/>
          <a:p>
            <a:r>
              <a:rPr lang="en-US">
                <a:latin typeface="Helvetica" charset="0"/>
                <a:ea typeface="ＭＳ Ｐゴシック" charset="0"/>
                <a:cs typeface="ＭＳ Ｐゴシック" charset="0"/>
              </a:rPr>
              <a:t>Read syllabus carefully.</a:t>
            </a:r>
          </a:p>
          <a:p>
            <a:pPr lvl="1"/>
            <a:r>
              <a:rPr lang="en-US">
                <a:latin typeface="Helvetica" charset="0"/>
                <a:ea typeface="ＭＳ Ｐゴシック" charset="0"/>
              </a:rPr>
              <a:t>Note academic honesty &amp; dishonesty policy.</a:t>
            </a:r>
          </a:p>
          <a:p>
            <a:pPr lvl="1"/>
            <a:r>
              <a:rPr lang="en-US">
                <a:latin typeface="Helvetica" charset="0"/>
                <a:ea typeface="ＭＳ Ｐゴシック" charset="0"/>
              </a:rPr>
              <a:t>No makeup exams.  No extra time given.</a:t>
            </a:r>
          </a:p>
          <a:p>
            <a:pPr lvl="2"/>
            <a:r>
              <a:rPr lang="en-US">
                <a:latin typeface="Helvetica" charset="0"/>
                <a:ea typeface="ＭＳ Ｐゴシック" charset="0"/>
              </a:rPr>
              <a:t>Need to show up on time to lecture section assigned.  Show up early.</a:t>
            </a:r>
          </a:p>
          <a:p>
            <a:pPr lvl="2"/>
            <a:r>
              <a:rPr lang="en-US">
                <a:latin typeface="Helvetica" charset="0"/>
                <a:ea typeface="ＭＳ Ｐゴシック" charset="0"/>
              </a:rPr>
              <a:t>Seating will be assigned.</a:t>
            </a:r>
          </a:p>
          <a:p>
            <a:pPr lvl="2"/>
            <a:r>
              <a:rPr lang="en-US">
                <a:latin typeface="Helvetica" charset="0"/>
                <a:ea typeface="ＭＳ Ｐゴシック" charset="0"/>
              </a:rPr>
              <a:t>IDs will be checked.</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026"/>
          <p:cNvSpPr>
            <a:spLocks noGrp="1" noChangeArrowheads="1"/>
          </p:cNvSpPr>
          <p:nvPr>
            <p:ph type="title"/>
          </p:nvPr>
        </p:nvSpPr>
        <p:spPr/>
        <p:txBody>
          <a:bodyPr/>
          <a:lstStyle/>
          <a:p>
            <a:r>
              <a:rPr lang="en-US">
                <a:latin typeface="Helvetica" charset="0"/>
                <a:ea typeface="ＭＳ Ｐゴシック" charset="0"/>
                <a:cs typeface="ＭＳ Ｐゴシック" charset="0"/>
              </a:rPr>
              <a:t>By way of explanation… </a:t>
            </a:r>
          </a:p>
        </p:txBody>
      </p:sp>
      <p:sp>
        <p:nvSpPr>
          <p:cNvPr id="44034" name="Rectangle 1027"/>
          <p:cNvSpPr>
            <a:spLocks noGrp="1" noChangeArrowheads="1"/>
          </p:cNvSpPr>
          <p:nvPr>
            <p:ph type="body" idx="1"/>
          </p:nvPr>
        </p:nvSpPr>
        <p:spPr>
          <a:xfrm>
            <a:off x="457200" y="1600200"/>
            <a:ext cx="8458200" cy="4343400"/>
          </a:xfrm>
        </p:spPr>
        <p:txBody>
          <a:bodyPr/>
          <a:lstStyle/>
          <a:p>
            <a:r>
              <a:rPr lang="en-US">
                <a:latin typeface="Helvetica" charset="0"/>
                <a:ea typeface="ＭＳ Ｐゴシック" charset="0"/>
                <a:cs typeface="ＭＳ Ｐゴシック" charset="0"/>
              </a:rPr>
              <a:t>Biological content dictated by the American Chemical Society.</a:t>
            </a:r>
          </a:p>
          <a:p>
            <a:r>
              <a:rPr lang="en-US">
                <a:latin typeface="Helvetica" charset="0"/>
                <a:ea typeface="ＭＳ Ｐゴシック" charset="0"/>
                <a:cs typeface="ＭＳ Ｐゴシック" charset="0"/>
              </a:rPr>
              <a:t>Most important stuff emphasized in lecture.</a:t>
            </a:r>
          </a:p>
          <a:p>
            <a:r>
              <a:rPr lang="en-US">
                <a:latin typeface="Helvetica" charset="0"/>
                <a:ea typeface="ＭＳ Ｐゴシック" charset="0"/>
                <a:cs typeface="ＭＳ Ｐゴシック" charset="0"/>
              </a:rPr>
              <a:t>Not tested in this course -- difficult nomenclature.</a:t>
            </a:r>
          </a:p>
          <a:p>
            <a:r>
              <a:rPr lang="en-US">
                <a:latin typeface="Helvetica" charset="0"/>
                <a:ea typeface="ＭＳ Ｐゴシック" charset="0"/>
                <a:cs typeface="ＭＳ Ｐゴシック" charset="0"/>
              </a:rPr>
              <a:t>Avoid asking instructor: </a:t>
            </a:r>
            <a:r>
              <a:rPr lang="ja-JP" altLang="en-US">
                <a:latin typeface="Helvetica" charset="0"/>
                <a:ea typeface="ＭＳ Ｐゴシック" charset="0"/>
                <a:cs typeface="ＭＳ Ｐゴシック" charset="0"/>
              </a:rPr>
              <a:t>“</a:t>
            </a:r>
            <a:r>
              <a:rPr lang="en-US" altLang="ja-JP">
                <a:latin typeface="Helvetica" charset="0"/>
                <a:ea typeface="ＭＳ Ｐゴシック" charset="0"/>
                <a:cs typeface="ＭＳ Ｐゴシック" charset="0"/>
              </a:rPr>
              <a:t>Do we have to know this (for the Exam)?</a:t>
            </a:r>
            <a:r>
              <a:rPr lang="ja-JP" altLang="en-US">
                <a:latin typeface="Helvetica" charset="0"/>
                <a:ea typeface="ＭＳ Ｐゴシック" charset="0"/>
                <a:cs typeface="ＭＳ Ｐゴシック" charset="0"/>
              </a:rPr>
              <a:t>”</a:t>
            </a:r>
            <a:endParaRPr lang="en-US" altLang="ja-JP">
              <a:latin typeface="Helvetica" charset="0"/>
              <a:ea typeface="ＭＳ Ｐゴシック" charset="0"/>
              <a:cs typeface="ＭＳ Ｐゴシック" charset="0"/>
            </a:endParaRPr>
          </a:p>
          <a:p>
            <a:pPr lvl="1"/>
            <a:r>
              <a:rPr lang="en-US">
                <a:latin typeface="Helvetica" charset="0"/>
                <a:ea typeface="ＭＳ Ｐゴシック" charset="0"/>
              </a:rPr>
              <a:t>Profs. reflexively say, </a:t>
            </a:r>
            <a:r>
              <a:rPr lang="ja-JP" altLang="en-US">
                <a:latin typeface="Helvetica" charset="0"/>
                <a:ea typeface="ＭＳ Ｐゴシック" charset="0"/>
              </a:rPr>
              <a:t>“</a:t>
            </a:r>
            <a:r>
              <a:rPr lang="en-US" altLang="ja-JP">
                <a:latin typeface="Helvetica" charset="0"/>
                <a:ea typeface="ＭＳ Ｐゴシック" charset="0"/>
              </a:rPr>
              <a:t>yes!</a:t>
            </a:r>
            <a:r>
              <a:rPr lang="ja-JP" altLang="en-US">
                <a:latin typeface="Helvetica" charset="0"/>
                <a:ea typeface="ＭＳ Ｐゴシック" charset="0"/>
              </a:rPr>
              <a:t>”</a:t>
            </a:r>
            <a:r>
              <a:rPr lang="en-US" altLang="ja-JP">
                <a:latin typeface="Helvetica" charset="0"/>
                <a:ea typeface="ＭＳ Ｐゴシック" charset="0"/>
              </a:rPr>
              <a:t> (and look annoyed)</a:t>
            </a:r>
            <a:endParaRPr lang="en-US">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How to succeed in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Organic Chemistry</a:t>
            </a:r>
          </a:p>
        </p:txBody>
      </p:sp>
      <p:sp>
        <p:nvSpPr>
          <p:cNvPr id="46082" name="Rectangle 3"/>
          <p:cNvSpPr>
            <a:spLocks noGrp="1" noChangeArrowheads="1"/>
          </p:cNvSpPr>
          <p:nvPr>
            <p:ph type="body" idx="1"/>
          </p:nvPr>
        </p:nvSpPr>
        <p:spPr>
          <a:xfrm>
            <a:off x="381000" y="1905000"/>
            <a:ext cx="8458200" cy="4114800"/>
          </a:xfrm>
        </p:spPr>
        <p:txBody>
          <a:bodyPr/>
          <a:lstStyle/>
          <a:p>
            <a:pPr>
              <a:lnSpc>
                <a:spcPct val="90000"/>
              </a:lnSpc>
            </a:pPr>
            <a:r>
              <a:rPr lang="en-US" sz="1800" i="1">
                <a:latin typeface="Helvetica" charset="0"/>
                <a:ea typeface="ＭＳ Ｐゴシック" charset="0"/>
                <a:cs typeface="ＭＳ Ｐゴシック" charset="0"/>
              </a:rPr>
              <a:t>Impress your friends!   It’</a:t>
            </a:r>
            <a:r>
              <a:rPr lang="en-US" altLang="ja-JP" sz="1800" i="1">
                <a:latin typeface="Helvetica" charset="0"/>
                <a:ea typeface="ＭＳ Ｐゴシック" charset="0"/>
                <a:cs typeface="ＭＳ Ｐゴシック" charset="0"/>
              </a:rPr>
              <a:t>s fun!  It’s easy!  Just follow these steps!</a:t>
            </a:r>
            <a:endParaRPr lang="en-US" altLang="ja-JP" sz="2000" i="1">
              <a:latin typeface="Helvetica" charset="0"/>
              <a:ea typeface="ＭＳ Ｐゴシック" charset="0"/>
              <a:cs typeface="ＭＳ Ｐゴシック" charset="0"/>
            </a:endParaRPr>
          </a:p>
          <a:p>
            <a:pPr>
              <a:lnSpc>
                <a:spcPct val="90000"/>
              </a:lnSpc>
            </a:pPr>
            <a:r>
              <a:rPr lang="en-US" sz="2800">
                <a:latin typeface="Helvetica" charset="0"/>
                <a:ea typeface="ＭＳ Ｐゴシック" charset="0"/>
                <a:cs typeface="ＭＳ Ｐゴシック" charset="0"/>
              </a:rPr>
              <a:t>Read ahead.</a:t>
            </a:r>
            <a:endParaRPr lang="en-US" sz="2800" i="1">
              <a:latin typeface="Helvetica" charset="0"/>
              <a:ea typeface="ＭＳ Ｐゴシック" charset="0"/>
              <a:cs typeface="ＭＳ Ｐゴシック" charset="0"/>
            </a:endParaRPr>
          </a:p>
          <a:p>
            <a:pPr>
              <a:lnSpc>
                <a:spcPct val="90000"/>
              </a:lnSpc>
            </a:pPr>
            <a:r>
              <a:rPr lang="en-US" sz="2800">
                <a:latin typeface="Helvetica" charset="0"/>
                <a:ea typeface="ＭＳ Ｐゴシック" charset="0"/>
                <a:cs typeface="ＭＳ Ｐゴシック" charset="0"/>
              </a:rPr>
              <a:t>Attend every class.</a:t>
            </a:r>
          </a:p>
          <a:p>
            <a:pPr lvl="1">
              <a:lnSpc>
                <a:spcPct val="90000"/>
              </a:lnSpc>
            </a:pPr>
            <a:r>
              <a:rPr lang="en-US" sz="2400">
                <a:latin typeface="Helvetica" charset="0"/>
                <a:ea typeface="ＭＳ Ｐゴシック" charset="0"/>
              </a:rPr>
              <a:t>Take notes.</a:t>
            </a:r>
          </a:p>
          <a:p>
            <a:pPr>
              <a:lnSpc>
                <a:spcPct val="90000"/>
              </a:lnSpc>
            </a:pPr>
            <a:r>
              <a:rPr lang="en-US" sz="2800">
                <a:latin typeface="Helvetica" charset="0"/>
                <a:ea typeface="ＭＳ Ｐゴシック" charset="0"/>
                <a:cs typeface="ＭＳ Ｐゴシック" charset="0"/>
              </a:rPr>
              <a:t>Attend a discussion section</a:t>
            </a:r>
          </a:p>
          <a:p>
            <a:pPr>
              <a:lnSpc>
                <a:spcPct val="90000"/>
              </a:lnSpc>
            </a:pPr>
            <a:r>
              <a:rPr lang="en-US" sz="2800">
                <a:latin typeface="Helvetica" charset="0"/>
                <a:ea typeface="ＭＳ Ｐゴシック" charset="0"/>
                <a:cs typeface="ＭＳ Ｐゴシック" charset="0"/>
              </a:rPr>
              <a:t>Do the assigned problems.</a:t>
            </a:r>
          </a:p>
          <a:p>
            <a:pPr lvl="1">
              <a:lnSpc>
                <a:spcPct val="90000"/>
              </a:lnSpc>
            </a:pPr>
            <a:r>
              <a:rPr lang="en-US" sz="2400">
                <a:latin typeface="Helvetica" charset="0"/>
                <a:ea typeface="ＭＳ Ｐゴシック" charset="0"/>
              </a:rPr>
              <a:t>Every single one.  No cheating.  </a:t>
            </a:r>
          </a:p>
          <a:p>
            <a:pPr>
              <a:lnSpc>
                <a:spcPct val="90000"/>
              </a:lnSpc>
            </a:pPr>
            <a:r>
              <a:rPr lang="en-US" sz="2800">
                <a:latin typeface="Helvetica" charset="0"/>
                <a:ea typeface="ＭＳ Ｐゴシック" charset="0"/>
                <a:cs typeface="ＭＳ Ｐゴシック" charset="0"/>
              </a:rPr>
              <a:t>Do the unassigned problems.</a:t>
            </a:r>
          </a:p>
          <a:p>
            <a:pPr>
              <a:lnSpc>
                <a:spcPct val="90000"/>
              </a:lnSpc>
            </a:pPr>
            <a:r>
              <a:rPr lang="en-US" sz="2800">
                <a:latin typeface="Helvetica" charset="0"/>
                <a:ea typeface="ＭＳ Ｐゴシック" charset="0"/>
                <a:cs typeface="ＭＳ Ｐゴシック" charset="0"/>
              </a:rPr>
              <a:t>Study independently and in groups.</a:t>
            </a:r>
          </a:p>
          <a:p>
            <a:pPr>
              <a:lnSpc>
                <a:spcPct val="90000"/>
              </a:lnSpc>
            </a:pPr>
            <a:endParaRPr lang="en-US" sz="2800" i="1">
              <a:latin typeface="Helvetica"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A few words  of wisdom</a:t>
            </a:r>
          </a:p>
        </p:txBody>
      </p:sp>
      <p:sp>
        <p:nvSpPr>
          <p:cNvPr id="48130" name="Rectangle 3"/>
          <p:cNvSpPr>
            <a:spLocks noGrp="1" noChangeArrowheads="1"/>
          </p:cNvSpPr>
          <p:nvPr>
            <p:ph type="body" idx="1"/>
          </p:nvPr>
        </p:nvSpPr>
        <p:spPr>
          <a:xfrm>
            <a:off x="152400" y="1676400"/>
            <a:ext cx="8763000" cy="4953000"/>
          </a:xfrm>
        </p:spPr>
        <p:txBody>
          <a:bodyPr/>
          <a:lstStyle/>
          <a:p>
            <a:r>
              <a:rPr lang="en-US" sz="2800">
                <a:latin typeface="Helvetica" charset="0"/>
                <a:ea typeface="ＭＳ Ｐゴシック" charset="0"/>
                <a:cs typeface="ＭＳ Ｐゴシック" charset="0"/>
              </a:rPr>
              <a:t>Cramming is the road to failure.</a:t>
            </a:r>
          </a:p>
          <a:p>
            <a:endParaRPr lang="en-US" sz="2800">
              <a:latin typeface="Helvetica" charset="0"/>
              <a:ea typeface="ＭＳ Ｐゴシック" charset="0"/>
              <a:cs typeface="ＭＳ Ｐゴシック" charset="0"/>
            </a:endParaRPr>
          </a:p>
          <a:p>
            <a:r>
              <a:rPr lang="en-US" sz="2800">
                <a:latin typeface="Helvetica" charset="0"/>
                <a:ea typeface="ＭＳ Ｐゴシック" charset="0"/>
                <a:cs typeface="ＭＳ Ｐゴシック" charset="0"/>
              </a:rPr>
              <a:t>Pay attention to chemical trends.</a:t>
            </a:r>
          </a:p>
          <a:p>
            <a:endParaRPr lang="en-US" sz="2800">
              <a:latin typeface="Helvetica" charset="0"/>
              <a:ea typeface="ＭＳ Ｐゴシック" charset="0"/>
              <a:cs typeface="ＭＳ Ｐゴシック" charset="0"/>
            </a:endParaRPr>
          </a:p>
          <a:p>
            <a:r>
              <a:rPr lang="en-US" sz="2800">
                <a:latin typeface="Helvetica" charset="0"/>
                <a:ea typeface="ＭＳ Ｐゴシック" charset="0"/>
                <a:cs typeface="ＭＳ Ｐゴシック" charset="0"/>
              </a:rPr>
              <a:t>O-chem cannot be mastered by pure memorization.</a:t>
            </a:r>
          </a:p>
          <a:p>
            <a:endParaRPr lang="en-US" sz="2800">
              <a:latin typeface="Helvetica" charset="0"/>
              <a:ea typeface="ＭＳ Ｐゴシック" charset="0"/>
              <a:cs typeface="ＭＳ Ｐゴシック" charset="0"/>
            </a:endParaRPr>
          </a:p>
          <a:p>
            <a:r>
              <a:rPr lang="en-US" sz="2800">
                <a:latin typeface="Helvetica" charset="0"/>
                <a:ea typeface="ＭＳ Ｐゴシック" charset="0"/>
                <a:cs typeface="ＭＳ Ｐゴシック" charset="0"/>
              </a:rPr>
              <a:t>Fall behind ….  And certain doom awaits….</a:t>
            </a:r>
          </a:p>
          <a:p>
            <a:endParaRPr lang="en-US" sz="2800">
              <a:latin typeface="Helvetica" charset="0"/>
              <a:ea typeface="ＭＳ Ｐゴシック" charset="0"/>
              <a:cs typeface="ＭＳ Ｐゴシック" charset="0"/>
            </a:endParaRPr>
          </a:p>
          <a:p>
            <a:r>
              <a:rPr lang="en-US" sz="2800">
                <a:latin typeface="Helvetica" charset="0"/>
                <a:ea typeface="ＭＳ Ｐゴシック" charset="0"/>
                <a:cs typeface="ＭＳ Ｐゴシック" charset="0"/>
              </a:rPr>
              <a:t>Learn by repetition.  Repetition.  Repetition.</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a:xfrm>
            <a:off x="0" y="1981200"/>
            <a:ext cx="4953000" cy="4114800"/>
          </a:xfrm>
        </p:spPr>
        <p:txBody>
          <a:bodyPr/>
          <a:lstStyle/>
          <a:p>
            <a:r>
              <a:rPr lang="en-US">
                <a:latin typeface="Helvetica" charset="0"/>
                <a:ea typeface="ＭＳ Ｐゴシック" charset="0"/>
                <a:cs typeface="ＭＳ Ｐゴシック" charset="0"/>
              </a:rPr>
              <a:t>From ratemyprofessor.com:</a:t>
            </a:r>
          </a:p>
          <a:p>
            <a:pPr lvl="1"/>
            <a:r>
              <a:rPr lang="en-US" i="1">
                <a:latin typeface="Helvetica" charset="0"/>
                <a:ea typeface="ＭＳ Ｐゴシック" charset="0"/>
              </a:rPr>
              <a:t>Damn you idiots who said you can Ace the test by memorizing the answers. You screwed us over. You ****ing r****…</a:t>
            </a:r>
          </a:p>
        </p:txBody>
      </p:sp>
      <p:pic>
        <p:nvPicPr>
          <p:cNvPr id="50178" name="Picture 3" descr="Screen shot 2011-09-23 at 6.55.06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298575"/>
            <a:ext cx="403860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itle 1"/>
          <p:cNvSpPr>
            <a:spLocks noGrp="1"/>
          </p:cNvSpPr>
          <p:nvPr>
            <p:ph type="title"/>
          </p:nvPr>
        </p:nvSpPr>
        <p:spPr>
          <a:xfrm>
            <a:off x="-228600" y="304800"/>
            <a:ext cx="9448800" cy="1143000"/>
          </a:xfrm>
        </p:spPr>
        <p:txBody>
          <a:bodyPr/>
          <a:lstStyle/>
          <a:p>
            <a:r>
              <a:rPr lang="en-US">
                <a:latin typeface="Helvetica" charset="0"/>
                <a:ea typeface="ＭＳ Ｐゴシック" charset="0"/>
                <a:cs typeface="ＭＳ Ｐゴシック" charset="0"/>
              </a:rPr>
              <a:t> The divergent experiences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of previous Chem 51 students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26"/>
          <p:cNvSpPr>
            <a:spLocks noGrp="1" noChangeArrowheads="1"/>
          </p:cNvSpPr>
          <p:nvPr>
            <p:ph type="title"/>
          </p:nvPr>
        </p:nvSpPr>
        <p:spPr>
          <a:xfrm>
            <a:off x="685800" y="152400"/>
            <a:ext cx="7772400" cy="1143000"/>
          </a:xfrm>
        </p:spPr>
        <p:txBody>
          <a:bodyPr/>
          <a:lstStyle/>
          <a:p>
            <a:r>
              <a:rPr lang="en-US">
                <a:latin typeface="Helvetica" charset="0"/>
                <a:ea typeface="ＭＳ Ｐゴシック" charset="0"/>
                <a:cs typeface="ＭＳ Ｐゴシック" charset="0"/>
              </a:rPr>
              <a:t>Chem 51A: Develop tools to address the big questions</a:t>
            </a:r>
          </a:p>
        </p:txBody>
      </p:sp>
      <p:pic>
        <p:nvPicPr>
          <p:cNvPr id="20482" name="Picture 1032"/>
          <p:cNvPicPr>
            <a:picLocks noChangeAspect="1" noChangeArrowheads="1"/>
          </p:cNvPicPr>
          <p:nvPr/>
        </p:nvPicPr>
        <p:blipFill>
          <a:blip r:embed="rId3">
            <a:extLst>
              <a:ext uri="{28A0092B-C50C-407E-A947-70E740481C1C}">
                <a14:useLocalDpi xmlns:a14="http://schemas.microsoft.com/office/drawing/2010/main" val="0"/>
              </a:ext>
            </a:extLst>
          </a:blip>
          <a:srcRect l="-31" r="4378"/>
          <a:stretch>
            <a:fillRect/>
          </a:stretch>
        </p:blipFill>
        <p:spPr bwMode="auto">
          <a:xfrm flipV="1">
            <a:off x="4114800" y="1554163"/>
            <a:ext cx="5029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257800"/>
            <a:ext cx="23622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0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410200"/>
            <a:ext cx="1295400"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10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7238" y="5410200"/>
            <a:ext cx="12065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0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5875" y="5410200"/>
            <a:ext cx="11064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037" descr="helme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375" y="4876800"/>
            <a:ext cx="131286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0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905000"/>
            <a:ext cx="687388" cy="1485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489" name="Picture 10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3581400"/>
            <a:ext cx="5029200" cy="979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490" name="Picture 10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905000"/>
            <a:ext cx="3787775" cy="1171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91" name="Rectangle 1027"/>
          <p:cNvSpPr>
            <a:spLocks noChangeArrowheads="1"/>
          </p:cNvSpPr>
          <p:nvPr/>
        </p:nvSpPr>
        <p:spPr bwMode="auto">
          <a:xfrm>
            <a:off x="76200" y="1371600"/>
            <a:ext cx="8686800"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998" tIns="46499" rIns="92998" bIns="46499"/>
          <a:lstStyle/>
          <a:p>
            <a:pPr marL="342900" indent="-342900">
              <a:spcBef>
                <a:spcPct val="20000"/>
              </a:spcBef>
              <a:buFontTx/>
              <a:buChar char="•"/>
            </a:pPr>
            <a:r>
              <a:rPr lang="en-US" sz="3200">
                <a:latin typeface="Helvetica" charset="0"/>
              </a:rPr>
              <a:t>How did life begin?</a:t>
            </a:r>
          </a:p>
          <a:p>
            <a:pPr marL="342900" indent="-342900">
              <a:spcBef>
                <a:spcPct val="20000"/>
              </a:spcBef>
              <a:buFontTx/>
              <a:buChar char="•"/>
            </a:pPr>
            <a:endParaRPr lang="en-US" sz="3200">
              <a:latin typeface="Helvetica" charset="0"/>
            </a:endParaRPr>
          </a:p>
          <a:p>
            <a:pPr marL="342900" indent="-342900">
              <a:spcBef>
                <a:spcPct val="20000"/>
              </a:spcBef>
              <a:buFontTx/>
              <a:buChar char="•"/>
            </a:pPr>
            <a:endParaRPr lang="en-US" sz="3200">
              <a:latin typeface="Helvetica" charset="0"/>
            </a:endParaRPr>
          </a:p>
          <a:p>
            <a:pPr marL="342900" indent="-342900">
              <a:spcBef>
                <a:spcPct val="20000"/>
              </a:spcBef>
              <a:buFontTx/>
              <a:buChar char="•"/>
            </a:pPr>
            <a:r>
              <a:rPr lang="en-US" sz="3200">
                <a:latin typeface="Helvetica" charset="0"/>
              </a:rPr>
              <a:t>What are the characteristics of life?</a:t>
            </a:r>
          </a:p>
          <a:p>
            <a:pPr marL="342900" indent="-342900">
              <a:spcBef>
                <a:spcPct val="20000"/>
              </a:spcBef>
              <a:buFontTx/>
              <a:buChar char="•"/>
            </a:pPr>
            <a:endParaRPr lang="en-US" sz="3200">
              <a:latin typeface="Helvetica" charset="0"/>
            </a:endParaRPr>
          </a:p>
          <a:p>
            <a:pPr marL="342900" indent="-342900">
              <a:spcBef>
                <a:spcPct val="20000"/>
              </a:spcBef>
              <a:buFontTx/>
              <a:buChar char="•"/>
            </a:pPr>
            <a:r>
              <a:rPr lang="en-US" sz="3200">
                <a:latin typeface="Helvetica" charset="0"/>
              </a:rPr>
              <a:t>How can we control and understand the world around us?</a:t>
            </a:r>
          </a:p>
        </p:txBody>
      </p:sp>
    </p:spTree>
    <p:extLst>
      <p:ext uri="{BB962C8B-B14F-4D97-AF65-F5344CB8AC3E}">
        <p14:creationId xmlns:p14="http://schemas.microsoft.com/office/powerpoint/2010/main" val="4711408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Why does o-chem matter…</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to healthcare workers?</a:t>
            </a:r>
          </a:p>
        </p:txBody>
      </p:sp>
      <p:sp>
        <p:nvSpPr>
          <p:cNvPr id="22530" name="Rectangle 3"/>
          <p:cNvSpPr>
            <a:spLocks noGrp="1" noChangeArrowheads="1"/>
          </p:cNvSpPr>
          <p:nvPr>
            <p:ph type="body" idx="1"/>
          </p:nvPr>
        </p:nvSpPr>
        <p:spPr>
          <a:xfrm>
            <a:off x="685800" y="1905000"/>
            <a:ext cx="8610600" cy="4114800"/>
          </a:xfrm>
        </p:spPr>
        <p:txBody>
          <a:bodyPr/>
          <a:lstStyle/>
          <a:p>
            <a:r>
              <a:rPr lang="en-US">
                <a:latin typeface="Helvetica" charset="0"/>
                <a:ea typeface="ＭＳ Ｐゴシック" charset="0"/>
                <a:cs typeface="ＭＳ Ｐゴシック" charset="0"/>
              </a:rPr>
              <a:t>Pharmaceuticals = chemicals</a:t>
            </a:r>
          </a:p>
          <a:p>
            <a:r>
              <a:rPr lang="en-US">
                <a:latin typeface="Helvetica" charset="0"/>
                <a:ea typeface="ＭＳ Ｐゴシック" charset="0"/>
                <a:cs typeface="ＭＳ Ｐゴシック" charset="0"/>
              </a:rPr>
              <a:t>Also o-chem builds skills in</a:t>
            </a:r>
          </a:p>
          <a:p>
            <a:pPr lvl="1"/>
            <a:r>
              <a:rPr lang="en-US">
                <a:latin typeface="Helvetica" charset="0"/>
                <a:ea typeface="ＭＳ Ｐゴシック" charset="0"/>
                <a:cs typeface="ＭＳ Ｐゴシック" charset="0"/>
              </a:rPr>
              <a:t>Observations</a:t>
            </a:r>
          </a:p>
          <a:p>
            <a:pPr lvl="1"/>
            <a:r>
              <a:rPr lang="en-US">
                <a:latin typeface="Helvetica" charset="0"/>
                <a:ea typeface="ＭＳ Ｐゴシック" charset="0"/>
                <a:cs typeface="ＭＳ Ｐゴシック" charset="0"/>
              </a:rPr>
              <a:t>Fitting observations to database of knowledge</a:t>
            </a:r>
          </a:p>
          <a:p>
            <a:pPr lvl="1"/>
            <a:r>
              <a:rPr lang="en-US">
                <a:latin typeface="Helvetica" charset="0"/>
                <a:ea typeface="ＭＳ Ｐゴシック" charset="0"/>
                <a:cs typeface="ＭＳ Ｐゴシック" charset="0"/>
              </a:rPr>
              <a:t>Making hypothesis</a:t>
            </a:r>
          </a:p>
          <a:p>
            <a:pPr lvl="1"/>
            <a:r>
              <a:rPr lang="en-US">
                <a:latin typeface="Helvetica" charset="0"/>
                <a:ea typeface="ＭＳ Ｐゴシック" charset="0"/>
                <a:cs typeface="ＭＳ Ｐゴシック" charset="0"/>
              </a:rPr>
              <a:t>Testing hypothesis</a:t>
            </a:r>
          </a:p>
        </p:txBody>
      </p:sp>
      <p:pic>
        <p:nvPicPr>
          <p:cNvPr id="2253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070350"/>
            <a:ext cx="37338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013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Week 1</a:t>
            </a:r>
            <a:br>
              <a:rPr lang="en-US">
                <a:latin typeface="Helvetica" charset="0"/>
                <a:ea typeface="ＭＳ Ｐゴシック" charset="0"/>
                <a:cs typeface="ＭＳ Ｐゴシック" charset="0"/>
              </a:rPr>
            </a:br>
            <a:endParaRPr lang="en-US">
              <a:latin typeface="Helvetica" charset="0"/>
              <a:ea typeface="ＭＳ Ｐゴシック" charset="0"/>
              <a:cs typeface="ＭＳ Ｐゴシック" charset="0"/>
            </a:endParaRPr>
          </a:p>
        </p:txBody>
      </p:sp>
      <p:sp>
        <p:nvSpPr>
          <p:cNvPr id="16386" name="Text Box 3"/>
          <p:cNvSpPr txBox="1">
            <a:spLocks noChangeArrowheads="1"/>
          </p:cNvSpPr>
          <p:nvPr/>
        </p:nvSpPr>
        <p:spPr bwMode="auto">
          <a:xfrm>
            <a:off x="76200" y="1219200"/>
            <a:ext cx="8915400" cy="397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b="1" dirty="0">
                <a:latin typeface="Helvetica" charset="0"/>
              </a:rPr>
              <a:t> Assigned reading: </a:t>
            </a:r>
            <a:r>
              <a:rPr lang="en-US" dirty="0">
                <a:latin typeface="Helvetica" charset="0"/>
              </a:rPr>
              <a:t>1.1 to 1.13</a:t>
            </a:r>
          </a:p>
          <a:p>
            <a:pPr>
              <a:spcBef>
                <a:spcPct val="50000"/>
              </a:spcBef>
              <a:buFontTx/>
              <a:buChar char="•"/>
            </a:pPr>
            <a:r>
              <a:rPr lang="en-US" b="1" dirty="0">
                <a:latin typeface="Helvetica" charset="0"/>
              </a:rPr>
              <a:t> (Weekly) Homework:</a:t>
            </a:r>
            <a:r>
              <a:rPr lang="en-US" dirty="0">
                <a:latin typeface="Helvetica" charset="0"/>
              </a:rPr>
              <a:t> (to be completed by Monday, Oct. 8</a:t>
            </a:r>
            <a:r>
              <a:rPr lang="en-US" baseline="30000" dirty="0">
                <a:latin typeface="Helvetica" charset="0"/>
              </a:rPr>
              <a:t>th</a:t>
            </a:r>
            <a:r>
              <a:rPr lang="en-US" dirty="0" smtClean="0">
                <a:latin typeface="Helvetica" charset="0"/>
              </a:rPr>
              <a:t>)</a:t>
            </a:r>
          </a:p>
          <a:p>
            <a:pPr lvl="1">
              <a:spcBef>
                <a:spcPct val="50000"/>
              </a:spcBef>
              <a:buFontTx/>
              <a:buChar char="•"/>
            </a:pPr>
            <a:r>
              <a:rPr lang="en-US" dirty="0" smtClean="0">
                <a:latin typeface="Helvetica" charset="0"/>
              </a:rPr>
              <a:t>1.2, 1.3 to 1.36 (parts a and b, </a:t>
            </a:r>
            <a:r>
              <a:rPr lang="en-US" smtClean="0">
                <a:latin typeface="Helvetica" charset="0"/>
              </a:rPr>
              <a:t>where applicable), 1.40, 1.42, 1.55, 1.62, 1.84</a:t>
            </a:r>
            <a:endParaRPr lang="en-US" dirty="0">
              <a:latin typeface="Helvetica" charset="0"/>
            </a:endParaRPr>
          </a:p>
          <a:p>
            <a:pPr>
              <a:spcBef>
                <a:spcPct val="50000"/>
              </a:spcBef>
              <a:buFontTx/>
              <a:buChar char="•"/>
            </a:pPr>
            <a:r>
              <a:rPr lang="en-US" dirty="0">
                <a:latin typeface="Helvetica" charset="0"/>
              </a:rPr>
              <a:t> All problems in reading material </a:t>
            </a:r>
            <a:r>
              <a:rPr lang="en-US" b="1" dirty="0">
                <a:latin typeface="Helvetica" charset="0"/>
              </a:rPr>
              <a:t>and </a:t>
            </a:r>
            <a:r>
              <a:rPr lang="en-US" dirty="0">
                <a:latin typeface="Helvetica" charset="0"/>
              </a:rPr>
              <a:t>the problems specified on the website</a:t>
            </a:r>
          </a:p>
          <a:p>
            <a:pPr>
              <a:spcBef>
                <a:spcPct val="50000"/>
              </a:spcBef>
              <a:buFontTx/>
              <a:buChar char="•"/>
            </a:pPr>
            <a:r>
              <a:rPr lang="en-US" dirty="0">
                <a:latin typeface="Helvetica" charset="0"/>
              </a:rPr>
              <a:t> Chapter 1: Structure and Bonding</a:t>
            </a:r>
          </a:p>
          <a:p>
            <a:pPr>
              <a:spcBef>
                <a:spcPct val="50000"/>
              </a:spcBef>
            </a:pPr>
            <a:endParaRPr lang="en-US" dirty="0">
              <a:latin typeface="Helvetica" charset="0"/>
            </a:endParaRP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14800"/>
            <a:ext cx="3219450" cy="2574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43000" y="4800600"/>
            <a:ext cx="4495800" cy="1323975"/>
          </a:xfrm>
          <a:prstGeom prst="rect">
            <a:avLst/>
          </a:prstGeom>
          <a:noFill/>
        </p:spPr>
        <p:txBody>
          <a:bodyPr>
            <a:spAutoFit/>
          </a:bodyPr>
          <a:lstStyle/>
          <a:p>
            <a:pPr>
              <a:defRPr/>
            </a:pPr>
            <a:r>
              <a:rPr lang="en-US" sz="1600" dirty="0" err="1">
                <a:latin typeface="+mn-lt"/>
              </a:rPr>
              <a:t>Cycolomarin</a:t>
            </a:r>
            <a:r>
              <a:rPr lang="en-US" sz="1600" dirty="0">
                <a:latin typeface="+mn-lt"/>
              </a:rPr>
              <a:t> is a novel cyclic peptide isolated from a marine </a:t>
            </a:r>
            <a:r>
              <a:rPr lang="en-US" sz="1600" dirty="0" err="1">
                <a:latin typeface="+mn-lt"/>
              </a:rPr>
              <a:t>actinomycete</a:t>
            </a:r>
            <a:r>
              <a:rPr lang="en-US" sz="1600" dirty="0">
                <a:latin typeface="+mn-lt"/>
              </a:rPr>
              <a:t> collected in a sediment sample from Mission Bay, California.</a:t>
            </a:r>
          </a:p>
          <a:p>
            <a:pPr>
              <a:defRPr/>
            </a:pPr>
            <a:r>
              <a:rPr lang="en-US" sz="1600" dirty="0">
                <a:latin typeface="+mn-lt"/>
              </a:rPr>
              <a:t>http://</a:t>
            </a:r>
            <a:r>
              <a:rPr lang="en-US" sz="1600" dirty="0" err="1">
                <a:latin typeface="+mn-lt"/>
              </a:rPr>
              <a:t>www.chem.upenn.edu</a:t>
            </a:r>
            <a:r>
              <a:rPr lang="en-US" sz="1600" dirty="0">
                <a:latin typeface="+mn-lt"/>
              </a:rPr>
              <a:t>/</a:t>
            </a:r>
            <a:r>
              <a:rPr lang="en-US" sz="1600" dirty="0" err="1">
                <a:latin typeface="+mn-lt"/>
              </a:rPr>
              <a:t>chem</a:t>
            </a:r>
            <a:r>
              <a:rPr lang="en-US" sz="1600" dirty="0">
                <a:latin typeface="+mn-lt"/>
              </a:rPr>
              <a:t>/research/</a:t>
            </a:r>
            <a:r>
              <a:rPr lang="en-US" sz="1600" dirty="0" err="1">
                <a:latin typeface="+mn-lt"/>
              </a:rPr>
              <a:t>organic.php</a:t>
            </a:r>
            <a:endParaRPr lang="en-US" sz="160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Why does o-chem matter…</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to healthcare workers?</a:t>
            </a:r>
          </a:p>
        </p:txBody>
      </p:sp>
      <p:sp>
        <p:nvSpPr>
          <p:cNvPr id="24578" name="Rectangle 3"/>
          <p:cNvSpPr>
            <a:spLocks noGrp="1" noChangeArrowheads="1"/>
          </p:cNvSpPr>
          <p:nvPr>
            <p:ph type="body" idx="1"/>
          </p:nvPr>
        </p:nvSpPr>
        <p:spPr>
          <a:xfrm>
            <a:off x="685800" y="1905000"/>
            <a:ext cx="8610600" cy="4114800"/>
          </a:xfrm>
        </p:spPr>
        <p:txBody>
          <a:bodyPr/>
          <a:lstStyle/>
          <a:p>
            <a:r>
              <a:rPr lang="en-US">
                <a:latin typeface="Helvetica" charset="0"/>
                <a:ea typeface="ＭＳ Ｐゴシック" charset="0"/>
                <a:cs typeface="ＭＳ Ｐゴシック" charset="0"/>
              </a:rPr>
              <a:t>O-chem builds skills in</a:t>
            </a:r>
          </a:p>
          <a:p>
            <a:pPr lvl="1"/>
            <a:r>
              <a:rPr lang="en-US">
                <a:latin typeface="Helvetica" charset="0"/>
                <a:ea typeface="ＭＳ Ｐゴシック" charset="0"/>
                <a:cs typeface="ＭＳ Ｐゴシック" charset="0"/>
              </a:rPr>
              <a:t>Making observations</a:t>
            </a:r>
          </a:p>
          <a:p>
            <a:pPr lvl="1"/>
            <a:r>
              <a:rPr lang="en-US">
                <a:latin typeface="Helvetica" charset="0"/>
                <a:ea typeface="ＭＳ Ｐゴシック" charset="0"/>
                <a:cs typeface="ＭＳ Ｐゴシック" charset="0"/>
              </a:rPr>
              <a:t>Fitting observations to database of knowledge</a:t>
            </a:r>
          </a:p>
          <a:p>
            <a:pPr lvl="1"/>
            <a:r>
              <a:rPr lang="en-US">
                <a:latin typeface="Helvetica" charset="0"/>
                <a:ea typeface="ＭＳ Ｐゴシック" charset="0"/>
                <a:cs typeface="ＭＳ Ｐゴシック" charset="0"/>
              </a:rPr>
              <a:t>Forming hypotheses</a:t>
            </a:r>
          </a:p>
          <a:p>
            <a:pPr lvl="1"/>
            <a:r>
              <a:rPr lang="en-US">
                <a:latin typeface="Helvetica" charset="0"/>
                <a:ea typeface="ＭＳ Ｐゴシック" charset="0"/>
                <a:cs typeface="ＭＳ Ｐゴシック" charset="0"/>
              </a:rPr>
              <a:t>Testing hypotheses</a:t>
            </a:r>
          </a:p>
        </p:txBody>
      </p:sp>
      <p:pic>
        <p:nvPicPr>
          <p:cNvPr id="2457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070350"/>
            <a:ext cx="37338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381000" y="5486400"/>
            <a:ext cx="48339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dirty="0" smtClean="0">
                <a:solidFill>
                  <a:srgbClr val="FF0000"/>
                </a:solidFill>
                <a:latin typeface="+mn-lt"/>
              </a:rPr>
              <a:t>Develop such skills without… </a:t>
            </a:r>
          </a:p>
          <a:p>
            <a:pPr>
              <a:defRPr/>
            </a:pPr>
            <a:r>
              <a:rPr lang="en-US" sz="2800" dirty="0" smtClean="0">
                <a:solidFill>
                  <a:srgbClr val="FF0000"/>
                </a:solidFill>
                <a:latin typeface="+mn-lt"/>
              </a:rPr>
              <a:t>killing patients.</a:t>
            </a:r>
          </a:p>
        </p:txBody>
      </p:sp>
    </p:spTree>
    <p:extLst>
      <p:ext uri="{BB962C8B-B14F-4D97-AF65-F5344CB8AC3E}">
        <p14:creationId xmlns:p14="http://schemas.microsoft.com/office/powerpoint/2010/main" val="12202693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Why does o-chem matter…</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to a physician?</a:t>
            </a:r>
          </a:p>
        </p:txBody>
      </p:sp>
      <p:sp>
        <p:nvSpPr>
          <p:cNvPr id="26626" name="Rectangle 3"/>
          <p:cNvSpPr>
            <a:spLocks noGrp="1" noChangeArrowheads="1"/>
          </p:cNvSpPr>
          <p:nvPr>
            <p:ph type="body" idx="1"/>
          </p:nvPr>
        </p:nvSpPr>
        <p:spPr/>
        <p:txBody>
          <a:bodyPr/>
          <a:lstStyle/>
          <a:p>
            <a:r>
              <a:rPr lang="en-US">
                <a:latin typeface="Helvetica" charset="0"/>
                <a:ea typeface="ＭＳ Ｐゴシック" charset="0"/>
                <a:cs typeface="ＭＳ Ｐゴシック" charset="0"/>
              </a:rPr>
              <a:t>The pharmaceuticals prescribed </a:t>
            </a:r>
          </a:p>
          <a:p>
            <a:pPr lvl="1"/>
            <a:r>
              <a:rPr lang="en-US">
                <a:latin typeface="Helvetica" charset="0"/>
                <a:ea typeface="ＭＳ Ｐゴシック" charset="0"/>
                <a:cs typeface="ＭＳ Ｐゴシック" charset="0"/>
              </a:rPr>
              <a:t>Organic chemicals</a:t>
            </a:r>
          </a:p>
          <a:p>
            <a:r>
              <a:rPr lang="en-US">
                <a:latin typeface="Helvetica" charset="0"/>
                <a:ea typeface="ＭＳ Ｐゴシック" charset="0"/>
                <a:cs typeface="ＭＳ Ｐゴシック" charset="0"/>
              </a:rPr>
              <a:t>The biochemical mechanisms treated</a:t>
            </a:r>
          </a:p>
          <a:p>
            <a:pPr lvl="1"/>
            <a:r>
              <a:rPr lang="en-US">
                <a:latin typeface="Helvetica" charset="0"/>
                <a:ea typeface="ＭＳ Ｐゴシック" charset="0"/>
                <a:cs typeface="ＭＳ Ｐゴシック" charset="0"/>
              </a:rPr>
              <a:t>Organic chemistry</a:t>
            </a:r>
          </a:p>
        </p:txBody>
      </p:sp>
      <p:sp>
        <p:nvSpPr>
          <p:cNvPr id="26628" name="TextBox 4"/>
          <p:cNvSpPr txBox="1">
            <a:spLocks noChangeArrowheads="1"/>
          </p:cNvSpPr>
          <p:nvPr/>
        </p:nvSpPr>
        <p:spPr bwMode="auto">
          <a:xfrm>
            <a:off x="457200" y="4876800"/>
            <a:ext cx="44370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dirty="0" smtClean="0">
                <a:solidFill>
                  <a:srgbClr val="FF0000"/>
                </a:solidFill>
                <a:latin typeface="+mn-lt"/>
              </a:rPr>
              <a:t>Need to understand these without… </a:t>
            </a:r>
          </a:p>
          <a:p>
            <a:pPr>
              <a:defRPr/>
            </a:pPr>
            <a:endParaRPr lang="en-US" sz="2800" dirty="0" smtClean="0">
              <a:solidFill>
                <a:srgbClr val="FF0000"/>
              </a:solidFill>
              <a:latin typeface="+mn-lt"/>
            </a:endParaRPr>
          </a:p>
          <a:p>
            <a:pPr>
              <a:defRPr/>
            </a:pPr>
            <a:r>
              <a:rPr lang="en-US" sz="2800" dirty="0" smtClean="0">
                <a:solidFill>
                  <a:srgbClr val="FF0000"/>
                </a:solidFill>
                <a:latin typeface="+mn-lt"/>
              </a:rPr>
              <a:t>		killing patients.</a:t>
            </a:r>
          </a:p>
        </p:txBody>
      </p:sp>
      <p:pic>
        <p:nvPicPr>
          <p:cNvPr id="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070350"/>
            <a:ext cx="37338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72778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1"/>
          <p:cNvSpPr>
            <a:spLocks noGrp="1"/>
          </p:cNvSpPr>
          <p:nvPr>
            <p:ph idx="1"/>
          </p:nvPr>
        </p:nvSpPr>
        <p:spPr>
          <a:xfrm>
            <a:off x="152400" y="1828800"/>
            <a:ext cx="8763000" cy="4724400"/>
          </a:xfrm>
        </p:spPr>
        <p:txBody>
          <a:bodyPr/>
          <a:lstStyle/>
          <a:p>
            <a:r>
              <a:rPr lang="en-US" sz="1400">
                <a:latin typeface="Helvetica" charset="0"/>
                <a:ea typeface="ＭＳ Ｐゴシック" charset="0"/>
                <a:cs typeface="ＭＳ Ｐゴシック" charset="0"/>
              </a:rPr>
              <a:t>JAMA, January 3, 2007—Vol 297, No. 1, p. 37.</a:t>
            </a:r>
          </a:p>
          <a:p>
            <a:r>
              <a:rPr lang="en-US" sz="1400" b="1">
                <a:latin typeface="Helvetica" charset="0"/>
                <a:ea typeface="ＭＳ Ｐゴシック" charset="0"/>
                <a:cs typeface="ＭＳ Ｐゴシック" charset="0"/>
              </a:rPr>
              <a:t>To the Editor: </a:t>
            </a:r>
            <a:r>
              <a:rPr lang="en-US" sz="1400">
                <a:latin typeface="Helvetica" charset="0"/>
                <a:ea typeface="ＭＳ Ｐゴシック" charset="0"/>
                <a:cs typeface="ＭＳ Ｐゴシック" charset="0"/>
              </a:rPr>
              <a:t>In his Commentary, Dr Emanuel rightly calls for reform in the premedical curriculum, much of which could be more intelligently shaped in response to the evolving challenges in medicine. However, I would not so hastily dismiss organic chemistry as a mere tool to thin the applicant herd. Indeed, I believe that no other premedical course so directly impacts clinical practice. In a well-taught course, the specific facts of organic chemistry are secondary to the skills of pattern recognition, systematic analysis of complex problems, thinking in 3 dimensions, and the application of rules and techniques to new situations. Students must break down imposing reactions into their component parts—synthesis, mechanism, stereochemistry, and regiochemistry—and search for recognizable patterns with which to unravel the solution. I do not believe that any other premedical course demands such rigor in critical thinking. At its best, organic chemistry is learned as a language, with its own rules, vocabulary, symbols, and patterns. Students are asked to speak, read, write, and create in 3 dimensions. It is intimidating and difficult precisely because memorization alone is not enough: students must master the application of familiar patterns and tools to new situations. These skills are essential in clinical medicine. Patient presentations, like organic reactions, have a wide array of variations. Every time I interview a new patient or respond to a midnight emergency, I search for patterns and apply the rules and techniques I have learned. Medicine has its own language, with grammar and method trainees must master in order to become clinicians. More complicated or dire cases only heighten the importance of an organized, systematic, and creative approach. </a:t>
            </a:r>
            <a:r>
              <a:rPr lang="en-US" sz="1400" b="1">
                <a:latin typeface="Helvetica" charset="0"/>
                <a:ea typeface="ＭＳ Ｐゴシック" charset="0"/>
                <a:cs typeface="ＭＳ Ｐゴシック" charset="0"/>
              </a:rPr>
              <a:t>I remember very little about benzene rings, but the critical thinking and problem-solving skills of organic chemistry formed the foundation of my medical training. </a:t>
            </a:r>
            <a:r>
              <a:rPr lang="en-US" sz="1400">
                <a:latin typeface="Helvetica" charset="0"/>
                <a:ea typeface="ＭＳ Ｐゴシック" charset="0"/>
                <a:cs typeface="ＭＳ Ｐゴシック" charset="0"/>
              </a:rPr>
              <a:t>Daniel B. Kramer, MD dbkramer@partners.org Department of Medicine Massachusetts General Hospital Boston, Massachusetts</a:t>
            </a:r>
          </a:p>
        </p:txBody>
      </p:sp>
      <p:sp>
        <p:nvSpPr>
          <p:cNvPr id="28674"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Why does o-chem matter…</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to a physician?</a:t>
            </a:r>
          </a:p>
        </p:txBody>
      </p:sp>
    </p:spTree>
    <p:extLst>
      <p:ext uri="{BB962C8B-B14F-4D97-AF65-F5344CB8AC3E}">
        <p14:creationId xmlns:p14="http://schemas.microsoft.com/office/powerpoint/2010/main" val="596699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story on </a:t>
            </a:r>
            <a:r>
              <a:rPr lang="en-US" dirty="0" smtClean="0"/>
              <a:t>Monday</a:t>
            </a:r>
            <a:r>
              <a:rPr lang="mr-IN" dirty="0" smtClean="0"/>
              <a:t>…</a:t>
            </a:r>
            <a:endParaRPr lang="en-US" dirty="0"/>
          </a:p>
        </p:txBody>
      </p:sp>
      <p:sp>
        <p:nvSpPr>
          <p:cNvPr id="3" name="Content Placeholder 2"/>
          <p:cNvSpPr>
            <a:spLocks noGrp="1"/>
          </p:cNvSpPr>
          <p:nvPr>
            <p:ph idx="1"/>
          </p:nvPr>
        </p:nvSpPr>
        <p:spPr/>
        <p:txBody>
          <a:bodyPr/>
          <a:lstStyle/>
          <a:p>
            <a:r>
              <a:rPr lang="en-US" dirty="0" smtClean="0"/>
              <a:t>Electrons are in s- and p-orbitals</a:t>
            </a:r>
          </a:p>
          <a:p>
            <a:pPr lvl="1"/>
            <a:r>
              <a:rPr lang="en-US" dirty="0" smtClean="0"/>
              <a:t>S-orbitals are more stable, as electrons are closer to the nucleus</a:t>
            </a:r>
          </a:p>
          <a:p>
            <a:r>
              <a:rPr lang="en-US" dirty="0" smtClean="0"/>
              <a:t>Bonds indicate transfer of electrons</a:t>
            </a:r>
          </a:p>
          <a:p>
            <a:pPr lvl="1"/>
            <a:r>
              <a:rPr lang="en-US" dirty="0" smtClean="0"/>
              <a:t>Ionic for very different </a:t>
            </a:r>
            <a:r>
              <a:rPr lang="en-US" dirty="0" err="1" smtClean="0"/>
              <a:t>electronegativities</a:t>
            </a:r>
            <a:r>
              <a:rPr lang="en-US" dirty="0" smtClean="0"/>
              <a:t> and full transfer of electrons to form salts</a:t>
            </a:r>
          </a:p>
          <a:p>
            <a:pPr lvl="1"/>
            <a:r>
              <a:rPr lang="en-US" dirty="0" smtClean="0"/>
              <a:t>Covalent for electrons shared between two atoms</a:t>
            </a:r>
          </a:p>
          <a:p>
            <a:pPr lvl="1"/>
            <a:endParaRPr lang="en-US" dirty="0"/>
          </a:p>
        </p:txBody>
      </p:sp>
    </p:spTree>
    <p:extLst>
      <p:ext uri="{BB962C8B-B14F-4D97-AF65-F5344CB8AC3E}">
        <p14:creationId xmlns:p14="http://schemas.microsoft.com/office/powerpoint/2010/main" val="2033415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 on Wednesday</a:t>
            </a:r>
            <a:r>
              <a:rPr lang="mr-IN" dirty="0" smtClean="0"/>
              <a:t>…</a:t>
            </a:r>
            <a:endParaRPr lang="en-US" dirty="0"/>
          </a:p>
        </p:txBody>
      </p:sp>
      <p:sp>
        <p:nvSpPr>
          <p:cNvPr id="3" name="Content Placeholder 2"/>
          <p:cNvSpPr>
            <a:spLocks noGrp="1"/>
          </p:cNvSpPr>
          <p:nvPr>
            <p:ph idx="1"/>
          </p:nvPr>
        </p:nvSpPr>
        <p:spPr>
          <a:xfrm>
            <a:off x="685800" y="1981200"/>
            <a:ext cx="7772400" cy="4648200"/>
          </a:xfrm>
        </p:spPr>
        <p:txBody>
          <a:bodyPr/>
          <a:lstStyle/>
          <a:p>
            <a:r>
              <a:rPr lang="en-US" dirty="0" smtClean="0"/>
              <a:t>Lewis structures</a:t>
            </a:r>
          </a:p>
          <a:p>
            <a:pPr lvl="1"/>
            <a:r>
              <a:rPr lang="en-US" dirty="0" smtClean="0"/>
              <a:t>Simply insure every 2</a:t>
            </a:r>
            <a:r>
              <a:rPr lang="en-US" baseline="30000" dirty="0" smtClean="0"/>
              <a:t>nd</a:t>
            </a:r>
            <a:r>
              <a:rPr lang="en-US" dirty="0" smtClean="0"/>
              <a:t> row element has a complete octet</a:t>
            </a:r>
          </a:p>
          <a:p>
            <a:pPr lvl="1"/>
            <a:r>
              <a:rPr lang="en-US" dirty="0" smtClean="0"/>
              <a:t>Count electrons </a:t>
            </a:r>
          </a:p>
          <a:p>
            <a:pPr lvl="1"/>
            <a:r>
              <a:rPr lang="en-US" dirty="0" smtClean="0"/>
              <a:t>Assign formal charge</a:t>
            </a:r>
          </a:p>
          <a:p>
            <a:r>
              <a:rPr lang="en-US" dirty="0" smtClean="0"/>
              <a:t>Resonance stabilizes molecules</a:t>
            </a:r>
          </a:p>
          <a:p>
            <a:pPr lvl="1"/>
            <a:r>
              <a:rPr lang="en-US" dirty="0" smtClean="0"/>
              <a:t>Avoid charge separation</a:t>
            </a:r>
          </a:p>
          <a:p>
            <a:pPr lvl="1"/>
            <a:r>
              <a:rPr lang="en-US" dirty="0" smtClean="0"/>
              <a:t>Move electrons, not atoms</a:t>
            </a:r>
            <a:endParaRPr lang="en-US" dirty="0"/>
          </a:p>
        </p:txBody>
      </p:sp>
    </p:spTree>
    <p:extLst>
      <p:ext uri="{BB962C8B-B14F-4D97-AF65-F5344CB8AC3E}">
        <p14:creationId xmlns:p14="http://schemas.microsoft.com/office/powerpoint/2010/main" val="126800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 on Friday...</a:t>
            </a:r>
            <a:endParaRPr lang="en-US" dirty="0"/>
          </a:p>
        </p:txBody>
      </p:sp>
      <p:sp>
        <p:nvSpPr>
          <p:cNvPr id="3" name="Content Placeholder 2"/>
          <p:cNvSpPr>
            <a:spLocks noGrp="1"/>
          </p:cNvSpPr>
          <p:nvPr>
            <p:ph idx="1"/>
          </p:nvPr>
        </p:nvSpPr>
        <p:spPr/>
        <p:txBody>
          <a:bodyPr/>
          <a:lstStyle/>
          <a:p>
            <a:r>
              <a:rPr lang="en-US" dirty="0" smtClean="0"/>
              <a:t>Resonance structures stabilize charge</a:t>
            </a:r>
          </a:p>
          <a:p>
            <a:r>
              <a:rPr lang="en-US" dirty="0" smtClean="0"/>
              <a:t>Draw line / skeletal organic structures</a:t>
            </a:r>
          </a:p>
          <a:p>
            <a:pPr lvl="1"/>
            <a:r>
              <a:rPr lang="en-US" dirty="0" smtClean="0"/>
              <a:t>Do not use condensed or written out structures on midterms or final exam</a:t>
            </a:r>
          </a:p>
          <a:p>
            <a:r>
              <a:rPr lang="en-US" dirty="0" smtClean="0"/>
              <a:t>Bond lengths and bond angles are predictable based on # of attached groups and lone pairs repulsion</a:t>
            </a:r>
            <a:endParaRPr lang="en-US" dirty="0"/>
          </a:p>
        </p:txBody>
      </p:sp>
    </p:spTree>
    <p:extLst>
      <p:ext uri="{BB962C8B-B14F-4D97-AF65-F5344CB8AC3E}">
        <p14:creationId xmlns:p14="http://schemas.microsoft.com/office/powerpoint/2010/main" val="4043774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0920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Electrons hang out in orbitals</a:t>
            </a:r>
            <a:endParaRPr lang="en-US" dirty="0"/>
          </a:p>
        </p:txBody>
      </p:sp>
      <p:sp>
        <p:nvSpPr>
          <p:cNvPr id="3" name="Content Placeholder 2"/>
          <p:cNvSpPr>
            <a:spLocks noGrp="1"/>
          </p:cNvSpPr>
          <p:nvPr>
            <p:ph idx="1"/>
          </p:nvPr>
        </p:nvSpPr>
        <p:spPr/>
        <p:txBody>
          <a:bodyPr/>
          <a:lstStyle/>
          <a:p>
            <a:r>
              <a:rPr lang="en-US" dirty="0" smtClean="0"/>
              <a:t>Closer to the nucleus increases stability</a:t>
            </a:r>
            <a:endParaRPr lang="en-US" dirty="0"/>
          </a:p>
        </p:txBody>
      </p:sp>
    </p:spTree>
    <p:extLst>
      <p:ext uri="{BB962C8B-B14F-4D97-AF65-F5344CB8AC3E}">
        <p14:creationId xmlns:p14="http://schemas.microsoft.com/office/powerpoint/2010/main" val="4024909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8995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458200" cy="1143000"/>
          </a:xfrm>
        </p:spPr>
        <p:txBody>
          <a:bodyPr/>
          <a:lstStyle/>
          <a:p>
            <a:r>
              <a:rPr lang="en-US" dirty="0" smtClean="0"/>
              <a:t>The Elements of </a:t>
            </a:r>
            <a:br>
              <a:rPr lang="en-US" dirty="0" smtClean="0"/>
            </a:br>
            <a:r>
              <a:rPr lang="en-US" dirty="0" smtClean="0"/>
              <a:t>Organic Chemistry</a:t>
            </a:r>
            <a:endParaRPr lang="en-US" dirty="0"/>
          </a:p>
        </p:txBody>
      </p:sp>
      <p:sp>
        <p:nvSpPr>
          <p:cNvPr id="3" name="Content Placeholder 2"/>
          <p:cNvSpPr>
            <a:spLocks noGrp="1"/>
          </p:cNvSpPr>
          <p:nvPr>
            <p:ph idx="1"/>
          </p:nvPr>
        </p:nvSpPr>
        <p:spPr/>
        <p:txBody>
          <a:bodyPr/>
          <a:lstStyle/>
          <a:p>
            <a:r>
              <a:rPr lang="en-US" dirty="0" smtClean="0"/>
              <a:t>We’ll see these all quarter</a:t>
            </a:r>
          </a:p>
          <a:p>
            <a:r>
              <a:rPr lang="en-US" dirty="0" smtClean="0"/>
              <a:t>Learn their valence and bonding</a:t>
            </a:r>
            <a:endParaRPr lang="en-US" dirty="0"/>
          </a:p>
        </p:txBody>
      </p:sp>
    </p:spTree>
    <p:extLst>
      <p:ext uri="{BB962C8B-B14F-4D97-AF65-F5344CB8AC3E}">
        <p14:creationId xmlns:p14="http://schemas.microsoft.com/office/powerpoint/2010/main" val="314371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Week 2</a:t>
            </a:r>
            <a:br>
              <a:rPr lang="en-US">
                <a:latin typeface="Helvetica" charset="0"/>
                <a:ea typeface="ＭＳ Ｐゴシック" charset="0"/>
                <a:cs typeface="ＭＳ Ｐゴシック" charset="0"/>
              </a:rPr>
            </a:br>
            <a:endParaRPr lang="en-US">
              <a:latin typeface="Helvetica" charset="0"/>
              <a:ea typeface="ＭＳ Ｐゴシック" charset="0"/>
              <a:cs typeface="ＭＳ Ｐゴシック" charset="0"/>
            </a:endParaRPr>
          </a:p>
        </p:txBody>
      </p:sp>
      <p:sp>
        <p:nvSpPr>
          <p:cNvPr id="19458" name="Text Box 3"/>
          <p:cNvSpPr txBox="1">
            <a:spLocks noChangeArrowheads="1"/>
          </p:cNvSpPr>
          <p:nvPr/>
        </p:nvSpPr>
        <p:spPr bwMode="auto">
          <a:xfrm>
            <a:off x="304800" y="1143000"/>
            <a:ext cx="853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b="1" dirty="0">
                <a:latin typeface="Helvetica" charset="0"/>
              </a:rPr>
              <a:t> Assigned reading: </a:t>
            </a:r>
            <a:r>
              <a:rPr lang="en-US" dirty="0">
                <a:latin typeface="Helvetica" charset="0"/>
              </a:rPr>
              <a:t>2.1 to 2.8 </a:t>
            </a:r>
          </a:p>
          <a:p>
            <a:pPr>
              <a:spcBef>
                <a:spcPct val="50000"/>
              </a:spcBef>
              <a:buFontTx/>
              <a:buChar char="•"/>
            </a:pPr>
            <a:r>
              <a:rPr lang="en-US" b="1" dirty="0">
                <a:latin typeface="Helvetica" charset="0"/>
              </a:rPr>
              <a:t> Homework:</a:t>
            </a:r>
            <a:r>
              <a:rPr lang="en-US" dirty="0">
                <a:latin typeface="Helvetica" charset="0"/>
              </a:rPr>
              <a:t> Ch. 2 </a:t>
            </a:r>
            <a:r>
              <a:rPr lang="en-US" dirty="0" smtClean="0">
                <a:latin typeface="Helvetica" charset="0"/>
              </a:rPr>
              <a:t>(due Oct. 10th)</a:t>
            </a:r>
          </a:p>
          <a:p>
            <a:pPr lvl="1">
              <a:spcBef>
                <a:spcPct val="50000"/>
              </a:spcBef>
              <a:buFontTx/>
              <a:buChar char="•"/>
            </a:pPr>
            <a:r>
              <a:rPr lang="en-US" dirty="0" smtClean="0">
                <a:latin typeface="Helvetica" charset="0"/>
              </a:rPr>
              <a:t>2.1-2.12, 2.14-2.16, 2.19-2.20, 2.22-2.26, 2.30-2.33, 2.35, 2.38-2.41, 2.44, 2.50-2.51, 2.57, 2.68, 2.78  </a:t>
            </a:r>
            <a:endParaRPr lang="en-US" dirty="0">
              <a:latin typeface="Helvetica" charset="0"/>
            </a:endParaRPr>
          </a:p>
          <a:p>
            <a:pPr>
              <a:spcBef>
                <a:spcPct val="50000"/>
              </a:spcBef>
              <a:buFontTx/>
              <a:buChar char="•"/>
            </a:pPr>
            <a:r>
              <a:rPr lang="en-US" dirty="0">
                <a:latin typeface="Helvetica" charset="0"/>
              </a:rPr>
              <a:t> All problems in reading material </a:t>
            </a:r>
            <a:r>
              <a:rPr lang="en-US" b="1" dirty="0">
                <a:latin typeface="Helvetica" charset="0"/>
              </a:rPr>
              <a:t>and </a:t>
            </a:r>
            <a:r>
              <a:rPr lang="en-US" dirty="0">
                <a:latin typeface="Helvetica" charset="0"/>
              </a:rPr>
              <a:t>the problems specified on the website</a:t>
            </a:r>
          </a:p>
          <a:p>
            <a:pPr>
              <a:spcBef>
                <a:spcPct val="50000"/>
              </a:spcBef>
              <a:buFontTx/>
              <a:buChar char="•"/>
            </a:pPr>
            <a:r>
              <a:rPr lang="en-US" dirty="0">
                <a:latin typeface="Helvetica" charset="0"/>
              </a:rPr>
              <a:t> Chapter 2: Acids and Bases</a:t>
            </a:r>
          </a:p>
          <a:p>
            <a:pPr lvl="1">
              <a:spcBef>
                <a:spcPct val="50000"/>
              </a:spcBef>
              <a:buFontTx/>
              <a:buChar char="•"/>
            </a:pPr>
            <a:r>
              <a:rPr lang="en-US" dirty="0" err="1">
                <a:latin typeface="Helvetica" charset="0"/>
              </a:rPr>
              <a:t>Brønsted</a:t>
            </a:r>
            <a:r>
              <a:rPr lang="en-US" dirty="0">
                <a:latin typeface="Helvetica" charset="0"/>
              </a:rPr>
              <a:t>-Lowry and Lewis</a:t>
            </a:r>
          </a:p>
          <a:p>
            <a:pPr>
              <a:spcBef>
                <a:spcPct val="50000"/>
              </a:spcBef>
              <a:buFontTx/>
              <a:buChar char="•"/>
            </a:pPr>
            <a:r>
              <a:rPr lang="en-US" dirty="0">
                <a:latin typeface="Helvetica" charset="0"/>
              </a:rPr>
              <a:t> Chapter 3: Alkanes</a:t>
            </a:r>
          </a:p>
        </p:txBody>
      </p:sp>
      <p:pic>
        <p:nvPicPr>
          <p:cNvPr id="1945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9475" y="3505200"/>
            <a:ext cx="4449763"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3264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54703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Who’s the most electronegative?</a:t>
            </a:r>
            <a:endParaRPr lang="en-US" dirty="0"/>
          </a:p>
        </p:txBody>
      </p:sp>
      <p:sp>
        <p:nvSpPr>
          <p:cNvPr id="3" name="Content Placeholder 2"/>
          <p:cNvSpPr>
            <a:spLocks noGrp="1"/>
          </p:cNvSpPr>
          <p:nvPr>
            <p:ph idx="1"/>
          </p:nvPr>
        </p:nvSpPr>
        <p:spPr>
          <a:xfrm>
            <a:off x="4191000" y="1981200"/>
            <a:ext cx="2819400" cy="4114800"/>
          </a:xfrm>
        </p:spPr>
        <p:txBody>
          <a:bodyPr/>
          <a:lstStyle/>
          <a:p>
            <a:r>
              <a:rPr lang="en-US" dirty="0" smtClean="0"/>
              <a:t>Boron (B)</a:t>
            </a:r>
          </a:p>
          <a:p>
            <a:endParaRPr lang="en-US" dirty="0" smtClean="0"/>
          </a:p>
          <a:p>
            <a:r>
              <a:rPr lang="en-US" dirty="0" smtClean="0"/>
              <a:t>Carbon (C)</a:t>
            </a:r>
          </a:p>
          <a:p>
            <a:endParaRPr lang="en-US" dirty="0" smtClean="0"/>
          </a:p>
          <a:p>
            <a:r>
              <a:rPr lang="en-US" dirty="0" smtClean="0"/>
              <a:t>Sodium (Na)</a:t>
            </a:r>
          </a:p>
          <a:p>
            <a:endParaRPr lang="en-US" dirty="0" smtClean="0"/>
          </a:p>
          <a:p>
            <a:r>
              <a:rPr lang="en-US" dirty="0" smtClean="0"/>
              <a:t>Fluorine (F)</a:t>
            </a:r>
          </a:p>
          <a:p>
            <a:pPr marL="0" indent="0">
              <a:buNone/>
            </a:pPr>
            <a:endParaRPr lang="en-US" dirty="0"/>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925" y="1752600"/>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92" y="2895600"/>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925" y="41148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299" y="5181600"/>
            <a:ext cx="1537252" cy="1219200"/>
          </a:xfrm>
          <a:prstGeom prst="rect">
            <a:avLst/>
          </a:prstGeom>
        </p:spPr>
      </p:pic>
    </p:spTree>
    <p:extLst>
      <p:ext uri="{BB962C8B-B14F-4D97-AF65-F5344CB8AC3E}">
        <p14:creationId xmlns:p14="http://schemas.microsoft.com/office/powerpoint/2010/main" val="491770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8139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Bonding = joining of two atoms through a shared e</a:t>
            </a:r>
            <a:r>
              <a:rPr lang="en-US" baseline="30000" dirty="0" smtClean="0"/>
              <a:t>-</a:t>
            </a:r>
            <a:endParaRPr lang="en-US" baseline="30000" dirty="0"/>
          </a:p>
        </p:txBody>
      </p:sp>
      <p:sp>
        <p:nvSpPr>
          <p:cNvPr id="3" name="Content Placeholder 2"/>
          <p:cNvSpPr>
            <a:spLocks noGrp="1"/>
          </p:cNvSpPr>
          <p:nvPr>
            <p:ph idx="1"/>
          </p:nvPr>
        </p:nvSpPr>
        <p:spPr/>
        <p:txBody>
          <a:bodyPr/>
          <a:lstStyle/>
          <a:p>
            <a:r>
              <a:rPr lang="en-US" dirty="0" smtClean="0"/>
              <a:t>Complete the octet</a:t>
            </a:r>
            <a:endParaRPr lang="en-US" dirty="0"/>
          </a:p>
        </p:txBody>
      </p:sp>
    </p:spTree>
    <p:extLst>
      <p:ext uri="{BB962C8B-B14F-4D97-AF65-F5344CB8AC3E}">
        <p14:creationId xmlns:p14="http://schemas.microsoft.com/office/powerpoint/2010/main" val="1916031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5589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kinds of bonds</a:t>
            </a:r>
            <a:endParaRPr lang="en-US" dirty="0"/>
          </a:p>
        </p:txBody>
      </p:sp>
      <p:sp>
        <p:nvSpPr>
          <p:cNvPr id="3" name="Content Placeholder 2"/>
          <p:cNvSpPr>
            <a:spLocks noGrp="1"/>
          </p:cNvSpPr>
          <p:nvPr>
            <p:ph idx="1"/>
          </p:nvPr>
        </p:nvSpPr>
        <p:spPr/>
        <p:txBody>
          <a:bodyPr/>
          <a:lstStyle/>
          <a:p>
            <a:r>
              <a:rPr lang="en-US" dirty="0" smtClean="0"/>
              <a:t>Covalent and ionic</a:t>
            </a:r>
            <a:endParaRPr lang="en-US" dirty="0"/>
          </a:p>
        </p:txBody>
      </p:sp>
    </p:spTree>
    <p:extLst>
      <p:ext uri="{BB962C8B-B14F-4D97-AF65-F5344CB8AC3E}">
        <p14:creationId xmlns:p14="http://schemas.microsoft.com/office/powerpoint/2010/main" val="1184395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Monday: quick review of octet</a:t>
            </a:r>
            <a:endParaRPr lang="en-US" dirty="0"/>
          </a:p>
        </p:txBody>
      </p:sp>
      <p:sp>
        <p:nvSpPr>
          <p:cNvPr id="3" name="Content Placeholder 2"/>
          <p:cNvSpPr>
            <a:spLocks noGrp="1"/>
          </p:cNvSpPr>
          <p:nvPr>
            <p:ph idx="1"/>
          </p:nvPr>
        </p:nvSpPr>
        <p:spPr/>
        <p:txBody>
          <a:bodyPr/>
          <a:lstStyle/>
          <a:p>
            <a:r>
              <a:rPr lang="en-US" dirty="0" smtClean="0"/>
              <a:t>Every atom wants a complete octet</a:t>
            </a:r>
            <a:endParaRPr lang="en-US" dirty="0"/>
          </a:p>
        </p:txBody>
      </p:sp>
    </p:spTree>
    <p:extLst>
      <p:ext uri="{BB962C8B-B14F-4D97-AF65-F5344CB8AC3E}">
        <p14:creationId xmlns:p14="http://schemas.microsoft.com/office/powerpoint/2010/main" val="2549344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a:t>Which carbon atom has a complete octet?</a:t>
            </a:r>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pic>
        <p:nvPicPr>
          <p:cNvPr id="10" name="Picture 9">
            <a:extLst>
              <a:ext uri="{FF2B5EF4-FFF2-40B4-BE49-F238E27FC236}">
                <a16:creationId xmlns:a16="http://schemas.microsoft.com/office/drawing/2014/main" xmlns="" id="{AC99D5C8-302B-134B-B48F-78319C8014B5}"/>
              </a:ext>
            </a:extLst>
          </p:cNvPr>
          <p:cNvPicPr>
            <a:picLocks noChangeAspect="1"/>
          </p:cNvPicPr>
          <p:nvPr/>
        </p:nvPicPr>
        <p:blipFill>
          <a:blip r:embed="rId6"/>
          <a:stretch>
            <a:fillRect/>
          </a:stretch>
        </p:blipFill>
        <p:spPr>
          <a:xfrm>
            <a:off x="6450727" y="1828800"/>
            <a:ext cx="1812324" cy="1676400"/>
          </a:xfrm>
          <a:prstGeom prst="rect">
            <a:avLst/>
          </a:prstGeom>
        </p:spPr>
      </p:pic>
      <p:pic>
        <p:nvPicPr>
          <p:cNvPr id="12" name="Picture 11">
            <a:extLst>
              <a:ext uri="{FF2B5EF4-FFF2-40B4-BE49-F238E27FC236}">
                <a16:creationId xmlns:a16="http://schemas.microsoft.com/office/drawing/2014/main" xmlns="" id="{43EC1EFE-80E6-C64E-8193-E5DB41E560DC}"/>
              </a:ext>
            </a:extLst>
          </p:cNvPr>
          <p:cNvPicPr>
            <a:picLocks noChangeAspect="1"/>
          </p:cNvPicPr>
          <p:nvPr/>
        </p:nvPicPr>
        <p:blipFill>
          <a:blip r:embed="rId7"/>
          <a:stretch>
            <a:fillRect/>
          </a:stretch>
        </p:blipFill>
        <p:spPr>
          <a:xfrm>
            <a:off x="2133600" y="2035175"/>
            <a:ext cx="1778000" cy="1333500"/>
          </a:xfrm>
          <a:prstGeom prst="rect">
            <a:avLst/>
          </a:prstGeom>
        </p:spPr>
      </p:pic>
      <p:pic>
        <p:nvPicPr>
          <p:cNvPr id="13" name="Picture 12">
            <a:extLst>
              <a:ext uri="{FF2B5EF4-FFF2-40B4-BE49-F238E27FC236}">
                <a16:creationId xmlns:a16="http://schemas.microsoft.com/office/drawing/2014/main" xmlns="" id="{8F829CE8-D037-EA49-B483-9E8A6252A071}"/>
              </a:ext>
            </a:extLst>
          </p:cNvPr>
          <p:cNvPicPr>
            <a:picLocks noChangeAspect="1"/>
          </p:cNvPicPr>
          <p:nvPr/>
        </p:nvPicPr>
        <p:blipFill>
          <a:blip r:embed="rId8"/>
          <a:stretch>
            <a:fillRect/>
          </a:stretch>
        </p:blipFill>
        <p:spPr>
          <a:xfrm>
            <a:off x="2037477" y="4377094"/>
            <a:ext cx="1930400" cy="1447800"/>
          </a:xfrm>
          <a:prstGeom prst="rect">
            <a:avLst/>
          </a:prstGeom>
        </p:spPr>
      </p:pic>
      <p:pic>
        <p:nvPicPr>
          <p:cNvPr id="14" name="Picture 13">
            <a:extLst>
              <a:ext uri="{FF2B5EF4-FFF2-40B4-BE49-F238E27FC236}">
                <a16:creationId xmlns:a16="http://schemas.microsoft.com/office/drawing/2014/main" xmlns="" id="{A7787316-5FF7-D546-82B2-B329214D1E2C}"/>
              </a:ext>
            </a:extLst>
          </p:cNvPr>
          <p:cNvPicPr>
            <a:picLocks noChangeAspect="1"/>
          </p:cNvPicPr>
          <p:nvPr/>
        </p:nvPicPr>
        <p:blipFill>
          <a:blip r:embed="rId9"/>
          <a:stretch>
            <a:fillRect/>
          </a:stretch>
        </p:blipFill>
        <p:spPr>
          <a:xfrm>
            <a:off x="6325473" y="4390186"/>
            <a:ext cx="1937578" cy="1356305"/>
          </a:xfrm>
          <a:prstGeom prst="rect">
            <a:avLst/>
          </a:prstGeom>
        </p:spPr>
      </p:pic>
    </p:spTree>
    <p:extLst>
      <p:ext uri="{BB962C8B-B14F-4D97-AF65-F5344CB8AC3E}">
        <p14:creationId xmlns:p14="http://schemas.microsoft.com/office/powerpoint/2010/main" val="1909545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atin typeface="Helvetica" charset="0"/>
                <a:ea typeface="ＭＳ Ｐゴシック" charset="0"/>
                <a:cs typeface="ＭＳ Ｐゴシック" charset="0"/>
              </a:rPr>
              <a:t>Rules for Lewis Structures</a:t>
            </a:r>
          </a:p>
        </p:txBody>
      </p:sp>
      <p:sp>
        <p:nvSpPr>
          <p:cNvPr id="51202" name="Content Placeholder 2"/>
          <p:cNvSpPr>
            <a:spLocks noGrp="1"/>
          </p:cNvSpPr>
          <p:nvPr>
            <p:ph idx="1"/>
          </p:nvPr>
        </p:nvSpPr>
        <p:spPr>
          <a:xfrm>
            <a:off x="685800" y="1676400"/>
            <a:ext cx="7772400" cy="4114800"/>
          </a:xfrm>
        </p:spPr>
        <p:txBody>
          <a:bodyPr/>
          <a:lstStyle/>
          <a:p>
            <a:r>
              <a:rPr lang="en-US">
                <a:latin typeface="Helvetica" charset="0"/>
                <a:ea typeface="ＭＳ Ｐゴシック" charset="0"/>
                <a:cs typeface="ＭＳ Ｐゴシック" charset="0"/>
              </a:rPr>
              <a:t>Mandatory.  No exceptions.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97282"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026"/>
          <p:cNvSpPr>
            <a:spLocks noGrp="1" noChangeArrowheads="1"/>
          </p:cNvSpPr>
          <p:nvPr>
            <p:ph type="title"/>
          </p:nvPr>
        </p:nvSpPr>
        <p:spPr>
          <a:xfrm>
            <a:off x="609600" y="228600"/>
            <a:ext cx="7772400" cy="1143000"/>
          </a:xfrm>
        </p:spPr>
        <p:txBody>
          <a:bodyPr/>
          <a:lstStyle/>
          <a:p>
            <a:r>
              <a:rPr lang="en-US">
                <a:latin typeface="Helvetica" charset="0"/>
                <a:ea typeface="ＭＳ Ｐゴシック" charset="0"/>
                <a:cs typeface="ＭＳ Ｐゴシック" charset="0"/>
              </a:rPr>
              <a:t>Office hours</a:t>
            </a:r>
          </a:p>
        </p:txBody>
      </p:sp>
      <p:sp>
        <p:nvSpPr>
          <p:cNvPr id="18434" name="Rectangle 1027"/>
          <p:cNvSpPr>
            <a:spLocks noGrp="1" noChangeArrowheads="1"/>
          </p:cNvSpPr>
          <p:nvPr>
            <p:ph type="body" idx="1"/>
          </p:nvPr>
        </p:nvSpPr>
        <p:spPr>
          <a:xfrm>
            <a:off x="0" y="1066800"/>
            <a:ext cx="9067800" cy="4114800"/>
          </a:xfrm>
        </p:spPr>
        <p:txBody>
          <a:bodyPr/>
          <a:lstStyle/>
          <a:p>
            <a:pPr marL="0" indent="0">
              <a:defRPr/>
            </a:pPr>
            <a:r>
              <a:rPr lang="en-US" sz="2400" dirty="0">
                <a:latin typeface="Arial" charset="0"/>
                <a:ea typeface="ＭＳ Ｐゴシック" charset="0"/>
                <a:cs typeface="ＭＳ Ｐゴシック" charset="0"/>
              </a:rPr>
              <a:t> Professor Weiss (4122 NS-1)</a:t>
            </a:r>
          </a:p>
          <a:p>
            <a:pPr marL="520700" lvl="1" indent="0">
              <a:defRPr/>
            </a:pPr>
            <a:r>
              <a:rPr lang="en-US" sz="2400" dirty="0" smtClean="0">
                <a:latin typeface="Arial" charset="0"/>
                <a:ea typeface="ＭＳ Ｐゴシック" charset="0"/>
              </a:rPr>
              <a:t> Tuesdays </a:t>
            </a:r>
            <a:r>
              <a:rPr lang="en-US" sz="2400" dirty="0">
                <a:latin typeface="Arial" charset="0"/>
                <a:ea typeface="ＭＳ Ｐゴシック" charset="0"/>
              </a:rPr>
              <a:t>10:30-11:30 </a:t>
            </a:r>
            <a:r>
              <a:rPr lang="en-US" sz="2400" dirty="0" smtClean="0">
                <a:latin typeface="Arial" charset="0"/>
                <a:ea typeface="ＭＳ Ｐゴシック" charset="0"/>
              </a:rPr>
              <a:t>am</a:t>
            </a:r>
          </a:p>
          <a:p>
            <a:pPr marL="520700" lvl="1" indent="0">
              <a:defRPr/>
            </a:pPr>
            <a:r>
              <a:rPr lang="en-US" sz="2400" dirty="0" smtClean="0">
                <a:latin typeface="Arial" charset="0"/>
                <a:ea typeface="ＭＳ Ｐゴシック" charset="0"/>
              </a:rPr>
              <a:t> Wednesdays, 11:15 am - 12:15 pm</a:t>
            </a:r>
          </a:p>
          <a:p>
            <a:pPr marL="520700" lvl="1" indent="0">
              <a:defRPr/>
            </a:pPr>
            <a:r>
              <a:rPr lang="en-US" sz="2400" dirty="0">
                <a:latin typeface="Arial" charset="0"/>
                <a:ea typeface="ＭＳ Ｐゴシック" charset="0"/>
              </a:rPr>
              <a:t> </a:t>
            </a:r>
            <a:r>
              <a:rPr lang="en-US" sz="2400" dirty="0" smtClean="0">
                <a:latin typeface="Arial" charset="0"/>
                <a:ea typeface="ＭＳ Ｐゴシック" charset="0"/>
              </a:rPr>
              <a:t>Floating OH Week 1: Thursday, 1:30-2:30 </a:t>
            </a:r>
            <a:r>
              <a:rPr lang="en-US" sz="2400" dirty="0" smtClean="0">
                <a:latin typeface="Arial" charset="0"/>
                <a:ea typeface="ＭＳ Ｐゴシック" charset="0"/>
              </a:rPr>
              <a:t>pm</a:t>
            </a:r>
          </a:p>
          <a:p>
            <a:pPr marL="920750" lvl="2" indent="0">
              <a:defRPr/>
            </a:pPr>
            <a:r>
              <a:rPr lang="en-US" sz="2000" dirty="0" smtClean="0">
                <a:latin typeface="Arial" charset="0"/>
                <a:ea typeface="ＭＳ Ｐゴシック" charset="0"/>
              </a:rPr>
              <a:t> Floating OH Week 2: Friday 11-noon</a:t>
            </a:r>
            <a:endParaRPr lang="en-US" sz="2000" dirty="0" smtClean="0">
              <a:latin typeface="Arial" charset="0"/>
              <a:ea typeface="ＭＳ Ｐゴシック" charset="0"/>
            </a:endParaRPr>
          </a:p>
          <a:p>
            <a:pPr marL="120650" indent="0">
              <a:defRPr/>
            </a:pPr>
            <a:r>
              <a:rPr lang="en-US" dirty="0" smtClean="0">
                <a:latin typeface="Arial" charset="0"/>
                <a:ea typeface="ＭＳ Ｐゴシック" charset="0"/>
                <a:cs typeface="ＭＳ Ｐゴシック" charset="0"/>
              </a:rPr>
              <a:t>Teaching </a:t>
            </a:r>
            <a:r>
              <a:rPr lang="en-US" dirty="0">
                <a:latin typeface="Arial" charset="0"/>
                <a:ea typeface="ＭＳ Ｐゴシック" charset="0"/>
                <a:cs typeface="ＭＳ Ｐゴシック" charset="0"/>
              </a:rPr>
              <a:t>Assistants</a:t>
            </a:r>
          </a:p>
          <a:p>
            <a:pPr marL="520700" lvl="1" indent="0">
              <a:defRPr/>
            </a:pPr>
            <a:r>
              <a:rPr lang="en-US" sz="2000" dirty="0">
                <a:latin typeface="Arial" charset="0"/>
                <a:ea typeface="ＭＳ Ｐゴシック" charset="0"/>
              </a:rPr>
              <a:t> </a:t>
            </a:r>
            <a:r>
              <a:rPr lang="en-US" sz="2000" dirty="0" smtClean="0">
                <a:latin typeface="Arial" charset="0"/>
                <a:ea typeface="ＭＳ Ｐゴシック" charset="0"/>
              </a:rPr>
              <a:t>Ryan Le Tourneau </a:t>
            </a:r>
            <a:r>
              <a:rPr lang="en-US" sz="2000" dirty="0" smtClean="0">
                <a:latin typeface="Helvetica" charset="0"/>
                <a:ea typeface="ＭＳ Ｐゴシック" charset="0"/>
              </a:rPr>
              <a:t>(Office hours: </a:t>
            </a:r>
            <a:r>
              <a:rPr lang="en-US" sz="2000" dirty="0" smtClean="0"/>
              <a:t>Mondays </a:t>
            </a:r>
            <a:r>
              <a:rPr lang="en-US" sz="2000" dirty="0"/>
              <a:t>3:00-4:00 pm, location: RH 523 </a:t>
            </a:r>
            <a:r>
              <a:rPr lang="en-US" sz="2000" dirty="0" smtClean="0">
                <a:latin typeface="Helvetica" charset="0"/>
                <a:ea typeface="ＭＳ Ｐゴシック" charset="0"/>
              </a:rPr>
              <a:t>)</a:t>
            </a:r>
            <a:endParaRPr lang="en-US" sz="2000" dirty="0">
              <a:latin typeface="Helvetica" charset="0"/>
              <a:ea typeface="ＭＳ Ｐゴシック" charset="0"/>
            </a:endParaRPr>
          </a:p>
          <a:p>
            <a:pPr marL="520700" lvl="1" indent="0">
              <a:defRPr/>
            </a:pPr>
            <a:r>
              <a:rPr lang="en-US" sz="2000" dirty="0" smtClean="0">
                <a:latin typeface="Helvetica" charset="0"/>
                <a:ea typeface="ＭＳ Ｐゴシック" charset="0"/>
              </a:rPr>
              <a:t> </a:t>
            </a:r>
            <a:r>
              <a:rPr lang="en-US" sz="2000" dirty="0" err="1" smtClean="0">
                <a:latin typeface="Helvetica" charset="0"/>
                <a:ea typeface="ＭＳ Ｐゴシック" charset="0"/>
              </a:rPr>
              <a:t>Aoon</a:t>
            </a:r>
            <a:r>
              <a:rPr lang="en-US" sz="2000" dirty="0" smtClean="0">
                <a:latin typeface="Helvetica" charset="0"/>
                <a:ea typeface="ＭＳ Ｐゴシック" charset="0"/>
              </a:rPr>
              <a:t> </a:t>
            </a:r>
            <a:r>
              <a:rPr lang="en-US" sz="2000" dirty="0" err="1" smtClean="0">
                <a:latin typeface="Helvetica" charset="0"/>
                <a:ea typeface="ＭＳ Ｐゴシック" charset="0"/>
              </a:rPr>
              <a:t>Rizvi</a:t>
            </a:r>
            <a:r>
              <a:rPr lang="en-US" sz="2000" dirty="0" smtClean="0">
                <a:latin typeface="Helvetica" charset="0"/>
                <a:ea typeface="ＭＳ Ｐゴシック" charset="0"/>
              </a:rPr>
              <a:t> (</a:t>
            </a:r>
            <a:r>
              <a:rPr lang="en-US" sz="2000" dirty="0"/>
              <a:t>Office hours: Tuesdays 3-4 pm, location: RH 228/229 </a:t>
            </a:r>
            <a:r>
              <a:rPr lang="en-US" sz="2000" dirty="0" smtClean="0">
                <a:latin typeface="Helvetica" charset="0"/>
                <a:ea typeface="ＭＳ Ｐゴシック" charset="0"/>
              </a:rPr>
              <a:t>)</a:t>
            </a:r>
          </a:p>
          <a:p>
            <a:pPr marL="520700" lvl="1" indent="0">
              <a:defRPr/>
            </a:pPr>
            <a:r>
              <a:rPr lang="en-US" sz="2000" dirty="0" smtClean="0">
                <a:latin typeface="Helvetica" charset="0"/>
                <a:ea typeface="ＭＳ Ｐゴシック" charset="0"/>
              </a:rPr>
              <a:t> Emily Sanders (</a:t>
            </a:r>
            <a:r>
              <a:rPr lang="en-US" sz="2000" dirty="0"/>
              <a:t>Office hours: Wednesdays from 12:00-1:00, location: RH 523 </a:t>
            </a:r>
            <a:r>
              <a:rPr lang="en-US" sz="2000" dirty="0" smtClean="0">
                <a:latin typeface="Helvetica" charset="0"/>
                <a:ea typeface="ＭＳ Ｐゴシック" charset="0"/>
              </a:rPr>
              <a:t>)</a:t>
            </a:r>
            <a:endParaRPr lang="en-US" sz="2000" dirty="0">
              <a:latin typeface="Helvetica" charset="0"/>
              <a:ea typeface="ＭＳ Ｐゴシック" charset="0"/>
            </a:endParaRPr>
          </a:p>
          <a:p>
            <a:pPr marL="520700" lvl="1" indent="0">
              <a:defRPr/>
            </a:pPr>
            <a:r>
              <a:rPr lang="en-US" sz="2000" dirty="0">
                <a:latin typeface="Helvetica" charset="0"/>
                <a:ea typeface="ＭＳ Ｐゴシック" charset="0"/>
              </a:rPr>
              <a:t> </a:t>
            </a:r>
            <a:r>
              <a:rPr lang="en-US" sz="2000" dirty="0" smtClean="0">
                <a:latin typeface="Helvetica" charset="0"/>
                <a:ea typeface="ＭＳ Ｐゴシック" charset="0"/>
              </a:rPr>
              <a:t>Marshall Young (</a:t>
            </a:r>
            <a:r>
              <a:rPr lang="en-US" sz="2000" dirty="0"/>
              <a:t>Office hours: Fridays from 4:00-4:50 pm, location: RH 523 </a:t>
            </a:r>
            <a:r>
              <a:rPr lang="en-US" sz="2000" dirty="0" smtClean="0">
                <a:latin typeface="Helvetica" charset="0"/>
                <a:ea typeface="ＭＳ Ｐゴシック" charset="0"/>
              </a:rPr>
              <a:t>)</a:t>
            </a:r>
            <a:endParaRPr lang="en-US" sz="2000" dirty="0">
              <a:latin typeface="Helvetica" charset="0"/>
              <a:ea typeface="ＭＳ Ｐゴシック" charset="0"/>
            </a:endParaRPr>
          </a:p>
          <a:p>
            <a:pPr marL="520700" lvl="1" indent="0">
              <a:defRPr/>
            </a:pPr>
            <a:endParaRPr lang="en-US" sz="2000" dirty="0">
              <a:latin typeface="Arial"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98653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atin typeface="Helvetica" charset="0"/>
                <a:ea typeface="ＭＳ Ｐゴシック" charset="0"/>
                <a:cs typeface="ＭＳ Ｐゴシック" charset="0"/>
              </a:rPr>
              <a:t>How to draw Lewis Structures</a:t>
            </a:r>
          </a:p>
        </p:txBody>
      </p:sp>
      <p:sp>
        <p:nvSpPr>
          <p:cNvPr id="52226" name="Content Placeholder 2"/>
          <p:cNvSpPr>
            <a:spLocks noGrp="1"/>
          </p:cNvSpPr>
          <p:nvPr>
            <p:ph idx="1"/>
          </p:nvPr>
        </p:nvSpPr>
        <p:spPr/>
        <p:txBody>
          <a:bodyPr/>
          <a:lstStyle/>
          <a:p>
            <a:r>
              <a:rPr lang="en-US">
                <a:latin typeface="Helvetica" charset="0"/>
                <a:ea typeface="ＭＳ Ｐゴシック" charset="0"/>
                <a:cs typeface="ＭＳ Ｐゴシック" charset="0"/>
              </a:rPr>
              <a:t>Follow these steps!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53250"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atin typeface="Helvetica" charset="0"/>
                <a:ea typeface="ＭＳ Ｐゴシック" charset="0"/>
                <a:cs typeface="ＭＳ Ｐゴシック" charset="0"/>
              </a:rPr>
              <a:t>Multiple bonds</a:t>
            </a:r>
          </a:p>
        </p:txBody>
      </p:sp>
      <p:sp>
        <p:nvSpPr>
          <p:cNvPr id="54274" name="Content Placeholder 2"/>
          <p:cNvSpPr>
            <a:spLocks noGrp="1"/>
          </p:cNvSpPr>
          <p:nvPr>
            <p:ph idx="1"/>
          </p:nvPr>
        </p:nvSpPr>
        <p:spPr>
          <a:xfrm>
            <a:off x="685800" y="1676400"/>
            <a:ext cx="7772400" cy="4114800"/>
          </a:xfrm>
        </p:spPr>
        <p:txBody>
          <a:bodyPr/>
          <a:lstStyle/>
          <a:p>
            <a:r>
              <a:rPr lang="en-US">
                <a:latin typeface="Helvetica" charset="0"/>
                <a:ea typeface="ＭＳ Ｐゴシック" charset="0"/>
                <a:cs typeface="ＭＳ Ｐゴシック" charset="0"/>
              </a:rPr>
              <a:t>Use the number of H’s associated with each C to guide you</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55298"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a:t>Which is a correct Lewis structure C</a:t>
            </a:r>
            <a:r>
              <a:rPr lang="en-US" baseline="-25000" dirty="0"/>
              <a:t>6</a:t>
            </a:r>
            <a:r>
              <a:rPr lang="en-US" dirty="0"/>
              <a:t>H</a:t>
            </a:r>
            <a:r>
              <a:rPr lang="en-US" baseline="-25000" dirty="0"/>
              <a:t>12</a:t>
            </a:r>
            <a:endParaRPr lang="en-US" dirty="0"/>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pic>
        <p:nvPicPr>
          <p:cNvPr id="10" name="Picture 9">
            <a:extLst>
              <a:ext uri="{FF2B5EF4-FFF2-40B4-BE49-F238E27FC236}">
                <a16:creationId xmlns:a16="http://schemas.microsoft.com/office/drawing/2014/main" xmlns="" id="{61A4DB97-BC8F-6242-980B-1EFEF0124E28}"/>
              </a:ext>
            </a:extLst>
          </p:cNvPr>
          <p:cNvPicPr>
            <a:picLocks noChangeAspect="1"/>
          </p:cNvPicPr>
          <p:nvPr/>
        </p:nvPicPr>
        <p:blipFill>
          <a:blip r:embed="rId6"/>
          <a:stretch>
            <a:fillRect/>
          </a:stretch>
        </p:blipFill>
        <p:spPr>
          <a:xfrm>
            <a:off x="1954927" y="1552575"/>
            <a:ext cx="2273300" cy="2469274"/>
          </a:xfrm>
          <a:prstGeom prst="rect">
            <a:avLst/>
          </a:prstGeom>
        </p:spPr>
      </p:pic>
      <p:pic>
        <p:nvPicPr>
          <p:cNvPr id="12" name="Picture 11">
            <a:extLst>
              <a:ext uri="{FF2B5EF4-FFF2-40B4-BE49-F238E27FC236}">
                <a16:creationId xmlns:a16="http://schemas.microsoft.com/office/drawing/2014/main" xmlns="" id="{3200BFE5-1D7B-F146-AAE2-D010D9E81B61}"/>
              </a:ext>
            </a:extLst>
          </p:cNvPr>
          <p:cNvPicPr>
            <a:picLocks noChangeAspect="1"/>
          </p:cNvPicPr>
          <p:nvPr/>
        </p:nvPicPr>
        <p:blipFill>
          <a:blip r:embed="rId7"/>
          <a:stretch>
            <a:fillRect/>
          </a:stretch>
        </p:blipFill>
        <p:spPr>
          <a:xfrm>
            <a:off x="6321644" y="1451680"/>
            <a:ext cx="1998576" cy="2358320"/>
          </a:xfrm>
          <a:prstGeom prst="rect">
            <a:avLst/>
          </a:prstGeom>
        </p:spPr>
      </p:pic>
      <p:pic>
        <p:nvPicPr>
          <p:cNvPr id="13" name="Picture 12">
            <a:extLst>
              <a:ext uri="{FF2B5EF4-FFF2-40B4-BE49-F238E27FC236}">
                <a16:creationId xmlns:a16="http://schemas.microsoft.com/office/drawing/2014/main" xmlns="" id="{707B258D-BF0B-6842-8D15-81C651234A4D}"/>
              </a:ext>
            </a:extLst>
          </p:cNvPr>
          <p:cNvPicPr>
            <a:picLocks noChangeAspect="1"/>
          </p:cNvPicPr>
          <p:nvPr/>
        </p:nvPicPr>
        <p:blipFill>
          <a:blip r:embed="rId8"/>
          <a:stretch>
            <a:fillRect/>
          </a:stretch>
        </p:blipFill>
        <p:spPr>
          <a:xfrm>
            <a:off x="6281139" y="4586644"/>
            <a:ext cx="2289865" cy="1816100"/>
          </a:xfrm>
          <a:prstGeom prst="rect">
            <a:avLst/>
          </a:prstGeom>
        </p:spPr>
      </p:pic>
      <p:pic>
        <p:nvPicPr>
          <p:cNvPr id="14" name="Picture 13">
            <a:extLst>
              <a:ext uri="{FF2B5EF4-FFF2-40B4-BE49-F238E27FC236}">
                <a16:creationId xmlns:a16="http://schemas.microsoft.com/office/drawing/2014/main" xmlns="" id="{BDC42484-C994-3247-8261-168BBE4B29B7}"/>
              </a:ext>
            </a:extLst>
          </p:cNvPr>
          <p:cNvPicPr>
            <a:picLocks noChangeAspect="1"/>
          </p:cNvPicPr>
          <p:nvPr/>
        </p:nvPicPr>
        <p:blipFill>
          <a:blip r:embed="rId9"/>
          <a:stretch>
            <a:fillRect/>
          </a:stretch>
        </p:blipFill>
        <p:spPr>
          <a:xfrm>
            <a:off x="1954927" y="4605694"/>
            <a:ext cx="2012950" cy="1747089"/>
          </a:xfrm>
          <a:prstGeom prst="rect">
            <a:avLst/>
          </a:prstGeom>
        </p:spPr>
      </p:pic>
    </p:spTree>
    <p:extLst>
      <p:ext uri="{BB962C8B-B14F-4D97-AF65-F5344CB8AC3E}">
        <p14:creationId xmlns:p14="http://schemas.microsoft.com/office/powerpoint/2010/main" val="1374699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atin typeface="Helvetica" charset="0"/>
                <a:ea typeface="ＭＳ Ｐゴシック" charset="0"/>
                <a:cs typeface="ＭＳ Ｐゴシック" charset="0"/>
              </a:rPr>
              <a:t>Formal Charge</a:t>
            </a:r>
          </a:p>
        </p:txBody>
      </p:sp>
      <p:sp>
        <p:nvSpPr>
          <p:cNvPr id="56322" name="Content Placeholder 2"/>
          <p:cNvSpPr>
            <a:spLocks noGrp="1"/>
          </p:cNvSpPr>
          <p:nvPr>
            <p:ph idx="1"/>
          </p:nvPr>
        </p:nvSpPr>
        <p:spPr/>
        <p:txBody>
          <a:bodyPr/>
          <a:lstStyle/>
          <a:p>
            <a:r>
              <a:rPr lang="en-US">
                <a:latin typeface="Helvetica" charset="0"/>
                <a:ea typeface="ＭＳ Ｐゴシック" charset="0"/>
                <a:cs typeface="ＭＳ Ｐゴシック" charset="0"/>
              </a:rPr>
              <a:t>Essential.  Must not omit.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57346"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a:t>What is the formal charge of nitrogen in NH</a:t>
            </a:r>
            <a:r>
              <a:rPr lang="en-US" baseline="-25000" dirty="0"/>
              <a:t>4</a:t>
            </a:r>
            <a:r>
              <a:rPr lang="en-US" dirty="0"/>
              <a:t>?</a:t>
            </a:r>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sp>
        <p:nvSpPr>
          <p:cNvPr id="3" name="TextBox 2">
            <a:extLst>
              <a:ext uri="{FF2B5EF4-FFF2-40B4-BE49-F238E27FC236}">
                <a16:creationId xmlns:a16="http://schemas.microsoft.com/office/drawing/2014/main" xmlns="" id="{AFCC10BE-B679-6543-9343-34D4B8782CF0}"/>
              </a:ext>
            </a:extLst>
          </p:cNvPr>
          <p:cNvSpPr txBox="1"/>
          <p:nvPr/>
        </p:nvSpPr>
        <p:spPr>
          <a:xfrm>
            <a:off x="2209800" y="2356961"/>
            <a:ext cx="1447800"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+1</a:t>
            </a:r>
          </a:p>
        </p:txBody>
      </p:sp>
      <p:sp>
        <p:nvSpPr>
          <p:cNvPr id="15" name="TextBox 14">
            <a:extLst>
              <a:ext uri="{FF2B5EF4-FFF2-40B4-BE49-F238E27FC236}">
                <a16:creationId xmlns:a16="http://schemas.microsoft.com/office/drawing/2014/main" xmlns="" id="{9AF8F465-44F1-7147-BCEF-DAE4975FF9E9}"/>
              </a:ext>
            </a:extLst>
          </p:cNvPr>
          <p:cNvSpPr txBox="1"/>
          <p:nvPr/>
        </p:nvSpPr>
        <p:spPr>
          <a:xfrm>
            <a:off x="6477000" y="2286070"/>
            <a:ext cx="1447800"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+2</a:t>
            </a:r>
          </a:p>
        </p:txBody>
      </p:sp>
      <p:sp>
        <p:nvSpPr>
          <p:cNvPr id="16" name="TextBox 15">
            <a:extLst>
              <a:ext uri="{FF2B5EF4-FFF2-40B4-BE49-F238E27FC236}">
                <a16:creationId xmlns:a16="http://schemas.microsoft.com/office/drawing/2014/main" xmlns="" id="{7685CA28-D0FB-FC4E-8825-C0F850606BE2}"/>
              </a:ext>
            </a:extLst>
          </p:cNvPr>
          <p:cNvSpPr txBox="1"/>
          <p:nvPr/>
        </p:nvSpPr>
        <p:spPr>
          <a:xfrm>
            <a:off x="2209800" y="4882604"/>
            <a:ext cx="1447800"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-1</a:t>
            </a:r>
          </a:p>
        </p:txBody>
      </p:sp>
      <p:sp>
        <p:nvSpPr>
          <p:cNvPr id="17" name="TextBox 16">
            <a:extLst>
              <a:ext uri="{FF2B5EF4-FFF2-40B4-BE49-F238E27FC236}">
                <a16:creationId xmlns:a16="http://schemas.microsoft.com/office/drawing/2014/main" xmlns="" id="{7518D7CB-B8C7-D944-AF10-B045E29E437C}"/>
              </a:ext>
            </a:extLst>
          </p:cNvPr>
          <p:cNvSpPr txBox="1"/>
          <p:nvPr/>
        </p:nvSpPr>
        <p:spPr>
          <a:xfrm>
            <a:off x="6477000" y="4861351"/>
            <a:ext cx="1447800"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2785809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atin typeface="Helvetica" charset="0"/>
                <a:ea typeface="ＭＳ Ｐゴシック" charset="0"/>
                <a:cs typeface="ＭＳ Ｐゴシック" charset="0"/>
              </a:rPr>
              <a:t>Isomers</a:t>
            </a:r>
          </a:p>
        </p:txBody>
      </p:sp>
      <p:sp>
        <p:nvSpPr>
          <p:cNvPr id="58370" name="Content Placeholder 2"/>
          <p:cNvSpPr>
            <a:spLocks noGrp="1"/>
          </p:cNvSpPr>
          <p:nvPr>
            <p:ph idx="1"/>
          </p:nvPr>
        </p:nvSpPr>
        <p:spPr>
          <a:xfrm>
            <a:off x="381000" y="1981200"/>
            <a:ext cx="8458200" cy="4114800"/>
          </a:xfrm>
        </p:spPr>
        <p:txBody>
          <a:bodyPr/>
          <a:lstStyle/>
          <a:p>
            <a:r>
              <a:rPr lang="en-US">
                <a:latin typeface="Helvetica" charset="0"/>
                <a:ea typeface="ＭＳ Ｐゴシック" charset="0"/>
                <a:cs typeface="ＭＳ Ｐゴシック" charset="0"/>
              </a:rPr>
              <a:t>Same molecular formula, different 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Course Personnel</a:t>
            </a:r>
          </a:p>
        </p:txBody>
      </p:sp>
      <p:sp>
        <p:nvSpPr>
          <p:cNvPr id="30722" name="Rectangle 3"/>
          <p:cNvSpPr>
            <a:spLocks noGrp="1" noChangeArrowheads="1"/>
          </p:cNvSpPr>
          <p:nvPr>
            <p:ph type="body" idx="1"/>
          </p:nvPr>
        </p:nvSpPr>
        <p:spPr>
          <a:xfrm>
            <a:off x="304800" y="1600200"/>
            <a:ext cx="8610600" cy="4419600"/>
          </a:xfrm>
        </p:spPr>
        <p:txBody>
          <a:bodyPr/>
          <a:lstStyle/>
          <a:p>
            <a:pPr>
              <a:lnSpc>
                <a:spcPct val="90000"/>
              </a:lnSpc>
            </a:pPr>
            <a:r>
              <a:rPr lang="en-US">
                <a:latin typeface="Helvetica" charset="0"/>
                <a:ea typeface="ＭＳ Ｐゴシック" charset="0"/>
                <a:cs typeface="ＭＳ Ｐゴシック" charset="0"/>
              </a:rPr>
              <a:t>Students: &gt;600</a:t>
            </a:r>
          </a:p>
          <a:p>
            <a:pPr>
              <a:lnSpc>
                <a:spcPct val="90000"/>
              </a:lnSpc>
            </a:pPr>
            <a:r>
              <a:rPr lang="en-US">
                <a:latin typeface="Helvetica" charset="0"/>
                <a:ea typeface="ＭＳ Ｐゴシック" charset="0"/>
                <a:cs typeface="ＭＳ Ｐゴシック" charset="0"/>
              </a:rPr>
              <a:t>Instructor: Professor Weiss </a:t>
            </a:r>
          </a:p>
          <a:p>
            <a:pPr>
              <a:lnSpc>
                <a:spcPct val="90000"/>
              </a:lnSpc>
            </a:pPr>
            <a:r>
              <a:rPr lang="en-US">
                <a:latin typeface="Helvetica" charset="0"/>
                <a:ea typeface="ＭＳ Ｐゴシック" charset="0"/>
                <a:cs typeface="ＭＳ Ｐゴシック" charset="0"/>
              </a:rPr>
              <a:t>TAs: </a:t>
            </a:r>
            <a:r>
              <a:rPr lang="en-US">
                <a:latin typeface="Arial" charset="0"/>
                <a:ea typeface="ＭＳ Ｐゴシック" charset="0"/>
                <a:cs typeface="ＭＳ Ｐゴシック" charset="0"/>
              </a:rPr>
              <a:t>Ryan Le Tourneau, </a:t>
            </a:r>
            <a:r>
              <a:rPr lang="en-US">
                <a:latin typeface="Helvetica" charset="0"/>
                <a:ea typeface="ＭＳ Ｐゴシック" charset="0"/>
                <a:cs typeface="ＭＳ Ｐゴシック" charset="0"/>
              </a:rPr>
              <a:t>Aoon Rizvi, Emily Sanders, Marshall Young   </a:t>
            </a:r>
          </a:p>
          <a:p>
            <a:pPr>
              <a:lnSpc>
                <a:spcPct val="90000"/>
              </a:lnSpc>
            </a:pPr>
            <a:r>
              <a:rPr lang="en-US">
                <a:latin typeface="Helvetica" charset="0"/>
                <a:ea typeface="ＭＳ Ｐゴシック" charset="0"/>
                <a:cs typeface="ＭＳ Ｐゴシック" charset="0"/>
              </a:rPr>
              <a:t>See syllabus for email addresses </a:t>
            </a:r>
          </a:p>
          <a:p>
            <a:pPr lvl="1">
              <a:lnSpc>
                <a:spcPct val="90000"/>
              </a:lnSpc>
            </a:pPr>
            <a:r>
              <a:rPr lang="en-US">
                <a:latin typeface="Helvetica" charset="0"/>
                <a:ea typeface="ＭＳ Ｐゴシック" charset="0"/>
              </a:rPr>
              <a:t>Emails must be sent from @uci.edu</a:t>
            </a:r>
          </a:p>
          <a:p>
            <a:pPr lvl="1">
              <a:lnSpc>
                <a:spcPct val="90000"/>
              </a:lnSpc>
            </a:pPr>
            <a:r>
              <a:rPr lang="en-US">
                <a:latin typeface="Helvetica" charset="0"/>
                <a:ea typeface="ＭＳ Ｐゴシック" charset="0"/>
              </a:rPr>
              <a:t>Must include full student name and UCI ID #</a:t>
            </a:r>
          </a:p>
          <a:p>
            <a:pPr lvl="1">
              <a:lnSpc>
                <a:spcPct val="90000"/>
              </a:lnSpc>
            </a:pPr>
            <a:r>
              <a:rPr lang="en-US">
                <a:latin typeface="Helvetica" charset="0"/>
                <a:ea typeface="ＭＳ Ｐゴシック" charset="0"/>
              </a:rPr>
              <a:t>Avoid prolixity. Use salutation, proper English and spelling.</a:t>
            </a:r>
          </a:p>
          <a:p>
            <a:pPr lvl="1">
              <a:lnSpc>
                <a:spcPct val="90000"/>
              </a:lnSpc>
              <a:buFontTx/>
              <a:buNone/>
            </a:pPr>
            <a:endParaRPr lang="en-US">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59394"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atin typeface="Helvetica" charset="0"/>
                <a:ea typeface="ＭＳ Ｐゴシック" charset="0"/>
                <a:cs typeface="ＭＳ Ｐゴシック" charset="0"/>
              </a:rPr>
              <a:t>Exceptions to the Octet Rule</a:t>
            </a:r>
          </a:p>
        </p:txBody>
      </p:sp>
      <p:sp>
        <p:nvSpPr>
          <p:cNvPr id="60418" name="Content Placeholder 2"/>
          <p:cNvSpPr>
            <a:spLocks noGrp="1"/>
          </p:cNvSpPr>
          <p:nvPr>
            <p:ph idx="1"/>
          </p:nvPr>
        </p:nvSpPr>
        <p:spPr>
          <a:xfrm>
            <a:off x="304800" y="1981200"/>
            <a:ext cx="8686800" cy="762000"/>
          </a:xfrm>
        </p:spPr>
        <p:txBody>
          <a:bodyPr/>
          <a:lstStyle/>
          <a:p>
            <a:r>
              <a:rPr lang="en-US">
                <a:latin typeface="Helvetica" charset="0"/>
                <a:ea typeface="ＭＳ Ｐゴシック" charset="0"/>
                <a:cs typeface="ＭＳ Ｐゴシック" charset="0"/>
              </a:rPr>
              <a:t>Will never, ever, ever see C with five bonds</a:t>
            </a:r>
          </a:p>
        </p:txBody>
      </p:sp>
      <p:pic>
        <p:nvPicPr>
          <p:cNvPr id="6041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5908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Box 4"/>
          <p:cNvSpPr txBox="1">
            <a:spLocks noChangeArrowheads="1"/>
          </p:cNvSpPr>
          <p:nvPr/>
        </p:nvSpPr>
        <p:spPr bwMode="auto">
          <a:xfrm>
            <a:off x="7515225" y="2794000"/>
            <a:ext cx="714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6000">
                <a:latin typeface="Plantagenet Cherokee" charset="0"/>
                <a:cs typeface="Plantagenet Cherokee" charset="0"/>
              </a:rPr>
              <a:t>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61442"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atin typeface="Helvetica" charset="0"/>
                <a:ea typeface="ＭＳ Ｐゴシック" charset="0"/>
                <a:cs typeface="ＭＳ Ｐゴシック" charset="0"/>
              </a:rPr>
              <a:t>Resonance</a:t>
            </a:r>
          </a:p>
        </p:txBody>
      </p:sp>
      <p:sp>
        <p:nvSpPr>
          <p:cNvPr id="62466" name="Content Placeholder 2"/>
          <p:cNvSpPr>
            <a:spLocks noGrp="1"/>
          </p:cNvSpPr>
          <p:nvPr>
            <p:ph idx="1"/>
          </p:nvPr>
        </p:nvSpPr>
        <p:spPr/>
        <p:txBody>
          <a:bodyPr/>
          <a:lstStyle/>
          <a:p>
            <a:r>
              <a:rPr lang="en-US">
                <a:latin typeface="Helvetica" charset="0"/>
                <a:ea typeface="ＭＳ Ｐゴシック" charset="0"/>
                <a:cs typeface="ＭＳ Ｐゴシック" charset="0"/>
              </a:rPr>
              <a:t>Molecules often blend more than one resonance structure.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63490"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atin typeface="Helvetica" charset="0"/>
                <a:ea typeface="ＭＳ Ｐゴシック" charset="0"/>
                <a:cs typeface="ＭＳ Ｐゴシック" charset="0"/>
              </a:rPr>
              <a:t>Drawing resonance structures</a:t>
            </a:r>
          </a:p>
        </p:txBody>
      </p:sp>
      <p:sp>
        <p:nvSpPr>
          <p:cNvPr id="65538" name="Content Placeholder 2"/>
          <p:cNvSpPr>
            <a:spLocks noGrp="1"/>
          </p:cNvSpPr>
          <p:nvPr>
            <p:ph idx="1"/>
          </p:nvPr>
        </p:nvSpPr>
        <p:spPr>
          <a:xfrm>
            <a:off x="685800" y="1600200"/>
            <a:ext cx="8305800" cy="4114800"/>
          </a:xfrm>
        </p:spPr>
        <p:txBody>
          <a:bodyPr/>
          <a:lstStyle/>
          <a:p>
            <a:r>
              <a:rPr lang="en-US">
                <a:latin typeface="Helvetica" charset="0"/>
                <a:ea typeface="ＭＳ Ｐゴシック" charset="0"/>
                <a:cs typeface="ＭＳ Ｐゴシック" charset="0"/>
              </a:rPr>
              <a:t>We’ll use curly arrows extensively to indicate the movement of electron pairs</a:t>
            </a:r>
          </a:p>
          <a:p>
            <a:r>
              <a:rPr lang="en-US">
                <a:latin typeface="Helvetica" charset="0"/>
                <a:ea typeface="ＭＳ Ｐゴシック" charset="0"/>
                <a:cs typeface="ＭＳ Ｐゴシック" charset="0"/>
              </a:rPr>
              <a:t>Keep the atoms in place, just move the electrons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1828800" y="609600"/>
            <a:ext cx="5410200" cy="1143000"/>
          </a:xfrm>
        </p:spPr>
        <p:txBody>
          <a:bodyPr/>
          <a:lstStyle/>
          <a:p>
            <a:r>
              <a:rPr lang="en-US" dirty="0" smtClean="0">
                <a:latin typeface="Helvetica" charset="0"/>
                <a:ea typeface="ＭＳ Ｐゴシック" charset="0"/>
                <a:cs typeface="ＭＳ Ｐゴシック" charset="0"/>
              </a:rPr>
              <a:t>Which resonance structure is best?</a:t>
            </a:r>
            <a:endParaRPr lang="en-US" dirty="0">
              <a:latin typeface="Helvetica" charset="0"/>
              <a:ea typeface="ＭＳ Ｐゴシック" charset="0"/>
              <a:cs typeface="ＭＳ Ｐゴシック" charset="0"/>
            </a:endParaRPr>
          </a:p>
        </p:txBody>
      </p:sp>
      <p:pic>
        <p:nvPicPr>
          <p:cNvPr id="5" name="Picture 4"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95" y="3786188"/>
            <a:ext cx="1524000" cy="1143000"/>
          </a:xfrm>
          <a:prstGeom prst="rect">
            <a:avLst/>
          </a:prstGeom>
        </p:spPr>
      </p:pic>
      <p:pic>
        <p:nvPicPr>
          <p:cNvPr id="6" name="Picture 5"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79838"/>
            <a:ext cx="1532467" cy="1149350"/>
          </a:xfrm>
          <a:prstGeom prst="rect">
            <a:avLst/>
          </a:prstGeom>
        </p:spPr>
      </p:pic>
      <p:pic>
        <p:nvPicPr>
          <p:cNvPr id="7" name="Picture 6"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42" y="5198383"/>
            <a:ext cx="1524000" cy="1176694"/>
          </a:xfrm>
          <a:prstGeom prst="rect">
            <a:avLst/>
          </a:prstGeom>
        </p:spPr>
      </p:pic>
      <p:pic>
        <p:nvPicPr>
          <p:cNvPr id="8" name="Picture 7"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215" y="5125715"/>
            <a:ext cx="1537252" cy="1219200"/>
          </a:xfrm>
          <a:prstGeom prst="rect">
            <a:avLst/>
          </a:prstGeom>
        </p:spPr>
      </p:pic>
      <p:pic>
        <p:nvPicPr>
          <p:cNvPr id="3" name="Picture 2"/>
          <p:cNvPicPr>
            <a:picLocks noChangeAspect="1"/>
          </p:cNvPicPr>
          <p:nvPr/>
        </p:nvPicPr>
        <p:blipFill>
          <a:blip r:embed="rId6"/>
          <a:stretch>
            <a:fillRect/>
          </a:stretch>
        </p:blipFill>
        <p:spPr>
          <a:xfrm>
            <a:off x="6553200" y="5257800"/>
            <a:ext cx="2362200" cy="691376"/>
          </a:xfrm>
          <a:prstGeom prst="rect">
            <a:avLst/>
          </a:prstGeom>
        </p:spPr>
      </p:pic>
      <p:pic>
        <p:nvPicPr>
          <p:cNvPr id="4" name="Picture 3"/>
          <p:cNvPicPr>
            <a:picLocks noChangeAspect="1"/>
          </p:cNvPicPr>
          <p:nvPr/>
        </p:nvPicPr>
        <p:blipFill>
          <a:blip r:embed="rId7"/>
          <a:stretch>
            <a:fillRect/>
          </a:stretch>
        </p:blipFill>
        <p:spPr>
          <a:xfrm>
            <a:off x="6553200" y="3810000"/>
            <a:ext cx="2489200" cy="1016000"/>
          </a:xfrm>
          <a:prstGeom prst="rect">
            <a:avLst/>
          </a:prstGeom>
        </p:spPr>
      </p:pic>
      <p:pic>
        <p:nvPicPr>
          <p:cNvPr id="13" name="Picture 12"/>
          <p:cNvPicPr>
            <a:picLocks noChangeAspect="1"/>
          </p:cNvPicPr>
          <p:nvPr/>
        </p:nvPicPr>
        <p:blipFill>
          <a:blip r:embed="rId8"/>
          <a:stretch>
            <a:fillRect/>
          </a:stretch>
        </p:blipFill>
        <p:spPr>
          <a:xfrm>
            <a:off x="1905000" y="5105400"/>
            <a:ext cx="2743200" cy="1087821"/>
          </a:xfrm>
          <a:prstGeom prst="rect">
            <a:avLst/>
          </a:prstGeom>
        </p:spPr>
      </p:pic>
      <p:pic>
        <p:nvPicPr>
          <p:cNvPr id="14" name="Picture 13"/>
          <p:cNvPicPr>
            <a:picLocks noChangeAspect="1"/>
          </p:cNvPicPr>
          <p:nvPr/>
        </p:nvPicPr>
        <p:blipFill>
          <a:blip r:embed="rId9"/>
          <a:stretch>
            <a:fillRect/>
          </a:stretch>
        </p:blipFill>
        <p:spPr>
          <a:xfrm>
            <a:off x="1981200" y="3810000"/>
            <a:ext cx="2366818" cy="1041400"/>
          </a:xfrm>
          <a:prstGeom prst="rect">
            <a:avLst/>
          </a:prstGeom>
        </p:spPr>
      </p:pic>
      <p:sp>
        <p:nvSpPr>
          <p:cNvPr id="15" name="TextBox 14"/>
          <p:cNvSpPr txBox="1"/>
          <p:nvPr/>
        </p:nvSpPr>
        <p:spPr>
          <a:xfrm>
            <a:off x="2590800" y="2133600"/>
            <a:ext cx="3635130" cy="707886"/>
          </a:xfrm>
          <a:prstGeom prst="rect">
            <a:avLst/>
          </a:prstGeom>
          <a:noFill/>
        </p:spPr>
        <p:txBody>
          <a:bodyPr wrap="none" rtlCol="0">
            <a:spAutoFit/>
          </a:bodyPr>
          <a:lstStyle/>
          <a:p>
            <a:r>
              <a:rPr lang="en-US" sz="4000" dirty="0" smtClean="0">
                <a:latin typeface="+mn-lt"/>
              </a:rPr>
              <a:t>Carbon dioxide</a:t>
            </a:r>
            <a:endParaRPr lang="en-US" sz="4000" dirty="0">
              <a:latin typeface="+mn-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atin typeface="Helvetica" charset="0"/>
                <a:ea typeface="ＭＳ Ｐゴシック" charset="0"/>
                <a:cs typeface="ＭＳ Ｐゴシック" charset="0"/>
              </a:rPr>
              <a:t>Choosing the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best resonance structures</a:t>
            </a:r>
          </a:p>
        </p:txBody>
      </p:sp>
      <p:sp>
        <p:nvSpPr>
          <p:cNvPr id="67586" name="Content Placeholder 2"/>
          <p:cNvSpPr>
            <a:spLocks noGrp="1"/>
          </p:cNvSpPr>
          <p:nvPr>
            <p:ph idx="1"/>
          </p:nvPr>
        </p:nvSpPr>
        <p:spPr/>
        <p:txBody>
          <a:bodyPr/>
          <a:lstStyle/>
          <a:p>
            <a:r>
              <a:rPr lang="en-US">
                <a:latin typeface="Helvetica" charset="0"/>
                <a:ea typeface="ＭＳ Ｐゴシック" charset="0"/>
                <a:cs typeface="ＭＳ Ｐゴシック" charset="0"/>
              </a:rPr>
              <a:t>Minimize charge separation</a:t>
            </a:r>
          </a:p>
          <a:p>
            <a:r>
              <a:rPr lang="en-US">
                <a:latin typeface="Helvetica" charset="0"/>
                <a:ea typeface="ＭＳ Ｐゴシック" charset="0"/>
                <a:cs typeface="ＭＳ Ｐゴシック" charset="0"/>
              </a:rPr>
              <a:t>Most stable = best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68610"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42" y="295527"/>
            <a:ext cx="8717858" cy="1143000"/>
          </a:xfrm>
        </p:spPr>
        <p:txBody>
          <a:bodyPr/>
          <a:lstStyle/>
          <a:p>
            <a:r>
              <a:rPr lang="en-US" sz="4000" dirty="0"/>
              <a:t>Which is the major resonance structure of 4-nitrophenol?</a:t>
            </a:r>
          </a:p>
        </p:txBody>
      </p:sp>
      <p:pic>
        <p:nvPicPr>
          <p:cNvPr id="4" name="Picture 3" descr="Screen Shot 2018-09-27 at 7.06.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95" y="3786188"/>
            <a:ext cx="1524000" cy="1143000"/>
          </a:xfrm>
          <a:prstGeom prst="rect">
            <a:avLst/>
          </a:prstGeom>
        </p:spPr>
      </p:pic>
      <p:pic>
        <p:nvPicPr>
          <p:cNvPr id="5" name="Picture 4" descr="Screen Shot 2018-09-27 at 7.06.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779838"/>
            <a:ext cx="1532467" cy="1149350"/>
          </a:xfrm>
          <a:prstGeom prst="rect">
            <a:avLst/>
          </a:prstGeom>
        </p:spPr>
      </p:pic>
      <p:pic>
        <p:nvPicPr>
          <p:cNvPr id="6" name="Picture 5" descr="Screen Shot 2018-09-27 at 7.06.4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142" y="5198383"/>
            <a:ext cx="1524000" cy="1176694"/>
          </a:xfrm>
          <a:prstGeom prst="rect">
            <a:avLst/>
          </a:prstGeom>
        </p:spPr>
      </p:pic>
      <p:pic>
        <p:nvPicPr>
          <p:cNvPr id="7" name="Picture 6" descr="Screen Shot 2018-09-27 at 7.07.1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8215" y="5125715"/>
            <a:ext cx="1537252" cy="1219200"/>
          </a:xfrm>
          <a:prstGeom prst="rect">
            <a:avLst/>
          </a:prstGeom>
        </p:spPr>
      </p:pic>
      <p:pic>
        <p:nvPicPr>
          <p:cNvPr id="14" name="Picture 13">
            <a:extLst>
              <a:ext uri="{FF2B5EF4-FFF2-40B4-BE49-F238E27FC236}">
                <a16:creationId xmlns:a16="http://schemas.microsoft.com/office/drawing/2014/main" xmlns="" id="{517BF581-F488-8441-BA26-53BE93F7F748}"/>
              </a:ext>
            </a:extLst>
          </p:cNvPr>
          <p:cNvPicPr>
            <a:picLocks noChangeAspect="1"/>
          </p:cNvPicPr>
          <p:nvPr/>
        </p:nvPicPr>
        <p:blipFill>
          <a:blip r:embed="rId7"/>
          <a:stretch>
            <a:fillRect/>
          </a:stretch>
        </p:blipFill>
        <p:spPr>
          <a:xfrm>
            <a:off x="3223026" y="1695690"/>
            <a:ext cx="2298441" cy="1532294"/>
          </a:xfrm>
          <a:prstGeom prst="rect">
            <a:avLst/>
          </a:prstGeom>
        </p:spPr>
      </p:pic>
      <p:pic>
        <p:nvPicPr>
          <p:cNvPr id="16" name="Picture 15">
            <a:extLst>
              <a:ext uri="{FF2B5EF4-FFF2-40B4-BE49-F238E27FC236}">
                <a16:creationId xmlns:a16="http://schemas.microsoft.com/office/drawing/2014/main" xmlns="" id="{0EC6DA76-0374-5747-8BB8-1119B14E514E}"/>
              </a:ext>
            </a:extLst>
          </p:cNvPr>
          <p:cNvPicPr>
            <a:picLocks noChangeAspect="1"/>
          </p:cNvPicPr>
          <p:nvPr/>
        </p:nvPicPr>
        <p:blipFill>
          <a:blip r:embed="rId8"/>
          <a:stretch>
            <a:fillRect/>
          </a:stretch>
        </p:blipFill>
        <p:spPr>
          <a:xfrm>
            <a:off x="6705600" y="5125715"/>
            <a:ext cx="1458497" cy="1121921"/>
          </a:xfrm>
          <a:prstGeom prst="rect">
            <a:avLst/>
          </a:prstGeom>
        </p:spPr>
      </p:pic>
      <p:pic>
        <p:nvPicPr>
          <p:cNvPr id="17" name="Picture 16">
            <a:extLst>
              <a:ext uri="{FF2B5EF4-FFF2-40B4-BE49-F238E27FC236}">
                <a16:creationId xmlns:a16="http://schemas.microsoft.com/office/drawing/2014/main" xmlns="" id="{9295F909-555C-B540-8177-72A8CD88CEF2}"/>
              </a:ext>
            </a:extLst>
          </p:cNvPr>
          <p:cNvPicPr>
            <a:picLocks noChangeAspect="1"/>
          </p:cNvPicPr>
          <p:nvPr/>
        </p:nvPicPr>
        <p:blipFill>
          <a:blip r:embed="rId9"/>
          <a:stretch>
            <a:fillRect/>
          </a:stretch>
        </p:blipFill>
        <p:spPr>
          <a:xfrm>
            <a:off x="2096734" y="3779838"/>
            <a:ext cx="1628246" cy="1149350"/>
          </a:xfrm>
          <a:prstGeom prst="rect">
            <a:avLst/>
          </a:prstGeom>
        </p:spPr>
      </p:pic>
      <p:pic>
        <p:nvPicPr>
          <p:cNvPr id="18" name="Picture 17">
            <a:extLst>
              <a:ext uri="{FF2B5EF4-FFF2-40B4-BE49-F238E27FC236}">
                <a16:creationId xmlns:a16="http://schemas.microsoft.com/office/drawing/2014/main" xmlns="" id="{4E09E22E-D72D-4C4E-B654-B12EE36D58BE}"/>
              </a:ext>
            </a:extLst>
          </p:cNvPr>
          <p:cNvPicPr>
            <a:picLocks noChangeAspect="1"/>
          </p:cNvPicPr>
          <p:nvPr/>
        </p:nvPicPr>
        <p:blipFill>
          <a:blip r:embed="rId10"/>
          <a:stretch>
            <a:fillRect/>
          </a:stretch>
        </p:blipFill>
        <p:spPr>
          <a:xfrm>
            <a:off x="2096734" y="5170082"/>
            <a:ext cx="1619250" cy="1143000"/>
          </a:xfrm>
          <a:prstGeom prst="rect">
            <a:avLst/>
          </a:prstGeom>
        </p:spPr>
      </p:pic>
      <p:pic>
        <p:nvPicPr>
          <p:cNvPr id="19" name="Picture 18">
            <a:extLst>
              <a:ext uri="{FF2B5EF4-FFF2-40B4-BE49-F238E27FC236}">
                <a16:creationId xmlns:a16="http://schemas.microsoft.com/office/drawing/2014/main" xmlns="" id="{64D0650B-61D1-304C-9FE7-0E4F67234BB1}"/>
              </a:ext>
            </a:extLst>
          </p:cNvPr>
          <p:cNvPicPr>
            <a:picLocks noChangeAspect="1"/>
          </p:cNvPicPr>
          <p:nvPr/>
        </p:nvPicPr>
        <p:blipFill>
          <a:blip r:embed="rId11"/>
          <a:stretch>
            <a:fillRect/>
          </a:stretch>
        </p:blipFill>
        <p:spPr>
          <a:xfrm>
            <a:off x="6601728" y="3668964"/>
            <a:ext cx="1666240" cy="1219200"/>
          </a:xfrm>
          <a:prstGeom prst="rect">
            <a:avLst/>
          </a:prstGeom>
        </p:spPr>
      </p:pic>
      <p:sp>
        <p:nvSpPr>
          <p:cNvPr id="3" name="Rectangle 2"/>
          <p:cNvSpPr/>
          <p:nvPr/>
        </p:nvSpPr>
        <p:spPr bwMode="auto">
          <a:xfrm>
            <a:off x="5867400" y="1828800"/>
            <a:ext cx="1600200" cy="1295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45162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609600"/>
            <a:ext cx="8382000" cy="1143000"/>
          </a:xfrm>
        </p:spPr>
        <p:txBody>
          <a:bodyPr/>
          <a:lstStyle/>
          <a:p>
            <a:r>
              <a:rPr lang="en-US">
                <a:latin typeface="Helvetica" charset="0"/>
                <a:ea typeface="ＭＳ Ｐゴシック" charset="0"/>
                <a:cs typeface="ＭＳ Ｐゴシック" charset="0"/>
              </a:rPr>
              <a:t>Chemistry Department Tutoring</a:t>
            </a:r>
          </a:p>
        </p:txBody>
      </p:sp>
      <p:sp>
        <p:nvSpPr>
          <p:cNvPr id="39938" name="Rectangle 3"/>
          <p:cNvSpPr>
            <a:spLocks noGrp="1" noChangeArrowheads="1"/>
          </p:cNvSpPr>
          <p:nvPr>
            <p:ph type="body" idx="1"/>
          </p:nvPr>
        </p:nvSpPr>
        <p:spPr>
          <a:xfrm>
            <a:off x="609600" y="2286000"/>
            <a:ext cx="7772400" cy="4114800"/>
          </a:xfrm>
        </p:spPr>
        <p:txBody>
          <a:bodyPr/>
          <a:lstStyle/>
          <a:p>
            <a:r>
              <a:rPr lang="en-US">
                <a:latin typeface="Helvetica" charset="0"/>
                <a:ea typeface="ＭＳ Ｐゴシック" charset="0"/>
                <a:cs typeface="ＭＳ Ｐゴシック" charset="0"/>
              </a:rPr>
              <a:t>Free!!  Chemistry Dept. tutoring</a:t>
            </a:r>
          </a:p>
          <a:p>
            <a:r>
              <a:rPr lang="en-US">
                <a:latin typeface="Helvetica" charset="0"/>
                <a:ea typeface="ＭＳ Ｐゴシック" charset="0"/>
                <a:cs typeface="ＭＳ Ｐゴシック" charset="0"/>
              </a:rPr>
              <a:t>http://www.chem.uci.edu/undergrad/tutors/ </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atin typeface="Helvetica" charset="0"/>
                <a:ea typeface="ＭＳ Ｐゴシック" charset="0"/>
                <a:cs typeface="ＭＳ Ｐゴシック" charset="0"/>
              </a:rPr>
              <a:t>Visualizing 3D molecules</a:t>
            </a:r>
          </a:p>
        </p:txBody>
      </p:sp>
      <p:sp>
        <p:nvSpPr>
          <p:cNvPr id="69634" name="Content Placeholder 2"/>
          <p:cNvSpPr>
            <a:spLocks noGrp="1"/>
          </p:cNvSpPr>
          <p:nvPr>
            <p:ph idx="1"/>
          </p:nvPr>
        </p:nvSpPr>
        <p:spPr/>
        <p:txBody>
          <a:bodyPr/>
          <a:lstStyle/>
          <a:p>
            <a:r>
              <a:rPr lang="en-US">
                <a:latin typeface="Helvetica" charset="0"/>
                <a:ea typeface="ＭＳ Ｐゴシック" charset="0"/>
                <a:cs typeface="ＭＳ Ｐゴシック" charset="0"/>
              </a:rPr>
              <a:t>Start with correct Lewis structure</a:t>
            </a:r>
          </a:p>
          <a:p>
            <a:r>
              <a:rPr lang="en-US">
                <a:latin typeface="Helvetica" charset="0"/>
                <a:ea typeface="ＭＳ Ｐゴシック" charset="0"/>
                <a:cs typeface="ＭＳ Ｐゴシック" charset="0"/>
              </a:rPr>
              <a:t>Add bond lengths and atomic orbitals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0299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atin typeface="Helvetica" charset="0"/>
                <a:ea typeface="ＭＳ Ｐゴシック" charset="0"/>
                <a:cs typeface="ＭＳ Ｐゴシック" charset="0"/>
              </a:rPr>
              <a:t>Bond Lengths</a:t>
            </a:r>
          </a:p>
        </p:txBody>
      </p:sp>
      <p:sp>
        <p:nvSpPr>
          <p:cNvPr id="70658" name="Content Placeholder 2"/>
          <p:cNvSpPr>
            <a:spLocks noGrp="1"/>
          </p:cNvSpPr>
          <p:nvPr>
            <p:ph idx="1"/>
          </p:nvPr>
        </p:nvSpPr>
        <p:spPr/>
        <p:txBody>
          <a:bodyPr/>
          <a:lstStyle/>
          <a:p>
            <a:r>
              <a:rPr lang="en-US">
                <a:latin typeface="Helvetica" charset="0"/>
                <a:ea typeface="ＭＳ Ｐゴシック" charset="0"/>
                <a:cs typeface="ＭＳ Ｐゴシック" charset="0"/>
              </a:rPr>
              <a:t>Correlate with bond strength</a:t>
            </a:r>
          </a:p>
          <a:p>
            <a:endParaRPr lang="en-US">
              <a:latin typeface="Helvetica" charset="0"/>
              <a:ea typeface="ＭＳ Ｐゴシック" charset="0"/>
              <a:cs typeface="ＭＳ Ｐゴシック"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71682"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atin typeface="Helvetica" charset="0"/>
                <a:ea typeface="ＭＳ Ｐゴシック" charset="0"/>
                <a:cs typeface="ＭＳ Ｐゴシック" charset="0"/>
              </a:rPr>
              <a:t>Bond Angles</a:t>
            </a:r>
          </a:p>
        </p:txBody>
      </p:sp>
      <p:sp>
        <p:nvSpPr>
          <p:cNvPr id="72706" name="Content Placeholder 2"/>
          <p:cNvSpPr>
            <a:spLocks noGrp="1"/>
          </p:cNvSpPr>
          <p:nvPr>
            <p:ph idx="1"/>
          </p:nvPr>
        </p:nvSpPr>
        <p:spPr/>
        <p:txBody>
          <a:bodyPr/>
          <a:lstStyle/>
          <a:p>
            <a:r>
              <a:rPr lang="en-US">
                <a:latin typeface="Helvetica" charset="0"/>
                <a:ea typeface="ＭＳ Ｐゴシック" charset="0"/>
                <a:cs typeface="ＭＳ Ｐゴシック" charset="0"/>
              </a:rPr>
              <a:t>Arrange atoms to maximize distance from each other and lone pairs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73730"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Helvetica" charset="0"/>
                <a:ea typeface="ＭＳ Ｐゴシック" charset="0"/>
                <a:cs typeface="ＭＳ Ｐゴシック" charset="0"/>
              </a:rPr>
              <a:t>Drawing Organic Structures</a:t>
            </a:r>
          </a:p>
        </p:txBody>
      </p:sp>
      <p:sp>
        <p:nvSpPr>
          <p:cNvPr id="74754" name="Content Placeholder 2"/>
          <p:cNvSpPr>
            <a:spLocks noGrp="1"/>
          </p:cNvSpPr>
          <p:nvPr>
            <p:ph idx="1"/>
          </p:nvPr>
        </p:nvSpPr>
        <p:spPr/>
        <p:txBody>
          <a:bodyPr/>
          <a:lstStyle/>
          <a:p>
            <a:r>
              <a:rPr lang="en-US">
                <a:latin typeface="Helvetica" charset="0"/>
                <a:ea typeface="ＭＳ Ｐゴシック" charset="0"/>
                <a:cs typeface="ＭＳ Ｐゴシック" charset="0"/>
              </a:rPr>
              <a:t>Condensed structures used extensively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75778"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a:t>Which is a correct Lewis structure for CH</a:t>
            </a:r>
            <a:r>
              <a:rPr lang="en-US" baseline="-25000" dirty="0"/>
              <a:t>3</a:t>
            </a:r>
            <a:r>
              <a:rPr lang="en-US" dirty="0"/>
              <a:t>COCH</a:t>
            </a:r>
            <a:r>
              <a:rPr lang="en-US" baseline="-25000" dirty="0"/>
              <a:t>3</a:t>
            </a:r>
            <a:endParaRPr lang="en-US" dirty="0"/>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pic>
        <p:nvPicPr>
          <p:cNvPr id="3" name="Picture 2">
            <a:extLst>
              <a:ext uri="{FF2B5EF4-FFF2-40B4-BE49-F238E27FC236}">
                <a16:creationId xmlns:a16="http://schemas.microsoft.com/office/drawing/2014/main" xmlns="" id="{B069E71F-0E76-884C-A028-E0C1ABCD155C}"/>
              </a:ext>
            </a:extLst>
          </p:cNvPr>
          <p:cNvPicPr>
            <a:picLocks noChangeAspect="1"/>
          </p:cNvPicPr>
          <p:nvPr/>
        </p:nvPicPr>
        <p:blipFill>
          <a:blip r:embed="rId6"/>
          <a:stretch>
            <a:fillRect/>
          </a:stretch>
        </p:blipFill>
        <p:spPr>
          <a:xfrm>
            <a:off x="6220698" y="4197737"/>
            <a:ext cx="2247027" cy="1627157"/>
          </a:xfrm>
          <a:prstGeom prst="rect">
            <a:avLst/>
          </a:prstGeom>
        </p:spPr>
      </p:pic>
      <p:pic>
        <p:nvPicPr>
          <p:cNvPr id="8" name="Picture 7">
            <a:extLst>
              <a:ext uri="{FF2B5EF4-FFF2-40B4-BE49-F238E27FC236}">
                <a16:creationId xmlns:a16="http://schemas.microsoft.com/office/drawing/2014/main" xmlns="" id="{B7F956A2-F195-4143-A4E1-A4E3B5D971F3}"/>
              </a:ext>
            </a:extLst>
          </p:cNvPr>
          <p:cNvPicPr>
            <a:picLocks noChangeAspect="1"/>
          </p:cNvPicPr>
          <p:nvPr/>
        </p:nvPicPr>
        <p:blipFill>
          <a:blip r:embed="rId7"/>
          <a:stretch>
            <a:fillRect/>
          </a:stretch>
        </p:blipFill>
        <p:spPr>
          <a:xfrm>
            <a:off x="1954927" y="1972505"/>
            <a:ext cx="2177336" cy="1388990"/>
          </a:xfrm>
          <a:prstGeom prst="rect">
            <a:avLst/>
          </a:prstGeom>
        </p:spPr>
      </p:pic>
      <p:pic>
        <p:nvPicPr>
          <p:cNvPr id="11" name="Picture 10">
            <a:extLst>
              <a:ext uri="{FF2B5EF4-FFF2-40B4-BE49-F238E27FC236}">
                <a16:creationId xmlns:a16="http://schemas.microsoft.com/office/drawing/2014/main" xmlns="" id="{68A9EE82-2DF6-C64E-B367-8E57DB3DCCCD}"/>
              </a:ext>
            </a:extLst>
          </p:cNvPr>
          <p:cNvPicPr>
            <a:picLocks noChangeAspect="1"/>
          </p:cNvPicPr>
          <p:nvPr/>
        </p:nvPicPr>
        <p:blipFill>
          <a:blip r:embed="rId8"/>
          <a:stretch>
            <a:fillRect/>
          </a:stretch>
        </p:blipFill>
        <p:spPr>
          <a:xfrm>
            <a:off x="6109252" y="2092325"/>
            <a:ext cx="2546350" cy="1527810"/>
          </a:xfrm>
          <a:prstGeom prst="rect">
            <a:avLst/>
          </a:prstGeom>
        </p:spPr>
      </p:pic>
      <p:pic>
        <p:nvPicPr>
          <p:cNvPr id="15" name="Picture 14">
            <a:extLst>
              <a:ext uri="{FF2B5EF4-FFF2-40B4-BE49-F238E27FC236}">
                <a16:creationId xmlns:a16="http://schemas.microsoft.com/office/drawing/2014/main" xmlns="" id="{8F68CA2A-CF1F-EB4F-AE48-BED3FA4F2684}"/>
              </a:ext>
            </a:extLst>
          </p:cNvPr>
          <p:cNvPicPr>
            <a:picLocks noChangeAspect="1"/>
          </p:cNvPicPr>
          <p:nvPr/>
        </p:nvPicPr>
        <p:blipFill>
          <a:blip r:embed="rId9"/>
          <a:stretch>
            <a:fillRect/>
          </a:stretch>
        </p:blipFill>
        <p:spPr>
          <a:xfrm>
            <a:off x="1828800" y="4529731"/>
            <a:ext cx="2482850" cy="1371126"/>
          </a:xfrm>
          <a:prstGeom prst="rect">
            <a:avLst/>
          </a:prstGeom>
        </p:spPr>
      </p:pic>
    </p:spTree>
    <p:extLst>
      <p:ext uri="{BB962C8B-B14F-4D97-AF65-F5344CB8AC3E}">
        <p14:creationId xmlns:p14="http://schemas.microsoft.com/office/powerpoint/2010/main" val="35114682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atin typeface="Helvetica" charset="0"/>
                <a:ea typeface="ＭＳ Ｐゴシック" charset="0"/>
                <a:cs typeface="ＭＳ Ｐゴシック" charset="0"/>
              </a:rPr>
              <a:t>Line or skeletal structures</a:t>
            </a:r>
          </a:p>
        </p:txBody>
      </p:sp>
      <p:sp>
        <p:nvSpPr>
          <p:cNvPr id="76802" name="Content Placeholder 2"/>
          <p:cNvSpPr>
            <a:spLocks noGrp="1"/>
          </p:cNvSpPr>
          <p:nvPr>
            <p:ph idx="1"/>
          </p:nvPr>
        </p:nvSpPr>
        <p:spPr/>
        <p:txBody>
          <a:bodyPr/>
          <a:lstStyle/>
          <a:p>
            <a:r>
              <a:rPr lang="en-US">
                <a:latin typeface="Helvetica" charset="0"/>
                <a:ea typeface="ＭＳ Ｐゴシック" charset="0"/>
                <a:cs typeface="ＭＳ Ｐゴシック" charset="0"/>
              </a:rPr>
              <a:t>Must master this quickly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a:latin typeface="Helvetica" charset="0"/>
                <a:ea typeface="ＭＳ Ｐゴシック" charset="0"/>
                <a:cs typeface="ＭＳ Ｐゴシック" charset="0"/>
              </a:rPr>
              <a:t>Before sending </a:t>
            </a:r>
            <a:r>
              <a:rPr lang="en-US" dirty="0" smtClean="0">
                <a:latin typeface="Helvetica" charset="0"/>
                <a:ea typeface="ＭＳ Ｐゴシック" charset="0"/>
                <a:cs typeface="ＭＳ Ｐゴシック" charset="0"/>
              </a:rPr>
              <a:t>me an </a:t>
            </a:r>
            <a:r>
              <a:rPr lang="en-US" dirty="0">
                <a:latin typeface="Helvetica" charset="0"/>
                <a:ea typeface="ＭＳ Ｐゴシック" charset="0"/>
                <a:cs typeface="ＭＳ Ｐゴシック" charset="0"/>
              </a:rPr>
              <a:t>email...</a:t>
            </a:r>
          </a:p>
        </p:txBody>
      </p:sp>
      <p:sp>
        <p:nvSpPr>
          <p:cNvPr id="32770" name="Content Placeholder 2"/>
          <p:cNvSpPr>
            <a:spLocks noGrp="1"/>
          </p:cNvSpPr>
          <p:nvPr>
            <p:ph idx="1"/>
          </p:nvPr>
        </p:nvSpPr>
        <p:spPr>
          <a:xfrm>
            <a:off x="152400" y="1981200"/>
            <a:ext cx="9067800" cy="4114800"/>
          </a:xfrm>
        </p:spPr>
        <p:txBody>
          <a:bodyPr/>
          <a:lstStyle/>
          <a:p>
            <a:r>
              <a:rPr lang="en-US">
                <a:latin typeface="Helvetica" charset="0"/>
                <a:ea typeface="ＭＳ Ｐゴシック" charset="0"/>
                <a:cs typeface="ＭＳ Ｐゴシック" charset="0"/>
              </a:rPr>
              <a:t>You’ll likely get a faster answer on Piazza </a:t>
            </a:r>
            <a:r>
              <a:rPr lang="en-US">
                <a:solidFill>
                  <a:srgbClr val="0000FF"/>
                </a:solidFill>
                <a:latin typeface="Helvetica" charset="0"/>
                <a:ea typeface="ＭＳ Ｐゴシック" charset="0"/>
                <a:cs typeface="ＭＳ Ｐゴシック" charset="0"/>
              </a:rPr>
              <a:t>https://piazza.com/uci/fall2018/chem51a/home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77826"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What’s the best structure </a:t>
            </a:r>
            <a:br>
              <a:rPr lang="en-US" dirty="0" smtClean="0"/>
            </a:br>
            <a:r>
              <a:rPr lang="en-US" dirty="0" smtClean="0"/>
              <a:t>of C</a:t>
            </a:r>
            <a:r>
              <a:rPr lang="en-US" baseline="-25000" dirty="0" smtClean="0"/>
              <a:t>6</a:t>
            </a:r>
            <a:r>
              <a:rPr lang="en-US" dirty="0" smtClean="0"/>
              <a:t>H</a:t>
            </a:r>
            <a:r>
              <a:rPr lang="en-US" baseline="-25000" dirty="0" smtClean="0"/>
              <a:t>6</a:t>
            </a:r>
            <a:r>
              <a:rPr lang="en-US" dirty="0" smtClean="0"/>
              <a:t>?</a:t>
            </a:r>
            <a:endParaRPr lang="en-US" dirty="0"/>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pic>
        <p:nvPicPr>
          <p:cNvPr id="9" name="Picture 8"/>
          <p:cNvPicPr>
            <a:picLocks noChangeAspect="1"/>
          </p:cNvPicPr>
          <p:nvPr/>
        </p:nvPicPr>
        <p:blipFill>
          <a:blip r:embed="rId6"/>
          <a:stretch>
            <a:fillRect/>
          </a:stretch>
        </p:blipFill>
        <p:spPr>
          <a:xfrm>
            <a:off x="2057400" y="1424940"/>
            <a:ext cx="2133600" cy="2453640"/>
          </a:xfrm>
          <a:prstGeom prst="rect">
            <a:avLst/>
          </a:prstGeom>
        </p:spPr>
      </p:pic>
      <p:pic>
        <p:nvPicPr>
          <p:cNvPr id="10" name="Picture 9"/>
          <p:cNvPicPr>
            <a:picLocks noChangeAspect="1"/>
          </p:cNvPicPr>
          <p:nvPr/>
        </p:nvPicPr>
        <p:blipFill>
          <a:blip r:embed="rId7"/>
          <a:stretch>
            <a:fillRect/>
          </a:stretch>
        </p:blipFill>
        <p:spPr>
          <a:xfrm>
            <a:off x="6477000" y="1676400"/>
            <a:ext cx="1600200" cy="1813560"/>
          </a:xfrm>
          <a:prstGeom prst="rect">
            <a:avLst/>
          </a:prstGeom>
        </p:spPr>
      </p:pic>
      <p:pic>
        <p:nvPicPr>
          <p:cNvPr id="12" name="Picture 11"/>
          <p:cNvPicPr>
            <a:picLocks noChangeAspect="1"/>
          </p:cNvPicPr>
          <p:nvPr/>
        </p:nvPicPr>
        <p:blipFill>
          <a:blip r:embed="rId8"/>
          <a:stretch>
            <a:fillRect/>
          </a:stretch>
        </p:blipFill>
        <p:spPr>
          <a:xfrm>
            <a:off x="2286000" y="4191000"/>
            <a:ext cx="1600200" cy="1755059"/>
          </a:xfrm>
          <a:prstGeom prst="rect">
            <a:avLst/>
          </a:prstGeom>
        </p:spPr>
      </p:pic>
      <p:pic>
        <p:nvPicPr>
          <p:cNvPr id="14" name="Picture 13">
            <a:extLst>
              <a:ext uri="{FF2B5EF4-FFF2-40B4-BE49-F238E27FC236}">
                <a16:creationId xmlns:a16="http://schemas.microsoft.com/office/drawing/2014/main" xmlns="" id="{3200BFE5-1D7B-F146-AAE2-D010D9E81B61}"/>
              </a:ext>
            </a:extLst>
          </p:cNvPr>
          <p:cNvPicPr>
            <a:picLocks noChangeAspect="1"/>
          </p:cNvPicPr>
          <p:nvPr/>
        </p:nvPicPr>
        <p:blipFill>
          <a:blip r:embed="rId9"/>
          <a:stretch>
            <a:fillRect/>
          </a:stretch>
        </p:blipFill>
        <p:spPr>
          <a:xfrm>
            <a:off x="6324600" y="3962400"/>
            <a:ext cx="1998576" cy="2358320"/>
          </a:xfrm>
          <a:prstGeom prst="rect">
            <a:avLst/>
          </a:prstGeom>
        </p:spPr>
      </p:pic>
    </p:spTree>
    <p:extLst>
      <p:ext uri="{BB962C8B-B14F-4D97-AF65-F5344CB8AC3E}">
        <p14:creationId xmlns:p14="http://schemas.microsoft.com/office/powerpoint/2010/main" val="2192539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latin typeface="Helvetica" charset="0"/>
                <a:ea typeface="ＭＳ Ｐゴシック" charset="0"/>
                <a:cs typeface="ＭＳ Ｐゴシック" charset="0"/>
              </a:rPr>
              <a:t>Charges on C</a:t>
            </a:r>
          </a:p>
        </p:txBody>
      </p:sp>
      <p:sp>
        <p:nvSpPr>
          <p:cNvPr id="78850" name="Content Placeholder 2"/>
          <p:cNvSpPr>
            <a:spLocks noGrp="1"/>
          </p:cNvSpPr>
          <p:nvPr>
            <p:ph idx="1"/>
          </p:nvPr>
        </p:nvSpPr>
        <p:spPr>
          <a:xfrm>
            <a:off x="685800" y="1981200"/>
            <a:ext cx="8305800" cy="4114800"/>
          </a:xfrm>
        </p:spPr>
        <p:txBody>
          <a:bodyPr/>
          <a:lstStyle/>
          <a:p>
            <a:r>
              <a:rPr lang="en-US">
                <a:latin typeface="Helvetica" charset="0"/>
                <a:ea typeface="ＭＳ Ｐゴシック" charset="0"/>
                <a:cs typeface="ＭＳ Ｐゴシック" charset="0"/>
              </a:rPr>
              <a:t>Carbon reluctantly accepts charge (+ &amp;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79874"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0600" cy="1143000"/>
          </a:xfrm>
        </p:spPr>
        <p:txBody>
          <a:bodyPr/>
          <a:lstStyle/>
          <a:p>
            <a:r>
              <a:rPr lang="en-US" dirty="0" smtClean="0"/>
              <a:t>What’s the smallest bond angle?</a:t>
            </a:r>
            <a:endParaRPr lang="en-US" dirty="0"/>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pic>
        <p:nvPicPr>
          <p:cNvPr id="8" name="Picture 7"/>
          <p:cNvPicPr>
            <a:picLocks noChangeAspect="1"/>
          </p:cNvPicPr>
          <p:nvPr/>
        </p:nvPicPr>
        <p:blipFill>
          <a:blip r:embed="rId6"/>
          <a:stretch>
            <a:fillRect/>
          </a:stretch>
        </p:blipFill>
        <p:spPr>
          <a:xfrm>
            <a:off x="2133600" y="4495800"/>
            <a:ext cx="1562100" cy="1409700"/>
          </a:xfrm>
          <a:prstGeom prst="rect">
            <a:avLst/>
          </a:prstGeom>
        </p:spPr>
      </p:pic>
      <p:pic>
        <p:nvPicPr>
          <p:cNvPr id="11" name="Picture 10"/>
          <p:cNvPicPr>
            <a:picLocks noChangeAspect="1"/>
          </p:cNvPicPr>
          <p:nvPr/>
        </p:nvPicPr>
        <p:blipFill>
          <a:blip r:embed="rId7"/>
          <a:stretch>
            <a:fillRect/>
          </a:stretch>
        </p:blipFill>
        <p:spPr>
          <a:xfrm>
            <a:off x="6477000" y="1752600"/>
            <a:ext cx="1562100" cy="1943100"/>
          </a:xfrm>
          <a:prstGeom prst="rect">
            <a:avLst/>
          </a:prstGeom>
        </p:spPr>
      </p:pic>
      <p:pic>
        <p:nvPicPr>
          <p:cNvPr id="13" name="Picture 12"/>
          <p:cNvPicPr>
            <a:picLocks noChangeAspect="1"/>
          </p:cNvPicPr>
          <p:nvPr/>
        </p:nvPicPr>
        <p:blipFill>
          <a:blip r:embed="rId8"/>
          <a:stretch>
            <a:fillRect/>
          </a:stretch>
        </p:blipFill>
        <p:spPr>
          <a:xfrm>
            <a:off x="6477000" y="4038600"/>
            <a:ext cx="1562100" cy="1981200"/>
          </a:xfrm>
          <a:prstGeom prst="rect">
            <a:avLst/>
          </a:prstGeom>
        </p:spPr>
      </p:pic>
      <p:pic>
        <p:nvPicPr>
          <p:cNvPr id="15" name="Picture 14"/>
          <p:cNvPicPr>
            <a:picLocks noChangeAspect="1"/>
          </p:cNvPicPr>
          <p:nvPr/>
        </p:nvPicPr>
        <p:blipFill>
          <a:blip r:embed="rId9"/>
          <a:stretch>
            <a:fillRect/>
          </a:stretch>
        </p:blipFill>
        <p:spPr>
          <a:xfrm>
            <a:off x="2057400" y="2057400"/>
            <a:ext cx="1943100" cy="1524000"/>
          </a:xfrm>
          <a:prstGeom prst="rect">
            <a:avLst/>
          </a:prstGeom>
        </p:spPr>
      </p:pic>
    </p:spTree>
    <p:extLst>
      <p:ext uri="{BB962C8B-B14F-4D97-AF65-F5344CB8AC3E}">
        <p14:creationId xmlns:p14="http://schemas.microsoft.com/office/powerpoint/2010/main" val="39566587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dirty="0">
                <a:latin typeface="Helvetica" charset="0"/>
                <a:ea typeface="ＭＳ Ｐゴシック" charset="0"/>
                <a:cs typeface="ＭＳ Ｐゴシック" charset="0"/>
              </a:rPr>
              <a:t>Combine atomic orbitals to form molecular orbitals</a:t>
            </a:r>
          </a:p>
        </p:txBody>
      </p:sp>
      <p:sp>
        <p:nvSpPr>
          <p:cNvPr id="80898" name="Content Placeholder 2"/>
          <p:cNvSpPr>
            <a:spLocks noGrp="1"/>
          </p:cNvSpPr>
          <p:nvPr>
            <p:ph idx="1"/>
          </p:nvPr>
        </p:nvSpPr>
        <p:spPr/>
        <p:txBody>
          <a:bodyPr/>
          <a:lstStyle/>
          <a:p>
            <a:r>
              <a:rPr lang="en-US">
                <a:latin typeface="Helvetica" charset="0"/>
                <a:ea typeface="ＭＳ Ｐゴシック" charset="0"/>
                <a:cs typeface="ＭＳ Ｐゴシック" charset="0"/>
              </a:rPr>
              <a:t>Hydrogen structure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81922"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atin typeface="Helvetica" charset="0"/>
                <a:ea typeface="ＭＳ Ｐゴシック" charset="0"/>
                <a:cs typeface="ＭＳ Ｐゴシック" charset="0"/>
              </a:rPr>
              <a:t>Methane structure</a:t>
            </a:r>
          </a:p>
        </p:txBody>
      </p:sp>
      <p:sp>
        <p:nvSpPr>
          <p:cNvPr id="82946" name="Content Placeholder 2"/>
          <p:cNvSpPr>
            <a:spLocks noGrp="1"/>
          </p:cNvSpPr>
          <p:nvPr>
            <p:ph idx="1"/>
          </p:nvPr>
        </p:nvSpPr>
        <p:spPr/>
        <p:txBody>
          <a:bodyPr/>
          <a:lstStyle/>
          <a:p>
            <a:r>
              <a:rPr lang="en-US">
                <a:latin typeface="Helvetica" charset="0"/>
                <a:ea typeface="ＭＳ Ｐゴシック" charset="0"/>
                <a:cs typeface="ＭＳ Ｐゴシック" charset="0"/>
              </a:rPr>
              <a:t>Hybrid s &amp; p orbitals give us sp</a:t>
            </a:r>
            <a:r>
              <a:rPr lang="en-US" baseline="30000">
                <a:latin typeface="Helvetica" charset="0"/>
                <a:ea typeface="ＭＳ Ｐゴシック" charset="0"/>
                <a:cs typeface="ＭＳ Ｐゴシック" charset="0"/>
              </a:rPr>
              <a:t>3</a:t>
            </a:r>
            <a:r>
              <a:rPr lang="en-US">
                <a:latin typeface="Helvetica" charset="0"/>
                <a:ea typeface="ＭＳ Ｐゴシック" charset="0"/>
                <a:cs typeface="ＭＳ Ｐゴシック" charset="0"/>
              </a:rPr>
              <a:t> orbitals around C</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83970"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atin typeface="Helvetica" charset="0"/>
                <a:ea typeface="ＭＳ Ｐゴシック" charset="0"/>
                <a:cs typeface="ＭＳ Ｐゴシック" charset="0"/>
              </a:rPr>
              <a:t>More hybrid orbitals</a:t>
            </a:r>
          </a:p>
        </p:txBody>
      </p:sp>
      <p:sp>
        <p:nvSpPr>
          <p:cNvPr id="84994" name="Content Placeholder 2"/>
          <p:cNvSpPr>
            <a:spLocks noGrp="1"/>
          </p:cNvSpPr>
          <p:nvPr>
            <p:ph idx="1"/>
          </p:nvPr>
        </p:nvSpPr>
        <p:spPr/>
        <p:txBody>
          <a:bodyPr/>
          <a:lstStyle/>
          <a:p>
            <a:r>
              <a:rPr lang="en-US">
                <a:latin typeface="Helvetica" charset="0"/>
                <a:ea typeface="ＭＳ Ｐゴシック" charset="0"/>
                <a:cs typeface="ＭＳ Ｐゴシック" charset="0"/>
              </a:rPr>
              <a:t>Pay attention to s-character</a:t>
            </a:r>
          </a:p>
          <a:p>
            <a:pPr lvl="1"/>
            <a:r>
              <a:rPr lang="en-US">
                <a:latin typeface="Helvetica" charset="0"/>
                <a:ea typeface="ＭＳ Ｐゴシック" charset="0"/>
              </a:rPr>
              <a:t>Determines many important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Helvetica" charset="0"/>
                <a:ea typeface="ＭＳ Ｐゴシック" charset="0"/>
                <a:cs typeface="ＭＳ Ｐゴシック" charset="0"/>
              </a:rPr>
              <a:t>Course website</a:t>
            </a:r>
          </a:p>
        </p:txBody>
      </p:sp>
      <p:sp>
        <p:nvSpPr>
          <p:cNvPr id="33794" name="Content Placeholder 2"/>
          <p:cNvSpPr>
            <a:spLocks noGrp="1"/>
          </p:cNvSpPr>
          <p:nvPr>
            <p:ph idx="1"/>
          </p:nvPr>
        </p:nvSpPr>
        <p:spPr>
          <a:xfrm>
            <a:off x="685800" y="1981200"/>
            <a:ext cx="7772400" cy="1066800"/>
          </a:xfrm>
        </p:spPr>
        <p:txBody>
          <a:bodyPr/>
          <a:lstStyle/>
          <a:p>
            <a:r>
              <a:rPr lang="en-US">
                <a:latin typeface="Helvetica" charset="0"/>
                <a:ea typeface="ＭＳ Ｐゴシック" charset="0"/>
                <a:cs typeface="ＭＳ Ｐゴシック" charset="0"/>
              </a:rPr>
              <a:t>On Canvas</a:t>
            </a:r>
          </a:p>
        </p:txBody>
      </p:sp>
      <p:sp>
        <p:nvSpPr>
          <p:cNvPr id="4" name="Title 1"/>
          <p:cNvSpPr txBox="1">
            <a:spLocks/>
          </p:cNvSpPr>
          <p:nvPr/>
        </p:nvSpPr>
        <p:spPr bwMode="auto">
          <a:xfrm>
            <a:off x="685800" y="2895600"/>
            <a:ext cx="7772400" cy="1143000"/>
          </a:xfrm>
          <a:prstGeom prst="rect">
            <a:avLst/>
          </a:prstGeom>
          <a:noFill/>
          <a:ln w="9525">
            <a:noFill/>
            <a:miter lim="800000"/>
            <a:headEnd/>
            <a:tailEnd/>
          </a:ln>
        </p:spPr>
        <p:txBody>
          <a:bodyPr anchor="ctr"/>
          <a:lstStyle/>
          <a:p>
            <a:pPr algn="ctr">
              <a:defRPr/>
            </a:pPr>
            <a:r>
              <a:rPr lang="en-US" sz="4400" kern="0" dirty="0">
                <a:solidFill>
                  <a:schemeClr val="tx2"/>
                </a:solidFill>
                <a:latin typeface="+mj-lt"/>
                <a:ea typeface="ＭＳ Ｐゴシック" charset="-128"/>
                <a:cs typeface="ＭＳ Ｐゴシック" charset="-128"/>
              </a:rPr>
              <a:t>Textbook</a:t>
            </a:r>
          </a:p>
        </p:txBody>
      </p:sp>
      <p:sp>
        <p:nvSpPr>
          <p:cNvPr id="5" name="Content Placeholder 2"/>
          <p:cNvSpPr txBox="1">
            <a:spLocks/>
          </p:cNvSpPr>
          <p:nvPr/>
        </p:nvSpPr>
        <p:spPr bwMode="auto">
          <a:xfrm>
            <a:off x="762000" y="4038600"/>
            <a:ext cx="7772400" cy="1066800"/>
          </a:xfrm>
          <a:prstGeom prst="rect">
            <a:avLst/>
          </a:prstGeom>
          <a:noFill/>
          <a:ln w="9525">
            <a:noFill/>
            <a:miter lim="800000"/>
            <a:headEnd/>
            <a:tailEnd/>
          </a:ln>
        </p:spPr>
        <p:txBody>
          <a:bodyPr/>
          <a:lstStyle/>
          <a:p>
            <a:pPr marL="342900" indent="-342900">
              <a:spcBef>
                <a:spcPct val="20000"/>
              </a:spcBef>
              <a:buFontTx/>
              <a:buChar char="•"/>
              <a:defRPr/>
            </a:pPr>
            <a:endParaRPr lang="en-US" sz="3200" u="sng" kern="0" dirty="0">
              <a:latin typeface="+mn-lt"/>
              <a:ea typeface="ＭＳ Ｐゴシック" charset="-128"/>
              <a:cs typeface="ＭＳ Ｐゴシック" charset="-128"/>
            </a:endParaRPr>
          </a:p>
          <a:p>
            <a:pPr marL="342900" indent="-342900">
              <a:spcBef>
                <a:spcPct val="20000"/>
              </a:spcBef>
              <a:buFontTx/>
              <a:buChar char="•"/>
              <a:defRPr/>
            </a:pPr>
            <a:r>
              <a:rPr lang="en-US" sz="3200" u="sng" kern="0" dirty="0">
                <a:latin typeface="+mn-lt"/>
                <a:ea typeface="ＭＳ Ｐゴシック" charset="-128"/>
                <a:cs typeface="ＭＳ Ｐゴシック" charset="-128"/>
              </a:rPr>
              <a:t>Organic</a:t>
            </a:r>
            <a:r>
              <a:rPr lang="en-US" sz="3200" kern="0" dirty="0">
                <a:latin typeface="+mn-lt"/>
                <a:ea typeface="ＭＳ Ｐゴシック" charset="-128"/>
                <a:cs typeface="ＭＳ Ｐゴシック" charset="-128"/>
              </a:rPr>
              <a:t> </a:t>
            </a:r>
            <a:r>
              <a:rPr lang="en-US" sz="3200" u="sng" kern="0" dirty="0">
                <a:latin typeface="+mn-lt"/>
                <a:ea typeface="ＭＳ Ｐゴシック" charset="-128"/>
                <a:cs typeface="ＭＳ Ｐゴシック" charset="-128"/>
              </a:rPr>
              <a:t>Chemistry</a:t>
            </a:r>
            <a:r>
              <a:rPr lang="en-US" sz="3200" kern="0" dirty="0">
                <a:latin typeface="+mn-lt"/>
                <a:ea typeface="ＭＳ Ｐゴシック" charset="-128"/>
                <a:cs typeface="ＭＳ Ｐゴシック" charset="-128"/>
              </a:rPr>
              <a:t>, Smith</a:t>
            </a:r>
          </a:p>
          <a:p>
            <a:pPr marL="800100" lvl="1" indent="-342900">
              <a:spcBef>
                <a:spcPct val="20000"/>
              </a:spcBef>
              <a:buFontTx/>
              <a:buChar char="•"/>
              <a:defRPr/>
            </a:pPr>
            <a:r>
              <a:rPr lang="en-US" sz="3200" kern="0" dirty="0">
                <a:latin typeface="+mn-lt"/>
                <a:ea typeface="ＭＳ Ｐゴシック" charset="-128"/>
                <a:cs typeface="ＭＳ Ｐゴシック" charset="-128"/>
              </a:rPr>
              <a:t>4</a:t>
            </a:r>
            <a:r>
              <a:rPr lang="en-US" sz="3200" kern="0" baseline="30000" dirty="0">
                <a:latin typeface="+mn-lt"/>
                <a:ea typeface="ＭＳ Ｐゴシック" charset="-128"/>
                <a:cs typeface="ＭＳ Ｐゴシック" charset="-128"/>
              </a:rPr>
              <a:t>th</a:t>
            </a:r>
            <a:r>
              <a:rPr lang="en-US" sz="3200" kern="0" dirty="0">
                <a:latin typeface="+mn-lt"/>
                <a:ea typeface="ＭＳ Ｐゴシック" charset="-128"/>
                <a:cs typeface="ＭＳ Ｐゴシック" charset="-128"/>
              </a:rPr>
              <a:t> or 5</a:t>
            </a:r>
            <a:r>
              <a:rPr lang="en-US" sz="3200" kern="0" baseline="30000" dirty="0">
                <a:latin typeface="+mn-lt"/>
                <a:ea typeface="ＭＳ Ｐゴシック" charset="-128"/>
                <a:cs typeface="ＭＳ Ｐゴシック" charset="-128"/>
              </a:rPr>
              <a:t>th</a:t>
            </a:r>
            <a:r>
              <a:rPr lang="en-US" sz="3200" kern="0" dirty="0">
                <a:latin typeface="+mn-lt"/>
                <a:ea typeface="ＭＳ Ｐゴシック" charset="-128"/>
                <a:cs typeface="ＭＳ Ｐゴシック" charset="-128"/>
              </a:rPr>
              <a:t> edition </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86018"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0600" cy="1143000"/>
          </a:xfrm>
        </p:spPr>
        <p:txBody>
          <a:bodyPr/>
          <a:lstStyle/>
          <a:p>
            <a:r>
              <a:rPr lang="en-US" dirty="0" smtClean="0"/>
              <a:t>Which lone pair (</a:t>
            </a:r>
            <a:r>
              <a:rPr lang="en-US" dirty="0" err="1" smtClean="0"/>
              <a:t>l.p.</a:t>
            </a:r>
            <a:r>
              <a:rPr lang="en-US" dirty="0" smtClean="0"/>
              <a:t>) has the most s-character?</a:t>
            </a:r>
            <a:endParaRPr lang="en-US" dirty="0"/>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pic>
        <p:nvPicPr>
          <p:cNvPr id="3" name="Picture 2"/>
          <p:cNvPicPr>
            <a:picLocks noChangeAspect="1"/>
          </p:cNvPicPr>
          <p:nvPr/>
        </p:nvPicPr>
        <p:blipFill>
          <a:blip r:embed="rId6"/>
          <a:stretch>
            <a:fillRect/>
          </a:stretch>
        </p:blipFill>
        <p:spPr>
          <a:xfrm>
            <a:off x="6553200" y="4495800"/>
            <a:ext cx="1562100" cy="1295400"/>
          </a:xfrm>
          <a:prstGeom prst="rect">
            <a:avLst/>
          </a:prstGeom>
        </p:spPr>
      </p:pic>
      <p:pic>
        <p:nvPicPr>
          <p:cNvPr id="9" name="Picture 8"/>
          <p:cNvPicPr>
            <a:picLocks noChangeAspect="1"/>
          </p:cNvPicPr>
          <p:nvPr/>
        </p:nvPicPr>
        <p:blipFill>
          <a:blip r:embed="rId7"/>
          <a:stretch>
            <a:fillRect/>
          </a:stretch>
        </p:blipFill>
        <p:spPr>
          <a:xfrm>
            <a:off x="2133600" y="4800600"/>
            <a:ext cx="1828800" cy="914400"/>
          </a:xfrm>
          <a:prstGeom prst="rect">
            <a:avLst/>
          </a:prstGeom>
        </p:spPr>
      </p:pic>
      <p:pic>
        <p:nvPicPr>
          <p:cNvPr id="12" name="Picture 11"/>
          <p:cNvPicPr>
            <a:picLocks noChangeAspect="1"/>
          </p:cNvPicPr>
          <p:nvPr/>
        </p:nvPicPr>
        <p:blipFill>
          <a:blip r:embed="rId8"/>
          <a:stretch>
            <a:fillRect/>
          </a:stretch>
        </p:blipFill>
        <p:spPr>
          <a:xfrm>
            <a:off x="2286000" y="1905000"/>
            <a:ext cx="1181100" cy="1638300"/>
          </a:xfrm>
          <a:prstGeom prst="rect">
            <a:avLst/>
          </a:prstGeom>
        </p:spPr>
      </p:pic>
      <p:pic>
        <p:nvPicPr>
          <p:cNvPr id="14" name="Picture 13"/>
          <p:cNvPicPr>
            <a:picLocks noChangeAspect="1"/>
          </p:cNvPicPr>
          <p:nvPr/>
        </p:nvPicPr>
        <p:blipFill>
          <a:blip r:embed="rId9"/>
          <a:stretch>
            <a:fillRect/>
          </a:stretch>
        </p:blipFill>
        <p:spPr>
          <a:xfrm>
            <a:off x="6248400" y="1828800"/>
            <a:ext cx="1943100" cy="1562100"/>
          </a:xfrm>
          <a:prstGeom prst="rect">
            <a:avLst/>
          </a:prstGeom>
        </p:spPr>
      </p:pic>
    </p:spTree>
    <p:extLst>
      <p:ext uri="{BB962C8B-B14F-4D97-AF65-F5344CB8AC3E}">
        <p14:creationId xmlns:p14="http://schemas.microsoft.com/office/powerpoint/2010/main" val="8269008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atin typeface="Helvetica" charset="0"/>
                <a:ea typeface="ＭＳ Ｐゴシック" charset="0"/>
                <a:cs typeface="ＭＳ Ｐゴシック" charset="0"/>
              </a:rPr>
              <a:t>Ethane, ethylene &amp; acetylene</a:t>
            </a:r>
          </a:p>
        </p:txBody>
      </p:sp>
      <p:sp>
        <p:nvSpPr>
          <p:cNvPr id="87042" name="Content Placeholder 2"/>
          <p:cNvSpPr>
            <a:spLocks noGrp="1"/>
          </p:cNvSpPr>
          <p:nvPr>
            <p:ph idx="1"/>
          </p:nvPr>
        </p:nvSpPr>
        <p:spPr/>
        <p:txBody>
          <a:bodyPr/>
          <a:lstStyle/>
          <a:p>
            <a:r>
              <a:rPr lang="en-US">
                <a:latin typeface="Helvetica" charset="0"/>
                <a:ea typeface="ＭＳ Ｐゴシック" charset="0"/>
                <a:cs typeface="ＭＳ Ｐゴシック" charset="0"/>
              </a:rPr>
              <a:t>Yay!  Now we’re cooking with gas…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88066"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atin typeface="Helvetica" charset="0"/>
                <a:ea typeface="ＭＳ Ｐゴシック" charset="0"/>
                <a:cs typeface="ＭＳ Ｐゴシック" charset="0"/>
              </a:rPr>
              <a:t>Bond strength and length</a:t>
            </a:r>
          </a:p>
        </p:txBody>
      </p:sp>
      <p:sp>
        <p:nvSpPr>
          <p:cNvPr id="89090" name="Content Placeholder 2"/>
          <p:cNvSpPr>
            <a:spLocks noGrp="1"/>
          </p:cNvSpPr>
          <p:nvPr>
            <p:ph idx="1"/>
          </p:nvPr>
        </p:nvSpPr>
        <p:spPr/>
        <p:txBody>
          <a:bodyPr/>
          <a:lstStyle/>
          <a:p>
            <a:r>
              <a:rPr lang="en-US">
                <a:latin typeface="Helvetica" charset="0"/>
                <a:ea typeface="ＭＳ Ｐゴシック" charset="0"/>
                <a:cs typeface="ＭＳ Ｐゴシック" charset="0"/>
              </a:rPr>
              <a:t>Inversely correlated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90114"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atin typeface="Helvetica" charset="0"/>
                <a:ea typeface="ＭＳ Ｐゴシック" charset="0"/>
                <a:cs typeface="ＭＳ Ｐゴシック" charset="0"/>
              </a:rPr>
              <a:t>Electronegativity</a:t>
            </a:r>
          </a:p>
        </p:txBody>
      </p:sp>
      <p:sp>
        <p:nvSpPr>
          <p:cNvPr id="91138" name="Content Placeholder 2"/>
          <p:cNvSpPr>
            <a:spLocks noGrp="1"/>
          </p:cNvSpPr>
          <p:nvPr>
            <p:ph idx="1"/>
          </p:nvPr>
        </p:nvSpPr>
        <p:spPr/>
        <p:txBody>
          <a:bodyPr/>
          <a:lstStyle/>
          <a:p>
            <a:r>
              <a:rPr lang="en-US">
                <a:latin typeface="Helvetica" charset="0"/>
                <a:ea typeface="ＭＳ Ｐゴシック" charset="0"/>
                <a:cs typeface="ＭＳ Ｐゴシック" charset="0"/>
              </a:rPr>
              <a:t>Key determinant of reactivity</a:t>
            </a:r>
          </a:p>
          <a:p>
            <a:r>
              <a:rPr lang="en-US">
                <a:latin typeface="Helvetica" charset="0"/>
                <a:ea typeface="ＭＳ Ｐゴシック" charset="0"/>
                <a:cs typeface="ＭＳ Ｐゴシック" charset="0"/>
              </a:rPr>
              <a:t>Will come up repeatedly this quarter (and the next two)</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92162"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atin typeface="Helvetica" charset="0"/>
                <a:ea typeface="ＭＳ Ｐゴシック" charset="0"/>
                <a:cs typeface="ＭＳ Ｐゴシック" charset="0"/>
              </a:rPr>
              <a:t>Electronegativity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and bond polarity</a:t>
            </a:r>
          </a:p>
        </p:txBody>
      </p:sp>
      <p:sp>
        <p:nvSpPr>
          <p:cNvPr id="93186" name="Content Placeholder 2"/>
          <p:cNvSpPr>
            <a:spLocks noGrp="1"/>
          </p:cNvSpPr>
          <p:nvPr>
            <p:ph idx="1"/>
          </p:nvPr>
        </p:nvSpPr>
        <p:spPr/>
        <p:txBody>
          <a:bodyPr/>
          <a:lstStyle/>
          <a:p>
            <a:r>
              <a:rPr lang="en-US">
                <a:latin typeface="Helvetica" charset="0"/>
                <a:ea typeface="ＭＳ Ｐゴシック" charset="0"/>
                <a:cs typeface="ＭＳ Ｐゴシック" charset="0"/>
              </a:rPr>
              <a:t>Who wants the electrons?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94210"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228600" y="609600"/>
            <a:ext cx="9525000" cy="1143000"/>
          </a:xfrm>
        </p:spPr>
        <p:txBody>
          <a:bodyPr/>
          <a:lstStyle/>
          <a:p>
            <a:r>
              <a:rPr lang="en-US">
                <a:latin typeface="Helvetica" charset="0"/>
                <a:ea typeface="ＭＳ Ｐゴシック" charset="0"/>
                <a:cs typeface="ＭＳ Ｐゴシック" charset="0"/>
              </a:rPr>
              <a:t>Discussion sections begin Monday</a:t>
            </a:r>
          </a:p>
        </p:txBody>
      </p:sp>
      <p:sp>
        <p:nvSpPr>
          <p:cNvPr id="34818" name="Content Placeholder 2"/>
          <p:cNvSpPr>
            <a:spLocks noGrp="1"/>
          </p:cNvSpPr>
          <p:nvPr>
            <p:ph idx="1"/>
          </p:nvPr>
        </p:nvSpPr>
        <p:spPr/>
        <p:txBody>
          <a:bodyPr/>
          <a:lstStyle/>
          <a:p>
            <a:r>
              <a:rPr lang="en-US">
                <a:latin typeface="Helvetica" charset="0"/>
                <a:ea typeface="ＭＳ Ｐゴシック" charset="0"/>
                <a:cs typeface="ＭＳ Ｐゴシック" charset="0"/>
              </a:rPr>
              <a:t>Go to any discussion listed on the syllabus</a:t>
            </a:r>
          </a:p>
          <a:p>
            <a:r>
              <a:rPr lang="en-US">
                <a:latin typeface="Helvetica" charset="0"/>
                <a:ea typeface="ＭＳ Ｐゴシック" charset="0"/>
                <a:cs typeface="ＭＳ Ｐゴシック" charset="0"/>
              </a:rPr>
              <a:t>Come prepared to work on problems, discuss, and ask questions</a:t>
            </a:r>
          </a:p>
          <a:p>
            <a:r>
              <a:rPr lang="en-US">
                <a:latin typeface="Helvetica" charset="0"/>
                <a:ea typeface="ＭＳ Ｐゴシック" charset="0"/>
                <a:cs typeface="ＭＳ Ｐゴシック" charset="0"/>
              </a:rPr>
              <a:t>Format: short summary lecture, then problem solving</a:t>
            </a: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atin typeface="Helvetica" charset="0"/>
                <a:ea typeface="ＭＳ Ｐゴシック" charset="0"/>
                <a:cs typeface="ＭＳ Ｐゴシック" charset="0"/>
              </a:rPr>
              <a:t>Polarity of molecules</a:t>
            </a:r>
          </a:p>
        </p:txBody>
      </p:sp>
      <p:sp>
        <p:nvSpPr>
          <p:cNvPr id="95234" name="Content Placeholder 2"/>
          <p:cNvSpPr>
            <a:spLocks noGrp="1"/>
          </p:cNvSpPr>
          <p:nvPr>
            <p:ph idx="1"/>
          </p:nvPr>
        </p:nvSpPr>
        <p:spPr>
          <a:xfrm>
            <a:off x="134938" y="1676400"/>
            <a:ext cx="8991600" cy="4114800"/>
          </a:xfrm>
        </p:spPr>
        <p:txBody>
          <a:bodyPr/>
          <a:lstStyle/>
          <a:p>
            <a:r>
              <a:rPr lang="en-US" dirty="0">
                <a:latin typeface="Helvetica" charset="0"/>
                <a:ea typeface="ＭＳ Ｐゴシック" charset="0"/>
                <a:cs typeface="ＭＳ Ｐゴシック" charset="0"/>
              </a:rPr>
              <a:t>An often over-looked </a:t>
            </a:r>
            <a:r>
              <a:rPr lang="en-US" dirty="0" smtClean="0">
                <a:latin typeface="Helvetica" charset="0"/>
                <a:ea typeface="ＭＳ Ｐゴシック" charset="0"/>
                <a:cs typeface="ＭＳ Ｐゴシック" charset="0"/>
              </a:rPr>
              <a:t>concept, which appears </a:t>
            </a:r>
            <a:r>
              <a:rPr lang="en-US" dirty="0">
                <a:latin typeface="Helvetica" charset="0"/>
                <a:ea typeface="ＭＳ Ｐゴシック" charset="0"/>
                <a:cs typeface="ＭＳ Ｐゴシック" charset="0"/>
              </a:rPr>
              <a:t>in biology, biochemistry, &amp; chemical biology</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96258"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0600" cy="1143000"/>
          </a:xfrm>
        </p:spPr>
        <p:txBody>
          <a:bodyPr/>
          <a:lstStyle/>
          <a:p>
            <a:r>
              <a:rPr lang="en-US" dirty="0" smtClean="0"/>
              <a:t>Which compound has the biggest dipole?</a:t>
            </a:r>
            <a:endParaRPr lang="en-US" dirty="0"/>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pic>
        <p:nvPicPr>
          <p:cNvPr id="8" name="Picture 7"/>
          <p:cNvPicPr>
            <a:picLocks noChangeAspect="1"/>
          </p:cNvPicPr>
          <p:nvPr/>
        </p:nvPicPr>
        <p:blipFill>
          <a:blip r:embed="rId6"/>
          <a:stretch>
            <a:fillRect/>
          </a:stretch>
        </p:blipFill>
        <p:spPr>
          <a:xfrm>
            <a:off x="2209800" y="2133600"/>
            <a:ext cx="1143000" cy="1295400"/>
          </a:xfrm>
          <a:prstGeom prst="rect">
            <a:avLst/>
          </a:prstGeom>
        </p:spPr>
      </p:pic>
      <p:pic>
        <p:nvPicPr>
          <p:cNvPr id="10" name="Picture 9"/>
          <p:cNvPicPr>
            <a:picLocks noChangeAspect="1"/>
          </p:cNvPicPr>
          <p:nvPr/>
        </p:nvPicPr>
        <p:blipFill>
          <a:blip r:embed="rId7"/>
          <a:stretch>
            <a:fillRect/>
          </a:stretch>
        </p:blipFill>
        <p:spPr>
          <a:xfrm>
            <a:off x="6324600" y="4724400"/>
            <a:ext cx="1333500" cy="876300"/>
          </a:xfrm>
          <a:prstGeom prst="rect">
            <a:avLst/>
          </a:prstGeom>
        </p:spPr>
      </p:pic>
      <p:pic>
        <p:nvPicPr>
          <p:cNvPr id="11" name="Picture 10"/>
          <p:cNvPicPr>
            <a:picLocks noChangeAspect="1"/>
          </p:cNvPicPr>
          <p:nvPr/>
        </p:nvPicPr>
        <p:blipFill>
          <a:blip r:embed="rId8"/>
          <a:stretch>
            <a:fillRect/>
          </a:stretch>
        </p:blipFill>
        <p:spPr>
          <a:xfrm>
            <a:off x="6553200" y="1981200"/>
            <a:ext cx="1524000" cy="1828800"/>
          </a:xfrm>
          <a:prstGeom prst="rect">
            <a:avLst/>
          </a:prstGeom>
        </p:spPr>
      </p:pic>
      <p:pic>
        <p:nvPicPr>
          <p:cNvPr id="13" name="Picture 12"/>
          <p:cNvPicPr>
            <a:picLocks noChangeAspect="1"/>
          </p:cNvPicPr>
          <p:nvPr/>
        </p:nvPicPr>
        <p:blipFill>
          <a:blip r:embed="rId9"/>
          <a:stretch>
            <a:fillRect/>
          </a:stretch>
        </p:blipFill>
        <p:spPr>
          <a:xfrm>
            <a:off x="2133600" y="4724400"/>
            <a:ext cx="1143000" cy="1143000"/>
          </a:xfrm>
          <a:prstGeom prst="rect">
            <a:avLst/>
          </a:prstGeom>
        </p:spPr>
      </p:pic>
    </p:spTree>
    <p:extLst>
      <p:ext uri="{BB962C8B-B14F-4D97-AF65-F5344CB8AC3E}">
        <p14:creationId xmlns:p14="http://schemas.microsoft.com/office/powerpoint/2010/main" val="3523255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Helvetica" charset="0"/>
                <a:ea typeface="ＭＳ Ｐゴシック" charset="0"/>
                <a:cs typeface="ＭＳ Ｐゴシック" charset="0"/>
              </a:rPr>
              <a:t>Defining Acidity and Basicity</a:t>
            </a:r>
          </a:p>
        </p:txBody>
      </p:sp>
      <p:sp>
        <p:nvSpPr>
          <p:cNvPr id="25602" name="Content Placeholder 2"/>
          <p:cNvSpPr>
            <a:spLocks noGrp="1"/>
          </p:cNvSpPr>
          <p:nvPr>
            <p:ph idx="1"/>
          </p:nvPr>
        </p:nvSpPr>
        <p:spPr>
          <a:xfrm>
            <a:off x="228600" y="1752600"/>
            <a:ext cx="8458200" cy="4114800"/>
          </a:xfrm>
        </p:spPr>
        <p:txBody>
          <a:bodyPr/>
          <a:lstStyle/>
          <a:p>
            <a:r>
              <a:rPr lang="en-US">
                <a:latin typeface="Helvetica" charset="0"/>
                <a:ea typeface="ＭＳ Ｐゴシック" charset="0"/>
                <a:cs typeface="ＭＳ Ｐゴシック" charset="0"/>
              </a:rPr>
              <a:t>Brønsted-Lowry definition governs proton donation (acid) and acceptance (base)</a:t>
            </a:r>
          </a:p>
        </p:txBody>
      </p:sp>
    </p:spTree>
    <p:extLst>
      <p:ext uri="{BB962C8B-B14F-4D97-AF65-F5344CB8AC3E}">
        <p14:creationId xmlns:p14="http://schemas.microsoft.com/office/powerpoint/2010/main" val="1541266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26626"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0597259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atin typeface="Helvetica" charset="0"/>
                <a:ea typeface="ＭＳ Ｐゴシック" charset="0"/>
                <a:cs typeface="ＭＳ Ｐゴシック" charset="0"/>
              </a:rPr>
              <a:t>Organic compounds as acids and bases</a:t>
            </a:r>
          </a:p>
        </p:txBody>
      </p:sp>
      <p:sp>
        <p:nvSpPr>
          <p:cNvPr id="27650" name="Content Placeholder 2"/>
          <p:cNvSpPr>
            <a:spLocks noGrp="1"/>
          </p:cNvSpPr>
          <p:nvPr>
            <p:ph idx="1"/>
          </p:nvPr>
        </p:nvSpPr>
        <p:spPr/>
        <p:txBody>
          <a:bodyPr/>
          <a:lstStyle/>
          <a:p>
            <a:r>
              <a:rPr lang="en-US">
                <a:latin typeface="Helvetica" charset="0"/>
                <a:ea typeface="ＭＳ Ｐゴシック" charset="0"/>
                <a:cs typeface="ＭＳ Ｐゴシック" charset="0"/>
              </a:rPr>
              <a:t>Can have both basic and acidic functionalities in the same structure</a:t>
            </a:r>
          </a:p>
        </p:txBody>
      </p:sp>
    </p:spTree>
    <p:extLst>
      <p:ext uri="{BB962C8B-B14F-4D97-AF65-F5344CB8AC3E}">
        <p14:creationId xmlns:p14="http://schemas.microsoft.com/office/powerpoint/2010/main" val="36684743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28674"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6924894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9525000" cy="1143000"/>
          </a:xfrm>
        </p:spPr>
        <p:txBody>
          <a:bodyPr/>
          <a:lstStyle/>
          <a:p>
            <a:r>
              <a:rPr lang="en-US" dirty="0" smtClean="0"/>
              <a:t>Who’s the acid and who’s the base?</a:t>
            </a:r>
            <a:endParaRPr lang="en-US" dirty="0"/>
          </a:p>
        </p:txBody>
      </p:sp>
      <p:pic>
        <p:nvPicPr>
          <p:cNvPr id="4" name="Picture 3" descr="Screen Shot 2018-09-27 at 7.06.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27" y="2068513"/>
            <a:ext cx="1524000" cy="1143000"/>
          </a:xfrm>
          <a:prstGeom prst="rect">
            <a:avLst/>
          </a:prstGeom>
        </p:spPr>
      </p:pic>
      <p:pic>
        <p:nvPicPr>
          <p:cNvPr id="5" name="Picture 4" descr="Screen Shot 2018-09-27 at 7.06.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32" y="2092325"/>
            <a:ext cx="1532467" cy="1149350"/>
          </a:xfrm>
          <a:prstGeom prst="rect">
            <a:avLst/>
          </a:prstGeom>
        </p:spPr>
      </p:pic>
      <p:pic>
        <p:nvPicPr>
          <p:cNvPr id="6" name="Picture 5" descr="Screen Shot 2018-09-27 at 7.0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27" y="4648200"/>
            <a:ext cx="1524000" cy="1176694"/>
          </a:xfrm>
          <a:prstGeom prst="rect">
            <a:avLst/>
          </a:prstGeom>
        </p:spPr>
      </p:pic>
      <p:pic>
        <p:nvPicPr>
          <p:cNvPr id="7" name="Picture 6" descr="Screen Shot 2018-09-27 at 7.07.1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605694"/>
            <a:ext cx="1537252" cy="1219200"/>
          </a:xfrm>
          <a:prstGeom prst="rect">
            <a:avLst/>
          </a:prstGeom>
        </p:spPr>
      </p:pic>
      <p:pic>
        <p:nvPicPr>
          <p:cNvPr id="3" name="Picture 2"/>
          <p:cNvPicPr>
            <a:picLocks noChangeAspect="1"/>
          </p:cNvPicPr>
          <p:nvPr/>
        </p:nvPicPr>
        <p:blipFill>
          <a:blip r:embed="rId6"/>
          <a:stretch>
            <a:fillRect/>
          </a:stretch>
        </p:blipFill>
        <p:spPr>
          <a:xfrm>
            <a:off x="6096000" y="4191000"/>
            <a:ext cx="2946400" cy="2159000"/>
          </a:xfrm>
          <a:prstGeom prst="rect">
            <a:avLst/>
          </a:prstGeom>
        </p:spPr>
      </p:pic>
      <p:pic>
        <p:nvPicPr>
          <p:cNvPr id="9" name="Picture 8"/>
          <p:cNvPicPr>
            <a:picLocks noChangeAspect="1"/>
          </p:cNvPicPr>
          <p:nvPr/>
        </p:nvPicPr>
        <p:blipFill>
          <a:blip r:embed="rId7"/>
          <a:stretch>
            <a:fillRect/>
          </a:stretch>
        </p:blipFill>
        <p:spPr>
          <a:xfrm>
            <a:off x="6019800" y="1752600"/>
            <a:ext cx="2032000" cy="2032000"/>
          </a:xfrm>
          <a:prstGeom prst="rect">
            <a:avLst/>
          </a:prstGeom>
        </p:spPr>
      </p:pic>
      <p:pic>
        <p:nvPicPr>
          <p:cNvPr id="12" name="Picture 11"/>
          <p:cNvPicPr>
            <a:picLocks noChangeAspect="1"/>
          </p:cNvPicPr>
          <p:nvPr/>
        </p:nvPicPr>
        <p:blipFill>
          <a:blip r:embed="rId8"/>
          <a:stretch>
            <a:fillRect/>
          </a:stretch>
        </p:blipFill>
        <p:spPr>
          <a:xfrm>
            <a:off x="1905000" y="1828800"/>
            <a:ext cx="1828800" cy="1549400"/>
          </a:xfrm>
          <a:prstGeom prst="rect">
            <a:avLst/>
          </a:prstGeom>
        </p:spPr>
      </p:pic>
      <p:pic>
        <p:nvPicPr>
          <p:cNvPr id="14" name="Picture 13"/>
          <p:cNvPicPr>
            <a:picLocks noChangeAspect="1"/>
          </p:cNvPicPr>
          <p:nvPr/>
        </p:nvPicPr>
        <p:blipFill>
          <a:blip r:embed="rId9"/>
          <a:stretch>
            <a:fillRect/>
          </a:stretch>
        </p:blipFill>
        <p:spPr>
          <a:xfrm>
            <a:off x="1752600" y="4343400"/>
            <a:ext cx="2235200" cy="1879600"/>
          </a:xfrm>
          <a:prstGeom prst="rect">
            <a:avLst/>
          </a:prstGeom>
        </p:spPr>
      </p:pic>
    </p:spTree>
    <p:extLst>
      <p:ext uri="{BB962C8B-B14F-4D97-AF65-F5344CB8AC3E}">
        <p14:creationId xmlns:p14="http://schemas.microsoft.com/office/powerpoint/2010/main" val="33676966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Helvetica" charset="0"/>
                <a:ea typeface="ＭＳ Ｐゴシック" charset="0"/>
                <a:cs typeface="ＭＳ Ｐゴシック" charset="0"/>
              </a:rPr>
              <a:t>The proton transfer reaction</a:t>
            </a:r>
          </a:p>
        </p:txBody>
      </p:sp>
      <p:sp>
        <p:nvSpPr>
          <p:cNvPr id="29698" name="Content Placeholder 2"/>
          <p:cNvSpPr>
            <a:spLocks noGrp="1"/>
          </p:cNvSpPr>
          <p:nvPr>
            <p:ph idx="1"/>
          </p:nvPr>
        </p:nvSpPr>
        <p:spPr>
          <a:xfrm>
            <a:off x="304800" y="1828800"/>
            <a:ext cx="8458200" cy="4114800"/>
          </a:xfrm>
        </p:spPr>
        <p:txBody>
          <a:bodyPr/>
          <a:lstStyle/>
          <a:p>
            <a:r>
              <a:rPr lang="en-US">
                <a:latin typeface="Helvetica" charset="0"/>
                <a:ea typeface="ＭＳ Ｐゴシック" charset="0"/>
                <a:cs typeface="ＭＳ Ｐゴシック" charset="0"/>
              </a:rPr>
              <a:t>Using curly arrows to show movement of electrons </a:t>
            </a:r>
          </a:p>
          <a:p>
            <a:r>
              <a:rPr lang="en-US">
                <a:latin typeface="Helvetica" charset="0"/>
                <a:ea typeface="ＭＳ Ｐゴシック" charset="0"/>
                <a:cs typeface="ＭＳ Ｐゴシック" charset="0"/>
              </a:rPr>
              <a:t>A simple reaction used very often in o-chem</a:t>
            </a:r>
          </a:p>
        </p:txBody>
      </p:sp>
    </p:spTree>
    <p:extLst>
      <p:ext uri="{BB962C8B-B14F-4D97-AF65-F5344CB8AC3E}">
        <p14:creationId xmlns:p14="http://schemas.microsoft.com/office/powerpoint/2010/main" val="33608704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endParaRPr lang="en-US">
              <a:latin typeface="Helvetica" charset="0"/>
              <a:ea typeface="ＭＳ Ｐゴシック" charset="0"/>
              <a:cs typeface="ＭＳ Ｐゴシック" charset="0"/>
            </a:endParaRPr>
          </a:p>
        </p:txBody>
      </p:sp>
      <p:sp>
        <p:nvSpPr>
          <p:cNvPr id="30722" name="Content Placeholder 2"/>
          <p:cNvSpPr>
            <a:spLocks noGrp="1"/>
          </p:cNvSpPr>
          <p:nvPr>
            <p:ph idx="1"/>
          </p:nvPr>
        </p:nvSpPr>
        <p:spPr/>
        <p:txBody>
          <a:bodyPr/>
          <a:lstStyle/>
          <a:p>
            <a:endParaRPr lang="en-US">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442251806"/>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Tryptophan:Applications:Microsoft Office X:Templates:Presentations:Content:Communicating Bad News</Template>
  <TotalTime>5626</TotalTime>
  <Words>2219</Words>
  <Application>Microsoft Macintosh PowerPoint</Application>
  <PresentationFormat>On-screen Show (4:3)</PresentationFormat>
  <Paragraphs>283</Paragraphs>
  <Slides>107</Slides>
  <Notes>17</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Blank Presentation</vt:lpstr>
      <vt:lpstr>Welcome to Organic Chemistry The Chemistry of Life</vt:lpstr>
      <vt:lpstr>Week 1 </vt:lpstr>
      <vt:lpstr>Week 2 </vt:lpstr>
      <vt:lpstr>Office hours</vt:lpstr>
      <vt:lpstr>Course Personnel</vt:lpstr>
      <vt:lpstr>Chemistry Department Tutoring</vt:lpstr>
      <vt:lpstr>Before sending me an email...</vt:lpstr>
      <vt:lpstr>Course website</vt:lpstr>
      <vt:lpstr>Discussion sections begin Monday</vt:lpstr>
      <vt:lpstr>How will you determine my grade?</vt:lpstr>
      <vt:lpstr>What else do I need to know about grading and exams?</vt:lpstr>
      <vt:lpstr>Academic Honesty</vt:lpstr>
      <vt:lpstr>Caution!!</vt:lpstr>
      <vt:lpstr>By way of explanation… </vt:lpstr>
      <vt:lpstr>How to succeed in  Organic Chemistry</vt:lpstr>
      <vt:lpstr>A few words  of wisdom</vt:lpstr>
      <vt:lpstr> The divergent experiences  of previous Chem 51 students</vt:lpstr>
      <vt:lpstr>Chem 51A: Develop tools to address the big questions</vt:lpstr>
      <vt:lpstr>Why does o-chem matter… to healthcare workers?</vt:lpstr>
      <vt:lpstr>Why does o-chem matter… to healthcare workers?</vt:lpstr>
      <vt:lpstr>Why does o-chem matter… to a physician?</vt:lpstr>
      <vt:lpstr>Why does o-chem matter… to a physician?</vt:lpstr>
      <vt:lpstr>Our story on Monday…</vt:lpstr>
      <vt:lpstr>Our story on Wednesday…</vt:lpstr>
      <vt:lpstr>Our story on Friday...</vt:lpstr>
      <vt:lpstr>PowerPoint Presentation</vt:lpstr>
      <vt:lpstr>Electrons hang out in orbitals</vt:lpstr>
      <vt:lpstr>PowerPoint Presentation</vt:lpstr>
      <vt:lpstr>The Elements of  Organic Chemistry</vt:lpstr>
      <vt:lpstr>PowerPoint Presentation</vt:lpstr>
      <vt:lpstr>Who’s the most electronegative?</vt:lpstr>
      <vt:lpstr>PowerPoint Presentation</vt:lpstr>
      <vt:lpstr>Bonding = joining of two atoms through a shared e-</vt:lpstr>
      <vt:lpstr>PowerPoint Presentation</vt:lpstr>
      <vt:lpstr>Two kinds of bonds</vt:lpstr>
      <vt:lpstr>Monday: quick review of octet</vt:lpstr>
      <vt:lpstr>Which carbon atom has a complete octet?</vt:lpstr>
      <vt:lpstr>Rules for Lewis Structures</vt:lpstr>
      <vt:lpstr>PowerPoint Presentation</vt:lpstr>
      <vt:lpstr>PowerPoint Presentation</vt:lpstr>
      <vt:lpstr>How to draw Lewis Structures</vt:lpstr>
      <vt:lpstr>PowerPoint Presentation</vt:lpstr>
      <vt:lpstr>Multiple bonds</vt:lpstr>
      <vt:lpstr>PowerPoint Presentation</vt:lpstr>
      <vt:lpstr>Which is a correct Lewis structure C6H12</vt:lpstr>
      <vt:lpstr>Formal Charge</vt:lpstr>
      <vt:lpstr>PowerPoint Presentation</vt:lpstr>
      <vt:lpstr>What is the formal charge of nitrogen in NH4?</vt:lpstr>
      <vt:lpstr>Isomers</vt:lpstr>
      <vt:lpstr>PowerPoint Presentation</vt:lpstr>
      <vt:lpstr>Exceptions to the Octet Rule</vt:lpstr>
      <vt:lpstr>PowerPoint Presentation</vt:lpstr>
      <vt:lpstr>Resonance</vt:lpstr>
      <vt:lpstr>PowerPoint Presentation</vt:lpstr>
      <vt:lpstr>Drawing resonance structures</vt:lpstr>
      <vt:lpstr>Which resonance structure is best?</vt:lpstr>
      <vt:lpstr>Choosing the  best resonance structures</vt:lpstr>
      <vt:lpstr>PowerPoint Presentation</vt:lpstr>
      <vt:lpstr>Which is the major resonance structure of 4-nitrophenol?</vt:lpstr>
      <vt:lpstr>Visualizing 3D molecules</vt:lpstr>
      <vt:lpstr>PowerPoint Presentation</vt:lpstr>
      <vt:lpstr>Bond Lengths</vt:lpstr>
      <vt:lpstr>PowerPoint Presentation</vt:lpstr>
      <vt:lpstr>Bond Angles</vt:lpstr>
      <vt:lpstr>PowerPoint Presentation</vt:lpstr>
      <vt:lpstr>Drawing Organic Structures</vt:lpstr>
      <vt:lpstr>PowerPoint Presentation</vt:lpstr>
      <vt:lpstr>Which is a correct Lewis structure for CH3COCH3</vt:lpstr>
      <vt:lpstr>Line or skeletal structures</vt:lpstr>
      <vt:lpstr>PowerPoint Presentation</vt:lpstr>
      <vt:lpstr>What’s the best structure  of C6H6?</vt:lpstr>
      <vt:lpstr>Charges on C</vt:lpstr>
      <vt:lpstr>PowerPoint Presentation</vt:lpstr>
      <vt:lpstr>What’s the smallest bond angle?</vt:lpstr>
      <vt:lpstr>Combine atomic orbitals to form molecular orbitals</vt:lpstr>
      <vt:lpstr>PowerPoint Presentation</vt:lpstr>
      <vt:lpstr>Methane structure</vt:lpstr>
      <vt:lpstr>PowerPoint Presentation</vt:lpstr>
      <vt:lpstr>More hybrid orbitals</vt:lpstr>
      <vt:lpstr>PowerPoint Presentation</vt:lpstr>
      <vt:lpstr>Which lone pair (l.p.) has the most s-character?</vt:lpstr>
      <vt:lpstr>Ethane, ethylene &amp; acetylene</vt:lpstr>
      <vt:lpstr>PowerPoint Presentation</vt:lpstr>
      <vt:lpstr>Bond strength and length</vt:lpstr>
      <vt:lpstr>PowerPoint Presentation</vt:lpstr>
      <vt:lpstr>Electronegativity</vt:lpstr>
      <vt:lpstr>PowerPoint Presentation</vt:lpstr>
      <vt:lpstr>Electronegativity  and bond polarity</vt:lpstr>
      <vt:lpstr>PowerPoint Presentation</vt:lpstr>
      <vt:lpstr>Polarity of molecules</vt:lpstr>
      <vt:lpstr>PowerPoint Presentation</vt:lpstr>
      <vt:lpstr>Which compound has the biggest dipole?</vt:lpstr>
      <vt:lpstr>Defining Acidity and Basicity</vt:lpstr>
      <vt:lpstr>PowerPoint Presentation</vt:lpstr>
      <vt:lpstr>Organic compounds as acids and bases</vt:lpstr>
      <vt:lpstr>PowerPoint Presentation</vt:lpstr>
      <vt:lpstr>Who’s the acid and who’s the base?</vt:lpstr>
      <vt:lpstr>The proton transfer reaction</vt:lpstr>
      <vt:lpstr>PowerPoint Presentation</vt:lpstr>
      <vt:lpstr>Some important conventions in o-chem</vt:lpstr>
      <vt:lpstr>PowerPoint Presentation</vt:lpstr>
      <vt:lpstr>The pKa scale</vt:lpstr>
      <vt:lpstr>PowerPoint Presentation</vt:lpstr>
      <vt:lpstr>What does a bigger (or smaller pKa value mean?</vt:lpstr>
      <vt:lpstr>PowerPoint Presentation</vt:lpstr>
      <vt:lpstr>Compare with Table 2.1</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Organic Chemistry The Chemistry of Life</dc:title>
  <dc:creator>Gregory Weiss</dc:creator>
  <cp:lastModifiedBy>Gregory Alan Weiss</cp:lastModifiedBy>
  <cp:revision>187</cp:revision>
  <cp:lastPrinted>2018-09-28T01:56:17Z</cp:lastPrinted>
  <dcterms:created xsi:type="dcterms:W3CDTF">2011-09-30T16:44:11Z</dcterms:created>
  <dcterms:modified xsi:type="dcterms:W3CDTF">2018-10-05T00:17:00Z</dcterms:modified>
</cp:coreProperties>
</file>