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460" r:id="rId3"/>
    <p:sldId id="286" r:id="rId4"/>
    <p:sldId id="448" r:id="rId5"/>
    <p:sldId id="457" r:id="rId6"/>
    <p:sldId id="461" r:id="rId7"/>
    <p:sldId id="445" r:id="rId8"/>
    <p:sldId id="480" r:id="rId9"/>
    <p:sldId id="468" r:id="rId10"/>
    <p:sldId id="469" r:id="rId11"/>
    <p:sldId id="481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547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548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  <p:sldId id="524" r:id="rId65"/>
    <p:sldId id="525" r:id="rId66"/>
    <p:sldId id="526" r:id="rId67"/>
    <p:sldId id="527" r:id="rId68"/>
    <p:sldId id="528" r:id="rId69"/>
    <p:sldId id="529" r:id="rId70"/>
    <p:sldId id="530" r:id="rId71"/>
    <p:sldId id="531" r:id="rId72"/>
    <p:sldId id="532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40" r:id="rId81"/>
    <p:sldId id="541" r:id="rId82"/>
    <p:sldId id="542" r:id="rId83"/>
    <p:sldId id="543" r:id="rId84"/>
    <p:sldId id="544" r:id="rId85"/>
    <p:sldId id="545" r:id="rId86"/>
    <p:sldId id="546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34" autoAdjust="0"/>
  </p:normalViewPr>
  <p:slideViewPr>
    <p:cSldViewPr>
      <p:cViewPr>
        <p:scale>
          <a:sx n="114" d="100"/>
          <a:sy n="114" d="100"/>
        </p:scale>
        <p:origin x="-1272" y="-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6F4CF-CAEF-9943-9CF2-FF1FDFEA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FB7A47-7A09-0D4C-8E40-9078D02729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408052-DCAF-6B4B-86AC-4175E4AE3624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207AA75-9A20-C64B-9313-A6378032AD6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1122-CDE9-F448-8D89-1834F7A58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40C91-D808-554B-8D3A-C7F4B45F3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78E67-3C5C-6F4F-87FC-10ED863D0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68AE-0062-1E4B-99E6-2555CC93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8639-2130-9941-95F9-086128CB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1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99C26-0768-5344-9F04-51E74852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99816-4BFD-294C-9AFC-46B9E9C3D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EB942-8771-6347-A9F1-B48EA32C9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DE6D-2581-124E-8172-43D0114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87AA-C15F-C745-89DC-964CBE635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23505-B3F3-1948-AFD8-67FDADA20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55D3A8-4BF8-074C-860B-1BF4AB11F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30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8534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Welcome to Organic Chemistry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The Chemistry of Life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Chemistry 51A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Professor Weiss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5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525000" cy="1143000"/>
          </a:xfrm>
        </p:spPr>
        <p:txBody>
          <a:bodyPr/>
          <a:lstStyle/>
          <a:p>
            <a:r>
              <a:rPr lang="en-US" dirty="0" smtClean="0"/>
              <a:t>Which choice shows a </a:t>
            </a:r>
            <a:br>
              <a:rPr lang="en-US" dirty="0" smtClean="0"/>
            </a:br>
            <a:r>
              <a:rPr lang="en-US" dirty="0" smtClean="0"/>
              <a:t>correct acid-base reaction?</a:t>
            </a:r>
            <a:endParaRPr lang="en-US" dirty="0"/>
          </a:p>
        </p:txBody>
      </p:sp>
      <p:pic>
        <p:nvPicPr>
          <p:cNvPr id="4" name="Picture 3" descr="Screen Shot 2018-09-27 at 7.0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2068513"/>
            <a:ext cx="1524000" cy="1143000"/>
          </a:xfrm>
          <a:prstGeom prst="rect">
            <a:avLst/>
          </a:prstGeom>
        </p:spPr>
      </p:pic>
      <p:pic>
        <p:nvPicPr>
          <p:cNvPr id="5" name="Picture 4" descr="Screen Shot 2018-09-27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2092325"/>
            <a:ext cx="1532467" cy="1149350"/>
          </a:xfrm>
          <a:prstGeom prst="rect">
            <a:avLst/>
          </a:prstGeom>
        </p:spPr>
      </p:pic>
      <p:pic>
        <p:nvPicPr>
          <p:cNvPr id="6" name="Picture 5" descr="Screen Shot 2018-09-27 at 7.0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4648200"/>
            <a:ext cx="1524000" cy="1176694"/>
          </a:xfrm>
          <a:prstGeom prst="rect">
            <a:avLst/>
          </a:prstGeom>
        </p:spPr>
      </p:pic>
      <p:pic>
        <p:nvPicPr>
          <p:cNvPr id="7" name="Picture 6" descr="Screen Shot 2018-09-27 at 7.0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5694"/>
            <a:ext cx="1537252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286000"/>
            <a:ext cx="2499179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4572000"/>
            <a:ext cx="2159000" cy="1619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4191000"/>
            <a:ext cx="2571750" cy="2190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00" y="2286000"/>
            <a:ext cx="2971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Some important conventions in o-chem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These will come up often</a:t>
            </a:r>
          </a:p>
        </p:txBody>
      </p:sp>
    </p:spTree>
    <p:extLst>
      <p:ext uri="{BB962C8B-B14F-4D97-AF65-F5344CB8AC3E}">
        <p14:creationId xmlns:p14="http://schemas.microsoft.com/office/powerpoint/2010/main" val="406621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scale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We will tell you when to memorize values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More important (for now) = meaning</a:t>
            </a:r>
          </a:p>
        </p:txBody>
      </p:sp>
    </p:spTree>
    <p:extLst>
      <p:ext uri="{BB962C8B-B14F-4D97-AF65-F5344CB8AC3E}">
        <p14:creationId xmlns:p14="http://schemas.microsoft.com/office/powerpoint/2010/main" val="397291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does a bigger (or smaller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value mean?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 indication of relative protonation strength on a log scale</a:t>
            </a:r>
          </a:p>
        </p:txBody>
      </p:sp>
    </p:spTree>
    <p:extLst>
      <p:ext uri="{BB962C8B-B14F-4D97-AF65-F5344CB8AC3E}">
        <p14:creationId xmlns:p14="http://schemas.microsoft.com/office/powerpoint/2010/main" val="303321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6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2226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Compare this with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Table 2.1</a:t>
            </a:r>
          </a:p>
        </p:txBody>
      </p:sp>
    </p:spTree>
    <p:extLst>
      <p:ext uri="{BB962C8B-B14F-4D97-AF65-F5344CB8AC3E}">
        <p14:creationId xmlns:p14="http://schemas.microsoft.com/office/powerpoint/2010/main" val="26836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Week 2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Helvetica" charset="0"/>
              </a:rPr>
              <a:t> Assigned reading: </a:t>
            </a:r>
            <a:r>
              <a:rPr lang="en-US" dirty="0">
                <a:latin typeface="Helvetica" charset="0"/>
              </a:rPr>
              <a:t>2.1 to 2.8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Helvetica" charset="0"/>
              </a:rPr>
              <a:t> Homework:</a:t>
            </a:r>
            <a:r>
              <a:rPr lang="en-US" dirty="0">
                <a:latin typeface="Helvetica" charset="0"/>
              </a:rPr>
              <a:t> Ch. 2 </a:t>
            </a:r>
            <a:r>
              <a:rPr lang="en-US" dirty="0" smtClean="0">
                <a:latin typeface="Helvetica" charset="0"/>
              </a:rPr>
              <a:t>(due Oct. 10th)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Helvetica" charset="0"/>
              </a:rPr>
              <a:t>2.1-2.12, 2.14-2.16, 2.19-2.20, 2.22-2.26, 2.30-2.33, 2.35, 2.38-2.41, 2.44, 2.50-2.51, 2.57, 2.68, 2.78  </a:t>
            </a:r>
            <a:endParaRPr lang="en-US" dirty="0">
              <a:latin typeface="Helvetic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Helvetica" charset="0"/>
              </a:rPr>
              <a:t> All problems in reading material </a:t>
            </a:r>
            <a:r>
              <a:rPr lang="en-US" b="1" dirty="0">
                <a:latin typeface="Helvetica" charset="0"/>
              </a:rPr>
              <a:t>and </a:t>
            </a:r>
            <a:r>
              <a:rPr lang="en-US" dirty="0">
                <a:latin typeface="Helvetica" charset="0"/>
              </a:rPr>
              <a:t>the problems specified on the website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Helvetica" charset="0"/>
              </a:rPr>
              <a:t> Chapter 2: Acids and Bases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err="1">
                <a:latin typeface="Helvetica" charset="0"/>
              </a:rPr>
              <a:t>Brønsted</a:t>
            </a:r>
            <a:r>
              <a:rPr lang="en-US" dirty="0">
                <a:latin typeface="Helvetica" charset="0"/>
              </a:rPr>
              <a:t>-Lowry and Lewis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Helvetica" charset="0"/>
              </a:rPr>
              <a:t> Chapter 3: Alkanes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3505200"/>
            <a:ext cx="44497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2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525000" cy="1143000"/>
          </a:xfrm>
        </p:spPr>
        <p:txBody>
          <a:bodyPr/>
          <a:lstStyle/>
          <a:p>
            <a:r>
              <a:rPr lang="en-US" dirty="0" smtClean="0"/>
              <a:t>Which acid is strongest?</a:t>
            </a:r>
            <a:endParaRPr lang="en-US" dirty="0"/>
          </a:p>
        </p:txBody>
      </p:sp>
      <p:pic>
        <p:nvPicPr>
          <p:cNvPr id="4" name="Picture 3" descr="Screen Shot 2018-09-27 at 7.0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2068513"/>
            <a:ext cx="1524000" cy="1143000"/>
          </a:xfrm>
          <a:prstGeom prst="rect">
            <a:avLst/>
          </a:prstGeom>
        </p:spPr>
      </p:pic>
      <p:pic>
        <p:nvPicPr>
          <p:cNvPr id="5" name="Picture 4" descr="Screen Shot 2018-09-27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2092325"/>
            <a:ext cx="1532467" cy="1149350"/>
          </a:xfrm>
          <a:prstGeom prst="rect">
            <a:avLst/>
          </a:prstGeom>
        </p:spPr>
      </p:pic>
      <p:pic>
        <p:nvPicPr>
          <p:cNvPr id="6" name="Picture 5" descr="Screen Shot 2018-09-27 at 7.0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4648200"/>
            <a:ext cx="1524000" cy="1176694"/>
          </a:xfrm>
          <a:prstGeom prst="rect">
            <a:avLst/>
          </a:prstGeom>
        </p:spPr>
      </p:pic>
      <p:pic>
        <p:nvPicPr>
          <p:cNvPr id="7" name="Picture 6" descr="Screen Shot 2018-09-27 at 7.0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5694"/>
            <a:ext cx="1537252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133600"/>
            <a:ext cx="1397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3962400"/>
            <a:ext cx="2063750" cy="212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752600"/>
            <a:ext cx="1365250" cy="209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4343400"/>
            <a:ext cx="168275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Predicting acid-base reactions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Stronger acid / base wins</a:t>
            </a:r>
          </a:p>
        </p:txBody>
      </p:sp>
    </p:spTree>
    <p:extLst>
      <p:ext uri="{BB962C8B-B14F-4D97-AF65-F5344CB8AC3E}">
        <p14:creationId xmlns:p14="http://schemas.microsoft.com/office/powerpoint/2010/main" val="25179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6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Determining relative acidity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9916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Influences on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  <a:p>
            <a:r>
              <a:rPr lang="en-US" b="1">
                <a:latin typeface="Helvetica" charset="0"/>
                <a:ea typeface="ＭＳ Ｐゴシック" charset="0"/>
                <a:cs typeface="ＭＳ Ｐゴシック" charset="0"/>
              </a:rPr>
              <a:t>Always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refer to stability of the conjugate base</a:t>
            </a:r>
            <a:endParaRPr lang="en-US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8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2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Electronegativity and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Element-based effects</a:t>
            </a:r>
          </a:p>
        </p:txBody>
      </p:sp>
    </p:spTree>
    <p:extLst>
      <p:ext uri="{BB962C8B-B14F-4D97-AF65-F5344CB8AC3E}">
        <p14:creationId xmlns:p14="http://schemas.microsoft.com/office/powerpoint/2010/main" val="21355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4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525000" cy="1143000"/>
          </a:xfrm>
        </p:spPr>
        <p:txBody>
          <a:bodyPr/>
          <a:lstStyle/>
          <a:p>
            <a:r>
              <a:rPr lang="en-US" dirty="0" smtClean="0"/>
              <a:t>Who’s the best base?</a:t>
            </a:r>
            <a:endParaRPr lang="en-US" dirty="0"/>
          </a:p>
        </p:txBody>
      </p:sp>
      <p:pic>
        <p:nvPicPr>
          <p:cNvPr id="4" name="Picture 3" descr="Screen Shot 2018-09-27 at 7.0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2068513"/>
            <a:ext cx="1524000" cy="1143000"/>
          </a:xfrm>
          <a:prstGeom prst="rect">
            <a:avLst/>
          </a:prstGeom>
        </p:spPr>
      </p:pic>
      <p:pic>
        <p:nvPicPr>
          <p:cNvPr id="5" name="Picture 4" descr="Screen Shot 2018-09-27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2092325"/>
            <a:ext cx="1532467" cy="1149350"/>
          </a:xfrm>
          <a:prstGeom prst="rect">
            <a:avLst/>
          </a:prstGeom>
        </p:spPr>
      </p:pic>
      <p:pic>
        <p:nvPicPr>
          <p:cNvPr id="6" name="Picture 5" descr="Screen Shot 2018-09-27 at 7.0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4648200"/>
            <a:ext cx="1524000" cy="1176694"/>
          </a:xfrm>
          <a:prstGeom prst="rect">
            <a:avLst/>
          </a:prstGeom>
        </p:spPr>
      </p:pic>
      <p:pic>
        <p:nvPicPr>
          <p:cNvPr id="7" name="Picture 6" descr="Screen Shot 2018-09-27 at 7.0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5694"/>
            <a:ext cx="1537252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2362200"/>
            <a:ext cx="811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F </a:t>
            </a:r>
            <a:r>
              <a:rPr lang="en-US" sz="4400" baseline="30000" dirty="0" smtClean="0">
                <a:latin typeface="Arial"/>
                <a:cs typeface="Arial"/>
              </a:rPr>
              <a:t>-</a:t>
            </a:r>
            <a:endParaRPr lang="en-US" sz="4400" baseline="30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4800600"/>
            <a:ext cx="623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I </a:t>
            </a:r>
            <a:r>
              <a:rPr lang="en-US" sz="4400" baseline="30000" dirty="0" smtClean="0">
                <a:latin typeface="Arial"/>
                <a:cs typeface="Arial"/>
              </a:rPr>
              <a:t>-</a:t>
            </a:r>
            <a:endParaRPr lang="en-US" sz="4400" baseline="30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2362200"/>
            <a:ext cx="10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Br </a:t>
            </a:r>
            <a:r>
              <a:rPr lang="en-US" sz="4400" baseline="30000" dirty="0" smtClean="0">
                <a:latin typeface="Arial"/>
                <a:cs typeface="Arial"/>
              </a:rPr>
              <a:t>-</a:t>
            </a:r>
            <a:endParaRPr lang="en-US" sz="4400" baseline="30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8956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 </a:t>
            </a:r>
            <a:endParaRPr lang="en-US" sz="4400" baseline="30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4800600"/>
            <a:ext cx="999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Arial"/>
                <a:cs typeface="Arial"/>
              </a:rPr>
              <a:t>Cl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baseline="30000" dirty="0" smtClean="0">
                <a:latin typeface="Arial"/>
                <a:cs typeface="Arial"/>
              </a:rPr>
              <a:t>-</a:t>
            </a:r>
            <a:endParaRPr lang="en-US" sz="4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241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Electron withdrawing effects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Electronegative atoms can stabilize conjugate bases</a:t>
            </a:r>
          </a:p>
        </p:txBody>
      </p:sp>
    </p:spTree>
    <p:extLst>
      <p:ext uri="{BB962C8B-B14F-4D97-AF65-F5344CB8AC3E}">
        <p14:creationId xmlns:p14="http://schemas.microsoft.com/office/powerpoint/2010/main" val="325196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Office hours</a:t>
            </a:r>
          </a:p>
        </p:txBody>
      </p:sp>
      <p:sp>
        <p:nvSpPr>
          <p:cNvPr id="184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067800" cy="4114800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Professor Weiss (4122 NS-1)</a:t>
            </a:r>
          </a:p>
          <a:p>
            <a:pPr marL="520700" lvl="1" indent="0"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 Tuesdays </a:t>
            </a:r>
            <a:r>
              <a:rPr lang="en-US" sz="2400" dirty="0">
                <a:latin typeface="Arial" charset="0"/>
                <a:ea typeface="ＭＳ Ｐゴシック" charset="0"/>
              </a:rPr>
              <a:t>10:30-11:30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am</a:t>
            </a:r>
          </a:p>
          <a:p>
            <a:pPr marL="520700" lvl="1" indent="0"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 Wednesdays, 11:15 am - 12:15 pm</a:t>
            </a:r>
          </a:p>
          <a:p>
            <a:pPr marL="520700" lvl="1" indent="0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Floating OH Week 2: Friday 11-noon</a:t>
            </a:r>
          </a:p>
          <a:p>
            <a:pPr marL="920750" lvl="2" indent="0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Vote for Week 3 Floating OH times on Piazza (poll)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120650" indent="0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Teaching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Assistants</a:t>
            </a:r>
          </a:p>
          <a:p>
            <a:pPr marL="520700" lvl="1" indent="0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Ryan Le Tourneau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(Office hours: </a:t>
            </a:r>
            <a:r>
              <a:rPr lang="en-US" sz="2000" dirty="0" smtClean="0"/>
              <a:t>Mondays </a:t>
            </a:r>
            <a:r>
              <a:rPr lang="en-US" sz="2000" dirty="0"/>
              <a:t>3:00-4:00 pm, location: RH 523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marL="520700" lvl="1" indent="0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Aoon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Rizvi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(</a:t>
            </a:r>
            <a:r>
              <a:rPr lang="en-US" sz="2000" dirty="0"/>
              <a:t>Office hours: Tuesdays 3-4 pm, location: RH 228/229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</a:t>
            </a:r>
          </a:p>
          <a:p>
            <a:pPr marL="520700" lvl="1" indent="0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 Emily Sanders (</a:t>
            </a:r>
            <a:r>
              <a:rPr lang="en-US" sz="2000" dirty="0"/>
              <a:t>Office hours: Wednesdays from 12:00-1:00, location: RH 523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marL="520700" lvl="1" indent="0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Marshall Young (</a:t>
            </a:r>
            <a:r>
              <a:rPr lang="en-US" sz="2000" dirty="0"/>
              <a:t>Office hours: Fridays from 4:00-4:50 pm, location: RH 523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marL="520700" lvl="1" indent="0"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Resonance can stabilize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Resonance can stabilize the conjugate base</a:t>
            </a:r>
          </a:p>
        </p:txBody>
      </p:sp>
    </p:spTree>
    <p:extLst>
      <p:ext uri="{BB962C8B-B14F-4D97-AF65-F5344CB8AC3E}">
        <p14:creationId xmlns:p14="http://schemas.microsoft.com/office/powerpoint/2010/main" val="245440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7" descr="smi75625_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385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132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chemeClr val="accent2"/>
                </a:solidFill>
                <a:latin typeface="Tahoma" charset="0"/>
              </a:rPr>
              <a:t>Figure 2.3</a:t>
            </a:r>
            <a:endParaRPr lang="en-US" sz="200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0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Hybridization effects on p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“s-character” as a stabilizer of conj. base</a:t>
            </a:r>
          </a:p>
        </p:txBody>
      </p:sp>
    </p:spTree>
    <p:extLst>
      <p:ext uri="{BB962C8B-B14F-4D97-AF65-F5344CB8AC3E}">
        <p14:creationId xmlns:p14="http://schemas.microsoft.com/office/powerpoint/2010/main" val="241795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Element, Inductive, Resonance, and Hybridization all effect acidity</a:t>
            </a:r>
          </a:p>
        </p:txBody>
      </p:sp>
    </p:spTree>
    <p:extLst>
      <p:ext uri="{BB962C8B-B14F-4D97-AF65-F5344CB8AC3E}">
        <p14:creationId xmlns:p14="http://schemas.microsoft.com/office/powerpoint/2010/main" val="3222067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525000" cy="1143000"/>
          </a:xfrm>
        </p:spPr>
        <p:txBody>
          <a:bodyPr/>
          <a:lstStyle/>
          <a:p>
            <a:r>
              <a:rPr lang="en-US" dirty="0" smtClean="0"/>
              <a:t>Who’s the best acid?</a:t>
            </a:r>
            <a:endParaRPr lang="en-US" dirty="0"/>
          </a:p>
        </p:txBody>
      </p:sp>
      <p:pic>
        <p:nvPicPr>
          <p:cNvPr id="4" name="Picture 3" descr="Screen Shot 2018-09-27 at 7.0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2068513"/>
            <a:ext cx="1524000" cy="1143000"/>
          </a:xfrm>
          <a:prstGeom prst="rect">
            <a:avLst/>
          </a:prstGeom>
        </p:spPr>
      </p:pic>
      <p:pic>
        <p:nvPicPr>
          <p:cNvPr id="5" name="Picture 4" descr="Screen Shot 2018-09-27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2092325"/>
            <a:ext cx="1532467" cy="1149350"/>
          </a:xfrm>
          <a:prstGeom prst="rect">
            <a:avLst/>
          </a:prstGeom>
        </p:spPr>
      </p:pic>
      <p:pic>
        <p:nvPicPr>
          <p:cNvPr id="6" name="Picture 5" descr="Screen Shot 2018-09-27 at 7.0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4648200"/>
            <a:ext cx="1524000" cy="1176694"/>
          </a:xfrm>
          <a:prstGeom prst="rect">
            <a:avLst/>
          </a:prstGeom>
        </p:spPr>
      </p:pic>
      <p:pic>
        <p:nvPicPr>
          <p:cNvPr id="7" name="Picture 6" descr="Screen Shot 2018-09-27 at 7.0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5694"/>
            <a:ext cx="1537252" cy="121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7600" y="28956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 </a:t>
            </a:r>
            <a:endParaRPr lang="en-US" sz="4400" baseline="300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438400"/>
            <a:ext cx="1460500" cy="603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5105400"/>
            <a:ext cx="22225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4800600"/>
            <a:ext cx="1841500" cy="920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2514600"/>
            <a:ext cx="3016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 of acids in o-chem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81894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7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 of bases in o-chem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Hydroxide is used as a convenient shorthand, but not really used much in the lab</a:t>
            </a:r>
          </a:p>
        </p:txBody>
      </p:sp>
    </p:spTree>
    <p:extLst>
      <p:ext uri="{BB962C8B-B14F-4D97-AF65-F5344CB8AC3E}">
        <p14:creationId xmlns:p14="http://schemas.microsoft.com/office/powerpoint/2010/main" val="27474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 on </a:t>
            </a:r>
            <a:r>
              <a:rPr lang="en-US" dirty="0" smtClean="0"/>
              <a:t>Monday...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Draw Lewis structures to show bonding</a:t>
            </a:r>
          </a:p>
          <a:p>
            <a:pPr>
              <a:defRPr/>
            </a:pPr>
            <a:r>
              <a:rPr lang="en-US" dirty="0"/>
              <a:t>Draw resonance structures to show where electrons locate</a:t>
            </a:r>
          </a:p>
          <a:p>
            <a:pPr>
              <a:defRPr/>
            </a:pPr>
            <a:r>
              <a:rPr lang="en-US" dirty="0"/>
              <a:t>Get used to drawing skeletal structures </a:t>
            </a:r>
          </a:p>
          <a:p>
            <a:pPr lvl="1">
              <a:defRPr/>
            </a:pPr>
            <a:r>
              <a:rPr lang="en-US" dirty="0"/>
              <a:t>Do NOT use condensed structures, such as </a:t>
            </a:r>
          </a:p>
          <a:p>
            <a:pPr marL="457200" lvl="1" indent="0">
              <a:buFontTx/>
              <a:buNone/>
              <a:defRPr/>
            </a:pPr>
            <a:r>
              <a:rPr lang="en-US" dirty="0"/>
              <a:t>CH</a:t>
            </a:r>
            <a:r>
              <a:rPr lang="en-US" baseline="-25000" dirty="0"/>
              <a:t>3</a:t>
            </a:r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CH</a:t>
            </a:r>
            <a:r>
              <a:rPr lang="en-US" baseline="-25000" dirty="0"/>
              <a:t>3</a:t>
            </a:r>
            <a:endParaRPr lang="en-US" dirty="0"/>
          </a:p>
          <a:p>
            <a:pPr>
              <a:defRPr/>
            </a:pPr>
            <a:r>
              <a:rPr lang="en-US" dirty="0"/>
              <a:t>“s-character” determines electronegativity, bond length, and bond strength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5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52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Lewis Acids and Bases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Think electron pair in place of proton</a:t>
            </a:r>
          </a:p>
        </p:txBody>
      </p:sp>
    </p:spTree>
    <p:extLst>
      <p:ext uri="{BB962C8B-B14F-4D97-AF65-F5344CB8AC3E}">
        <p14:creationId xmlns:p14="http://schemas.microsoft.com/office/powerpoint/2010/main" val="4081058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Ch. 3: Molecules and their Functional Groups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Definitions used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2385085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57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Intro to Functional Groups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basic unit of reactivity in organic chemistry</a:t>
            </a:r>
          </a:p>
        </p:txBody>
      </p:sp>
    </p:spTree>
    <p:extLst>
      <p:ext uri="{BB962C8B-B14F-4D97-AF65-F5344CB8AC3E}">
        <p14:creationId xmlns:p14="http://schemas.microsoft.com/office/powerpoint/2010/main" val="200943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8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Hydrocarbons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Good for fuel and structure with some notable reactivity</a:t>
            </a:r>
          </a:p>
        </p:txBody>
      </p:sp>
    </p:spTree>
    <p:extLst>
      <p:ext uri="{BB962C8B-B14F-4D97-AF65-F5344CB8AC3E}">
        <p14:creationId xmlns:p14="http://schemas.microsoft.com/office/powerpoint/2010/main" val="2850251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92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C-Z single bonds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Ubiquitous and crucial for reactivity.</a:t>
            </a:r>
          </a:p>
        </p:txBody>
      </p:sp>
    </p:spTree>
    <p:extLst>
      <p:ext uri="{BB962C8B-B14F-4D97-AF65-F5344CB8AC3E}">
        <p14:creationId xmlns:p14="http://schemas.microsoft.com/office/powerpoint/2010/main" val="315240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on Wednesday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3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37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685800" y="14288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Memorize this table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Table 3.2</a:t>
            </a:r>
          </a:p>
        </p:txBody>
      </p:sp>
      <p:pic>
        <p:nvPicPr>
          <p:cNvPr id="69635" name="Picture 9" descr="smi75625_03_tb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53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578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52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carbonyl (C=O) functionality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Oh, the reactivity!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Basis for biochemistry</a:t>
            </a:r>
          </a:p>
        </p:txBody>
      </p:sp>
    </p:spTree>
    <p:extLst>
      <p:ext uri="{BB962C8B-B14F-4D97-AF65-F5344CB8AC3E}">
        <p14:creationId xmlns:p14="http://schemas.microsoft.com/office/powerpoint/2010/main" val="215944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13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8" descr="smi75625_03_tb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4713"/>
            <a:ext cx="72993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Memorize this table</a:t>
            </a:r>
          </a:p>
        </p:txBody>
      </p:sp>
    </p:spTree>
    <p:extLst>
      <p:ext uri="{BB962C8B-B14F-4D97-AF65-F5344CB8AC3E}">
        <p14:creationId xmlns:p14="http://schemas.microsoft.com/office/powerpoint/2010/main" val="3576022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94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Intermolecular Forces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Super-important in biology</a:t>
            </a:r>
          </a:p>
        </p:txBody>
      </p:sp>
    </p:spTree>
    <p:extLst>
      <p:ext uri="{BB962C8B-B14F-4D97-AF65-F5344CB8AC3E}">
        <p14:creationId xmlns:p14="http://schemas.microsoft.com/office/powerpoint/2010/main" val="116365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041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Charge-Charge or Coulombic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Interactions 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Long-range interaction subject to interference from shielding by other ions</a:t>
            </a:r>
          </a:p>
        </p:txBody>
      </p:sp>
      <p:pic>
        <p:nvPicPr>
          <p:cNvPr id="77827" name="Picture 9" descr="smi75625_03_un01_pg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35083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on Friday...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74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91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Van der Waals interactions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Methane-methane here:</a:t>
            </a:r>
          </a:p>
        </p:txBody>
      </p:sp>
      <p:pic>
        <p:nvPicPr>
          <p:cNvPr id="79875" name="Picture 8" descr="smi75625_03_un02_pg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6896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57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8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Dipole-dipole interactions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Align to maximize interaction and stability</a:t>
            </a:r>
          </a:p>
        </p:txBody>
      </p:sp>
    </p:spTree>
    <p:extLst>
      <p:ext uri="{BB962C8B-B14F-4D97-AF65-F5344CB8AC3E}">
        <p14:creationId xmlns:p14="http://schemas.microsoft.com/office/powerpoint/2010/main" val="1232021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06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Hydrogen bonding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Always has a donor and an acceptor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Can be quite strong in organic solvent</a:t>
            </a:r>
          </a:p>
        </p:txBody>
      </p:sp>
    </p:spTree>
    <p:extLst>
      <p:ext uri="{BB962C8B-B14F-4D97-AF65-F5344CB8AC3E}">
        <p14:creationId xmlns:p14="http://schemas.microsoft.com/office/powerpoint/2010/main" val="187113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43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Physical properties 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Determined by the strengths of intermolecular, non-covalent forces</a:t>
            </a:r>
          </a:p>
        </p:txBody>
      </p:sp>
    </p:spTree>
    <p:extLst>
      <p:ext uri="{BB962C8B-B14F-4D97-AF65-F5344CB8AC3E}">
        <p14:creationId xmlns:p14="http://schemas.microsoft.com/office/powerpoint/2010/main" val="592299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57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Boiling point (bp)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Convert compound from liquid to gas</a:t>
            </a:r>
          </a:p>
        </p:txBody>
      </p:sp>
    </p:spTree>
    <p:extLst>
      <p:ext uri="{BB962C8B-B14F-4D97-AF65-F5344CB8AC3E}">
        <p14:creationId xmlns:p14="http://schemas.microsoft.com/office/powerpoint/2010/main" val="27476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0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807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Melting point (mp)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Convert solid into liquid</a:t>
            </a:r>
          </a:p>
        </p:txBody>
      </p:sp>
    </p:spTree>
    <p:extLst>
      <p:ext uri="{BB962C8B-B14F-4D97-AF65-F5344CB8AC3E}">
        <p14:creationId xmlns:p14="http://schemas.microsoft.com/office/powerpoint/2010/main" val="3725741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62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Solubility: ability to dissolve in solution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Like dissolves like, which is why organic solvents don’t dissolve ionic salts (e.g., NaOH)</a:t>
            </a:r>
          </a:p>
        </p:txBody>
      </p:sp>
    </p:spTree>
    <p:extLst>
      <p:ext uri="{BB962C8B-B14F-4D97-AF65-F5344CB8AC3E}">
        <p14:creationId xmlns:p14="http://schemas.microsoft.com/office/powerpoint/2010/main" val="2345780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25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4211" name="Picture 9" descr="smi75625_03_un07_pg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79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849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403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Vitamins as an example of complex organic molecules</a:t>
            </a:r>
          </a:p>
        </p:txBody>
      </p:sp>
      <p:pic>
        <p:nvPicPr>
          <p:cNvPr id="96258" name="Picture 10" descr="smi75625_03_p009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5489575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9" descr="smi75625_03_p0098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81317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222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500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How soap cleans dirt and oil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Hydrophobic tail, hydrophilic head group</a:t>
            </a:r>
          </a:p>
        </p:txBody>
      </p:sp>
    </p:spTree>
    <p:extLst>
      <p:ext uri="{BB962C8B-B14F-4D97-AF65-F5344CB8AC3E}">
        <p14:creationId xmlns:p14="http://schemas.microsoft.com/office/powerpoint/2010/main" val="67560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525000" cy="1143000"/>
          </a:xfrm>
        </p:spPr>
        <p:txBody>
          <a:bodyPr/>
          <a:lstStyle/>
          <a:p>
            <a:r>
              <a:rPr lang="en-US" dirty="0" smtClean="0"/>
              <a:t>Who’s the acid and who’s the base?</a:t>
            </a:r>
            <a:endParaRPr lang="en-US" dirty="0"/>
          </a:p>
        </p:txBody>
      </p:sp>
      <p:pic>
        <p:nvPicPr>
          <p:cNvPr id="4" name="Picture 3" descr="Screen Shot 2018-09-27 at 7.0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2068513"/>
            <a:ext cx="1524000" cy="1143000"/>
          </a:xfrm>
          <a:prstGeom prst="rect">
            <a:avLst/>
          </a:prstGeom>
        </p:spPr>
      </p:pic>
      <p:pic>
        <p:nvPicPr>
          <p:cNvPr id="5" name="Picture 4" descr="Screen Shot 2018-09-27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2092325"/>
            <a:ext cx="1532467" cy="1149350"/>
          </a:xfrm>
          <a:prstGeom prst="rect">
            <a:avLst/>
          </a:prstGeom>
        </p:spPr>
      </p:pic>
      <p:pic>
        <p:nvPicPr>
          <p:cNvPr id="6" name="Picture 5" descr="Screen Shot 2018-09-27 at 7.0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" y="4648200"/>
            <a:ext cx="1524000" cy="1176694"/>
          </a:xfrm>
          <a:prstGeom prst="rect">
            <a:avLst/>
          </a:prstGeom>
        </p:spPr>
      </p:pic>
      <p:pic>
        <p:nvPicPr>
          <p:cNvPr id="7" name="Picture 6" descr="Screen Shot 2018-09-27 at 7.07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5694"/>
            <a:ext cx="1537252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1000"/>
            <a:ext cx="29464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752600"/>
            <a:ext cx="2032000" cy="20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1828800"/>
            <a:ext cx="18288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00" y="4343400"/>
            <a:ext cx="2235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66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579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Cell membrane and transport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Impermeable hydrophobic barrier</a:t>
            </a:r>
          </a:p>
        </p:txBody>
      </p:sp>
      <p:pic>
        <p:nvPicPr>
          <p:cNvPr id="100355" name="Picture 10" descr="smi75625_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587875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8599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808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Electrophiles: accept electrons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Electron-rich (nucleophiles) + electron-poor (electrophiles) react</a:t>
            </a:r>
          </a:p>
        </p:txBody>
      </p:sp>
    </p:spTree>
    <p:extLst>
      <p:ext uri="{BB962C8B-B14F-4D97-AF65-F5344CB8AC3E}">
        <p14:creationId xmlns:p14="http://schemas.microsoft.com/office/powerpoint/2010/main" val="2684631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277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Nucleophilic functionalities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Electron rich = lone pairs and pi bonds</a:t>
            </a:r>
          </a:p>
        </p:txBody>
      </p:sp>
    </p:spTree>
    <p:extLst>
      <p:ext uri="{BB962C8B-B14F-4D97-AF65-F5344CB8AC3E}">
        <p14:creationId xmlns:p14="http://schemas.microsoft.com/office/powerpoint/2010/main" val="629754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proton transfer reaction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Using curly arrows to show movement of electrons 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 simple reaction used very often in o-chem</a:t>
            </a:r>
          </a:p>
        </p:txBody>
      </p:sp>
    </p:spTree>
    <p:extLst>
      <p:ext uri="{BB962C8B-B14F-4D97-AF65-F5344CB8AC3E}">
        <p14:creationId xmlns:p14="http://schemas.microsoft.com/office/powerpoint/2010/main" val="33608704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Tryptophan:Applications:Microsoft Office X:Templates:Presentations:Content:Communicating Bad News</Template>
  <TotalTime>5743</TotalTime>
  <Words>790</Words>
  <Application>Microsoft Macintosh PowerPoint</Application>
  <PresentationFormat>On-screen Show (4:3)</PresentationFormat>
  <Paragraphs>120</Paragraphs>
  <Slides>86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Blank Presentation</vt:lpstr>
      <vt:lpstr>Welcome to Organic Chemistry The Chemistry of Life</vt:lpstr>
      <vt:lpstr>Week 2 </vt:lpstr>
      <vt:lpstr>Office hours</vt:lpstr>
      <vt:lpstr>Our story on Monday...</vt:lpstr>
      <vt:lpstr>Our story on Wednesday…</vt:lpstr>
      <vt:lpstr>Our story on Friday...</vt:lpstr>
      <vt:lpstr>PowerPoint Presentation</vt:lpstr>
      <vt:lpstr>Who’s the acid and who’s the base?</vt:lpstr>
      <vt:lpstr>The proton transfer reaction</vt:lpstr>
      <vt:lpstr>PowerPoint Presentation</vt:lpstr>
      <vt:lpstr>Which choice shows a  correct acid-base reaction?</vt:lpstr>
      <vt:lpstr>Some important conventions in o-chem</vt:lpstr>
      <vt:lpstr>PowerPoint Presentation</vt:lpstr>
      <vt:lpstr>The pKa scale</vt:lpstr>
      <vt:lpstr>PowerPoint Presentation</vt:lpstr>
      <vt:lpstr>What does a bigger (or smaller pKa value mean?</vt:lpstr>
      <vt:lpstr>PowerPoint Presentation</vt:lpstr>
      <vt:lpstr>Compare this with Table 2.1</vt:lpstr>
      <vt:lpstr>PowerPoint Presentation</vt:lpstr>
      <vt:lpstr>Which acid is strongest?</vt:lpstr>
      <vt:lpstr>Predicting acid-base reactions</vt:lpstr>
      <vt:lpstr>PowerPoint Presentation</vt:lpstr>
      <vt:lpstr>Determining relative acidity</vt:lpstr>
      <vt:lpstr>PowerPoint Presentation</vt:lpstr>
      <vt:lpstr>Electronegativity and pKa </vt:lpstr>
      <vt:lpstr>PowerPoint Presentation</vt:lpstr>
      <vt:lpstr>Who’s the best base?</vt:lpstr>
      <vt:lpstr>Electron withdrawing effects</vt:lpstr>
      <vt:lpstr>PowerPoint Presentation</vt:lpstr>
      <vt:lpstr>Resonance can stabilize pKa</vt:lpstr>
      <vt:lpstr>PowerPoint Presentation</vt:lpstr>
      <vt:lpstr>PowerPoint Presentation</vt:lpstr>
      <vt:lpstr>Hybridization effects on pKa</vt:lpstr>
      <vt:lpstr>PowerPoint Presentation</vt:lpstr>
      <vt:lpstr>Summary</vt:lpstr>
      <vt:lpstr>Who’s the best acid?</vt:lpstr>
      <vt:lpstr>Examples of acids in o-chem</vt:lpstr>
      <vt:lpstr>PowerPoint Presentation</vt:lpstr>
      <vt:lpstr>Examples of bases in o-chem</vt:lpstr>
      <vt:lpstr>PowerPoint Presentation</vt:lpstr>
      <vt:lpstr>Lewis Acids and Bases</vt:lpstr>
      <vt:lpstr>PowerPoint Presentation</vt:lpstr>
      <vt:lpstr>Ch. 3: Molecules and their Functional Groups</vt:lpstr>
      <vt:lpstr>PowerPoint Presentation</vt:lpstr>
      <vt:lpstr>Intro to Functional Groups</vt:lpstr>
      <vt:lpstr>PowerPoint Presentation</vt:lpstr>
      <vt:lpstr>Hydrocarbons</vt:lpstr>
      <vt:lpstr>PowerPoint Presentation</vt:lpstr>
      <vt:lpstr>C-Z single bonds</vt:lpstr>
      <vt:lpstr>PowerPoint Presentation</vt:lpstr>
      <vt:lpstr>Memorize this table</vt:lpstr>
      <vt:lpstr>PowerPoint Presentation</vt:lpstr>
      <vt:lpstr>The carbonyl (C=O) functionality</vt:lpstr>
      <vt:lpstr>PowerPoint Presentation</vt:lpstr>
      <vt:lpstr>Memorize this table</vt:lpstr>
      <vt:lpstr>PowerPoint Presentation</vt:lpstr>
      <vt:lpstr>Intermolecular Forces</vt:lpstr>
      <vt:lpstr>PowerPoint Presentation</vt:lpstr>
      <vt:lpstr>Charge-Charge or Coulombic Interactions </vt:lpstr>
      <vt:lpstr>PowerPoint Presentation</vt:lpstr>
      <vt:lpstr>Van der Waals interactions</vt:lpstr>
      <vt:lpstr>PowerPoint Presentation</vt:lpstr>
      <vt:lpstr>Dipole-dipole interactions</vt:lpstr>
      <vt:lpstr>PowerPoint Presentation</vt:lpstr>
      <vt:lpstr>Hydrogen bonding</vt:lpstr>
      <vt:lpstr>PowerPoint Presentation</vt:lpstr>
      <vt:lpstr>Physical properties </vt:lpstr>
      <vt:lpstr>PowerPoint Presentation</vt:lpstr>
      <vt:lpstr>Boiling point (bp)</vt:lpstr>
      <vt:lpstr>PowerPoint Presentation</vt:lpstr>
      <vt:lpstr>Melting point (mp)</vt:lpstr>
      <vt:lpstr>PowerPoint Presentation</vt:lpstr>
      <vt:lpstr>Solubility: ability to dissolve in solution</vt:lpstr>
      <vt:lpstr>PowerPoint Presentation</vt:lpstr>
      <vt:lpstr>PowerPoint Presentation</vt:lpstr>
      <vt:lpstr>PowerPoint Presentation</vt:lpstr>
      <vt:lpstr>Vitamins as an example of complex organic molecules</vt:lpstr>
      <vt:lpstr>PowerPoint Presentation</vt:lpstr>
      <vt:lpstr>How soap cleans dirt and oil</vt:lpstr>
      <vt:lpstr>PowerPoint Presentation</vt:lpstr>
      <vt:lpstr>Cell membrane and transport</vt:lpstr>
      <vt:lpstr>PowerPoint Presentation</vt:lpstr>
      <vt:lpstr>Electrophiles: accept electrons</vt:lpstr>
      <vt:lpstr>PowerPoint Presentation</vt:lpstr>
      <vt:lpstr>Nucleophilic functionalities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Organic Chemistry The Chemistry of Life</dc:title>
  <dc:creator>Gregory Weiss</dc:creator>
  <cp:lastModifiedBy>Gregory Alan Weiss</cp:lastModifiedBy>
  <cp:revision>195</cp:revision>
  <cp:lastPrinted>2018-09-28T01:56:17Z</cp:lastPrinted>
  <dcterms:created xsi:type="dcterms:W3CDTF">2011-09-30T16:44:11Z</dcterms:created>
  <dcterms:modified xsi:type="dcterms:W3CDTF">2018-10-06T21:04:24Z</dcterms:modified>
</cp:coreProperties>
</file>