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RobotoSlab-bold.fntdata"/><Relationship Id="rId6" Type="http://schemas.openxmlformats.org/officeDocument/2006/relationships/notesMaster" Target="notesMasters/notesMaster1.xml"/><Relationship Id="rId18" Type="http://schemas.openxmlformats.org/officeDocument/2006/relationships/font" Target="fonts/RobotoSlab-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e666c68a9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e666c68a9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e666c68a9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e666c68a9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5e666c68a9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5e666c68a9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e666c68a9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e666c68a9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on the research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e666c68a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e666c68a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the purpose?</a:t>
            </a:r>
            <a:endParaRPr/>
          </a:p>
          <a:p>
            <a:pPr indent="0" lvl="0" marL="0" rtl="0" algn="l">
              <a:spcBef>
                <a:spcPts val="0"/>
              </a:spcBef>
              <a:spcAft>
                <a:spcPts val="0"/>
              </a:spcAft>
              <a:buNone/>
            </a:pPr>
            <a:r>
              <a:rPr lang="en"/>
              <a:t>Some exclusive artists are on some platforms; trying to centralize all artist data; transfer data from one platform to another; make it in the business challenge -&gt; Put it in the executive overview presentation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6db6cf19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6db6cf197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6db6cf19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6db6cf197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6db6cf197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6db6cf197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6db6cf197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6db6cf197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f0e77307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5f0e77307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use case models; don’t show stuff in the PPT if already in the ITAA tool; good ideas for usage scenarios, could be main features of the system or are architecturally significant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6db6cf197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6db6cf197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56" name="Google Shape;56;p14"/>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57" name="Google Shape;57;p1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58" name="Google Shape;58;p14"/>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59" name="Google Shape;59;p14"/>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cxnSp>
        <p:nvCxnSpPr>
          <p:cNvPr id="62" name="Google Shape;62;p15"/>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63" name="Google Shape;63;p15"/>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cxnSp>
        <p:nvCxnSpPr>
          <p:cNvPr id="66" name="Google Shape;66;p1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67" name="Google Shape;67;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Google Shape;68;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cxnSp>
        <p:nvCxnSpPr>
          <p:cNvPr id="71" name="Google Shape;71;p1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72" name="Google Shape;72;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7"/>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4" name="Google Shape;74;p17"/>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5" name="Google Shape;7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 name="Google Shape;7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cxnSp>
        <p:nvCxnSpPr>
          <p:cNvPr id="80" name="Google Shape;80;p1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81" name="Google Shape;81;p19"/>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2" name="Google Shape;82;p19"/>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3" name="Google Shape;8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6" name="Google Shape;8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21"/>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 name="Google Shape;89;p21"/>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90" name="Google Shape;90;p21"/>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91" name="Google Shape;91;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92" name="Google Shape;92;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3" name="Google Shape;9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22"/>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96" name="Google Shape;9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 name="Shape 97"/>
        <p:cNvGrpSpPr/>
        <p:nvPr/>
      </p:nvGrpSpPr>
      <p:grpSpPr>
        <a:xfrm>
          <a:off x="0" y="0"/>
          <a:ext cx="0" cy="0"/>
          <a:chOff x="0" y="0"/>
          <a:chExt cx="0" cy="0"/>
        </a:xfrm>
      </p:grpSpPr>
      <p:sp>
        <p:nvSpPr>
          <p:cNvPr id="98" name="Google Shape;98;p2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3"/>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100" name="Google Shape;100;p23"/>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1" name="Google Shape;10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0517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52" name="Google Shape;52;p1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trello.com/b/sSNRoSCD/t1-sprint-3" TargetMode="External"/><Relationship Id="rId4" Type="http://schemas.openxmlformats.org/officeDocument/2006/relationships/hyperlink" Target="https://collaborate.architect-assistant.com/cogarch/workspace" TargetMode="External"/><Relationship Id="rId5" Type="http://schemas.openxmlformats.org/officeDocument/2006/relationships/hyperlink" Target="https://u9030173.ct.sendgrid.net/ls/click?upn=jtS9U7vEc9sk0SecPnC1rA-2B2xljluyRG-2F9CQgfk95BaCNBX7hNbuvewbwSOC1HpLLfNtt8sjZioWMaDa7J1R31-2FCl35Ek6AnLwv5EcklDhocR9dMFhgTpxMHEXBcvekUgemsjYSsvSTYMonkM-2Briww-3D-3DE_3H_2RmmJTauiAAUKAcE27l8-2Bfl4UbIRoln6SMsKb2Qi7EQX-2BSOmljURYvFTtfu47eG8-2FtI4Hut6mfmW7waXtvsC2lfVhX8AnP03MGiI87eDT4NQ6Tjx8RF0jQmQCwx9bWyVNJCfyms4UgoeETyxVuMd5qSXRAZVry-2FX1ZJBxk5jkkp1iE5pFGIkmWR4vdSYCC4weOFnDjrV3U4x5Y8l3edGgg-3D-3D" TargetMode="External"/><Relationship Id="rId6" Type="http://schemas.openxmlformats.org/officeDocument/2006/relationships/hyperlink" Target="https://discord.gg/T8yXM7GxkZ"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5"/>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Sprint 3 </a:t>
            </a:r>
            <a:endParaRPr/>
          </a:p>
          <a:p>
            <a:pPr indent="0" lvl="0" marL="0" rtl="0" algn="ctr">
              <a:spcBef>
                <a:spcPts val="0"/>
              </a:spcBef>
              <a:spcAft>
                <a:spcPts val="0"/>
              </a:spcAft>
              <a:buNone/>
            </a:pPr>
            <a:r>
              <a:rPr lang="en"/>
              <a:t>Playback</a:t>
            </a:r>
            <a:endParaRPr/>
          </a:p>
        </p:txBody>
      </p:sp>
      <p:sp>
        <p:nvSpPr>
          <p:cNvPr id="109" name="Google Shape;109;p25"/>
          <p:cNvSpPr txBox="1"/>
          <p:nvPr>
            <p:ph idx="1" type="subTitle"/>
          </p:nvPr>
        </p:nvSpPr>
        <p:spPr>
          <a:xfrm>
            <a:off x="1680300" y="3049450"/>
            <a:ext cx="5783400" cy="13212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b="1" lang="en" u="sng"/>
              <a:t>Team 1:</a:t>
            </a:r>
            <a:endParaRPr b="1" u="sng"/>
          </a:p>
          <a:p>
            <a:pPr indent="0" lvl="0" marL="0" rtl="0" algn="ctr">
              <a:spcBef>
                <a:spcPts val="0"/>
              </a:spcBef>
              <a:spcAft>
                <a:spcPts val="0"/>
              </a:spcAft>
              <a:buNone/>
            </a:pPr>
            <a:r>
              <a:rPr lang="en"/>
              <a:t>Aaron Ni, Xiangke Chen</a:t>
            </a:r>
            <a:endParaRPr/>
          </a:p>
          <a:p>
            <a:pPr indent="0" lvl="0" marL="0" rtl="0" algn="ctr">
              <a:spcBef>
                <a:spcPts val="0"/>
              </a:spcBef>
              <a:spcAft>
                <a:spcPts val="0"/>
              </a:spcAft>
              <a:buNone/>
            </a:pPr>
            <a:r>
              <a:rPr lang="en"/>
              <a:t>Brian Nguyen, Ian Wong, </a:t>
            </a:r>
            <a:endParaRPr/>
          </a:p>
          <a:p>
            <a:pPr indent="0" lvl="0" marL="0" rtl="0" algn="ctr">
              <a:spcBef>
                <a:spcPts val="0"/>
              </a:spcBef>
              <a:spcAft>
                <a:spcPts val="0"/>
              </a:spcAft>
              <a:buNone/>
            </a:pPr>
            <a:r>
              <a:rPr lang="en"/>
              <a:t>Matthew Layne, Sam Lightfoot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Sprint 4 Tasks</a:t>
            </a:r>
            <a:endParaRPr/>
          </a:p>
        </p:txBody>
      </p:sp>
      <p:sp>
        <p:nvSpPr>
          <p:cNvPr id="163" name="Google Shape;163;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Alter and construct Usage Scenarios</a:t>
            </a:r>
            <a:endParaRPr/>
          </a:p>
          <a:p>
            <a:pPr indent="-342900" lvl="0" marL="457200" rtl="0" algn="l">
              <a:lnSpc>
                <a:spcPct val="150000"/>
              </a:lnSpc>
              <a:spcBef>
                <a:spcPts val="0"/>
              </a:spcBef>
              <a:spcAft>
                <a:spcPts val="0"/>
              </a:spcAft>
              <a:buSzPts val="1800"/>
              <a:buChar char="●"/>
            </a:pPr>
            <a:r>
              <a:rPr lang="en"/>
              <a:t>Make </a:t>
            </a:r>
            <a:r>
              <a:rPr lang="en"/>
              <a:t>IT System Diagram</a:t>
            </a:r>
            <a:endParaRPr/>
          </a:p>
          <a:p>
            <a:pPr indent="-342900" lvl="0" marL="457200" rtl="0" algn="l">
              <a:lnSpc>
                <a:spcPct val="150000"/>
              </a:lnSpc>
              <a:spcBef>
                <a:spcPts val="0"/>
              </a:spcBef>
              <a:spcAft>
                <a:spcPts val="0"/>
              </a:spcAft>
              <a:buSzPts val="1800"/>
              <a:buChar char="●"/>
            </a:pPr>
            <a:r>
              <a:rPr lang="en"/>
              <a:t>Start Prototyping</a:t>
            </a:r>
            <a:endParaRPr/>
          </a:p>
          <a:p>
            <a:pPr indent="-342900" lvl="0" marL="457200" rtl="0" algn="l">
              <a:lnSpc>
                <a:spcPct val="150000"/>
              </a:lnSpc>
              <a:spcBef>
                <a:spcPts val="0"/>
              </a:spcBef>
              <a:spcAft>
                <a:spcPts val="0"/>
              </a:spcAft>
              <a:buSzPts val="1800"/>
              <a:buChar char="●"/>
            </a:pPr>
            <a:r>
              <a:rPr lang="en"/>
              <a:t>Reconcile All Diagrams with New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Links</a:t>
            </a:r>
            <a:endParaRPr/>
          </a:p>
        </p:txBody>
      </p:sp>
      <p:sp>
        <p:nvSpPr>
          <p:cNvPr id="169" name="Google Shape;169;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u="sng">
                <a:solidFill>
                  <a:schemeClr val="hlink"/>
                </a:solidFill>
                <a:hlinkClick r:id="rId3"/>
              </a:rPr>
              <a:t>Trello Board</a:t>
            </a:r>
            <a:endParaRPr/>
          </a:p>
          <a:p>
            <a:pPr indent="-342900" lvl="0" marL="457200" rtl="0" algn="l">
              <a:lnSpc>
                <a:spcPct val="150000"/>
              </a:lnSpc>
              <a:spcBef>
                <a:spcPts val="0"/>
              </a:spcBef>
              <a:spcAft>
                <a:spcPts val="0"/>
              </a:spcAft>
              <a:buSzPts val="1800"/>
              <a:buChar char="●"/>
            </a:pPr>
            <a:r>
              <a:rPr lang="en" u="sng">
                <a:solidFill>
                  <a:schemeClr val="hlink"/>
                </a:solidFill>
                <a:hlinkClick r:id="rId4"/>
              </a:rPr>
              <a:t>IBM ITAA Project</a:t>
            </a:r>
            <a:endParaRPr/>
          </a:p>
          <a:p>
            <a:pPr indent="-317500" lvl="1" marL="914400" rtl="0" algn="l">
              <a:lnSpc>
                <a:spcPct val="150000"/>
              </a:lnSpc>
              <a:spcBef>
                <a:spcPts val="0"/>
              </a:spcBef>
              <a:spcAft>
                <a:spcPts val="0"/>
              </a:spcAft>
              <a:buSzPts val="1400"/>
              <a:buChar char="○"/>
            </a:pPr>
            <a:r>
              <a:rPr lang="en"/>
              <a:t>If the above fails, try </a:t>
            </a:r>
            <a:r>
              <a:rPr lang="en" u="sng">
                <a:solidFill>
                  <a:schemeClr val="hlink"/>
                </a:solidFill>
                <a:hlinkClick r:id="rId5"/>
              </a:rPr>
              <a:t>this link</a:t>
            </a:r>
            <a:endParaRPr/>
          </a:p>
          <a:p>
            <a:pPr indent="-342900" lvl="0" marL="457200" rtl="0" algn="l">
              <a:lnSpc>
                <a:spcPct val="150000"/>
              </a:lnSpc>
              <a:spcBef>
                <a:spcPts val="0"/>
              </a:spcBef>
              <a:spcAft>
                <a:spcPts val="0"/>
              </a:spcAft>
              <a:buSzPts val="1800"/>
              <a:buChar char="●"/>
            </a:pPr>
            <a:r>
              <a:rPr lang="en" u="sng">
                <a:solidFill>
                  <a:schemeClr val="hlink"/>
                </a:solidFill>
                <a:hlinkClick r:id="rId6"/>
              </a:rPr>
              <a:t>Discord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of Sprint Results</a:t>
            </a:r>
            <a:endParaRPr/>
          </a:p>
        </p:txBody>
      </p:sp>
      <p:sp>
        <p:nvSpPr>
          <p:cNvPr id="115" name="Google Shape;115;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Refinement of scope of our product</a:t>
            </a:r>
            <a:endParaRPr/>
          </a:p>
          <a:p>
            <a:pPr indent="-342900" lvl="0" marL="457200" rtl="0" algn="l">
              <a:lnSpc>
                <a:spcPct val="150000"/>
              </a:lnSpc>
              <a:spcBef>
                <a:spcPts val="0"/>
              </a:spcBef>
              <a:spcAft>
                <a:spcPts val="0"/>
              </a:spcAft>
              <a:buSzPts val="1800"/>
              <a:buChar char="●"/>
            </a:pPr>
            <a:r>
              <a:rPr lang="en"/>
              <a:t>Business Challenge Clarification</a:t>
            </a:r>
            <a:endParaRPr/>
          </a:p>
          <a:p>
            <a:pPr indent="-342900" lvl="0" marL="457200" rtl="0" algn="l">
              <a:lnSpc>
                <a:spcPct val="150000"/>
              </a:lnSpc>
              <a:spcBef>
                <a:spcPts val="0"/>
              </a:spcBef>
              <a:spcAft>
                <a:spcPts val="0"/>
              </a:spcAft>
              <a:buSzPts val="1800"/>
              <a:buChar char="●"/>
            </a:pPr>
            <a:r>
              <a:rPr lang="en"/>
              <a:t>Services View/Usage Scenario</a:t>
            </a:r>
            <a:endParaRPr/>
          </a:p>
          <a:p>
            <a:pPr indent="-342900" lvl="0" marL="457200" rtl="0" algn="l">
              <a:lnSpc>
                <a:spcPct val="150000"/>
              </a:lnSpc>
              <a:spcBef>
                <a:spcPts val="0"/>
              </a:spcBef>
              <a:spcAft>
                <a:spcPts val="0"/>
              </a:spcAft>
              <a:buSzPts val="1800"/>
              <a:buChar char="●"/>
            </a:pPr>
            <a:r>
              <a:rPr lang="en"/>
              <a:t>Created Initial Use Cases Diagram</a:t>
            </a:r>
            <a:endParaRPr/>
          </a:p>
          <a:p>
            <a:pPr indent="-342900" lvl="0" marL="457200" rtl="0" algn="l">
              <a:lnSpc>
                <a:spcPct val="150000"/>
              </a:lnSpc>
              <a:spcBef>
                <a:spcPts val="0"/>
              </a:spcBef>
              <a:spcAft>
                <a:spcPts val="0"/>
              </a:spcAft>
              <a:buSzPts val="1800"/>
              <a:buChar char="●"/>
            </a:pPr>
            <a:r>
              <a:rPr lang="en"/>
              <a:t>Architectural Decisions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Scope Expansion</a:t>
            </a:r>
            <a:endParaRPr/>
          </a:p>
        </p:txBody>
      </p:sp>
      <p:sp>
        <p:nvSpPr>
          <p:cNvPr id="121" name="Google Shape;121;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Thought process:</a:t>
            </a:r>
            <a:endParaRPr/>
          </a:p>
          <a:p>
            <a:pPr indent="0" lvl="0" marL="0" rtl="0" algn="l">
              <a:lnSpc>
                <a:spcPct val="150000"/>
              </a:lnSpc>
              <a:spcBef>
                <a:spcPts val="1200"/>
              </a:spcBef>
              <a:spcAft>
                <a:spcPts val="1200"/>
              </a:spcAft>
              <a:buNone/>
            </a:pPr>
            <a:r>
              <a:rPr lang="en"/>
              <a:t>In the previous two </a:t>
            </a:r>
            <a:r>
              <a:rPr lang="en"/>
              <a:t>playbacks, we mainly focused on the Business Idea, trying to build our solution architecture from functions. However, we ignored the potential values and benefits in our product that stakeholders and sponsors would be interested 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Value of Coda to Sponsors</a:t>
            </a:r>
            <a:endParaRPr/>
          </a:p>
        </p:txBody>
      </p:sp>
      <p:sp>
        <p:nvSpPr>
          <p:cNvPr id="127" name="Google Shape;127;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Data like users’ </a:t>
            </a:r>
            <a:endParaRPr/>
          </a:p>
          <a:p>
            <a:pPr indent="-342900" lvl="1" marL="914400" rtl="0" algn="l">
              <a:lnSpc>
                <a:spcPct val="150000"/>
              </a:lnSpc>
              <a:spcBef>
                <a:spcPts val="0"/>
              </a:spcBef>
              <a:spcAft>
                <a:spcPts val="0"/>
              </a:spcAft>
              <a:buSzPts val="1800"/>
              <a:buChar char="○"/>
            </a:pPr>
            <a:r>
              <a:rPr lang="en" sz="1800"/>
              <a:t>Favorite </a:t>
            </a:r>
            <a:r>
              <a:rPr lang="en" sz="1800"/>
              <a:t>genre</a:t>
            </a:r>
            <a:endParaRPr sz="1800"/>
          </a:p>
          <a:p>
            <a:pPr indent="-342900" lvl="1" marL="914400" rtl="0" algn="l">
              <a:lnSpc>
                <a:spcPct val="150000"/>
              </a:lnSpc>
              <a:spcBef>
                <a:spcPts val="0"/>
              </a:spcBef>
              <a:spcAft>
                <a:spcPts val="0"/>
              </a:spcAft>
              <a:buSzPts val="1800"/>
              <a:buChar char="○"/>
            </a:pPr>
            <a:r>
              <a:rPr lang="en" sz="1800"/>
              <a:t>Favorite songs</a:t>
            </a:r>
            <a:endParaRPr sz="1800"/>
          </a:p>
          <a:p>
            <a:pPr indent="-342900" lvl="1" marL="914400" rtl="0" algn="l">
              <a:lnSpc>
                <a:spcPct val="150000"/>
              </a:lnSpc>
              <a:spcBef>
                <a:spcPts val="0"/>
              </a:spcBef>
              <a:spcAft>
                <a:spcPts val="0"/>
              </a:spcAft>
              <a:buSzPts val="1800"/>
              <a:buChar char="○"/>
            </a:pPr>
            <a:r>
              <a:rPr lang="en" sz="1800"/>
              <a:t>Favorite artists </a:t>
            </a:r>
            <a:endParaRPr sz="1800"/>
          </a:p>
          <a:p>
            <a:pPr indent="-342900" lvl="1" marL="914400" rtl="0" algn="l">
              <a:lnSpc>
                <a:spcPct val="150000"/>
              </a:lnSpc>
              <a:spcBef>
                <a:spcPts val="0"/>
              </a:spcBef>
              <a:spcAft>
                <a:spcPts val="0"/>
              </a:spcAft>
              <a:buSzPts val="1800"/>
              <a:buChar char="○"/>
            </a:pPr>
            <a:r>
              <a:rPr lang="en" sz="1800"/>
              <a:t>Other preferences</a:t>
            </a:r>
            <a:endParaRPr sz="1800"/>
          </a:p>
          <a:p>
            <a:pPr indent="0" lvl="0" marL="0" rtl="0" algn="l">
              <a:spcBef>
                <a:spcPts val="1200"/>
              </a:spcBef>
              <a:spcAft>
                <a:spcPts val="0"/>
              </a:spcAft>
              <a:buNone/>
            </a:pPr>
            <a:r>
              <a:t/>
            </a:r>
            <a:endParaRPr sz="1200">
              <a:solidFill>
                <a:srgbClr val="000000"/>
              </a:solidFill>
              <a:highlight>
                <a:srgbClr val="36393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Potential Customers</a:t>
            </a:r>
            <a:endParaRPr/>
          </a:p>
        </p:txBody>
      </p:sp>
      <p:sp>
        <p:nvSpPr>
          <p:cNvPr id="133" name="Google Shape;133;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Entities who use d</a:t>
            </a:r>
            <a:r>
              <a:rPr lang="en"/>
              <a:t>ata to help their </a:t>
            </a:r>
            <a:r>
              <a:rPr lang="en"/>
              <a:t>business</a:t>
            </a:r>
            <a:endParaRPr/>
          </a:p>
          <a:p>
            <a:pPr indent="-342900" lvl="1" marL="914400" rtl="0" algn="l">
              <a:spcBef>
                <a:spcPts val="0"/>
              </a:spcBef>
              <a:spcAft>
                <a:spcPts val="0"/>
              </a:spcAft>
              <a:buSzPts val="1800"/>
              <a:buChar char="○"/>
            </a:pPr>
            <a:r>
              <a:rPr lang="en" sz="1800"/>
              <a:t>E.g. Streamers, social media influencers, etc.</a:t>
            </a:r>
            <a:endParaRPr sz="1800"/>
          </a:p>
          <a:p>
            <a:pPr indent="-342900" lvl="2" marL="1371600" rtl="0" algn="l">
              <a:spcBef>
                <a:spcPts val="0"/>
              </a:spcBef>
              <a:spcAft>
                <a:spcPts val="0"/>
              </a:spcAft>
              <a:buSzPts val="1800"/>
              <a:buChar char="■"/>
            </a:pPr>
            <a:r>
              <a:rPr lang="en" sz="1800"/>
              <a:t>Know viewer preference to cater to (target) audience through background music and promos</a:t>
            </a:r>
            <a:endParaRPr sz="1800"/>
          </a:p>
          <a:p>
            <a:pPr indent="-342900" lvl="0" marL="457200" rtl="0" algn="l">
              <a:spcBef>
                <a:spcPts val="0"/>
              </a:spcBef>
              <a:spcAft>
                <a:spcPts val="0"/>
              </a:spcAft>
              <a:buSzPts val="1800"/>
              <a:buChar char="●"/>
            </a:pPr>
            <a:r>
              <a:rPr lang="en"/>
              <a:t>Entities who use user data to connect clients</a:t>
            </a:r>
            <a:endParaRPr/>
          </a:p>
          <a:p>
            <a:pPr indent="-342900" lvl="1" marL="914400" rtl="0" algn="l">
              <a:spcBef>
                <a:spcPts val="0"/>
              </a:spcBef>
              <a:spcAft>
                <a:spcPts val="0"/>
              </a:spcAft>
              <a:buSzPts val="1800"/>
              <a:buChar char="○"/>
            </a:pPr>
            <a:r>
              <a:rPr lang="en" sz="1800"/>
              <a:t>E.g. Dating apps, social media following recommendations</a:t>
            </a:r>
            <a:endParaRPr sz="1800"/>
          </a:p>
          <a:p>
            <a:pPr indent="-342900" lvl="2" marL="1371600" rtl="0" algn="l">
              <a:spcBef>
                <a:spcPts val="0"/>
              </a:spcBef>
              <a:spcAft>
                <a:spcPts val="0"/>
              </a:spcAft>
              <a:buSzPts val="1800"/>
              <a:buChar char="■"/>
            </a:pPr>
            <a:r>
              <a:rPr lang="en" sz="1800"/>
              <a:t>Users who may be interested in connecting based on music preferences</a:t>
            </a:r>
            <a:endParaRPr sz="18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Effect of Scope Expansion on Clientele  </a:t>
            </a:r>
            <a:endParaRPr/>
          </a:p>
        </p:txBody>
      </p:sp>
      <p:sp>
        <p:nvSpPr>
          <p:cNvPr id="139" name="Google Shape;139;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Previously, we mainly focused on one group of our client, those who transfer listening data across platforms</a:t>
            </a:r>
            <a:endParaRPr/>
          </a:p>
          <a:p>
            <a:pPr indent="-342900" lvl="0" marL="457200" rtl="0" algn="l">
              <a:spcBef>
                <a:spcPts val="0"/>
              </a:spcBef>
              <a:spcAft>
                <a:spcPts val="0"/>
              </a:spcAft>
              <a:buSzPts val="1800"/>
              <a:buChar char="●"/>
            </a:pPr>
            <a:r>
              <a:rPr lang="en"/>
              <a:t>Other stakeholders/business-level users could also access our product</a:t>
            </a:r>
            <a:endParaRPr/>
          </a:p>
          <a:p>
            <a:pPr indent="-342900" lvl="1" marL="914400" rtl="0" algn="l">
              <a:spcBef>
                <a:spcPts val="0"/>
              </a:spcBef>
              <a:spcAft>
                <a:spcPts val="0"/>
              </a:spcAft>
              <a:buSzPts val="1800"/>
              <a:buChar char="○"/>
            </a:pPr>
            <a:r>
              <a:rPr lang="en" sz="1800"/>
              <a:t>Logic/structure of solution may need to change as a result</a:t>
            </a:r>
            <a:endParaRPr sz="1800"/>
          </a:p>
          <a:p>
            <a:pPr indent="-342900" lvl="1" marL="914400" rtl="0" algn="l">
              <a:spcBef>
                <a:spcPts val="0"/>
              </a:spcBef>
              <a:spcAft>
                <a:spcPts val="0"/>
              </a:spcAft>
              <a:buSzPts val="1800"/>
              <a:buChar char="○"/>
            </a:pPr>
            <a:r>
              <a:rPr lang="en" sz="1800"/>
              <a:t>How should we handle user data?</a:t>
            </a:r>
            <a:endParaRPr sz="1800"/>
          </a:p>
          <a:p>
            <a:pPr indent="-342900" lvl="1" marL="914400" rtl="0" algn="l">
              <a:spcBef>
                <a:spcPts val="0"/>
              </a:spcBef>
              <a:spcAft>
                <a:spcPts val="0"/>
              </a:spcAft>
              <a:buSzPts val="1800"/>
              <a:buChar char="○"/>
            </a:pPr>
            <a:r>
              <a:rPr lang="en" sz="1800"/>
              <a:t>What other functions should be included to manage the data better?</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Business Challenge Clarification</a:t>
            </a:r>
            <a:endParaRPr/>
          </a:p>
        </p:txBody>
      </p:sp>
      <p:sp>
        <p:nvSpPr>
          <p:cNvPr id="145" name="Google Shape;145;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Why would a user want to link accounts together?</a:t>
            </a:r>
            <a:endParaRPr/>
          </a:p>
          <a:p>
            <a:pPr indent="-342900" lvl="1" marL="914400" rtl="0" algn="l">
              <a:spcBef>
                <a:spcPts val="0"/>
              </a:spcBef>
              <a:spcAft>
                <a:spcPts val="0"/>
              </a:spcAft>
              <a:buSzPts val="1800"/>
              <a:buChar char="○"/>
            </a:pPr>
            <a:r>
              <a:rPr lang="en" sz="1800"/>
              <a:t>Users that have accounts with multiple streaming services would want to share their listening data and preferences across those accounts</a:t>
            </a:r>
            <a:endParaRPr sz="1800"/>
          </a:p>
          <a:p>
            <a:pPr indent="-342900" lvl="1" marL="914400" rtl="0" algn="l">
              <a:spcBef>
                <a:spcPts val="0"/>
              </a:spcBef>
              <a:spcAft>
                <a:spcPts val="0"/>
              </a:spcAft>
              <a:buSzPts val="1800"/>
              <a:buChar char="○"/>
            </a:pPr>
            <a:r>
              <a:rPr lang="en" sz="1800"/>
              <a:t>Users that stop using one service in favor of another would have a more direct way to transfer data, without the hassle</a:t>
            </a:r>
            <a:endParaRPr sz="18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Improved</a:t>
            </a:r>
            <a:r>
              <a:rPr lang="en"/>
              <a:t> Use Cases</a:t>
            </a:r>
            <a:endParaRPr/>
          </a:p>
        </p:txBody>
      </p:sp>
      <p:sp>
        <p:nvSpPr>
          <p:cNvPr id="151" name="Google Shape;151;p32"/>
          <p:cNvSpPr txBox="1"/>
          <p:nvPr>
            <p:ph idx="1" type="body"/>
          </p:nvPr>
        </p:nvSpPr>
        <p:spPr>
          <a:xfrm>
            <a:off x="387900" y="1505299"/>
            <a:ext cx="83682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Coda-Centric Use Cases </a:t>
            </a:r>
            <a:endParaRPr sz="1600"/>
          </a:p>
          <a:p>
            <a:pPr indent="-330200" lvl="1" marL="914400" rtl="0" algn="l">
              <a:spcBef>
                <a:spcPts val="0"/>
              </a:spcBef>
              <a:spcAft>
                <a:spcPts val="0"/>
              </a:spcAft>
              <a:buSzPts val="1600"/>
              <a:buChar char="○"/>
            </a:pPr>
            <a:r>
              <a:rPr lang="en" sz="1600"/>
              <a:t>Those use cases that do not use an external streaming service</a:t>
            </a:r>
            <a:endParaRPr sz="1600"/>
          </a:p>
          <a:p>
            <a:pPr indent="-330200" lvl="2" marL="1371600" rtl="0" algn="l">
              <a:spcBef>
                <a:spcPts val="0"/>
              </a:spcBef>
              <a:spcAft>
                <a:spcPts val="0"/>
              </a:spcAft>
              <a:buSzPts val="1600"/>
              <a:buChar char="■"/>
            </a:pPr>
            <a:r>
              <a:rPr lang="en" sz="1600"/>
              <a:t>Login</a:t>
            </a:r>
            <a:endParaRPr sz="1600"/>
          </a:p>
          <a:p>
            <a:pPr indent="-330200" lvl="2" marL="1371600" rtl="0" algn="l">
              <a:spcBef>
                <a:spcPts val="0"/>
              </a:spcBef>
              <a:spcAft>
                <a:spcPts val="0"/>
              </a:spcAft>
              <a:buSzPts val="1600"/>
              <a:buChar char="■"/>
            </a:pPr>
            <a:r>
              <a:rPr lang="en" sz="1600"/>
              <a:t>Clearing existing playlist</a:t>
            </a:r>
            <a:endParaRPr sz="1600"/>
          </a:p>
          <a:p>
            <a:pPr indent="-330200" lvl="2" marL="1371600" rtl="0" algn="l">
              <a:spcBef>
                <a:spcPts val="0"/>
              </a:spcBef>
              <a:spcAft>
                <a:spcPts val="0"/>
              </a:spcAft>
              <a:buSzPts val="1600"/>
              <a:buChar char="■"/>
            </a:pPr>
            <a:r>
              <a:rPr lang="en" sz="1600"/>
              <a:t>Merging playlists</a:t>
            </a:r>
            <a:endParaRPr sz="1600"/>
          </a:p>
          <a:p>
            <a:pPr indent="-330200" lvl="2" marL="1371600" rtl="0" algn="l">
              <a:spcBef>
                <a:spcPts val="0"/>
              </a:spcBef>
              <a:spcAft>
                <a:spcPts val="0"/>
              </a:spcAft>
              <a:buSzPts val="1600"/>
              <a:buChar char="■"/>
            </a:pPr>
            <a:r>
              <a:rPr lang="en" sz="1600"/>
              <a:t>Altering user-specific data</a:t>
            </a:r>
            <a:endParaRPr sz="1600"/>
          </a:p>
          <a:p>
            <a:pPr indent="-330200" lvl="0" marL="457200" rtl="0" algn="l">
              <a:spcBef>
                <a:spcPts val="0"/>
              </a:spcBef>
              <a:spcAft>
                <a:spcPts val="0"/>
              </a:spcAft>
              <a:buSzPts val="1600"/>
              <a:buChar char="●"/>
            </a:pPr>
            <a:r>
              <a:rPr lang="en" sz="1600"/>
              <a:t>Service-Specific Use Cases </a:t>
            </a:r>
            <a:endParaRPr sz="1600"/>
          </a:p>
          <a:p>
            <a:pPr indent="-330200" lvl="1" marL="914400" rtl="0" algn="l">
              <a:spcBef>
                <a:spcPts val="0"/>
              </a:spcBef>
              <a:spcAft>
                <a:spcPts val="0"/>
              </a:spcAft>
              <a:buSzPts val="1600"/>
              <a:buChar char="○"/>
            </a:pPr>
            <a:r>
              <a:rPr lang="en" sz="1600"/>
              <a:t>U</a:t>
            </a:r>
            <a:r>
              <a:rPr lang="en" sz="1600"/>
              <a:t>se cases oriented around interacting with services</a:t>
            </a:r>
            <a:endParaRPr sz="1600"/>
          </a:p>
          <a:p>
            <a:pPr indent="-330200" lvl="2" marL="1371600" rtl="0" algn="l">
              <a:spcBef>
                <a:spcPts val="0"/>
              </a:spcBef>
              <a:spcAft>
                <a:spcPts val="0"/>
              </a:spcAft>
              <a:buSzPts val="1600"/>
              <a:buChar char="■"/>
            </a:pPr>
            <a:r>
              <a:rPr lang="en" sz="1600"/>
              <a:t>Connecting to service</a:t>
            </a:r>
            <a:endParaRPr sz="1600"/>
          </a:p>
          <a:p>
            <a:pPr indent="-330200" lvl="2" marL="1371600" rtl="0" algn="l">
              <a:spcBef>
                <a:spcPts val="0"/>
              </a:spcBef>
              <a:spcAft>
                <a:spcPts val="0"/>
              </a:spcAft>
              <a:buSzPts val="1600"/>
              <a:buChar char="■"/>
            </a:pPr>
            <a:r>
              <a:rPr lang="en" sz="1600"/>
              <a:t>Importing/exporting playlists</a:t>
            </a:r>
            <a:endParaRPr sz="1600"/>
          </a:p>
          <a:p>
            <a:pPr indent="-330200" lvl="2" marL="1371600" rtl="0" algn="l">
              <a:spcBef>
                <a:spcPts val="0"/>
              </a:spcBef>
              <a:spcAft>
                <a:spcPts val="0"/>
              </a:spcAft>
              <a:buSzPts val="1600"/>
              <a:buChar char="■"/>
            </a:pPr>
            <a:r>
              <a:rPr lang="en" sz="1600"/>
              <a:t>Importing/exporting favorite artists</a:t>
            </a:r>
            <a:endParaRPr sz="1600"/>
          </a:p>
          <a:p>
            <a:pPr indent="-330200" lvl="2" marL="1371600" rtl="0" algn="l">
              <a:spcBef>
                <a:spcPts val="0"/>
              </a:spcBef>
              <a:spcAft>
                <a:spcPts val="0"/>
              </a:spcAft>
              <a:buSzPts val="1600"/>
              <a:buChar char="■"/>
            </a:pPr>
            <a:r>
              <a:rPr lang="en" sz="1600"/>
              <a:t>Importing/exporting user data and </a:t>
            </a:r>
            <a:r>
              <a:rPr lang="en" sz="1600"/>
              <a:t>listening</a:t>
            </a:r>
            <a:r>
              <a:rPr lang="en" sz="1600"/>
              <a:t> behavior</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Architectural</a:t>
            </a:r>
            <a:r>
              <a:rPr lang="en"/>
              <a:t> decisions:</a:t>
            </a:r>
            <a:endParaRPr/>
          </a:p>
        </p:txBody>
      </p:sp>
      <p:sp>
        <p:nvSpPr>
          <p:cNvPr id="157" name="Google Shape;157;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9250" lvl="0" marL="457200" rtl="0" algn="l">
              <a:spcBef>
                <a:spcPts val="0"/>
              </a:spcBef>
              <a:spcAft>
                <a:spcPts val="0"/>
              </a:spcAft>
              <a:buSzPts val="1900"/>
              <a:buChar char="●"/>
            </a:pPr>
            <a:r>
              <a:rPr lang="en" sz="1900"/>
              <a:t>Cloud Deployment with AWS</a:t>
            </a:r>
            <a:endParaRPr sz="1900"/>
          </a:p>
          <a:p>
            <a:pPr indent="-349250" lvl="1" marL="914400" rtl="0" algn="l">
              <a:spcBef>
                <a:spcPts val="0"/>
              </a:spcBef>
              <a:spcAft>
                <a:spcPts val="0"/>
              </a:spcAft>
              <a:buSzPts val="1900"/>
              <a:buChar char="○"/>
            </a:pPr>
            <a:r>
              <a:rPr lang="en" sz="1900"/>
              <a:t>Based on ease of access and flexibility of resources for data storage and computation</a:t>
            </a:r>
            <a:endParaRPr sz="1900"/>
          </a:p>
          <a:p>
            <a:pPr indent="-349250" lvl="0" marL="457200" rtl="0" algn="l">
              <a:spcBef>
                <a:spcPts val="0"/>
              </a:spcBef>
              <a:spcAft>
                <a:spcPts val="0"/>
              </a:spcAft>
              <a:buSzPts val="1900"/>
              <a:buChar char="●"/>
            </a:pPr>
            <a:r>
              <a:rPr lang="en" sz="1900"/>
              <a:t>Flask (Python) Backend Architecture</a:t>
            </a:r>
            <a:endParaRPr sz="1900"/>
          </a:p>
          <a:p>
            <a:pPr indent="-349250" lvl="1" marL="914400" rtl="0" algn="l">
              <a:spcBef>
                <a:spcPts val="0"/>
              </a:spcBef>
              <a:spcAft>
                <a:spcPts val="0"/>
              </a:spcAft>
              <a:buSzPts val="1900"/>
              <a:buChar char="○"/>
            </a:pPr>
            <a:r>
              <a:rPr lang="en" sz="1900"/>
              <a:t>Better support for frontend, along with greater flexibility of packages</a:t>
            </a:r>
            <a:endParaRPr sz="1900"/>
          </a:p>
          <a:p>
            <a:pPr indent="-349250" lvl="0" marL="457200" rtl="0" algn="l">
              <a:spcBef>
                <a:spcPts val="0"/>
              </a:spcBef>
              <a:spcAft>
                <a:spcPts val="0"/>
              </a:spcAft>
              <a:buSzPts val="1900"/>
              <a:buChar char="●"/>
            </a:pPr>
            <a:r>
              <a:rPr lang="en" sz="1900"/>
              <a:t>React (JSX) Frontend Architecture </a:t>
            </a:r>
            <a:endParaRPr sz="1900"/>
          </a:p>
          <a:p>
            <a:pPr indent="-349250" lvl="1" marL="914400" rtl="0" algn="l">
              <a:spcBef>
                <a:spcPts val="0"/>
              </a:spcBef>
              <a:spcAft>
                <a:spcPts val="0"/>
              </a:spcAft>
              <a:buSzPts val="1900"/>
              <a:buChar char="○"/>
            </a:pPr>
            <a:r>
              <a:rPr lang="en" sz="1900"/>
              <a:t>Tons of documentation, examples, support, libraries, and plugins are available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