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1" r:id="rId6"/>
    <p:sldId id="263" r:id="rId7"/>
    <p:sldId id="265" r:id="rId8"/>
    <p:sldId id="266"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44B42-BE21-4889-9069-0722147397D5}" type="datetimeFigureOut">
              <a:rPr lang="en-US" smtClean="0"/>
              <a:pPr/>
              <a:t>5/24/2022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7FF38-5103-461A-ADAB-0FCEA5480B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F7FF38-5103-461A-ADAB-0FCEA5480BC3}"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F7FF38-5103-461A-ADAB-0FCEA5480BC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F7FF38-5103-461A-ADAB-0FCEA5480BC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5/24/2022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28600"/>
            <a:ext cx="8077200" cy="6771084"/>
          </a:xfrm>
          <a:prstGeom prst="rect">
            <a:avLst/>
          </a:prstGeom>
        </p:spPr>
        <p:txBody>
          <a:bodyPr wrap="square">
            <a:spAutoFit/>
          </a:bodyPr>
          <a:lstStyle/>
          <a:p>
            <a:pPr algn="ctr"/>
            <a:r>
              <a:rPr lang="en-US" sz="1600" b="1" dirty="0" smtClean="0"/>
              <a:t>COMMUNICATION</a:t>
            </a:r>
            <a:endParaRPr lang="en-US" sz="1600" b="1" dirty="0" smtClean="0"/>
          </a:p>
          <a:p>
            <a:pPr algn="ctr"/>
            <a:r>
              <a:rPr lang="en-US" sz="1600" b="1" dirty="0" smtClean="0"/>
              <a:t/>
            </a:r>
            <a:br>
              <a:rPr lang="en-US" sz="1600" b="1" dirty="0" smtClean="0"/>
            </a:br>
            <a:r>
              <a:rPr lang="en-GB" sz="1600" b="1" dirty="0" smtClean="0">
                <a:cs typeface="Times New Roman" panose="02020603050405020304" pitchFamily="18" charset="0"/>
              </a:rPr>
              <a:t>BEING A SEMINAR PRESENTED</a:t>
            </a: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BY</a:t>
            </a:r>
          </a:p>
          <a:p>
            <a:pPr algn="ctr"/>
            <a:r>
              <a:rPr lang="en-GB" sz="1600" b="1" dirty="0" smtClean="0">
                <a:cs typeface="Times New Roman" panose="02020603050405020304" pitchFamily="18" charset="0"/>
              </a:rPr>
              <a:t/>
            </a:r>
            <a:br>
              <a:rPr lang="en-GB" sz="1600" b="1" dirty="0" smtClean="0">
                <a:cs typeface="Times New Roman" panose="02020603050405020304" pitchFamily="18" charset="0"/>
              </a:rPr>
            </a:br>
            <a:r>
              <a:rPr lang="en-GB" sz="1600" b="1" dirty="0" smtClean="0">
                <a:cs typeface="Times New Roman" panose="02020603050405020304" pitchFamily="18" charset="0"/>
              </a:rPr>
              <a:t>OBOT, BRIAN DAVID </a:t>
            </a: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EE/17/328</a:t>
            </a:r>
            <a:br>
              <a:rPr lang="en-GB" sz="1600" b="1" dirty="0" smtClean="0">
                <a:cs typeface="Times New Roman" panose="02020603050405020304" pitchFamily="18" charset="0"/>
              </a:rPr>
            </a:b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US" sz="1600" b="1" dirty="0" smtClean="0">
                <a:cs typeface="Times New Roman" panose="02020603050405020304" pitchFamily="18" charset="0"/>
              </a:rPr>
              <a:t>AKAN, KINGLSEY ITAH </a:t>
            </a:r>
          </a:p>
          <a:p>
            <a:pPr algn="ctr"/>
            <a:r>
              <a:rPr lang="en-GB" sz="1600" b="1" dirty="0" smtClean="0">
                <a:cs typeface="Times New Roman" panose="02020603050405020304" pitchFamily="18" charset="0"/>
              </a:rPr>
              <a:t>EE/17/228</a:t>
            </a:r>
            <a:br>
              <a:rPr lang="en-GB" sz="1600" b="1" dirty="0" smtClean="0">
                <a:cs typeface="Times New Roman" panose="02020603050405020304" pitchFamily="18" charset="0"/>
              </a:rPr>
            </a:b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IDOLOR, KESTER</a:t>
            </a: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EE/17/297</a:t>
            </a:r>
            <a:br>
              <a:rPr lang="en-GB" sz="1600" b="1" dirty="0" smtClean="0">
                <a:cs typeface="Times New Roman" panose="02020603050405020304" pitchFamily="18" charset="0"/>
              </a:rPr>
            </a:b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DEPARTMENT OF ELECTRICAL ELECTRONICS ENGINEERING</a:t>
            </a: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MADONNA UNIVERSITY, AKPUGO CAMPUS </a:t>
            </a: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FACULTY OF ENGINEERING AND TECHNOLOGY</a:t>
            </a:r>
            <a:r>
              <a:rPr lang="en-US" sz="1600" b="1" dirty="0" smtClean="0">
                <a:cs typeface="Times New Roman" panose="02020603050405020304" pitchFamily="18" charset="0"/>
              </a:rPr>
              <a:t/>
            </a:r>
            <a:br>
              <a:rPr lang="en-US" sz="1600" b="1" dirty="0" smtClean="0">
                <a:cs typeface="Times New Roman" panose="02020603050405020304" pitchFamily="18" charset="0"/>
              </a:rPr>
            </a:br>
            <a:endParaRPr lang="en-US" sz="1600" b="1" dirty="0" smtClean="0">
              <a:cs typeface="Times New Roman" panose="02020603050405020304" pitchFamily="18" charset="0"/>
            </a:endParaRPr>
          </a:p>
          <a:p>
            <a:pPr algn="ctr"/>
            <a:r>
              <a:rPr lang="en-GB" sz="1600" b="1" dirty="0" smtClean="0">
                <a:cs typeface="Times New Roman" panose="02020603050405020304" pitchFamily="18" charset="0"/>
              </a:rPr>
              <a:t>PRESENTED TO THE DEPARTMENT OF ELETRICAL ELECTRONICS ENGINEERING </a:t>
            </a:r>
          </a:p>
          <a:p>
            <a:pPr algn="ct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US" sz="1600" b="1" dirty="0" smtClean="0">
                <a:cs typeface="Times New Roman" panose="02020603050405020304" pitchFamily="18" charset="0"/>
              </a:rPr>
              <a:t>  </a:t>
            </a:r>
          </a:p>
          <a:p>
            <a:pPr algn="ctr"/>
            <a:endParaRPr lang="en-US" sz="1600" b="1" dirty="0" smtClean="0">
              <a:cs typeface="Times New Roman" panose="02020603050405020304" pitchFamily="18" charset="0"/>
            </a:endParaRPr>
          </a:p>
          <a:p>
            <a:pPr algn="ctr"/>
            <a:endParaRPr lang="en-GB" sz="1600" b="1" dirty="0" smtClean="0">
              <a:cs typeface="Times New Roman" panose="02020603050405020304" pitchFamily="18" charset="0"/>
            </a:endParaRPr>
          </a:p>
          <a:p>
            <a:pPr algn="ctr"/>
            <a:r>
              <a:rPr lang="en-GB" sz="1600" b="1" dirty="0" smtClean="0">
                <a:cs typeface="Times New Roman" panose="02020603050405020304" pitchFamily="18" charset="0"/>
              </a:rPr>
              <a:t> </a:t>
            </a:r>
            <a:r>
              <a:rPr lang="en-US" sz="1600" b="1" dirty="0" smtClean="0">
                <a:cs typeface="Times New Roman" panose="02020603050405020304" pitchFamily="18" charset="0"/>
              </a:rPr>
              <a:t/>
            </a:r>
            <a:br>
              <a:rPr lang="en-US" sz="1600" b="1" dirty="0" smtClean="0">
                <a:cs typeface="Times New Roman" panose="02020603050405020304" pitchFamily="18" charset="0"/>
              </a:rPr>
            </a:br>
            <a:r>
              <a:rPr lang="en-GB" sz="1600" b="1" dirty="0" smtClean="0">
                <a:cs typeface="Times New Roman" panose="02020603050405020304" pitchFamily="18" charset="0"/>
              </a:rPr>
              <a:t>MAY, 2022</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28600"/>
            <a:ext cx="7696200" cy="5632311"/>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REFERENCE</a:t>
            </a:r>
          </a:p>
          <a:p>
            <a:endParaRPr lang="en-US" b="1"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t> https://studiousguy.com/working-principle-radar/</a:t>
            </a:r>
          </a:p>
          <a:p>
            <a:pPr>
              <a:buFont typeface="Arial" pitchFamily="34" charset="0"/>
              <a:buChar char="•"/>
            </a:pPr>
            <a:r>
              <a:rPr lang="en-US" dirty="0" smtClean="0"/>
              <a:t> https://en.wikipedia.org/wiki/History_of_radar</a:t>
            </a:r>
          </a:p>
          <a:p>
            <a:pPr>
              <a:buFont typeface="Arial" pitchFamily="34" charset="0"/>
              <a:buChar char="•"/>
            </a:pPr>
            <a:r>
              <a:rPr lang="en-US" dirty="0" smtClean="0"/>
              <a:t>https://link.springer.com/content/pdf/bfm%3A978-1-4613-1971-9%2F3%2F1.pdf</a:t>
            </a:r>
          </a:p>
          <a:p>
            <a:pPr>
              <a:buFont typeface="Arial" pitchFamily="34" charset="0"/>
              <a:buChar char="•"/>
            </a:pPr>
            <a:r>
              <a:rPr lang="en-US" dirty="0" smtClean="0"/>
              <a:t> https://www.researchgate.net</a:t>
            </a:r>
          </a:p>
          <a:p>
            <a:pPr>
              <a:buFont typeface="Arial" pitchFamily="34" charset="0"/>
              <a:buChar char="•"/>
            </a:pPr>
            <a:r>
              <a:rPr lang="en-US" dirty="0" smtClean="0"/>
              <a:t>https://www.tutorialspoint.com/radar_systems/radar_systems_pulse_radar.html</a:t>
            </a:r>
          </a:p>
          <a:p>
            <a:pPr>
              <a:buFont typeface="Arial" pitchFamily="34" charset="0"/>
              <a:buChar char="•"/>
            </a:pPr>
            <a:r>
              <a:rPr lang="en-US" dirty="0" smtClean="0"/>
              <a:t>https://www.radartutorial.eu/01.basics/rb67.en.html</a:t>
            </a:r>
          </a:p>
          <a:p>
            <a:pPr>
              <a:buFont typeface="Arial" pitchFamily="34" charset="0"/>
              <a:buChar char="•"/>
            </a:pPr>
            <a:r>
              <a:rPr lang="en-US" dirty="0" smtClean="0"/>
              <a:t>https://www.toppr.com/ask/question/explain-the-principle-and-working-of-radar-with-neat-block-diagram/</a:t>
            </a:r>
          </a:p>
          <a:p>
            <a:pPr>
              <a:buFont typeface="Arial" pitchFamily="34" charset="0"/>
              <a:buChar char="•"/>
            </a:pPr>
            <a:r>
              <a:rPr lang="en-US" dirty="0" smtClean="0"/>
              <a:t>https://nanopdf.com/download/23-radar-block-diagram-and-operation_pdf </a:t>
            </a:r>
          </a:p>
          <a:p>
            <a:pPr>
              <a:buFont typeface="Arial" pitchFamily="34" charset="0"/>
              <a:buChar char="•"/>
            </a:pPr>
            <a:r>
              <a:rPr lang="en-US" dirty="0" smtClean="0"/>
              <a:t>Radar System Design (final version) project by </a:t>
            </a:r>
          </a:p>
          <a:p>
            <a:r>
              <a:rPr lang="en-US" dirty="0" smtClean="0"/>
              <a:t>	 Lamis Islam Ahmed-</a:t>
            </a:r>
            <a:r>
              <a:rPr lang="en-US" dirty="0" err="1" smtClean="0"/>
              <a:t>zaki</a:t>
            </a:r>
            <a:endParaRPr lang="en-US" dirty="0" smtClean="0"/>
          </a:p>
          <a:p>
            <a:r>
              <a:rPr lang="en-US" dirty="0" smtClean="0"/>
              <a:t>               Marwa Mostafa Hedayah</a:t>
            </a:r>
          </a:p>
          <a:p>
            <a:r>
              <a:rPr lang="en-US" dirty="0" smtClean="0"/>
              <a:t>               Mostafa Mohsen Mostafa Kamal</a:t>
            </a:r>
          </a:p>
          <a:p>
            <a:r>
              <a:rPr lang="en-US" dirty="0" smtClean="0"/>
              <a:t>               Shady Mohamed Mahmoud</a:t>
            </a:r>
          </a:p>
          <a:p>
            <a:pPr>
              <a:buFont typeface="Arial" pitchFamily="34" charset="0"/>
              <a:buChar char="•"/>
            </a:pPr>
            <a:r>
              <a:rPr lang="en-US" dirty="0" smtClean="0"/>
              <a:t>https://electronicsdesk.com/radar-system.html</a:t>
            </a:r>
          </a:p>
          <a:p>
            <a:pPr>
              <a:buFont typeface="Arial" pitchFamily="34" charset="0"/>
              <a:buChar char="•"/>
            </a:pPr>
            <a:r>
              <a:rPr lang="en-US" dirty="0" smtClean="0"/>
              <a:t>https://www.davuniversity.org/images/files/studymaterial/Radar%20System%20_notes.pdf</a:t>
            </a:r>
          </a:p>
          <a:p>
            <a:pPr>
              <a:buFont typeface="Arial"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533400"/>
            <a:ext cx="7620000" cy="5509200"/>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1.0 MOTIVATION FOR THE WORK </a:t>
            </a:r>
            <a:br>
              <a:rPr lang="en-US" sz="3200"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To display an in-depth understanding on the application  and operation of Radio Frequency Circuitry in the field of Electronics and Communication Engineering.</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Less obviously is the need to create a foundation upon which higher and more technical research and studies can and would be carried out in Engineering field in Madonna University, Akpugo Campus</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04800"/>
            <a:ext cx="7620000" cy="5262979"/>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2.0 PROBLEM STATEMENT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GB" sz="2800" dirty="0" smtClean="0">
                <a:latin typeface="Times New Roman" panose="02020603050405020304" pitchFamily="18" charset="0"/>
                <a:cs typeface="Times New Roman" panose="02020603050405020304" pitchFamily="18" charset="0"/>
              </a:rPr>
              <a:t>Radio Technology and its application in research and development has been a highlight in last century of human development. And Nigeria has a country has unfortunately not been at or close to the frontline of this exciting field. This project  is designed to not only provide a path to incentivize more  research and development  in the field, but also to provide a working instrument to be used for research within and outside the institution environment for any person that are in the vicinity.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28600"/>
            <a:ext cx="7696200" cy="6001643"/>
          </a:xfrm>
          <a:prstGeom prst="rect">
            <a:avLst/>
          </a:prstGeom>
        </p:spPr>
        <p:txBody>
          <a:bodyPr wrap="square">
            <a:spAutoFit/>
          </a:bodyPr>
          <a:lstStyle/>
          <a:p>
            <a:r>
              <a:rPr lang="en-GB" sz="2400" b="1" dirty="0" smtClean="0">
                <a:latin typeface="Times New Roman" panose="02020603050405020304" pitchFamily="18" charset="0"/>
                <a:cs typeface="Times New Roman" panose="02020603050405020304" pitchFamily="18" charset="0"/>
              </a:rPr>
              <a:t>3.0 AIM/OBJECTIVE OF THE STUDY</a:t>
            </a:r>
            <a:br>
              <a:rPr lang="en-GB" sz="2400" b="1" dirty="0" smtClean="0">
                <a:latin typeface="Times New Roman" panose="02020603050405020304" pitchFamily="18" charset="0"/>
                <a:cs typeface="Times New Roman" panose="02020603050405020304" pitchFamily="18" charset="0"/>
              </a:rPr>
            </a:br>
            <a:r>
              <a:rPr lang="en-GB" sz="2400" dirty="0" smtClean="0">
                <a:latin typeface="Times New Roman" panose="02020603050405020304" pitchFamily="18" charset="0"/>
                <a:cs typeface="Times New Roman" panose="02020603050405020304" pitchFamily="18" charset="0"/>
              </a:rPr>
              <a:t>The main aim of this work is to study and thereafter successfully design and construct a long range Radar system within the school vicinity.</a:t>
            </a:r>
          </a:p>
          <a:p>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At the end of this work the following objectives shall be achieved:</a:t>
            </a:r>
          </a:p>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The production of a comprehensive documentation, detailing the design process and instruction guiding the operation of the radar system to be constructed, this would be done to aid further research and development into this project by future generation.</a:t>
            </a:r>
          </a:p>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ii.</a:t>
            </a:r>
            <a:r>
              <a:rPr lang="en-GB" sz="2400" dirty="0" smtClean="0">
                <a:latin typeface="Times New Roman" panose="02020603050405020304" pitchFamily="18" charset="0"/>
                <a:cs typeface="Times New Roman" panose="02020603050405020304" pitchFamily="18" charset="0"/>
              </a:rPr>
              <a:t>A working Model of a Radar system within the school vicinity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52400"/>
            <a:ext cx="7620000" cy="526297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5.0 SCOPE, LIMITATION AND SIGNIFICANCE </a:t>
            </a:r>
          </a:p>
          <a:p>
            <a:endParaRPr lang="en-US" sz="2400" b="1"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The scope of this paper is to provide a comprehensive study of designing and eventually constructing a Radar system for use at Madonna University, Akpugo Campus.</a:t>
            </a:r>
          </a:p>
          <a:p>
            <a:endParaRPr lang="en-GB" sz="2400" b="1" dirty="0" smtClean="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LIMITATIONS </a:t>
            </a:r>
          </a:p>
          <a:p>
            <a:r>
              <a:rPr lang="en-GB" sz="2400" dirty="0" err="1" smtClean="0">
                <a:latin typeface="Times New Roman" panose="02020603050405020304" pitchFamily="18" charset="0"/>
                <a:cs typeface="Times New Roman" panose="02020603050405020304" pitchFamily="18" charset="0"/>
              </a:rPr>
              <a:t>i</a:t>
            </a:r>
            <a:r>
              <a:rPr lang="en-GB" sz="2400" dirty="0" smtClean="0">
                <a:latin typeface="Times New Roman" panose="02020603050405020304" pitchFamily="18" charset="0"/>
                <a:cs typeface="Times New Roman" panose="02020603050405020304" pitchFamily="18" charset="0"/>
              </a:rPr>
              <a:t>. Difficulty to access to materials needed to for the system</a:t>
            </a:r>
          </a:p>
          <a:p>
            <a:r>
              <a:rPr lang="en-GB" sz="2400" dirty="0" smtClean="0">
                <a:latin typeface="Times New Roman" panose="02020603050405020304" pitchFamily="18" charset="0"/>
                <a:cs typeface="Times New Roman" panose="02020603050405020304" pitchFamily="18" charset="0"/>
              </a:rPr>
              <a:t>ii. The cost of construction and materials are high</a:t>
            </a:r>
          </a:p>
          <a:p>
            <a:endParaRPr lang="en-GB"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SIGNIFICANCE </a:t>
            </a:r>
          </a:p>
          <a:p>
            <a:r>
              <a:rPr lang="en-GB" sz="2400" dirty="0" smtClean="0">
                <a:latin typeface="Times New Roman" panose="02020603050405020304" pitchFamily="18" charset="0"/>
                <a:cs typeface="Times New Roman" panose="02020603050405020304" pitchFamily="18" charset="0"/>
              </a:rPr>
              <a:t>To provide a functional Radar system upon which further research and development can and would be carried out within the </a:t>
            </a:r>
            <a:r>
              <a:rPr lang="en-GB" sz="2400" smtClean="0">
                <a:latin typeface="Times New Roman" panose="02020603050405020304" pitchFamily="18" charset="0"/>
                <a:cs typeface="Times New Roman" panose="02020603050405020304" pitchFamily="18" charset="0"/>
              </a:rPr>
              <a:t>school academia.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0"/>
            <a:ext cx="7620000" cy="4201150"/>
          </a:xfrm>
          <a:prstGeom prst="rect">
            <a:avLst/>
          </a:prstGeom>
        </p:spPr>
        <p:txBody>
          <a:bodyPr wrap="square">
            <a:spAutoFit/>
          </a:bodyPr>
          <a:lstStyle/>
          <a:p>
            <a:r>
              <a:rPr lang="en-US" sz="1700" b="1" dirty="0" smtClean="0">
                <a:latin typeface="Times New Roman" panose="02020603050405020304" pitchFamily="18" charset="0"/>
                <a:cs typeface="Times New Roman" panose="02020603050405020304" pitchFamily="18" charset="0"/>
              </a:rPr>
              <a:t>6.0 MATERIALS AND METHOD</a:t>
            </a:r>
          </a:p>
          <a:p>
            <a:endParaRPr lang="en-US" sz="1700" b="1" dirty="0" smtClean="0">
              <a:latin typeface="Times New Roman" panose="02020603050405020304" pitchFamily="18" charset="0"/>
              <a:cs typeface="Times New Roman" panose="02020603050405020304" pitchFamily="18" charset="0"/>
            </a:endParaRPr>
          </a:p>
          <a:p>
            <a:r>
              <a:rPr lang="en-US" sz="1700" b="1" dirty="0" smtClean="0">
                <a:latin typeface="Times New Roman" panose="02020603050405020304" pitchFamily="18" charset="0"/>
                <a:cs typeface="Times New Roman" panose="02020603050405020304" pitchFamily="18" charset="0"/>
              </a:rPr>
              <a:t>MATERIALS</a:t>
            </a:r>
            <a:r>
              <a:rPr lang="en-US" sz="1700" dirty="0" smtClean="0">
                <a:latin typeface="Times New Roman" panose="02020603050405020304" pitchFamily="18" charset="0"/>
                <a:cs typeface="Times New Roman" panose="02020603050405020304" pitchFamily="18" charset="0"/>
              </a:rPr>
              <a:t> </a:t>
            </a:r>
          </a:p>
          <a:p>
            <a:pPr lvl="0">
              <a:buFont typeface="Arial" pitchFamily="34" charset="0"/>
              <a:buChar char="•"/>
            </a:pPr>
            <a:r>
              <a:rPr lang="en-US" sz="1700" b="1" dirty="0" smtClean="0">
                <a:latin typeface="Times New Roman" panose="02020603050405020304" pitchFamily="18" charset="0"/>
                <a:cs typeface="Times New Roman" panose="02020603050405020304" pitchFamily="18" charset="0"/>
              </a:rPr>
              <a:t> </a:t>
            </a:r>
            <a:r>
              <a:rPr lang="en-GB" b="1" dirty="0" smtClean="0"/>
              <a:t>Antenna (Parabolic Antenna),</a:t>
            </a:r>
          </a:p>
          <a:p>
            <a:pPr lvl="0">
              <a:buFont typeface="Arial" pitchFamily="34" charset="0"/>
              <a:buChar char="•"/>
            </a:pPr>
            <a:endParaRPr lang="en-GB" dirty="0" smtClean="0"/>
          </a:p>
          <a:p>
            <a:pPr lvl="0">
              <a:buFont typeface="Arial" pitchFamily="34" charset="0"/>
              <a:buChar char="•"/>
            </a:pPr>
            <a:endParaRPr lang="en-GB" dirty="0" smtClean="0"/>
          </a:p>
          <a:p>
            <a:pPr lvl="0">
              <a:buFont typeface="Arial" pitchFamily="34" charset="0"/>
              <a:buChar char="•"/>
            </a:pPr>
            <a:endParaRPr lang="en-GB" dirty="0" smtClean="0"/>
          </a:p>
          <a:p>
            <a:pPr lvl="0">
              <a:buFont typeface="Arial" pitchFamily="34" charset="0"/>
              <a:buChar char="•"/>
            </a:pPr>
            <a:endParaRPr lang="en-GB" dirty="0" smtClean="0"/>
          </a:p>
          <a:p>
            <a:pPr lvl="0">
              <a:buFont typeface="Arial" pitchFamily="34" charset="0"/>
              <a:buChar char="•"/>
            </a:pPr>
            <a:endParaRPr lang="en-GB" dirty="0" smtClean="0"/>
          </a:p>
          <a:p>
            <a:pPr lvl="0">
              <a:buFont typeface="Arial" pitchFamily="34" charset="0"/>
              <a:buChar char="•"/>
            </a:pPr>
            <a:endParaRPr lang="en-GB" dirty="0" smtClean="0"/>
          </a:p>
          <a:p>
            <a:pPr lvl="0">
              <a:buFont typeface="Arial" pitchFamily="34" charset="0"/>
              <a:buChar char="•"/>
            </a:pPr>
            <a:endParaRPr lang="en-GB" dirty="0" smtClean="0"/>
          </a:p>
          <a:p>
            <a:pPr lvl="0">
              <a:buFont typeface="Arial" pitchFamily="34" charset="0"/>
              <a:buChar char="•"/>
            </a:pPr>
            <a:endParaRPr lang="en-GB" dirty="0" smtClean="0"/>
          </a:p>
          <a:p>
            <a:pPr>
              <a:buFont typeface="Arial" pitchFamily="34" charset="0"/>
              <a:buChar char="•"/>
            </a:pPr>
            <a:r>
              <a:rPr lang="en-GB" b="1" dirty="0" smtClean="0"/>
              <a:t> RF Transmitter,</a:t>
            </a:r>
            <a:endParaRPr lang="en-US" b="1" dirty="0" smtClean="0"/>
          </a:p>
          <a:p>
            <a:pPr lvl="0">
              <a:buFont typeface="Arial" pitchFamily="34" charset="0"/>
              <a:buChar char="•"/>
            </a:pPr>
            <a:endParaRPr lang="en-GB" dirty="0" smtClean="0"/>
          </a:p>
          <a:p>
            <a:pPr lvl="0">
              <a:buFont typeface="Arial" pitchFamily="34" charset="0"/>
              <a:buChar char="•"/>
            </a:pPr>
            <a:endParaRPr lang="en-US" dirty="0" smtClean="0"/>
          </a:p>
        </p:txBody>
      </p:sp>
      <p:pic>
        <p:nvPicPr>
          <p:cNvPr id="3" name="Picture 2" descr="download (2).jpg"/>
          <p:cNvPicPr>
            <a:picLocks noChangeAspect="1"/>
          </p:cNvPicPr>
          <p:nvPr/>
        </p:nvPicPr>
        <p:blipFill>
          <a:blip r:embed="rId3"/>
          <a:stretch>
            <a:fillRect/>
          </a:stretch>
        </p:blipFill>
        <p:spPr>
          <a:xfrm>
            <a:off x="3429000" y="1276350"/>
            <a:ext cx="2476500" cy="1847850"/>
          </a:xfrm>
          <a:prstGeom prst="rect">
            <a:avLst/>
          </a:prstGeom>
        </p:spPr>
      </p:pic>
      <p:pic>
        <p:nvPicPr>
          <p:cNvPr id="5" name="Picture 4" descr="download (1).jpg"/>
          <p:cNvPicPr>
            <a:picLocks noChangeAspect="1"/>
          </p:cNvPicPr>
          <p:nvPr/>
        </p:nvPicPr>
        <p:blipFill>
          <a:blip r:embed="rId4"/>
          <a:stretch>
            <a:fillRect/>
          </a:stretch>
        </p:blipFill>
        <p:spPr>
          <a:xfrm>
            <a:off x="3500437" y="3648075"/>
            <a:ext cx="2143125"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685800"/>
            <a:ext cx="7315200" cy="5355312"/>
          </a:xfrm>
          <a:prstGeom prst="rect">
            <a:avLst/>
          </a:prstGeom>
        </p:spPr>
        <p:txBody>
          <a:bodyPr wrap="square">
            <a:spAutoFit/>
          </a:bodyPr>
          <a:lstStyle/>
          <a:p>
            <a:pPr lvl="0">
              <a:buFont typeface="Arial" pitchFamily="34" charset="0"/>
              <a:buChar char="•"/>
            </a:pPr>
            <a:r>
              <a:rPr lang="en-GB" b="1" dirty="0" smtClean="0"/>
              <a:t>RF Receiver</a:t>
            </a:r>
            <a:endParaRPr lang="en-US" b="1" dirty="0" smtClean="0"/>
          </a:p>
          <a:p>
            <a:pPr lvl="0">
              <a:buFont typeface="Arial" pitchFamily="34" charset="0"/>
              <a:buChar char="•"/>
            </a:pPr>
            <a:r>
              <a:rPr lang="en-GB" dirty="0" smtClean="0"/>
              <a:t> </a:t>
            </a:r>
            <a:r>
              <a:rPr lang="en-GB" b="1" dirty="0" smtClean="0"/>
              <a:t>Duplexer</a:t>
            </a:r>
            <a:endParaRPr lang="en-US" b="1"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endParaRPr lang="en-US" dirty="0" smtClean="0"/>
          </a:p>
          <a:p>
            <a:pPr lvl="0">
              <a:buFont typeface="Arial" pitchFamily="34" charset="0"/>
              <a:buChar char="•"/>
            </a:pPr>
            <a:r>
              <a:rPr lang="en-GB" dirty="0" smtClean="0"/>
              <a:t> </a:t>
            </a:r>
            <a:r>
              <a:rPr lang="en-GB" b="1" dirty="0" smtClean="0"/>
              <a:t>RF Oscillator,</a:t>
            </a:r>
            <a:endParaRPr lang="en-US" b="1" dirty="0" smtClean="0"/>
          </a:p>
          <a:p>
            <a:pPr lvl="0">
              <a:buFont typeface="Arial" pitchFamily="34" charset="0"/>
              <a:buChar char="•"/>
            </a:pPr>
            <a:r>
              <a:rPr lang="en-GB" dirty="0" smtClean="0"/>
              <a:t> </a:t>
            </a:r>
            <a:r>
              <a:rPr lang="en-GB" b="1" dirty="0" smtClean="0"/>
              <a:t>Modulator</a:t>
            </a:r>
          </a:p>
          <a:p>
            <a:pPr lvl="0">
              <a:buFont typeface="Arial" pitchFamily="34" charset="0"/>
              <a:buChar char="•"/>
            </a:pPr>
            <a:r>
              <a:rPr lang="en-GB" b="1" dirty="0" smtClean="0"/>
              <a:t> Coaxial Cables</a:t>
            </a:r>
          </a:p>
          <a:p>
            <a:pPr lvl="0">
              <a:buFont typeface="Arial" pitchFamily="34" charset="0"/>
              <a:buChar char="•"/>
            </a:pPr>
            <a:r>
              <a:rPr lang="en-GB" b="1" dirty="0" smtClean="0"/>
              <a:t> Metal Frames</a:t>
            </a:r>
          </a:p>
          <a:p>
            <a:pPr lvl="0">
              <a:buFont typeface="Arial" pitchFamily="34" charset="0"/>
              <a:buChar char="•"/>
            </a:pPr>
            <a:r>
              <a:rPr lang="en-GB" dirty="0" smtClean="0"/>
              <a:t> </a:t>
            </a:r>
            <a:r>
              <a:rPr lang="en-GB" b="1" dirty="0" smtClean="0"/>
              <a:t>other Smaller electronics components like Diode, Resistors etc</a:t>
            </a:r>
            <a:endParaRPr lang="en-US" b="1" dirty="0" smtClean="0"/>
          </a:p>
        </p:txBody>
      </p:sp>
      <p:pic>
        <p:nvPicPr>
          <p:cNvPr id="5" name="Picture 4" descr="download (4).jpg"/>
          <p:cNvPicPr>
            <a:picLocks noChangeAspect="1"/>
          </p:cNvPicPr>
          <p:nvPr/>
        </p:nvPicPr>
        <p:blipFill>
          <a:blip r:embed="rId2"/>
          <a:stretch>
            <a:fillRect/>
          </a:stretch>
        </p:blipFill>
        <p:spPr>
          <a:xfrm>
            <a:off x="3500437" y="1371600"/>
            <a:ext cx="2976563" cy="2976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28600"/>
            <a:ext cx="7162800" cy="526297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METHOD</a:t>
            </a:r>
          </a:p>
          <a:p>
            <a:pPr fontAlgn="base"/>
            <a:r>
              <a:rPr lang="en-GB" sz="2400" b="1" dirty="0" smtClean="0">
                <a:latin typeface="Times New Roman" panose="02020603050405020304" pitchFamily="18" charset="0"/>
                <a:cs typeface="Times New Roman" panose="02020603050405020304" pitchFamily="18" charset="0"/>
              </a:rPr>
              <a:t>Step 1: Design a details</a:t>
            </a:r>
            <a:r>
              <a:rPr lang="en-GB" sz="2400" dirty="0" smtClean="0">
                <a:latin typeface="Times New Roman" panose="02020603050405020304" pitchFamily="18" charset="0"/>
                <a:cs typeface="Times New Roman" panose="02020603050405020304" pitchFamily="18" charset="0"/>
              </a:rPr>
              <a:t> paper version of the system </a:t>
            </a:r>
            <a:endParaRPr lang="en-US" sz="2400" dirty="0" smtClean="0">
              <a:latin typeface="Times New Roman" panose="02020603050405020304" pitchFamily="18" charset="0"/>
              <a:cs typeface="Times New Roman" panose="02020603050405020304" pitchFamily="18" charset="0"/>
            </a:endParaRPr>
          </a:p>
          <a:p>
            <a:pPr fontAlgn="base"/>
            <a:r>
              <a:rPr lang="en-GB" sz="2400" b="1" dirty="0" smtClean="0">
                <a:latin typeface="Times New Roman" panose="02020603050405020304" pitchFamily="18" charset="0"/>
                <a:cs typeface="Times New Roman" panose="02020603050405020304" pitchFamily="18" charset="0"/>
              </a:rPr>
              <a:t>Step 2:</a:t>
            </a:r>
            <a:r>
              <a:rPr lang="en-GB" sz="2400" dirty="0" smtClean="0">
                <a:latin typeface="Times New Roman" panose="02020603050405020304" pitchFamily="18" charset="0"/>
                <a:cs typeface="Times New Roman" panose="02020603050405020304" pitchFamily="18" charset="0"/>
              </a:rPr>
              <a:t> Import and buy prefabricated materials where necessary </a:t>
            </a:r>
          </a:p>
          <a:p>
            <a:pPr fontAlgn="base"/>
            <a:r>
              <a:rPr lang="en-GB" sz="2400" b="1" dirty="0" smtClean="0">
                <a:latin typeface="Times New Roman" panose="02020603050405020304" pitchFamily="18" charset="0"/>
                <a:cs typeface="Times New Roman" panose="02020603050405020304" pitchFamily="18" charset="0"/>
              </a:rPr>
              <a:t>Step 3:</a:t>
            </a:r>
            <a:r>
              <a:rPr lang="en-GB" sz="2400" dirty="0" smtClean="0">
                <a:latin typeface="Times New Roman" panose="02020603050405020304" pitchFamily="18" charset="0"/>
                <a:cs typeface="Times New Roman" panose="02020603050405020304" pitchFamily="18" charset="0"/>
              </a:rPr>
              <a:t> Prepare subsystem circuitry to specification</a:t>
            </a:r>
            <a:endParaRPr lang="en-US" sz="2400" dirty="0" smtClean="0">
              <a:latin typeface="Times New Roman" panose="02020603050405020304" pitchFamily="18" charset="0"/>
              <a:cs typeface="Times New Roman" panose="02020603050405020304" pitchFamily="18" charset="0"/>
            </a:endParaRPr>
          </a:p>
          <a:p>
            <a:pPr fontAlgn="base"/>
            <a:r>
              <a:rPr lang="en-GB" sz="2400" b="1" dirty="0" smtClean="0">
                <a:latin typeface="Times New Roman" panose="02020603050405020304" pitchFamily="18" charset="0"/>
                <a:cs typeface="Times New Roman" panose="02020603050405020304" pitchFamily="18" charset="0"/>
              </a:rPr>
              <a:t>Step 4: </a:t>
            </a:r>
            <a:r>
              <a:rPr lang="en-GB" sz="2400" dirty="0" smtClean="0">
                <a:latin typeface="Times New Roman" panose="02020603050405020304" pitchFamily="18" charset="0"/>
                <a:cs typeface="Times New Roman" panose="02020603050405020304" pitchFamily="18" charset="0"/>
              </a:rPr>
              <a:t>Assemble the different components together according </a:t>
            </a:r>
            <a:endParaRPr lang="en-US" sz="2400" dirty="0" smtClean="0">
              <a:latin typeface="Times New Roman" panose="02020603050405020304" pitchFamily="18" charset="0"/>
              <a:cs typeface="Times New Roman" panose="02020603050405020304" pitchFamily="18" charset="0"/>
            </a:endParaRPr>
          </a:p>
          <a:p>
            <a:pPr fontAlgn="base"/>
            <a:r>
              <a:rPr lang="en-GB" sz="2400" b="1" dirty="0" smtClean="0">
                <a:latin typeface="Times New Roman" panose="02020603050405020304" pitchFamily="18" charset="0"/>
                <a:cs typeface="Times New Roman" panose="02020603050405020304" pitchFamily="18" charset="0"/>
              </a:rPr>
              <a:t>Step 5:</a:t>
            </a:r>
            <a:r>
              <a:rPr lang="en-GB" sz="2400" dirty="0" smtClean="0">
                <a:latin typeface="Times New Roman" panose="02020603050405020304" pitchFamily="18" charset="0"/>
                <a:cs typeface="Times New Roman" panose="02020603050405020304" pitchFamily="18" charset="0"/>
              </a:rPr>
              <a:t> Write a program to be used to digital Radar input (Reflected Radio Waves) </a:t>
            </a:r>
            <a:endParaRPr lang="en-US" sz="2400" dirty="0" smtClean="0">
              <a:latin typeface="Times New Roman" panose="02020603050405020304" pitchFamily="18" charset="0"/>
              <a:cs typeface="Times New Roman" panose="02020603050405020304" pitchFamily="18" charset="0"/>
            </a:endParaRPr>
          </a:p>
          <a:p>
            <a:pPr fontAlgn="base"/>
            <a:r>
              <a:rPr lang="en-GB" sz="2400" b="1" dirty="0" smtClean="0">
                <a:latin typeface="Times New Roman" panose="02020603050405020304" pitchFamily="18" charset="0"/>
                <a:cs typeface="Times New Roman" panose="02020603050405020304" pitchFamily="18" charset="0"/>
              </a:rPr>
              <a:t>Step 6: </a:t>
            </a:r>
            <a:r>
              <a:rPr lang="en-GB" sz="2400" dirty="0" smtClean="0">
                <a:latin typeface="Times New Roman" panose="02020603050405020304" pitchFamily="18" charset="0"/>
                <a:cs typeface="Times New Roman" panose="02020603050405020304" pitchFamily="18" charset="0"/>
              </a:rPr>
              <a:t>Repeat the step 4 and 5 until the material exhaust. Once the material is exhausted, then fill with the old sand which you removed from the pit.</a:t>
            </a:r>
            <a:endParaRPr lang="en-US" sz="2400" dirty="0" smtClean="0">
              <a:latin typeface="Times New Roman" panose="02020603050405020304" pitchFamily="18" charset="0"/>
              <a:cs typeface="Times New Roman" panose="02020603050405020304" pitchFamily="18" charset="0"/>
            </a:endParaRPr>
          </a:p>
          <a:p>
            <a:pPr fontAlgn="base"/>
            <a:r>
              <a:rPr lang="en-GB" sz="2400" b="1" dirty="0" smtClean="0">
                <a:latin typeface="Times New Roman" panose="02020603050405020304" pitchFamily="18" charset="0"/>
                <a:cs typeface="Times New Roman" panose="02020603050405020304" pitchFamily="18" charset="0"/>
              </a:rPr>
              <a:t>Step 7:</a:t>
            </a:r>
            <a:r>
              <a:rPr lang="en-GB" sz="2400" dirty="0" smtClean="0">
                <a:latin typeface="Times New Roman" panose="02020603050405020304" pitchFamily="18" charset="0"/>
                <a:cs typeface="Times New Roman" panose="02020603050405020304" pitchFamily="18" charset="0"/>
              </a:rPr>
              <a:t> Test and repeat step 4 through 7 if necessary</a:t>
            </a:r>
          </a:p>
          <a:p>
            <a:pPr fontAlgn="base"/>
            <a:r>
              <a:rPr lang="en-GB" sz="2400" b="1" dirty="0" smtClean="0">
                <a:latin typeface="Times New Roman" panose="02020603050405020304" pitchFamily="18" charset="0"/>
                <a:cs typeface="Times New Roman" panose="02020603050405020304" pitchFamily="18" charset="0"/>
              </a:rPr>
              <a:t>Step 8: </a:t>
            </a:r>
            <a:r>
              <a:rPr lang="en-GB" sz="2400" dirty="0" smtClean="0">
                <a:latin typeface="Times New Roman" panose="02020603050405020304" pitchFamily="18" charset="0"/>
                <a:cs typeface="Times New Roman" panose="02020603050405020304" pitchFamily="18" charset="0"/>
              </a:rPr>
              <a:t>Commission the completed project </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52400"/>
            <a:ext cx="7620000" cy="4801314"/>
          </a:xfrm>
          <a:prstGeom prst="rect">
            <a:avLst/>
          </a:prstGeom>
        </p:spPr>
        <p:txBody>
          <a:bodyPr wrap="square">
            <a:spAutoFit/>
          </a:bodyPr>
          <a:lstStyle/>
          <a:p>
            <a:r>
              <a:rPr lang="en-US" b="1" dirty="0" smtClean="0"/>
              <a:t>CONCLUSION</a:t>
            </a:r>
          </a:p>
          <a:p>
            <a:r>
              <a:rPr lang="en-US" sz="2400" b="1" dirty="0" smtClean="0">
                <a:latin typeface="Calibri" pitchFamily="34" charset="0"/>
                <a:cs typeface="Calibri" pitchFamily="34" charset="0"/>
              </a:rPr>
              <a:t> </a:t>
            </a:r>
          </a:p>
          <a:p>
            <a:pPr algn="just"/>
            <a:r>
              <a:rPr lang="en-GB" sz="2400" dirty="0" smtClean="0">
                <a:latin typeface="Calibri" pitchFamily="34" charset="0"/>
                <a:cs typeface="Calibri" pitchFamily="34" charset="0"/>
              </a:rPr>
              <a:t>Radar is a crucial part of many modern infrastructures and operations. The design has to be both durable and reliable. There are many steps to design a reliable  and accurate radar system. Hand calculations may be a tedious and difficult. Doing calculations and modifications to the design can be a long process. The main intention of Radar System is to keep aid the process of range detection and monitoring of targets. And finally the fabrication or assembly process of the whole system must be carried out carefully and with materials that are durable for the system effective operation.</a:t>
            </a:r>
            <a:endParaRPr lang="en-US" sz="2400"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TotalTime>
  <Words>394</Words>
  <Application>Microsoft Office PowerPoint</Application>
  <PresentationFormat>On-screen Show (4:3)</PresentationFormat>
  <Paragraphs>92</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DUDO</dc:creator>
  <cp:lastModifiedBy>DUDO</cp:lastModifiedBy>
  <cp:revision>17</cp:revision>
  <dcterms:created xsi:type="dcterms:W3CDTF">2006-08-16T00:00:00Z</dcterms:created>
  <dcterms:modified xsi:type="dcterms:W3CDTF">2022-05-24T13:09:14Z</dcterms:modified>
</cp:coreProperties>
</file>