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40" d="100"/>
          <a:sy n="40" d="100"/>
        </p:scale>
        <p:origin x="36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776A-D121-4B48-A129-3B437C753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43A89-B04D-45DA-9A12-F95477A0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AF9D4-CA5C-4D00-B9F2-DC69F7D7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807C-8AFC-428F-8052-7372C44A370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72483-41EA-4052-B0AC-F49B6727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FE2A3-FECA-4922-B0CA-2DC9B43D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BED-1342-4110-8F59-0A92FA6B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4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7057-2EB3-4524-BFBD-BBFA3028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533B1-11A6-41CA-A58A-83812A568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E3741-D383-4677-B25B-9E04084B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807C-8AFC-428F-8052-7372C44A370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73DE-5FBD-4F66-9CF7-1426E48A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5D526-4B8A-4514-85A5-FBA7DCD5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BED-1342-4110-8F59-0A92FA6B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0D93-6645-44B1-9BB8-540086541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A1650-471A-4D80-A6EA-DC83E19A2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2E52-517A-429E-B1B0-BB7EB30C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807C-8AFC-428F-8052-7372C44A370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CC50-2C9C-4162-98F9-1C1426CD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0837F-5DEF-4020-A837-E59411E4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BED-1342-4110-8F59-0A92FA6B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4D7B-4592-4F57-994C-09A9CD9E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E1D9-72A5-4ADE-8E81-71FEE2B9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45366-BC09-4EA2-B79A-E9E21EB0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807C-8AFC-428F-8052-7372C44A370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1697E-FBEF-405B-996D-8F108FB4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6867-0EB3-4022-8995-081F5AE8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BED-1342-4110-8F59-0A92FA6B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7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624-C6CB-48B3-A198-EF39EF6C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E5FAC-F849-4317-BAD8-AE94A4B4E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54E0-5CA0-4073-AD6C-EDF13511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807C-8AFC-428F-8052-7372C44A370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8B2F-BC37-4ED3-8E75-62318F20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FB63-C039-4A88-8E56-D1F0661F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BED-1342-4110-8F59-0A92FA6B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9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62E5-1777-4C89-B336-4112AFC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CDB6B-BCC8-405E-A10A-5472CFB16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15CCD-F267-4962-BC77-24AE4F21E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35055-96EC-4C09-ABC6-5F179AA1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807C-8AFC-428F-8052-7372C44A370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CFAF4-FA9B-44F6-B617-D72310A0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9357D-72C8-4611-8DDF-1955131D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BED-1342-4110-8F59-0A92FA6B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648F-F77D-4DF3-A16B-F23916C6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077E9-42B2-48FE-880B-AFCA173CB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2CB7D-73F5-41FD-9BAA-0931DB1E6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E0728-25CA-4D61-A616-CD19B2BDC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AB207-FCC3-453B-AD15-A5E47444D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951DD-22BD-4965-9110-50D87782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807C-8AFC-428F-8052-7372C44A370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0DD4C-4B13-4482-895B-2D5EB0BE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9E86A-ADC0-4C27-A22F-D3B3804E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BED-1342-4110-8F59-0A92FA6B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3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2854-B4D4-4D41-9D91-8B9BAAC6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97228-8802-46D2-85C0-2942A3F6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807C-8AFC-428F-8052-7372C44A370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CCE4-875A-4CFE-8DBB-1B6B2242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4BD6D-04C6-4C8B-9536-85D0B2FD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BED-1342-4110-8F59-0A92FA6B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4ADDD-0524-40DD-AA7E-49F64C62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807C-8AFC-428F-8052-7372C44A370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F3DB4-7F14-4BC2-A7EF-AECA80DE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28B8B-EA41-4A83-BB51-88DE519E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BED-1342-4110-8F59-0A92FA6B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1E27-4C76-417B-8E2D-1DA3850C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719A-C0DA-4933-B377-AADAD56F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5ACA2-DEC7-4247-804B-9EFB4AEA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303B1-2EF1-4ABE-B951-E346C62E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807C-8AFC-428F-8052-7372C44A370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8D9A9-1609-4B80-B380-EF00978C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1B3CE-6C21-455A-8BE7-89B376CB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BED-1342-4110-8F59-0A92FA6B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1229-6E6C-4A22-810E-E434E48B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D7BCF-E047-4163-8B77-13958D705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AED3A-BA57-4BCB-8C31-5E6D60B44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CB468-36CD-411E-A0A3-FA06A35B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807C-8AFC-428F-8052-7372C44A370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0FF4-2FD6-4FF7-AF38-6256A217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9C484-FB20-4B0C-97E6-26CD7E94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BED-1342-4110-8F59-0A92FA6B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0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DC139-9E58-4F06-BF2F-F57C8E46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4EF12-312F-452B-8DA5-04D5AE67F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A3848-BDA2-4F3C-83BE-7FF918C5D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807C-8AFC-428F-8052-7372C44A370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187C9-EF9F-44E2-A27B-3D3569BCB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E52E-77FB-4EE9-9828-B0F79BF2B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2CBED-1342-4110-8F59-0A92FA6B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zygmunt/goodbooks-10k/h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8CBA-26A5-4324-AFFD-CF6FB4D95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Goodreads Recommender System: Slide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2329F-DCDF-4B57-B970-62C9C6AF7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Pennington</a:t>
            </a:r>
          </a:p>
        </p:txBody>
      </p:sp>
    </p:spTree>
    <p:extLst>
      <p:ext uri="{BB962C8B-B14F-4D97-AF65-F5344CB8AC3E}">
        <p14:creationId xmlns:p14="http://schemas.microsoft.com/office/powerpoint/2010/main" val="34189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F4BC-0C32-41E2-A3B1-32E92398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2: Shortest Average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0110-1B43-463C-AD92-2509C69F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distances between vectors (books)</a:t>
            </a:r>
          </a:p>
          <a:p>
            <a:r>
              <a:rPr lang="en-US" dirty="0"/>
              <a:t>Given the books the user has rated:</a:t>
            </a:r>
          </a:p>
          <a:p>
            <a:pPr lvl="1"/>
            <a:r>
              <a:rPr lang="en-US" dirty="0"/>
              <a:t>Average distances to other books</a:t>
            </a:r>
          </a:p>
          <a:p>
            <a:pPr lvl="1"/>
            <a:r>
              <a:rPr lang="en-US" dirty="0"/>
              <a:t>Select the smallest distances</a:t>
            </a:r>
          </a:p>
          <a:p>
            <a:r>
              <a:rPr lang="en-US" dirty="0"/>
              <a:t>Our example:</a:t>
            </a:r>
          </a:p>
          <a:p>
            <a:pPr lvl="1"/>
            <a:r>
              <a:rPr lang="en-US" dirty="0"/>
              <a:t>Focuses on the fantasy/fiction aspects; ignores young-adult aspect</a:t>
            </a:r>
          </a:p>
        </p:txBody>
      </p:sp>
    </p:spTree>
    <p:extLst>
      <p:ext uri="{BB962C8B-B14F-4D97-AF65-F5344CB8AC3E}">
        <p14:creationId xmlns:p14="http://schemas.microsoft.com/office/powerpoint/2010/main" val="210196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4F36-D6D4-4CA9-97DA-D56B293E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2: Results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F1B1CAE-D19D-42BA-A0E0-684D06020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978344"/>
              </p:ext>
            </p:extLst>
          </p:nvPr>
        </p:nvGraphicFramePr>
        <p:xfrm>
          <a:off x="838200" y="1814036"/>
          <a:ext cx="10515600" cy="4588352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31058097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53644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743720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999824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516854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9120443"/>
                    </a:ext>
                  </a:extLst>
                </a:gridCol>
              </a:tblGrid>
              <a:tr h="382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titles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author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genres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main_tag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secondary_tag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minor_tag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02141"/>
                  </a:ext>
                </a:extLst>
              </a:tr>
              <a:tr h="11470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Storm of Swords: Steel and Snow (A Song of I...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George R.R. Martin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Fantasy 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fantasy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favourites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148349"/>
                  </a:ext>
                </a:extLst>
              </a:tr>
              <a:tr h="382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After Dark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Haruki Murakami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japan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japanese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13934"/>
                  </a:ext>
                </a:extLst>
              </a:tr>
              <a:tr h="1338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Rita Hayworth and Shawshank Redemption: A Stor...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Stephen King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stephen-king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rory-gilmore-reading-challenge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840494"/>
                  </a:ext>
                </a:extLst>
              </a:tr>
              <a:tr h="764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Song of Susannah (The Dark Tower, #6)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Stephen King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fantasy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stephen-king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907518"/>
                  </a:ext>
                </a:extLst>
              </a:tr>
              <a:tr h="5735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Sputnik Sweetheart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Haruki Murakami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japan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magical-realism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73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28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D4E5-A284-4E06-AF2F-59289D44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950"/>
          </a:xfrm>
        </p:spPr>
        <p:txBody>
          <a:bodyPr>
            <a:normAutofit/>
          </a:bodyPr>
          <a:lstStyle/>
          <a:p>
            <a:r>
              <a:rPr lang="en-US" sz="3400" dirty="0"/>
              <a:t>Recommender 3: Shortest Average Distance of Minimums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E1A5-7B18-45B9-B7F3-C7285C903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algorithm may not discern between differing interest</a:t>
            </a:r>
          </a:p>
          <a:p>
            <a:r>
              <a:rPr lang="en-US" dirty="0"/>
              <a:t>Compute distances between vectors (books)</a:t>
            </a:r>
          </a:p>
          <a:p>
            <a:r>
              <a:rPr lang="en-US" dirty="0"/>
              <a:t>Select some number of observations with smallest distance</a:t>
            </a:r>
          </a:p>
          <a:p>
            <a:r>
              <a:rPr lang="en-US" dirty="0"/>
              <a:t>Average these smallest distances</a:t>
            </a:r>
          </a:p>
          <a:p>
            <a:r>
              <a:rPr lang="en-US" dirty="0"/>
              <a:t>Select the shortest average distance of these small values</a:t>
            </a:r>
          </a:p>
          <a:p>
            <a:r>
              <a:rPr lang="en-US" dirty="0"/>
              <a:t>Our example:</a:t>
            </a:r>
          </a:p>
          <a:p>
            <a:pPr lvl="1"/>
            <a:r>
              <a:rPr lang="en-US" dirty="0"/>
              <a:t>Recommending books that continue the Dune and Harry Potter series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2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0168-CEC6-40C9-A36B-EFA1F875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3: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D52091-82AC-42E5-B9DA-6E0A57C56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365523"/>
              </p:ext>
            </p:extLst>
          </p:nvPr>
        </p:nvGraphicFramePr>
        <p:xfrm>
          <a:off x="838200" y="1690688"/>
          <a:ext cx="10515600" cy="451008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4108876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811133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58669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886436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5009111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38091124"/>
                    </a:ext>
                  </a:extLst>
                </a:gridCol>
              </a:tblGrid>
              <a:tr h="28400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titles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author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genres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main_tag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secondary_tag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minor_tag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85477"/>
                  </a:ext>
                </a:extLst>
              </a:tr>
              <a:tr h="70491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Children of Dune (Dune Chronicles #3)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Frank Herbert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science-fiction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sci-fi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36423"/>
                  </a:ext>
                </a:extLst>
              </a:tr>
              <a:tr h="8452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God Emperor of Dune (Dune Chronicles #4)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Frank Herbert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sci-fi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science-fiction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71705"/>
                  </a:ext>
                </a:extLst>
              </a:tr>
              <a:tr h="8452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Harry Potter and the Chamber of Secrets (Harry...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J.K. Rowling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Juvenile Fiction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fantasy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young-adult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7818"/>
                  </a:ext>
                </a:extLst>
              </a:tr>
              <a:tr h="9855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Harry Potter and the Deathly Hallows (Harry Po...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J.K. Rowling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Juvenile Fiction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fantasy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young-adult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20833"/>
                  </a:ext>
                </a:extLst>
              </a:tr>
              <a:tr h="8452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Golden Compass (His Dark Materials, #1)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Philip Pullman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Juvenile Fiction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fantasy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young-adult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317" marR="3317" marT="3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43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59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29F1-FD3A-42B2-9EDE-8CC71C14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4: User Book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EB33-7859-44CA-8E85-3002A7CE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the features of the books the user has positively rated</a:t>
            </a:r>
          </a:p>
          <a:p>
            <a:r>
              <a:rPr lang="en-US" dirty="0"/>
              <a:t>Average those features</a:t>
            </a:r>
          </a:p>
          <a:p>
            <a:r>
              <a:rPr lang="en-US" dirty="0"/>
              <a:t>Compute distances between this vector and the other books</a:t>
            </a:r>
          </a:p>
          <a:p>
            <a:r>
              <a:rPr lang="en-US" dirty="0"/>
              <a:t>Choose the nearest books</a:t>
            </a:r>
          </a:p>
          <a:p>
            <a:r>
              <a:rPr lang="en-US" dirty="0"/>
              <a:t>Our example:</a:t>
            </a:r>
          </a:p>
          <a:p>
            <a:pPr lvl="1"/>
            <a:r>
              <a:rPr lang="en-US" dirty="0"/>
              <a:t>Same exact results as Recommender 2</a:t>
            </a:r>
          </a:p>
          <a:p>
            <a:pPr lvl="1"/>
            <a:r>
              <a:rPr lang="en-US" dirty="0"/>
              <a:t>Different way of getting to the same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5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3430-15C0-42EB-B3EF-4AF012B7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4: Results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96B5A1B4-CBBD-4EA8-85F1-F58A5AA66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496938"/>
              </p:ext>
            </p:extLst>
          </p:nvPr>
        </p:nvGraphicFramePr>
        <p:xfrm>
          <a:off x="838200" y="1814036"/>
          <a:ext cx="10515600" cy="4588352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31058097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53644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743720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999824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516854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9120443"/>
                    </a:ext>
                  </a:extLst>
                </a:gridCol>
              </a:tblGrid>
              <a:tr h="382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titles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author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genres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main_tag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secondary_tag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minor_tag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02141"/>
                  </a:ext>
                </a:extLst>
              </a:tr>
              <a:tr h="11470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Storm of Swords: Steel and Snow (A Song of I...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George R.R. Martin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Fantasy 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fantasy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favourites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148349"/>
                  </a:ext>
                </a:extLst>
              </a:tr>
              <a:tr h="382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After Dark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Haruki Murakami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japan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japanese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13934"/>
                  </a:ext>
                </a:extLst>
              </a:tr>
              <a:tr h="1338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Rita Hayworth and Shawshank Redemption: A Stor...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Stephen King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stephen-king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rory-gilmore-reading-challenge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840494"/>
                  </a:ext>
                </a:extLst>
              </a:tr>
              <a:tr h="764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Song of Susannah (The Dark Tower, #6)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Stephen King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fantasy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stephen-king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907518"/>
                  </a:ext>
                </a:extLst>
              </a:tr>
              <a:tr h="5735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Sputnik Sweetheart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Haruki Murakami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japan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magical-realism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73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01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C78F-4550-41D6-86DD-819984A4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5: User Author Vector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4C05-9ABF-44F1-9E1C-127FFF4F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the authors the user has rated positively</a:t>
            </a:r>
          </a:p>
          <a:p>
            <a:r>
              <a:rPr lang="en-US" dirty="0"/>
              <a:t>Choose some number of the smallest distances to authors</a:t>
            </a:r>
          </a:p>
          <a:p>
            <a:r>
              <a:rPr lang="en-US" dirty="0"/>
              <a:t>Average those and select the shortest average of the min.</a:t>
            </a:r>
          </a:p>
          <a:p>
            <a:pPr lvl="1"/>
            <a:r>
              <a:rPr lang="en-US" dirty="0"/>
              <a:t>This provides a list of recommended authors</a:t>
            </a:r>
          </a:p>
          <a:p>
            <a:r>
              <a:rPr lang="en-US" dirty="0"/>
              <a:t>Filter out books not written by these authors </a:t>
            </a:r>
          </a:p>
          <a:p>
            <a:pPr lvl="1"/>
            <a:r>
              <a:rPr lang="en-US" dirty="0"/>
              <a:t>As well as the books the user has already rated</a:t>
            </a:r>
          </a:p>
          <a:p>
            <a:r>
              <a:rPr lang="en-US" dirty="0"/>
              <a:t>Choose some number of the small distances</a:t>
            </a:r>
          </a:p>
          <a:p>
            <a:pPr lvl="1"/>
            <a:r>
              <a:rPr lang="en-US" dirty="0"/>
              <a:t>Between rated books and books to recommend</a:t>
            </a:r>
          </a:p>
          <a:p>
            <a:r>
              <a:rPr lang="en-US" dirty="0"/>
              <a:t>Average those and select the shortest average of the min.</a:t>
            </a:r>
          </a:p>
          <a:p>
            <a:r>
              <a:rPr lang="en-US" dirty="0"/>
              <a:t>Our example:</a:t>
            </a:r>
          </a:p>
          <a:p>
            <a:pPr lvl="1"/>
            <a:r>
              <a:rPr lang="en-US" dirty="0"/>
              <a:t>Recommended parts in the Dune series and of authors they rated positively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2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272D-C2F7-4716-BFD8-3CA0B2EA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5: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9CF412-76F4-4B6D-A6DF-639161C537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69736"/>
              </p:ext>
            </p:extLst>
          </p:nvPr>
        </p:nvGraphicFramePr>
        <p:xfrm>
          <a:off x="885825" y="1632584"/>
          <a:ext cx="10515600" cy="4596765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41527048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257808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375170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994046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7895484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06614116"/>
                    </a:ext>
                  </a:extLst>
                </a:gridCol>
              </a:tblGrid>
              <a:tr h="39971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titles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author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genres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main_tag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secondary_tag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minor_tag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800620"/>
                  </a:ext>
                </a:extLst>
              </a:tr>
              <a:tr h="999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Children of Dune (Dune Chronicles #3)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Frank Herbert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science-fiction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sci-fi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560"/>
                  </a:ext>
                </a:extLst>
              </a:tr>
              <a:tr h="5995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Chronicle of a Death Foretold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Gabriel García Márquez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classics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magical-realism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48384"/>
                  </a:ext>
                </a:extLst>
              </a:tr>
              <a:tr h="11991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God Emperor of Dune (Dune Chronicles #4)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Frank Herbert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sci-fi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science-fiction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038377"/>
                  </a:ext>
                </a:extLst>
              </a:tr>
              <a:tr h="7994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Slapstick, or Lonesome No More!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Kurt Vonnegut Jr.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vonnegut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science-fiction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731588"/>
                  </a:ext>
                </a:extLst>
              </a:tr>
              <a:tr h="5995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Puppet Masters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Robert A. Heinlein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science-fiction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sci-fi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9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754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DDAF-6367-4667-8860-E42FB52D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858C-AAAD-4F37-8E34-0CF6F746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generated recommendations to user’s reaction</a:t>
            </a:r>
          </a:p>
          <a:p>
            <a:pPr lvl="1"/>
            <a:r>
              <a:rPr lang="en-US" dirty="0"/>
              <a:t>Need more and new data</a:t>
            </a:r>
          </a:p>
          <a:p>
            <a:r>
              <a:rPr lang="en-US" dirty="0"/>
              <a:t>Train-test split: examine if our algorithms recommended options that we excluded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Examine if our algorithms recommended parts of a series:</a:t>
            </a:r>
          </a:p>
          <a:p>
            <a:pPr lvl="1"/>
            <a:r>
              <a:rPr lang="en-US"/>
              <a:t>Recommender 3: 4</a:t>
            </a:r>
            <a:endParaRPr lang="en-US" dirty="0"/>
          </a:p>
          <a:p>
            <a:pPr lvl="1"/>
            <a:r>
              <a:rPr lang="en-US" dirty="0"/>
              <a:t>Recommender 5: 2 </a:t>
            </a:r>
          </a:p>
          <a:p>
            <a:pPr lvl="1"/>
            <a:r>
              <a:rPr lang="en-US" dirty="0"/>
              <a:t>Recommenders 1, 2, &amp; 4: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2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DB09-5F3D-4451-BD78-A567A508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413C-CD98-4E59-A47D-86EFD9D3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Paradox of Choice: more options  --&gt; poor decisions</a:t>
            </a:r>
          </a:p>
          <a:p>
            <a:r>
              <a:rPr lang="en-US" dirty="0"/>
              <a:t>Better recommendations enhance the user experience</a:t>
            </a:r>
          </a:p>
          <a:p>
            <a:r>
              <a:rPr lang="en-US" dirty="0"/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Based upon your preferences, can we a recommend a book (or set of books) that you would enjoy and that may overall enhance your experience?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3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DAEC-A98F-4A5E-9C11-E4788B22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2E01-29B5-4E14-9286-6473C07A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Goodreads data set (</a:t>
            </a:r>
            <a:r>
              <a:rPr lang="en-US" sz="2000" u="sng" dirty="0">
                <a:hlinkClick r:id="rId2"/>
              </a:rPr>
              <a:t>https://www.kaggle.com/zygmunt/goodbooks-10k/home</a:t>
            </a:r>
            <a:r>
              <a:rPr lang="en-US" u="sng" dirty="0"/>
              <a:t>)</a:t>
            </a:r>
          </a:p>
          <a:p>
            <a:r>
              <a:rPr lang="en-US" dirty="0"/>
              <a:t>Incorporated supplemental metadata from Google Books API</a:t>
            </a:r>
          </a:p>
          <a:p>
            <a:r>
              <a:rPr lang="en-US" dirty="0"/>
              <a:t>Agglomerate data into a single data set</a:t>
            </a:r>
          </a:p>
          <a:p>
            <a:pPr lvl="1"/>
            <a:r>
              <a:rPr lang="en-US" dirty="0"/>
              <a:t>Cleaned by getting rid of unnecessary or broken features</a:t>
            </a:r>
          </a:p>
          <a:p>
            <a:r>
              <a:rPr lang="en-US" dirty="0"/>
              <a:t>Created feature space for both author and book</a:t>
            </a:r>
          </a:p>
          <a:p>
            <a:pPr lvl="1"/>
            <a:r>
              <a:rPr lang="en-US" dirty="0"/>
              <a:t>Used cleaned set to create dummy variables</a:t>
            </a:r>
          </a:p>
          <a:p>
            <a:pPr lvl="1"/>
            <a:r>
              <a:rPr lang="en-US" dirty="0"/>
              <a:t>Embedded a decomposed author feature space into the book feature space</a:t>
            </a:r>
          </a:p>
          <a:p>
            <a:r>
              <a:rPr lang="en-US" dirty="0"/>
              <a:t>Created a sparse user-book rating matrix</a:t>
            </a:r>
          </a:p>
        </p:txBody>
      </p:sp>
    </p:spTree>
    <p:extLst>
      <p:ext uri="{BB962C8B-B14F-4D97-AF65-F5344CB8AC3E}">
        <p14:creationId xmlns:p14="http://schemas.microsoft.com/office/powerpoint/2010/main" val="320649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85C9-EBE9-46FC-BC45-339BF00C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D604-A0E5-4C52-A9F5-16003876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875"/>
          </a:xfrm>
        </p:spPr>
        <p:txBody>
          <a:bodyPr numCol="1">
            <a:normAutofit/>
          </a:bodyPr>
          <a:lstStyle/>
          <a:p>
            <a:r>
              <a:rPr lang="en-US" dirty="0"/>
              <a:t>These were features that were then created into dummy variables: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0C65D-16E9-4FD5-A9EC-990BBA12E497}"/>
              </a:ext>
            </a:extLst>
          </p:cNvPr>
          <p:cNvSpPr txBox="1"/>
          <p:nvPr/>
        </p:nvSpPr>
        <p:spPr>
          <a:xfrm>
            <a:off x="1390650" y="2647950"/>
            <a:ext cx="9544050" cy="27432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Average Google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# of Google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Maturity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E-book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Original Publication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Original Publication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Average </a:t>
            </a:r>
            <a:r>
              <a:rPr lang="en-US" sz="2400" dirty="0" err="1"/>
              <a:t>Goodbook</a:t>
            </a:r>
            <a:r>
              <a:rPr lang="en-US" sz="2400" dirty="0"/>
              <a:t>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# of </a:t>
            </a:r>
            <a:r>
              <a:rPr lang="en-US" sz="2400" dirty="0" err="1"/>
              <a:t>Goodbook</a:t>
            </a:r>
            <a:r>
              <a:rPr lang="en-US" sz="2400" dirty="0"/>
              <a:t>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59A7-8633-4542-B951-837B3D1F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A8D6-C7B1-4D74-9E7D-5495EEFE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distinct algorithms for recommending a user’s next book:</a:t>
            </a:r>
          </a:p>
          <a:p>
            <a:pPr lvl="1"/>
            <a:r>
              <a:rPr lang="en-US" dirty="0"/>
              <a:t>Matrix Factorization for Imputing Rating</a:t>
            </a:r>
          </a:p>
          <a:p>
            <a:pPr lvl="1"/>
            <a:r>
              <a:rPr lang="en-US" dirty="0"/>
              <a:t>Shortest Average Distance</a:t>
            </a:r>
          </a:p>
          <a:p>
            <a:pPr lvl="1"/>
            <a:r>
              <a:rPr lang="en-US" dirty="0"/>
              <a:t>Shortest Average Distance of Minimums</a:t>
            </a:r>
          </a:p>
          <a:p>
            <a:pPr lvl="1"/>
            <a:r>
              <a:rPr lang="en-US" dirty="0"/>
              <a:t>User Book Vector</a:t>
            </a:r>
          </a:p>
          <a:p>
            <a:pPr lvl="1"/>
            <a:r>
              <a:rPr lang="en-US" dirty="0"/>
              <a:t>User Author Vector</a:t>
            </a:r>
          </a:p>
        </p:txBody>
      </p:sp>
    </p:spTree>
    <p:extLst>
      <p:ext uri="{BB962C8B-B14F-4D97-AF65-F5344CB8AC3E}">
        <p14:creationId xmlns:p14="http://schemas.microsoft.com/office/powerpoint/2010/main" val="162446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3D99-C093-447E-984E-665E70ED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74625"/>
            <a:ext cx="10515600" cy="1325563"/>
          </a:xfrm>
        </p:spPr>
        <p:txBody>
          <a:bodyPr/>
          <a:lstStyle/>
          <a:p>
            <a:r>
              <a:rPr lang="en-US" dirty="0"/>
              <a:t>User ID: 314 Ratings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1C1DF1E-9024-4A08-8D31-9F7A60673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470801"/>
              </p:ext>
            </p:extLst>
          </p:nvPr>
        </p:nvGraphicFramePr>
        <p:xfrm>
          <a:off x="523875" y="1366837"/>
          <a:ext cx="10915649" cy="5177530"/>
        </p:xfrm>
        <a:graphic>
          <a:graphicData uri="http://schemas.openxmlformats.org/drawingml/2006/table">
            <a:tbl>
              <a:tblPr/>
              <a:tblGrid>
                <a:gridCol w="779808">
                  <a:extLst>
                    <a:ext uri="{9D8B030D-6E8A-4147-A177-3AD203B41FA5}">
                      <a16:colId xmlns:a16="http://schemas.microsoft.com/office/drawing/2014/main" val="3032857257"/>
                    </a:ext>
                  </a:extLst>
                </a:gridCol>
                <a:gridCol w="2893193">
                  <a:extLst>
                    <a:ext uri="{9D8B030D-6E8A-4147-A177-3AD203B41FA5}">
                      <a16:colId xmlns:a16="http://schemas.microsoft.com/office/drawing/2014/main" val="1404887881"/>
                    </a:ext>
                  </a:extLst>
                </a:gridCol>
                <a:gridCol w="2893193">
                  <a:extLst>
                    <a:ext uri="{9D8B030D-6E8A-4147-A177-3AD203B41FA5}">
                      <a16:colId xmlns:a16="http://schemas.microsoft.com/office/drawing/2014/main" val="117637026"/>
                    </a:ext>
                  </a:extLst>
                </a:gridCol>
                <a:gridCol w="2893193">
                  <a:extLst>
                    <a:ext uri="{9D8B030D-6E8A-4147-A177-3AD203B41FA5}">
                      <a16:colId xmlns:a16="http://schemas.microsoft.com/office/drawing/2014/main" val="646863147"/>
                    </a:ext>
                  </a:extLst>
                </a:gridCol>
                <a:gridCol w="1456262">
                  <a:extLst>
                    <a:ext uri="{9D8B030D-6E8A-4147-A177-3AD203B41FA5}">
                      <a16:colId xmlns:a16="http://schemas.microsoft.com/office/drawing/2014/main" val="2012204051"/>
                    </a:ext>
                  </a:extLst>
                </a:gridCol>
              </a:tblGrid>
              <a:tr h="280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book_id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authors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rating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04278"/>
                  </a:ext>
                </a:extLst>
              </a:tr>
              <a:tr h="280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Harry Potter and the Sorcerer's Stone (Harry P...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J.K. Rowling, Mary GrandPré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566299"/>
                  </a:ext>
                </a:extLst>
              </a:tr>
              <a:tr h="2862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Harry Potter and the Prisoner of Azkaban (Harr...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J.K. Rowling, Mary GrandPré, Rufus Beck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93801"/>
                  </a:ext>
                </a:extLst>
              </a:tr>
              <a:tr h="280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Harry Potter and the Goblet of Fire (Harry Pot...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J.K. Rowling, Mary GrandPré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06768"/>
                  </a:ext>
                </a:extLst>
              </a:tr>
              <a:tr h="280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Harry Potter and the Half-Blood Prince (Harry ...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J.K. Rowling, Mary GrandPré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13046"/>
                  </a:ext>
                </a:extLst>
              </a:tr>
              <a:tr h="280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976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Deception Point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 Brown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127906"/>
                  </a:ext>
                </a:extLst>
              </a:tr>
              <a:tr h="280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Perfume: The Story of a Murderer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Patrick Süskind, John E. Woods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62565"/>
                  </a:ext>
                </a:extLst>
              </a:tr>
              <a:tr h="2862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J.R.R. Tolkien 4-Book Boxed Set: The Hobbit an...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J.R.R. Tolkien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896673"/>
                  </a:ext>
                </a:extLst>
              </a:tr>
              <a:tr h="280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Dune Messiah (Dune Chronicles #2)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Frank Herbert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474068"/>
                  </a:ext>
                </a:extLst>
              </a:tr>
              <a:tr h="280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760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Memories of My Melancholy Whores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Gabriel García Márquez, Edith Grossman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777306"/>
                  </a:ext>
                </a:extLst>
              </a:tr>
              <a:tr h="280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Chapterhouse: Dune (Dune Chronicles #6)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Frank Herbert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53126"/>
                  </a:ext>
                </a:extLst>
              </a:tr>
              <a:tr h="2979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Mother Tongue: English and How It Got That...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Bill Bryson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5414"/>
                  </a:ext>
                </a:extLst>
              </a:tr>
              <a:tr h="280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Lord of the Rings: Weapons and Warfare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 Smith, Christopher Lee, Richard Taylor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71351"/>
                  </a:ext>
                </a:extLst>
              </a:tr>
              <a:tr h="280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Long Goodbye (Philip Marlowe, #6)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Raymond Chandler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412675"/>
                  </a:ext>
                </a:extLst>
              </a:tr>
              <a:tr h="280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428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Play It as It Lays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Joan Didion, David Thomson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734920"/>
                  </a:ext>
                </a:extLst>
              </a:tr>
              <a:tr h="280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348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Door Into Summer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Robert A. Heinlein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1575"/>
                  </a:ext>
                </a:extLst>
              </a:tr>
              <a:tr h="280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What to Expect the First Year (What to Expect)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Heidi Murkoff, Sharon Mazel, Heidi Murkoff, Ar...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729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9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D193-EB25-4B52-BA28-CD7DCB8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ID: 314 Preferences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127AD-5280-4FB4-B547-0AE9BA96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Harry Potter, Tolkien, and Dune Series</a:t>
            </a:r>
          </a:p>
          <a:p>
            <a:r>
              <a:rPr lang="en-US" dirty="0"/>
              <a:t>Classify this person as a fan of Fantasy and Science–Fiction</a:t>
            </a:r>
          </a:p>
          <a:p>
            <a:pPr lvl="1"/>
            <a:r>
              <a:rPr lang="en-US" dirty="0"/>
              <a:t>Might be able to further sub-classify as Young-Adult</a:t>
            </a:r>
          </a:p>
          <a:p>
            <a:r>
              <a:rPr lang="en-US" dirty="0"/>
              <a:t>We want our algorithms to recommend books similar to these</a:t>
            </a:r>
          </a:p>
        </p:txBody>
      </p:sp>
    </p:spTree>
    <p:extLst>
      <p:ext uri="{BB962C8B-B14F-4D97-AF65-F5344CB8AC3E}">
        <p14:creationId xmlns:p14="http://schemas.microsoft.com/office/powerpoint/2010/main" val="201587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B4A6-37B6-4737-87B9-7A019C7A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1: Matrix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A90-4FE4-4FCA-BB61-AF6D9F704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Non-negative Matrix Factorization</a:t>
            </a:r>
          </a:p>
          <a:p>
            <a:r>
              <a:rPr lang="en-US" dirty="0"/>
              <a:t>Impute the ratings for missing values</a:t>
            </a:r>
          </a:p>
          <a:p>
            <a:r>
              <a:rPr lang="en-US" dirty="0"/>
              <a:t>Recommend books with the highest ratings</a:t>
            </a:r>
          </a:p>
          <a:p>
            <a:r>
              <a:rPr lang="en-US" dirty="0"/>
              <a:t>Our example:</a:t>
            </a:r>
          </a:p>
          <a:p>
            <a:pPr lvl="1"/>
            <a:r>
              <a:rPr lang="en-US" dirty="0"/>
              <a:t>Algorithm focuses on the high ratings of Harry Potter series</a:t>
            </a:r>
          </a:p>
          <a:p>
            <a:pPr lvl="1"/>
            <a:r>
              <a:rPr lang="en-US" dirty="0"/>
              <a:t>Recommends other young adult fantasy novels </a:t>
            </a:r>
          </a:p>
        </p:txBody>
      </p:sp>
    </p:spTree>
    <p:extLst>
      <p:ext uri="{BB962C8B-B14F-4D97-AF65-F5344CB8AC3E}">
        <p14:creationId xmlns:p14="http://schemas.microsoft.com/office/powerpoint/2010/main" val="5091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821E-86CF-4E61-8AAE-21ADDC3A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1: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71AEB5-E738-4069-BD55-4CF07FBB9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382609"/>
              </p:ext>
            </p:extLst>
          </p:nvPr>
        </p:nvGraphicFramePr>
        <p:xfrm>
          <a:off x="1047749" y="1808639"/>
          <a:ext cx="9915528" cy="4061460"/>
        </p:xfrm>
        <a:graphic>
          <a:graphicData uri="http://schemas.openxmlformats.org/drawingml/2006/table">
            <a:tbl>
              <a:tblPr/>
              <a:tblGrid>
                <a:gridCol w="1652588">
                  <a:extLst>
                    <a:ext uri="{9D8B030D-6E8A-4147-A177-3AD203B41FA5}">
                      <a16:colId xmlns:a16="http://schemas.microsoft.com/office/drawing/2014/main" val="340583185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831131347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540455219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3795285003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456243163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84518409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titles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author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genres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main_tag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secondary_tag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minor_tag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171647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Catching Fire (The Hunger Games, #2)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Suzanne Collins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Juvenile 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young-adult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dystopia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fantasy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52717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Divergent (Divergent, #1)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Veronica Roth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Young Adult 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young-adult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dystopian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18532"/>
                  </a:ext>
                </a:extLst>
              </a:tr>
              <a:tr h="937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Battle of the Labyrinth (Percy Jackson and...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Rick Riordan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Juvenile 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fantasy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young-adult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mythology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66412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Fault in Our Stars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 Green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Young Adult 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young-adult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romance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475966"/>
                  </a:ext>
                </a:extLst>
              </a:tr>
              <a:tr h="10934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Sea of Monsters (Percy Jackson and the Oly...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Rick Riordan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Juvenile Fiction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fantasy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young-adult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mythology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35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51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1346</Words>
  <Application>Microsoft Office PowerPoint</Application>
  <PresentationFormat>Widescreen</PresentationFormat>
  <Paragraphs>367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Goodreads Recommender System: Slide Deck</vt:lpstr>
      <vt:lpstr>Motivation for Project</vt:lpstr>
      <vt:lpstr>Methods</vt:lpstr>
      <vt:lpstr>Features</vt:lpstr>
      <vt:lpstr>Recommender Algorithms</vt:lpstr>
      <vt:lpstr>User ID: 314 Ratings</vt:lpstr>
      <vt:lpstr>User ID: 314 Preferences</vt:lpstr>
      <vt:lpstr>Recommender 1: Matrix Factorization</vt:lpstr>
      <vt:lpstr>Recommender 1: Results</vt:lpstr>
      <vt:lpstr>Recommender 2: Shortest Average Distance</vt:lpstr>
      <vt:lpstr>Recommender 2: Results</vt:lpstr>
      <vt:lpstr>Recommender 3: Shortest Average Distance of Minimums</vt:lpstr>
      <vt:lpstr>Recommender 3: Results</vt:lpstr>
      <vt:lpstr>Recommender 4: User Book Vector</vt:lpstr>
      <vt:lpstr>Recommender 4: Results</vt:lpstr>
      <vt:lpstr>Recommender 5: User Author Vector </vt:lpstr>
      <vt:lpstr>Recommender 5: Results</vt:lpstr>
      <vt:lpstr>Evaluating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Goodbook Recommender System: Slide Deck</dc:title>
  <dc:creator>Brian Pennington</dc:creator>
  <cp:lastModifiedBy>Brian Pennington</cp:lastModifiedBy>
  <cp:revision>12</cp:revision>
  <dcterms:created xsi:type="dcterms:W3CDTF">2018-08-11T16:39:14Z</dcterms:created>
  <dcterms:modified xsi:type="dcterms:W3CDTF">2018-08-11T20:46:24Z</dcterms:modified>
</cp:coreProperties>
</file>