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>
        <p:scale>
          <a:sx n="40" d="100"/>
          <a:sy n="40" d="100"/>
        </p:scale>
        <p:origin x="3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1194-8A7C-472E-AD4B-3F643ED9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1206-383D-4EC7-9EE1-8A76A5CF0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A1A2-C122-4131-8428-9129CE8B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5A61-3225-41FD-AC31-EE3928EA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63C1-91A4-46CC-B164-ECD7D692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19D-37D0-4B7D-A60E-BAB279FB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45D56-B58F-4D55-96D8-79FB8498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A9D5-979E-4042-91FE-445E86FD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9AE2-0AEE-4323-856B-15F2DC65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9331-A479-49BC-8CFD-E867B3C8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BD8F2-88E7-46D8-A937-8714BE3BF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D0ACB-853A-4365-8BB9-BFB3EB95C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9E48-B709-4576-A015-A2D00435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C875-6765-4587-B362-45DCA4A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456A-3BFE-4B76-8C56-BC9496BB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FDE1-B5EC-4709-B0E3-58B4A740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4F1F-7025-4C0B-9E99-43FCFC8A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4FF9-E38B-471A-9D5D-A28D52CF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08DE-E797-47BD-8760-5D599D05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D064-1FF6-4C3E-A042-0272E49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7940-F19C-4BAA-838C-697AD52B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06B2-4B6E-4E00-82C5-C9935B9C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0F8C-0034-4CF4-A7C1-717EF507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CABC-782F-4B70-B0FC-5A0AD81B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639D-E77C-4401-A483-4AA47049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9505-A9BB-42BF-8995-6C7EB5A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87F7-FF1C-4820-AD59-1A0224D8B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9087-B49D-4445-8568-26218932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7DFB-42A2-42F8-99E3-F4F83264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80A0-A88D-4F71-BD03-C891CE93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C886-C247-4D09-A9F1-41DCF858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2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2E25-99C8-4252-8807-FA9A7E5B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F6B2-D804-43D8-9679-67171C33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927C-D9F5-44E9-BAB1-7EA839DAF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089CA-58A8-4FA3-B61B-61271057C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A86A7-F42A-4353-9030-D60EC2E1E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3C6C2-8D4E-445A-B1AB-B79351F5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BEECF-78E3-4610-BEAF-E942FDA8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DCA75-CC72-45E3-B1C4-AFCDC157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2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6920-9CA5-4358-93BF-64A39FF6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C075F-1049-4C5E-BA96-184727EA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E515-95AC-4644-A0F1-3675E522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F3EE2-9EF5-4AF2-8ED4-8A869875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4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C6230-D083-45F0-B55E-230B2F7A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64B4B-8102-493D-A40D-DACA6C0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F0711-BD42-457E-BB2E-A62ECE6F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11E0-3E4B-43A0-B582-D3E81DF2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4CE5-1682-4616-ADC8-F55BD55A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B5318-134D-41DB-ABAA-DD1656E0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8F84-877C-4E7D-829A-4CAE6895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B870-FDF6-44E4-8780-275E065C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39EC-CFFC-4FEA-8AB7-26E0752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2D56-CD93-4ECF-A6C5-884E2A71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75F63-7F2D-433A-A9EB-B23AAF41B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E1A8-4D59-4753-A8D6-AC089FF9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0465-A65E-4572-B989-653A1AA5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545DF-E81C-494E-87A1-8EA3A08A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C7729-D9D8-4855-B186-8FF1E6FB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F6A1B-9956-4E77-A47F-04CE435B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A51F-1138-4106-BA5E-3912DD02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23BB-4D2A-4ED8-84FC-209F1F1B9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C1BB-8DE1-45FE-BF3C-70776AC22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C689-12F9-4977-8CDB-ADCE2C9D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YCPZrOkZx0?start=23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15C-73A1-4F00-8E40-BCAAD8D32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“Gleeful Cruelty”:  Trump’s Presidential Speeches and Approval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20A21-D078-479E-8A7E-D49649957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Pennington</a:t>
            </a:r>
          </a:p>
        </p:txBody>
      </p:sp>
    </p:spTree>
    <p:extLst>
      <p:ext uri="{BB962C8B-B14F-4D97-AF65-F5344CB8AC3E}">
        <p14:creationId xmlns:p14="http://schemas.microsoft.com/office/powerpoint/2010/main" val="12369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237-C62F-4B1F-AF84-FE284B10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C9E7-B676-4BFE-9A03-50AFC022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super accurate</a:t>
            </a:r>
          </a:p>
          <a:p>
            <a:pPr lvl="1"/>
            <a:r>
              <a:rPr lang="en-US" dirty="0"/>
              <a:t>Approval rating varies by 10 points</a:t>
            </a:r>
          </a:p>
          <a:p>
            <a:pPr lvl="1"/>
            <a:r>
              <a:rPr lang="en-US" dirty="0"/>
              <a:t>Disapproval rating varies by 16</a:t>
            </a:r>
          </a:p>
          <a:p>
            <a:pPr lvl="1"/>
            <a:r>
              <a:rPr lang="en-US" dirty="0"/>
              <a:t>Changes vary by 6</a:t>
            </a:r>
          </a:p>
          <a:p>
            <a:r>
              <a:rPr lang="en-US" dirty="0"/>
              <a:t>Fairly decent size error ( 1/3 – 1/5)</a:t>
            </a:r>
          </a:p>
          <a:p>
            <a:r>
              <a:rPr lang="en-US" dirty="0"/>
              <a:t>Indicative of underfitting model</a:t>
            </a:r>
          </a:p>
          <a:p>
            <a:pPr lvl="1"/>
            <a:r>
              <a:rPr lang="en-US" dirty="0"/>
              <a:t>Most likely due to poor or noisy features</a:t>
            </a:r>
          </a:p>
        </p:txBody>
      </p:sp>
    </p:spTree>
    <p:extLst>
      <p:ext uri="{BB962C8B-B14F-4D97-AF65-F5344CB8AC3E}">
        <p14:creationId xmlns:p14="http://schemas.microsoft.com/office/powerpoint/2010/main" val="54300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680C-1CA3-46AC-8F65-1D18F9EF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284D-9494-419A-A412-B9684178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Trump’s ratings won’t change drastically after a single speech </a:t>
            </a:r>
          </a:p>
          <a:p>
            <a:r>
              <a:rPr lang="en-US" dirty="0"/>
              <a:t>Most opinions on him are solidified</a:t>
            </a:r>
          </a:p>
          <a:p>
            <a:r>
              <a:rPr lang="en-US" dirty="0"/>
              <a:t>Action, more than words, would lead to changes in ratings </a:t>
            </a:r>
          </a:p>
        </p:txBody>
      </p:sp>
    </p:spTree>
    <p:extLst>
      <p:ext uri="{BB962C8B-B14F-4D97-AF65-F5344CB8AC3E}">
        <p14:creationId xmlns:p14="http://schemas.microsoft.com/office/powerpoint/2010/main" val="381833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9CBC-30AE-4D3D-AE34-64C0145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EFA9-486A-4B44-8D7D-46E8E51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President has worst approval ratings of any President</a:t>
            </a:r>
          </a:p>
          <a:p>
            <a:r>
              <a:rPr lang="en-US" dirty="0"/>
              <a:t>Media has been hyper-focused on his every move</a:t>
            </a:r>
          </a:p>
          <a:p>
            <a:r>
              <a:rPr lang="en-US" dirty="0"/>
              <a:t>Presidency represents another step in political polarization</a:t>
            </a:r>
          </a:p>
          <a:p>
            <a:r>
              <a:rPr lang="en-US" dirty="0"/>
              <a:t>Represents a drastic contrast to any previous President:</a:t>
            </a:r>
          </a:p>
          <a:p>
            <a:pPr lvl="1"/>
            <a:r>
              <a:rPr lang="en-US" dirty="0"/>
              <a:t>Tone</a:t>
            </a:r>
          </a:p>
          <a:p>
            <a:pPr lvl="1"/>
            <a:r>
              <a:rPr lang="en-US" dirty="0"/>
              <a:t>Rhetoric</a:t>
            </a:r>
          </a:p>
          <a:p>
            <a:pPr lvl="1"/>
            <a:r>
              <a:rPr lang="en-US" dirty="0"/>
              <a:t>Attitude</a:t>
            </a:r>
          </a:p>
          <a:p>
            <a:pPr lvl="1"/>
            <a:r>
              <a:rPr lang="en-US" dirty="0"/>
              <a:t>Experience</a:t>
            </a:r>
          </a:p>
          <a:p>
            <a:pPr lvl="1"/>
            <a:r>
              <a:rPr lang="en-US" dirty="0"/>
              <a:t>Controversy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9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9B9-B336-4DA7-917F-34AAAB0C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54F9-1309-4340-9813-A416D297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132012"/>
            <a:ext cx="10248900" cy="25939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there aspect in the President’s message or rhetoric that can explain why this has been one of the most divisive presidencies in American history?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6022-E0E7-41B9-A646-9439DB1F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0C9F-27E2-423B-ADD9-A26A18A8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approval ratings from FiveThirtyEight</a:t>
            </a:r>
          </a:p>
          <a:p>
            <a:pPr lvl="1"/>
            <a:r>
              <a:rPr lang="en-US" dirty="0"/>
              <a:t>Aggregates and weights ratings from all over</a:t>
            </a:r>
          </a:p>
          <a:p>
            <a:r>
              <a:rPr lang="en-US" dirty="0"/>
              <a:t>Scraped Trump speeches from American Presidency Project</a:t>
            </a:r>
          </a:p>
          <a:p>
            <a:r>
              <a:rPr lang="en-US" dirty="0"/>
              <a:t>Clean speech data:</a:t>
            </a:r>
          </a:p>
          <a:p>
            <a:pPr lvl="1"/>
            <a:r>
              <a:rPr lang="en-US" dirty="0"/>
              <a:t>Eliminated stop words and punctuation</a:t>
            </a:r>
          </a:p>
          <a:p>
            <a:pPr lvl="1"/>
            <a:r>
              <a:rPr lang="en-US" dirty="0"/>
              <a:t>Tokenized single words using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Counted words shared with a corpus</a:t>
            </a:r>
          </a:p>
          <a:p>
            <a:pPr lvl="1"/>
            <a:r>
              <a:rPr lang="en-US" dirty="0"/>
              <a:t>Sentiment: </a:t>
            </a:r>
            <a:r>
              <a:rPr lang="en-US" dirty="0" err="1"/>
              <a:t>nrc</a:t>
            </a:r>
            <a:r>
              <a:rPr lang="en-US" dirty="0"/>
              <a:t> and </a:t>
            </a:r>
            <a:r>
              <a:rPr lang="en-US" dirty="0" err="1"/>
              <a:t>bing</a:t>
            </a:r>
            <a:r>
              <a:rPr lang="en-US" dirty="0"/>
              <a:t> corpora</a:t>
            </a:r>
          </a:p>
          <a:p>
            <a:pPr lvl="1"/>
            <a:r>
              <a:rPr lang="en-US" dirty="0"/>
              <a:t>Policy: created our own</a:t>
            </a:r>
          </a:p>
        </p:txBody>
      </p:sp>
    </p:spTree>
    <p:extLst>
      <p:ext uri="{BB962C8B-B14F-4D97-AF65-F5344CB8AC3E}">
        <p14:creationId xmlns:p14="http://schemas.microsoft.com/office/powerpoint/2010/main" val="146467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7E5-D8F9-4EF1-845C-36CC8F3D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E331-46D6-4412-825A-5A7EDDCA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6" y="1938337"/>
            <a:ext cx="4657722" cy="2119313"/>
          </a:xfrm>
        </p:spPr>
        <p:txBody>
          <a:bodyPr numCol="2">
            <a:normAutofit fontScale="92500" lnSpcReduction="10000"/>
          </a:bodyPr>
          <a:lstStyle/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Negative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Fear</a:t>
            </a:r>
          </a:p>
          <a:p>
            <a:pPr lvl="1"/>
            <a:r>
              <a:rPr lang="en-US" dirty="0"/>
              <a:t>Anger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Joy</a:t>
            </a:r>
          </a:p>
          <a:p>
            <a:pPr lvl="1"/>
            <a:r>
              <a:rPr lang="en-US" dirty="0"/>
              <a:t>Anticipation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8BD4A1-0A82-4935-986A-587D49F53144}"/>
              </a:ext>
            </a:extLst>
          </p:cNvPr>
          <p:cNvSpPr txBox="1">
            <a:spLocks/>
          </p:cNvSpPr>
          <p:nvPr/>
        </p:nvSpPr>
        <p:spPr>
          <a:xfrm>
            <a:off x="5753101" y="1892301"/>
            <a:ext cx="6086474" cy="19938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Women’s Rights</a:t>
            </a:r>
          </a:p>
          <a:p>
            <a:pPr lvl="1"/>
            <a:r>
              <a:rPr lang="en-US" sz="2200" dirty="0"/>
              <a:t>Constitution Issues</a:t>
            </a:r>
          </a:p>
          <a:p>
            <a:pPr lvl="1"/>
            <a:r>
              <a:rPr lang="en-US" sz="2200" dirty="0"/>
              <a:t>Social Issues</a:t>
            </a:r>
          </a:p>
          <a:p>
            <a:pPr lvl="1"/>
            <a:r>
              <a:rPr lang="en-US" sz="2200" dirty="0"/>
              <a:t>Environmental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Military/Defense</a:t>
            </a:r>
          </a:p>
          <a:p>
            <a:pPr lvl="1"/>
            <a:r>
              <a:rPr lang="en-US" sz="2200" dirty="0"/>
              <a:t>Foreign Relations</a:t>
            </a:r>
          </a:p>
          <a:p>
            <a:pPr lvl="1"/>
            <a:r>
              <a:rPr lang="en-US" sz="2200" dirty="0"/>
              <a:t>Healthcare/Welfare</a:t>
            </a:r>
          </a:p>
          <a:p>
            <a:pPr lvl="1"/>
            <a:r>
              <a:rPr lang="en-US" sz="2200" dirty="0"/>
              <a:t>U.S. Economy</a:t>
            </a:r>
          </a:p>
          <a:p>
            <a:pPr lvl="1"/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852FE-AB65-4AD3-BF5E-ECB7B103C868}"/>
              </a:ext>
            </a:extLst>
          </p:cNvPr>
          <p:cNvSpPr txBox="1">
            <a:spLocks/>
          </p:cNvSpPr>
          <p:nvPr/>
        </p:nvSpPr>
        <p:spPr>
          <a:xfrm>
            <a:off x="2466973" y="1436687"/>
            <a:ext cx="1876427" cy="66992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Sentiment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2C547-5175-4A53-B4CB-A117300165D0}"/>
              </a:ext>
            </a:extLst>
          </p:cNvPr>
          <p:cNvSpPr txBox="1">
            <a:spLocks/>
          </p:cNvSpPr>
          <p:nvPr/>
        </p:nvSpPr>
        <p:spPr>
          <a:xfrm>
            <a:off x="7858124" y="1432719"/>
            <a:ext cx="1876427" cy="66992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Policy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9282D-7777-4CDB-971C-B520FFD97D2B}"/>
              </a:ext>
            </a:extLst>
          </p:cNvPr>
          <p:cNvSpPr txBox="1"/>
          <p:nvPr/>
        </p:nvSpPr>
        <p:spPr>
          <a:xfrm>
            <a:off x="1000125" y="4924425"/>
            <a:ext cx="1074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 represent proportion of words for a given time window</a:t>
            </a:r>
          </a:p>
        </p:txBody>
      </p:sp>
    </p:spTree>
    <p:extLst>
      <p:ext uri="{BB962C8B-B14F-4D97-AF65-F5344CB8AC3E}">
        <p14:creationId xmlns:p14="http://schemas.microsoft.com/office/powerpoint/2010/main" val="265384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44C8-ED11-4FD8-9F8C-E863132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F408-B2A6-440A-B3C2-FB5A9FA4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31"/>
            <a:ext cx="10515600" cy="4351338"/>
          </a:xfrm>
        </p:spPr>
        <p:txBody>
          <a:bodyPr/>
          <a:lstStyle/>
          <a:p>
            <a:r>
              <a:rPr lang="en-US" dirty="0"/>
              <a:t>Daily and weekly trends</a:t>
            </a:r>
          </a:p>
          <a:p>
            <a:r>
              <a:rPr lang="en-US" dirty="0"/>
              <a:t>Incredibly noisy data</a:t>
            </a:r>
          </a:p>
          <a:p>
            <a:r>
              <a:rPr lang="en-US" dirty="0"/>
              <a:t>Most features vary around a given point in daily trends</a:t>
            </a:r>
          </a:p>
          <a:p>
            <a:r>
              <a:rPr lang="en-US" dirty="0"/>
              <a:t>Weekly trends indicate slight changes in President’s focus</a:t>
            </a:r>
          </a:p>
        </p:txBody>
      </p:sp>
      <p:sp>
        <p:nvSpPr>
          <p:cNvPr id="4" name="AutoShape 2" descr="data:image/png;base64,iVBORw0KGgoAAAANSUhEUgAAAX0AAAEICAYAAACzliQjAAAABHNCSVQICAgIfAhkiAAAAAlwSFlzAAALEgAACxIB0t1+/AAAADl0RVh0U29mdHdhcmUAbWF0cGxvdGxpYiB2ZXJzaW9uIDIuMi4yLCBodHRwOi8vbWF0cGxvdGxpYi5vcmcvhp/UCwAAIABJREFUeJzsvXl4ZGd15/85tas27Uvv++K23V5oG+zY2MFgGxIwMxhiBxJISMj8MiSTTJjEJIRMSEiAZMKQxHkSfkBYwpqF/BywMTYGYsDYbhu77XZ3u/e9tUulKqn29/fHvbdUqvWWVItUej/Po6elW1dVr9Slc8/9vud8jyil0Gg0Gs3qwNHqBWg0Go2meeigr9FoNKsIHfQ1Go1mFaGDvkaj0awidNDXaDSaVYQO+hqNRrOK0EFfsyIRkY0iEhURZ4VzoiKytZnr0miWOzroa5qGiJwSkTkzGA+LyD+KSHAxz6WUOqOUCiqlMuZzf09EfqXgnKBS6kQ91r5SEZHPisiftnodmuWDDvqaZvNGpVQQuBa4DvhAi9fTckTE1eo1aFYPOuhrWoJS6jzwEHCFiKwVkQdEZEJEjonIr1rnicj1IrJfRCLm3cFfmcc3i4gSEZeIfBi4Gfhb8y7ib81zlIhsF5FXicilfClIRP6LiBwwP3eIyH0iclxExkXkayLSU2n9ea//HhG5ICIXReR38h4v+5x53/tuETkDPGYev0lEfiQiUyJyVkTeZR73ishfisgZ83fw9yLSYT52q4icE5HfEZERcx2/ZD72HuDtwO+av5f/WNr/mqYd0EFf0xJEZAPwBuAnwJeBc8Ba4G7gz0TkNvPUTwCfUEqFgW3A1wqfSyn1B8DjwHtNSee9BY//GIgBr8k7/PPAl8zPfxN4M3CLuYZJ4H6bP8pPAzuA24H7ROS1NTznLcBlwB0ishHjIvg3QD9wNfCced5HgZ3mse3AOuCDec8zBHSax98N3C8i3UqpTwJfBD5m/l7eaPNn0rQzSin9oT+a8gGcAqLAFHAa+DtgA5ABQnnn/TnwWfPz/wT+GOgreK7NgAJc5tffA36l4BwFbDc//1PgM+bnIYyLwCbz60PAbXnftwZIWc9d5mexXn933rGPAZ+u9px537s17/H3A18v8TpirnVb3rEbgJPm57cCc/lrBUaAV5mffxb401b/3+uP5fOhM31Ns3mzUqpLKbVJKfXrGFnwhFJqJu+c0xhZKxiZ607gsIg8LSI/u8jX/RLwX0XEC/xX4Fml1GnzsU3A101ZZQojYGeAQRvPe7Zg3WtreM78790AHC/x/P2AH3gm77m+ZR63GFdKpfO+ngUWtUGuaX900Ne0mgtAj4iE8o5tBM4DKKWOKqXuBQYwZI5/EZFAieepaBerlHoJIyi/noXSDhjB9/Xmxcj68Clj36EaGwrWfaGG58xf81kM+aqQMYxM/vK85+lUxma4HbSNrmYBOuhrWopS6izwI+DPRcQnInsxsvsvAojIO0SkXymVxZCFwMiYCxkGqtXkfwlDa3818M95x/8e+LCIbDJfs19E7rL5I/yhiPhF5HLgl4CvLvI5vwi8VkTeZm5O94rI1ebP/f8CHxeRAfO51onIHTbXZ+f3ollF6KCvWQ7ci6FzXwC+DvyRUuoR87E7gYMiEsXY1L1HKRUv8RyfAO4WkUkR+esyr/NlDA38MaXUWMH3PgB8W0RmgB8Dr7S59u8Dx4DvAH+plPr2Yp5TKXUGY2P7d4AJjE3cq8yHf898jR+LSAR4FNhlc32fBvaY0tC/2/weTRsjSum7P42mVkRkM3AScBfo6RrNskZn+hqNRrOK0EFfoymDiLzdbGoq/DjY6rVpNItFyzsajUazitCZvkaj0awilp3RU19fn9q8eXOrl6HRaDQrimeeeWZMKdVf7bxlF/Q3b97M/v37W70MjUajWVGIyOnqZ2l5R6PRaFYVOuhrNBrNKkIHfY1Go1lF6KCv0Wg0qwgd9DUajWYVoYO+RqPRrCJ00NdoNJpVhA76mppIZbJ89ekzZLLavkOjWYnooK+piR8eG+P3/vUF9p+aaPVSNBrNItBBX1MTk7NJACZiyRavRKPRLAYd9DU1MTWbAmBiVgd9jWYlooO+piam54ygbwV/jUazstBBX1MTVtDX8o5GszLRQV9TE9Nmhj+p5R2NZkWig76mJqxMf1Jn+hrNikQHfU1N5IK+1vQ1mhWJDvqampgP+jrT12hWIjroa2piSss7Gs2KRgd9TU1YmX4kniadybZ4NRqNplZ00NfYJp7KkExnGQr7gPmsX6PRrBx00NfYxmrI2tznN7/WEo9Gs9LQQV9jG0va2dIXAGAipjN9jWaloYO+xjZW0N/UawR9XcGj0aw8dNDX2MYK+putoK8reDSaFYcO+hrbWBq+Je/oBi2NZuWhg77GNlamPxT24XU5tLyj0axAdNDX2CYyl0IEQj4XPQGPlnc0mhWIraAvIneKyBEROSYi95V4/NUi8qyIpEXk7hKPh0XkvIj8bT0WrWkNU3Mpwj43DofQ5ffoTF+jWYFUDfoi4gTuB14P7AHuFZE9BaedAd4FfKnM0/wJ8P3FL1OzHJieS9HZ4Qag2+/Wmr5GswKxk+lfDxxTSp1QSiWBrwB35Z+glDqllDoAFPXli8grgEHg23VYr6aFLAj6AZ3pazQrETtBfx1wNu/rc+axqoiIA/g/wP+qct57RGS/iOwfHR2189SaFjA9l6LLn5fpa01fo1lx2An6UuKYsvn8vw48qJQ6W+kkpdQnlVL7lFL7+vv7bT61ptlMz6YIm5l+j9/D9FyKTNbuW0Gj0SwHXDbOOQdsyPt6PXDB5vPfANwsIr8OBAGPiESVUkWbwZrlT7680+X3kFVGRU93wNPilWk0GrvYyfSfBnaIyBYR8QD3AA/YeXKl1NuVUhuVUpuB9wGf1wG/9ZydmGXfnz7KybGY7e9RShnyjpXpm4Fe6/oazcqiatBXSqWB9wIPA4eArymlDorIh0TkTQAicp2InAPeCvyDiBxs5KI1S+PoyAxj0QQvD8/Y/p7ZZIZ0VuVl+sa/OuhrNCsLO/IOSqkHgQcLjn0w7/OnMWSfSs/xWeCzNa9QU3cic2nzX/sll5Z3fmdhpq+dNjWaFYXuyF2FROJGoJ6uIehPmzX589U7RtCf0Jm+pkE8+tIwH/vW4VYvo+3QQX8VYgXwSDxt/3vMC0Q4r04f9CAVTeP4jwMX+PwTp1u9jLZDB/1ViJXp1yLvTM8Zwd2SdwIeJ26n6EEqmoYxHk0STaRJ6VnMdUUH/VVITtOP1xL0F2r6IkK336MzfU3DGIsmgNqSE011dNBfhcxn+rXLO13++Zr8bm26pmkg42bHdy17T5rq6KC/ClmcvJPC6RACHmfuWJffrat3NA0hm1VM6KDfEHTQX4UsRt6ZmjW6cUXmXTl6tOmapkHkW3zooF9fdNBfhVh/RLVm+lY3roX21Nc0ivFYIve5Dvr1RQf9VUhO3qmxZDNcEPR7AoanvlLadE1TX8ai88mEDvr1RQf9VYZSKjf2MJpIk7ZZDpdvtmbR7feQyaqaLh4ajR3G84O+HtZTV3TQX2XEkhmyyhhuDjBjM2CXC/qgG7Q09UfLO41DB/1VhqXjb+j2G1/b3MzNH6Bi0R0wvp7Qw1Q0dWYsmkQE+kNeHfTrjA76qwzrD2h9Twdgr1Y/mzUkofKZvv6j1NSX8WiCbr+H3oAnZ/anqQ866K8yrEx/vZnp28miZhJpsoqyQV9n+pp6Mx5N0hvwEO5w60y/zuigv8qwNl3Xd5uZvg15J1JgwWDRrQepaBrEeCxBb9BDZ4db2zDUGR30VxlFmr6NP6hC3x2LsM+F0yFNCfqHL0X4mb9+XA9jXyWMR5P0Br106Uy/7uigv8qwMvtaMn1Lsy8M+obpmlGr32i+e3iUgxciPHtmsuGvpWk9Y9EEfQEj09dBv77ooL/KsP6A1nT6cIg9TT+X6RdU74DRlduMks0jlyIAHL5kf8SjZmWSTGeJxNP0Br10driZTWZIprW9cr3QQX+VEZlLE/S6cDkdhDvctqp3cg6bHZ6ix7r97qZs5FrB/ogO+m2P9X7qDXpyiYbO9uuHDvotZDaZ5re/+hwXp+ea9pqReIqwzxiN3NnhtiXvlNP0AdNTv7F/kKlMlhOjMYCahrlrViaWj35vwJt7z+mgXz900G8hPzkzxdd/cp5HD4007TUjeR46YZ+9yoipuSQepwOfu/jt0u332M70Z5NpPv2Dk7atHyxOjcVIZrKs7fRxfDSqJym1OZaPfp9ZvQM66NcTHfRbyMkxI3s9MRpt2msamb4Z9Dtctv6YInMpOv0LbZUtugNGpm/HdO3hg5f4k2+8xBMnxmtasyXtvPGqtaQyKpf1a9qTcSvTD+Zn+rpqq16suqAfS6S57sOP8p8vj7Z6KZwet4J+84JYZC69MNO34b1TynfHotvvJpnJEktmqj7P8RHj53zpQqSGFRs6vtMhvOHKNYBRvqlpXyyztV6d6TeEVRf0hyNxRmcSHDg31eqlcHJsFoATY83L9A2L5DxN3468M1sh6FsNWjYkHuvnPHSxtqB9+NIMW/oCXLYmjMshWtdvc8ZiCTxOByGvaz7o17hvND2Xaupe2Upi1QX9WMLISEdmElXObDynzEz/3OQc8VT1TLkeLJR37G/kls/07XflWnc0L9UY9I8MR9g1FMLjcrC1P6AreNocozHLg4jk7kqna5jnDPAXDx/mnk/+uBHLW/GsuqAfTRhvnuFIvKXryGQVZ8ZnWdvpQyk4PT7b8NfMZhXRRL684yKeypJIV77glJqaZdFjOm1Wa9DKZBUnx2I4HcLx0Zjti1wskebsxBy7B0MA7BwM6Vr9Nmc8algwALidDoJee3tP+VyYinN6fLamkaCrBVtBX0TuFJEjInJMRO4r8firReRZEUmLyN15x68WkSdE5KCIHBCRn6vn4hdDzAz6rc70L0zNkcxkue2yQQCON2EzdyaRRikWlGxCdafNUlOzLLr89uSdC1NzJNJZfmp7H5ms4uiwvZ/XknJ2DRlBf/dQiHOTc7mLt6b9GI8l6Q14c193driZqnEj12oYtPs+W01UDfoi4gTuB14P7AHuFZE9BaedAd4FfKng+Czwi0qpy4E7gf8rIl1LXfRSiCXNoB9pbdC3pJ2f3t0PNKeCp9A4zQrklbKhTFYxE0+XlXd6bMo71kXtZ/cam7EvXZy2tWZLyrGC/q6h8ILjmvbDkncswoswXbPsmI+N6PdJIXYy/euBY0qpE0qpJPAV4K78E5RSp5RSB4BswfGXlVJHzc8vACNAf11WvkgsTX90JtHS2a6nzHLNy9aEWdPpa0oFj3WLnF+9A5VN16zHCgeoWIQ73IhUl3esn+/WXf0EPE7bFTyHL83g9zhzBnG7zeCvN3PbE6WU4bsTzM/0a5d3rI1fnekXYyforwPO5n19zjxWEyJyPeABjtf6vfXEkneSmWxLh3+cHJvF53YwGPKxtT/A8bHGB30ro8+v04fK5XCVunEBnA6hq8NdVd45Phqls8NNf9DL7jVhDl20F7SPXJphx2AIh8PoEVjX1UHA49SZfpsSS2ZIpLP0BuYz/a4OT01BXymVy/SPjuigX4idoF/ckQM1pcgisgb4AvBLSqmidkoReY+I7BeR/aOji6ufn4mn+PgjL/Pc2cqlmPlacCt1/dPjMTb3BnA4hK19QU6MRht+52Fp9/klm0DFWv1qQR+MCp5q8s6J0Rhb+wOICHvWhHnpYoRstvLPq5TiyPBMbhMXwOEQdgyGdK1+m5LfmGXR2eGuKUGbSaTJmO+tYzroF2En6J8DNuR9vR64YPcFRCQMfBP4gFKqZA2VUuqTSql9Sql9/f2LU38yWcUnvnOUn1Sx3o3lBf1WVvCcNIM+wNb+ADPxNGPRxnYdFmX6NuSdqSryjvVY1aA/FmVrXxCAPWvDRBNpzk1WrqMeiyaZiCVzer7F7qEQRy7NtFSe0zSGsbzGLItOf232ypa0s6UvwPkpvelfiJ2g/zSwQ0S2iIgHuAd4wM6Tm+d/Hfi8UuqfF7/M6gS8RvY6U6XD1NrIhdZl+ulMlrMTs2zus4K+EQwbvZkbKdT0bWzk2sn0ewIeJmPlnyOaSDMcSbC13/h5L1tjbMZWq9e3JJzdBUF/11CIydkUo8ug12I18PLwDF988nRTXsvK9PsKqncS6aztMl/rrmDfpm5AZ/uFVA36Sqk08F7gYeAQ8DWl1EER+ZCIvAlARK4TkXPAW4F/EJGD5re/DXg18C4Rec78uLoRP4jbNASrdlWPJjIMho031MhMazL9C1NxUhnFlj5jc3KrGfxPNFjXj8ylEIGQeYH0uhx4nA5bmn65kk0wyjYrZfrWxWybeXHbNRjCIdWDviXh7CwR9AGO6M3cJfHQCxe595M/riqzferxE/zB119syp3xeKw4088lJzazfau887rNPQAcrfF98rWnz/KRhw7X9D0rCVt1+kqpB5VSO5VS25RSHzaPfVAp9YD5+dNKqfVKqYBSqtcs0UQp9U9KKbdS6uq8j+ca9cMEve7qmX4iTV/QS8jralnZ5kmzXNOSd9Z1deB1ORqf6cfThLyu3Kao1fFYqU5/2gzmVTP9ikHf+Hm3mZl+h8fJ1v5g1QqeI5dm6At6FlRygHHRsB4vWu9ciq89fVY7cdrgR8fHeeLEOGcmKjcGHjT/n75/pPF+VVam37NgI7c2/x2rkmzvhk48TkfNmf5/HLjAF5441bbyYVt15IZ9LhuZfpqA10V/2NuyTN8q19xiZvgOh7ClL9Dwss1IiSarcIerqrzT4XbidTnLntPldxNPZZkrY7p2YjSKQ2Bjrz937LI14aoePEeGZ4r0fDA2+fqC3pKduX/2zUP87r8e4P8++nLF59bM72m9eKF8z0Qync2Vx37v5cZbgI9Fk4S8Lnzu+feblXBM2Qz6VqLSG/CytT9QcwXP6EyCWDLDxenWdu03irYK+kGfi2iVtutYwpgcNRjytS7TH4vh9zjpD81nsFv7A42Xd/J8dyyqeepX8t2xqNagdXwsxoYe/4ILx541Yc5PzZU10spkFS8Pz7BrMFzycWszN58jl2b452fO0hvw8HffO86Pjo1VXPdqZ9jcE3nxfPmL77GRKKmMoifg4fGjYzXPQqiV8djCxiygZtO1/JnOOwZDHK2xQcu6GLbrXkB7BX1v9Uw/Zmb6A2FvyzZyT4/H2NQbWOBPv7UvyJmJ2YbOAjVslV0LjlXrdrQT9C0rhvEy1UfHR6I5Pd9iz9rKm7lnJ2aJp7JFm7gWu4aMP+ZMnh790W8dJuB18cBv3MTWvgC/9dXncnKBppgRM7gdrJDpW4+9+6YtzMTTPHumse60hu/OQjmvVnvlqbkUAY8Tj8vBjoEg5ybnmE3aq+BJpDM5eUgH/RVA0OuqqulHExmCXicDIS/DkXjNut3zZ6cWBJrFcGp8NreJa7G1P2CYsFXRV5dCJF4cwI2RieV/Z1OzqZID0fPZY1bjPHmyeDhKNqs4NR7LbVYXfk85iedwgf1CIbsGQ8RT2dzv60fHx3js8Aj//ae3s66rg7+591qmZlP8r3850Lba7FLIZlWu+unF89Nlf0cHL0Twe5y8/ZUbcTqE7zdY4hmPJhc0ZsF8ubB9TT+ZS0R2DARRyv7MivyKsGNNHG7UTNor6PuqB/3ZZJqAx8VAyEcinbU1RMTizPgsd93/wyWVr+XKNXsXBsFmlG1Oz5WSd1xLzvQ39vrZPRTi2weHix67MD1HPJXN/XwW/SFDly+X6R+5NIMI7BgMlnw8V8FzyWjy+shDh1nb6eNdN24GjDuJ33/Dbh47PMI//vBUxfWvRiZmk6Szih0DQSZnU1woo1+/dCHCZWvCdPk9vGJjN99r8GbueKw40w/5atX0U7kLhfX+sWvbMWxKvg7Rmf6KIFRF3slmFbPJTE7eARitYTPXMg178IWLi17juck50lmVq9G3sGrYG6nrl97INTz1y2V6ERtBH+D2y4d4+vREbqi1RWHlTj571obLVvAcGY6wsceP3+Mq+fjOwRAixh3BN164yIFz0/zO7bsWbAC+88bNvPayAT7y0GFePG/P4G21YOnWr7lsAKDk7yebVbx0MZK7K7tlVz8HL0QaVgCRySomYkn6CjR9p0MIVUlO8pmamw/6m3oDuBxiezPXkryuWNepg/5KIGhW75QLYFZjVtBrZPowf2W3gyUlPHVyYtFasVWuuaUg6Id9bvqC3oZl+mlzpGGpjdxURjFXpvFlymbQv+PyQZSCR19amO1bF8rCTB8MiefYSLTkPsbhSzO50sxSdHicbOrx8+L5af7i4cNctibMm69ZaAklInzs7qvoDrj5zS//pOrcgNWEtZ91y45+nA7hYImgf2ZilmgizeXm/sutu4xu+UaVbk7NJskqiuQdMGRI25r+bJKujnk//i19AdvGa9bv5cZtfUzEjI7wdqOtgn7I5yaTVcRTpTdDLYfN/Ey/lqzFCvpZBY8eKpYy7GCVaxbKO2BW8DSobNOSvQo3cit56qcyWWaTmbIDVPLZsybM+u4OHj54acHxE6MxQj5XUfYGcNmaEMlMtmiWQDyV4dRYrOwmrsXOwRCPHhrh7MQc73/9bpyOYpuonoCHP/zZPZwYi/H8WZ3tW1gZ7cZeP9v7g7xY4o7Lqs+/fG0nYPwfD4S8fK/MfOkfnxjn/u8eW/Sa5huzvEWP1Rb0UwtsQ3YOhmxbLA9H4rgcwvVb2rebt62CftCyYkiUfnNY0k/A62QwbGT6tZRtnh6fZedgkPXdHXzrxUvVv6EEp8ZiBL2lg+C2BpZtWrX4hVm7dREoVaufs2CospELRlZ9x+VD/PDY+AKJ7cRYlK39wQWVShZWBlko8RwdjpJV89755bAuCjfv6OPVO8t7Nl2/xejMXA5zkZcL1h1uf8jL5evCJeWdgxemcTmEnUPGXZqIcMvOfh5/ebSodHMyluS9X3qWv/z2kUWP/hzLma0V/2102fTfsRw284P+9gGjMs7OuoYjCQZCXnYMGO8tHfSXOSFzIlS0zOasZbYW9LoIel34Pc6a5J2zE7Ns7AlwpxncZhYxiu3k+Cyb+/wlg+DWviATsaStIeO1krNTKCHvQOkWdzu+O/nccfkQyUyW7x2Zr/A4MRorqecDbOkL4nM7FlTwPHN6kv/2T8/gcTq4emPleTvXb+nF63Jw3+t3VzxvIORjTaePA+d0pm8xHInTE/DgdTm5Ym0nIzOJXPZvcfBChO0DwQX9Fbfs6icST/N8wQX0Q994ibFoEqXmBwTVilXyW9iBDZbTZvW/i6jpsGnJO2Bs5mZtVvCMzMTpD/tY19VBh9tZc43/SqCtgr6V6ZfbzI3lMn3jvIGQ/a5cpYxyyo09fu68wghu312Etnk6z12zkPnN3PpnF/O2ysUlm1C6HC6/ycUOr9jUTW/Aw8NmFU8skebidLyoRt/C6RB2Dc3bLP/d947xtn94AhH46q+9inVdHRVf76Ydfbzwv+/IyQ+V2Lu+U2f6eYzMGBktGJuWMC/nWLx0MVL0u715ez8OYUEVz2OHh/n6T87zWnP052IlypytcllNv3qlXe49m5fpW1m7nQA+EkkwGPIaluf9AZ3pL3eCVZw2c/KOWREyEPbZbtAaiyaZS2XY2NPBtRu76Q95ebhGiSeVyXJucq5C0DeC4/EG6Po5W+USzVn5j+dzcdqwPs7vHK6E0yG8bs8g3z08QiKd4aQpVRXW6OezZ02IF89P885/fIqPfesId14xxIP/42au2dht6zU9Lntv4b3ruzg1Pmu7q7PdGYnEGTAlTqtRLl/iGZmJMzqTyElwFp1+N9fmlW5G4il+/99eZNdgiP/z1quAxZcdj8eSOGS+2S8fq4mwWs+FFfS7855jc58fp0NsbeYOz8Rz0u+OgSDHddBf3gR9lYO+Vb0T8Bq3qwMhb9EtbTnOTBgBbGOvH4dDuH3PIN89MlKTfnl2YpZMiXJNiw3dHbid0pDN3EhZecfU9EtkUUeHDc+ccpl6KW6/fJBoIs2Pjo/nNmi3DZT//j1rwkTiaZ4+NcFH/uuV/O291xStsR7sXW9krC/o0k3A0K4HzYt50Otia19ggQfP/CZu8b7Krbv6eeH8NKMzCf78wUOMzMT52N176fS7lzT6cyyapCfgKbkh39XhIZnJli3SsLAcNvM1fa/LyaZef9VMP5HOMDWbyt0BbR8IcmE6vmAGRzvQVkE/5DX+o8vJO1GzeieYk3fsZ/pW5c7GHiNg33H5ELPJDD84at/f5VSuXNNf8nGX08Gm3kBDyjbLb+SW1/SPjUTZ2ONfUPtejRu39RHwOPn2wUucGI3hENjUW/rnBbjzijX83L4NPPDem7jn+o0l9zrqwd51xv5AoRa9GslmFaPRRK6CDeDydZ0LPHiszfXLSgZ9o7b/Iw8d5stPneVXb97KVRuM3+9SRn+ORxP0BkrfVc6brlXW9a1Mv7DibMdAsGqtvlXUYWX62wesO+/2yvbbK+jnNnJL38IXafphL7PJjK3JOmfGDaljfbehM79qay9hn4tvHbQv8ZwcMy4c5eQdMKSQRlTwTM+lcDoEv2dhAHc7Hfg9zpLyzsvDM2wfqFw2WYjP7eTW3QM88tIwx0airO/2V3To7A95+ejde9lZoSa/HnT63Wzu9WtdH0NGyWRVLrgBXLnOMMCz6tIPXphmY4+/5F3XnjVh+oJe/vXZc2zpC/Dbr9uZe2wpoz9Lma1Z2PXfmSpTcbZzMMTp8dmKvRrW/p51MbSCfrsNV2+roB+ospE7m0gjQi7wWcNU7AyHODMxy1DYl8t6PS4Hr71skEcPDdv2bj81ZtSs95TYqLLY2h/k9His7m6Gkbk0YZ+rZCYd9hWXw6UyWU6OxdhZxgahEndcPsRYNMl3Dg/nNqeXA1eu79IVPMy/360GRYAr1lqbudPmv5GS0g4YVuC37upHBD52994Fd4J2Rn9GE2nOlvCYKmW2ZmHXaXPKvGjlV++AEcAzWcWpsfLeVlamb/1erG7edvPgaaug73E58LoczFSQdwKe+cBn/efaqdU/MxFjY89CmeLQjq6mAAAgAElEQVSOK4aYmk3x1MkJW+s7NR5jS1+gooSxtT9AKqOqzo+tlUi82ILBItzhKtL0T4/HDG+WRQT9n97Vj8fpIJ7K1rQf0GiuWt/Jxel4y+YoLBcsU7HBfHnHDPovno8Qiac4PT5bNugDvO/2XXz+l6/PTaeysOMh9RffOsztH/9PTheUdpYyW7OoJdO3HDbzsSp4KnnwWBdD6/fidjrY3Nd+FTxtFfTBkHgq1elbm7hAbsPGThA4MzG7YAgIwKt39NPhdtpu1DpVoVzTYluDyjYjJczWLMI+d5G887J5S7ujRnkHjM7oG7f3AiyrTH/vekN3fmGVZ/u5TD9P3un0u9nQ08GLF6Y5VNCJW4qhTh837yhuiLMz+vOZM5PMpTL87r8cyI1qTKQzzCTSJZsWwb7TptGNW/wcW/sDOISKuv7wTAK3UxZU/mzvb78KnrYL+pXslaPJdE4Cgvk3fbVMP57KMBxJFGX6HR4nt+zs59svXao6ZzSZznJ+cq5s5Y7FJvOicGa8vhbLkXixl75FZ0dx0D86HEVqrNzJ547LhwDjj2a5cPnaMA6B51d90De7cQuklCvWdnLw/HTO+bRSpl+OaqM/46kMhy/OsLU/wJMnJ3KOtRMVLBhgvuCgWtCfnkuW7CvxuZ1s7PFXtGMYiSToD3pz40TBaOw6NR5rK9+m9gv6FUYmWlOzLMI+F16Xo2qmfzZXuVNchXLnFUMMRxI8V2WD8NzkLFkFm0o8Rz69AQ9+j5MzE/WVdypZJIdL+JocHZlhQ7efDo/9yp183nLtej5xz9VFt/+tJOB1sX0gyAurfDN3eCZOb8BTJIFcsa6TU+OzPHligr6gd8GdgF2qjf48fGmGdFbxvtt3cfOOPv78ocOcnZjNdeOWk3dCXhci1YP+5GyK7kDp9/n2gVDuDrYUIzPxop95+4DRzVtpL2Cl0X5B31tF3smz6hURWxO0rHLNDSUC9is2mcZMVXb4rTdrpU1ca00be/y5voB6UVneKdb0jw5H2VGhvr4aHpeDu65etyBrWg7sNTdzV/NglZFIomTDnZXZf+fwcK5hazFUGv1pVU9dtaGLj7xlLwK8/99eYDTnu1M603c4pGTBQSH5DpuF7BoKcmqsfNY+HIkv2OeA+TvddtL12y7oh3zuyhu53oUSh51ZuVbQL1VvnisTtTGQHeYbyCqxocdf9wlalTdy3czEUzmJKp3JcmIsyvZFbOIud65a38l4LMn5qeI7qVgizbdrKMFtNol0hmdOT3D4UoSRSHzRozVH8rpO87E0/FRGLUrasag0+vPAuWl6Ax7Wdhr+Nu9/w2X84NgYf/+94wBlNX2wZ7o2PVd+0tvOwRDprMp1ihdimK0t/L1s6w8ibTZQpXoEWmEYg1TK1+kHvQvlioGwNzearxxnJmbxe5wlbz2rlYnmvzaw4E6jHJt6/Dx+dBSlVF2alRLpDPFUNtd9W0hnh5usMjqWQz43pydmSWUUOxexibvcuTJvM3d998KL+IcfPMSXnjzDD+97TVXfn1bwqcdP8hcPH1lwLOBxcvnaTr78nleV7GQtxXAkXtK2uj/kZSjs41IkvrSgnzf6c3vB3eKBc1PsXd+Ze1///PUb+eaBizxxwhi1WS7TB8t0rXzQV0oZG7llkpv5aWsz7C5wcI2nMkzPpYoy/Q6Pk/XdHW1lvNZ2mX6wSvWOvyDTHwj5GK2W6Y8bRmulArDb6cDndlQN+tbmcshGpr+x1088lc3d8i6VeS/98tU7MC9BHTXL2hZTrrncuWxNCLdTijZzjw7P8JWnzgAwUaHGvJX8+MQ4W/oC3P/z1/Knb76C992+kxu29fLUqQnbd4aZrGIsmiyZ6QNcsc4IhnZM7MpRrmwzlkhzbCSau/CCIdt89C176XA78bocBCrsIVXz1I8m0qSzakH1zYJ19QVxOaRk2aZVxlpqH2N7f1Bn+suZoHd+elZhkI4WbOSCkenPJNLMJtNlR/OdmZgtmnS18DXd9uUdrz15B4yLTeHt5mKIVLFIznnqz6Whe74DcTnV2NcLr8vJ7qFwUWfunz90GKsAq1qrfyvIZBXPnZnijVev5Wf2rskdf/7sFI8eGuHIpZmK71GL8ViCTFblypULuWXXACdGY1ULDipRbvTnwQsRssqQ2PLZ2OvnY3fv5cC5qYp3tuEON+cr9K+UctjMx+MypmgduVQcwOcb1op/L9sHgvzw+DiZrLJ9N7WcactMP5VRJAr0xHQmSyKdLZJXqjVo5Vsql31Nr7Ps3YVFoQVEJazXqpeuX85L3yLnqW+WbR4dibK+u8PWWlciV67v5IVz07k9jB8dG+OxwyO85dr1ABUlhFbx8vAMM4k0+zYtdB/dMWhozkeqSJQWua7TMpn+L7xqE4+979YlbcCXG/1pXWivXF98F/HGq9byBz+zp+LzVsv0rccqTXrbNRTiyHDxlLCRmYW+O/lsHwiSTGc5N9keFTxtF/RDZeyV50clFmj6uQat0kF/dCZBIp0taszKp1KZqMVMIo3H5bBlBby+uwOR+gX9SJlRiRaFpmsvD88sqXJnuXPV+k5mEmlOjcfIZhUffvAQ67o6+K3X7gDm/VuWE8+cngTmq8Us/B4XG3v8FTtN85nvOl36HWQlSo3+PHBumjWdvkXfvXaZQb9c5VXObK2MvAOwazDE2Ym5IufMypl+e03RshX0ReROETkiIsdE5L4Sj79aRJ4VkbSI3F3w2DtF5Kj58c56LbwcwTLVNPlD0fOpNiv3dIVyzdxreqsH/Wg8nbsgVcPrcrIm7Ktf0K+S6ee3uBuVOzF2NNgArZVYnbkHzk3z78+d5+CFCL97567ce2HaxoSmZvPM6Un6gt6Sd5w7B0McsRn0reSmnLxTL0oZB75wfpor1y1+r6Czw006q4glS5dcTpr/b90VxnvuHLIGqiwM4MOR4m5ci5zx2moJ+iLiBO4HXg/sAe4VkcL7sDPAu4AvFXxvD/BHwCuB64E/EhF70zEWSc5euSjTLy2vDJpZR7mxiVZnbCWNs1JvQP7r1yKXbOjx160rd36ASjV5J83ZyTmS6WxR1UU7sWPAGNP45MkJ/uLhI+xd38kb967F63Li9ziXpbzzzOlJXrGpq6TmvXsoxMkK9ef5WBmt3cE4i2Vrf4CJWDI34nB6LsXJsVjOgnkxVPPfKeewmc8uM5l5uUAOG5mJMxDylZS1Ojvc9Ie8qyrTvx44ppQ6oZRKAl8B7so/QSl1Sil1ACgszL0DeEQpNaGUmgQeAe6sw7rLkhukUlC2WW4jtcvvxuMs35V7ZmIWEVjXXb6Ez1amX2ITuRIb61irbzVeldvIDfmMbsfIXConEzTa6riVuJwOLl/byVefPsPF6Ti//4bLcn/sXR3uZSfvjMzEOTMxy75Npbubdw6GyGQVx0eqN/QNRxL0BT24nY1Vdrf2LZwCZ03lWmqmD+WdNq07tErjPTf0+PG5HUV3RuUa1iy29wd59vQks8mVP1DFzv/8OuBs3tfnzGN2sPW9IvIeEdkvIvtHR2ufO5tPbk5uWU1/YeAVEfpD3rJlm2cnZlkT9lX0hA/6XFWn6ywm6I/MJJgrcytbC9NzKTxOw4G0FA6HEPS6iMRTuWymnTN9MCZpZRW8bs8gr9ramzve6fcsu0z/WVPPv3ZT6Ztkq+a+1AZlIaNmRttochU85mauZWm9t8Qmrl06q5iuTc2m8HucFf9WnQ5hx0CoaA+kVDduPr9wwyZOjcd412eeZqbMvI6Vgp2gX2ob324Pu63vVUp9Uim1Tym1r7+/2LmvFsp1yObm43qL3xADYS/DFTT9Snq+8Zyusl3A+a9vpxvXwto4rkfFgNGNW9pL38JqcT86PMPaTl9NF6iVyKt39hPyurjv9bsXHDc2C5eXpv/M6Uk8Lkeuhr6QzX0B3E4pWYpYyHBk4cSsRrGhx4/LITld/8C5KTb2+CtuslZjXt4p/f8zOZsqW6Ofz66hUFG108hMouLm9huuXMMn7rmGZ89M8o5PPZmTrVYidoL+OWBD3tfrgQs2n38p37soyg1Hj1Wokzdm5ZbR9CdmK477A6NiKJnOVmyLj8Zrz/QBTtdB16/ku2NhDJ5O8/JwtK03cS1+etcAz/3R7UW9CF3+yl2fFol0hmQ6W9VdtR7sPz3J3nWdZTNYt9PBtv4gRy5Vz/SHI/HcPlYjcTsdbOz1L8j0l5LlQ3VNv5zDZiG7BkOMzCSYNJ09rW7capvbb7xqLX//jldw6OIM93zyx4zVqXmy2dgJ+k8DO0Rki4h4gHuAB2w+/8PA7SLSbW7g3m4eaxjVqndKbaaWm5U7l8wwOlNsqVz0muZzVpJ4Svn+VKKetfqReJpQlT+Gzg4XU7NJjo8uzWhtJVFyALe/uqb/2OFhdv/ht9j5gYfY+vsPsvX932TnBx7ilr/4bt0zwHgqw4vnp3nF5sr1D7uGKjtIgtWNm6goY9QTY3RijPFogvNTcw0P+oaXfvWgvzMnhxnZfrXehXxeu2eQz7zrOk6Pz/K2f3iCS9MrbyBP1aCvlEoD78UI1oeArymlDorIh0TkTQAicp2InAPeCvyDiBw0v3cC+BOMC8fTwIfMYw3D63LicTqKMv1KHbGDYS/TcyniqYX6+dnJ6uWaYM9/J5pI2bJgsOgJeAh4nPUJ+hVslS3CPjeHL82QSGfb0n7BLp0dHqZny9eCAxy6OINS8Duv28lvvXYHv37rdt7+yo2cHp/lS6aVQ7144fw0qYziFRsrB/2dgyHOT81V1JvHowmyCvobXKNvsa0/wOnxWZ47azRl7V2/+ModMP52nQ6pWL1jJ+jnKnisoD9TW+/CTTv6+MK7r2c0kuB/fu05W9+znLAVhZRSDwIPFhz7YN7nT2NIN6W+9zPAZ5awxpoxmqUWvjFiiTQOoeRmprWxNTqTWBDgLWmlWqZvBfNyw1vSmSzxVLYmeUdE2NDjLzlLtFYic6ncQPdyhDvmrSRWg7xTji6/m2Qmy1wqU9aWYyyaIOBx8hu37Vhw/OhwlM/96BS/ctNWW014dijXlFWItZn78vAMryhT5WOVJQ82uFzTYmt/gGQmy4MvXELE8OtfCiJSsSt3ajZpa89gMOwl7HPldP3hSO29C/s29/C6ywd58kRDc9iG0HYduVB6ZGLMlFdKbWb2l2nQmrdUruxpErR6A8oObyldOVSNTb3+XHPYUqhkq2yRr/m3e+VOJawW/kq6/kQsWdIN8ldu3sJwJME3DtRv22r/qUm29AUquk/CfIltpc3cZnXjWljGa9968SLb+oN1KQ4o57RZzWEzHxFh91A4l+kv9vcS8rpWZCVPWwb9UnXzlUomrSv8yYLpOGcnZgl6XRU7/GB+H6Gcpm/1DNjtyLXYaGb6S9ksVEoRmUtX3ci15J+hsK/que2MJQ9UCvrj0WTJYTi37Oxnx0CQTz1+si5DWpRSPHtmkmurSDtgWHcEPM6Km7mV/GUagTUvN5bMsHeJWb5FqSlv1muks8qWvAOwcyjIkUszKKUYyc3Gre19H/K5c+aOK4m2DfqFUstssnxH7Ja+AGs6ffz+11/gMz84mQuyZ8xyzWqe9pZHf7myTSvTr6VkE4ygn0gvzWI5kc6SzGTL+u5YWI+vZj0fDE0fKjttjseSJYd9iAjvvmkLL12M8MTx8SWv5eRYjIlYkn1VNnGt1945VNmOYTgSR6TyoJJ60hPw5JKJpW7iWnR2uHO2IvlYG+jlpmYVsmswRCSeZjiSYCRi9C7UOrsi5HORVTBbh16aZtKWQT/kKw76lapn/B4X//EbN3Hz9j4+9I2XeNdnn2YkEuf0eIyNPdWHaQTLWD/Mv7bxJq1V3tlQhwqear47FtbjO9pwcEotWJliua5PgIlYouzYyzdfs47egIdP/eDkktdiV8+32G3Wn5fLPEdm4vQGvLga3I1rISK5Jq0rl7iJa9FVJtOfN1uzmekPzlfwDM/EF9W7EDL/Zsrt5c2vLZnz618OtGXQLyXvlJqalU9f0Mun3rmPP3nzFTx1cpw7P/G4WaNf3aO8qrwTt++ln089avUt352q1Tvm46s907eae8qVbSqlymr6AD63k1+4YROPHR5ZslfLM6cnCftcbLc512DnYIjJ2VTZO8ORSPPKNS229QdxOmRJk7jyWdfdwfmpuSI7BDsOm/nMT9GKGL+XRfQuzBdwVNb1//D/O8ivf/GZmp+/UbRn0C9hdVw4FL0UIsIvvGoT3/iNmxgK+0hlVNXGLAC/26a8U2PQX9/tX7LF8jlz6ES1DGj7QJCQ18V1NqSEdqaaph+Jp0llVMnRmRbveNUmPC4Hn15itv/M6Umu3dRt29veCmQvl9nMHS4zG7eR/Nqrt/JXb7sKn7t8wlULN2ztJZVR7D81ueC4JcfZzfS7/B4Gw16OXIoyHFlcpm8le5Eqmf7Fqbkim+lW0p5B3+suklpq8b7ZPhDi6//9Rv7m3mtygzUqYXnXVJN3atX0PS4Hazs7llS2+bX9Z+nyu7luc+kyPostfQFe+OM7ct7hqxWfObavnKY/bmbRvRV08b6gl7dcu45/e/Zc7vxKPHd2il/53H7+7nvHcsNdpmaTHB2JFg1NqYRVf364zGauMfi7uZn+jsEQd11t16qrOvs2d+N2Cj8q2DPJZfo2qncsdg6GOHBuikg8vaiLYdhmpj8TTzMeS9pyQW0GbWmwEvK5SGayJNKZXOt6rdbGXpeTN1611vb5QW9507XFyjsAG3o6Fp3pX5qO8/DBYd5905a6ZVqrgS6/u6ymP2G27vcEKgfPX/6pLXz5qbN88ckz/GZBPX8hn/3hSb57ZIRHDw3zMY7QE/DkymbLmayVojfopS/oLTlQJZ3JMhZN2Oo6Xc74PS6u2dDNE8fHFhy3NnIr2SoXsmswxONHjedZjNW0XU3fklhHIomqjZ7NoC0z/ZzpWt5/RqxGG4RaCXid1ev0Kwx9LsfGHv+iNf0vPXWGrFK845WbFvX9q5WujvJOm2Pm0PRK8g4YGe6tu/r5/BOnKmZ4qUyWxw6P8Oar1/H0H7yW//tzV3Prrn5OjcXo9ru5ukb/+V1mKWIh47EkStF0Tb8R3LCtlxfOTy/Y0LXjsFmIZccAiytjLWfuWIhVTGH1A7Satgz6wQJbhKRZtlhpI3fJr+lzl9X0o4kUHW7noqomNvUGGIsmijaupudSfOShw2XfSMl0li8/dYZbd/ZXHPWoKabT7y4r71iZfiV5x+IXb9jEWDTJf748Vvacp09OEImned2eQfpDXt58zTr+6m1X8+Tv38ZTf/Dasl3B5dg5aHjwFPZ2zI8DXNmZPsCN23rJKnjq5Hw37NScvcasfHYN5gf9pWT65eWddCabm/R1SQf9xlHotFnLUPLFEqog79Rqq5yPdTt4dmJuwfG//s5R/v77x3nfPz9fskTv4YOXGJ1J8Is3bF7U665musp0fcK8pl+uZDOfm3f00+1388Dz5Tt0Hzk0jMfl4OYdfQuOi8iiBp3sHgoxl8rkfKMschYMbZDpX72xC5/bwY/yJJ6p2RSdNdo2W0PlYXEXQ7/biUhleSf/seViztaeQb/ACyfahKAf8DorbORmFt2CXspt89RYjM8/cYpNvX4ePzrGV54+W/R9X3jiNBt7/Nyyc2nzCVYjXf7y/i7jsSQhr8uWjOB2OnjDlWt45KVLJRMCpRSPvDTMTdv76vbenLdjKB4HCM3rxm0kXpeT6zb3LGiAm5pN1txRaw2VX0w3LswXcFQK+pG8uwAt7zSQUIEXTs5WucZb5VoIet1ltb1oPFXXoP/Rbx3G7XTwtV+7gRu39fLhbx5aMGzl0MUIT52a4B2v2mi73E8zT1eF6VnjsaQtacfiTVetJZ7K8uih4aLHjgzPcG5yjtftGVz0WgvZWeAgCfDoS8Pc/9gxQl5X1b2IlcIN23o5fGkm52lv12GzkN1DIdZ0dtTcjWsR9rkXBPZCrFGlAJfKzOxoNm0Z9Oc99Y3/jHl5p3GafqhEb4CFsYm8uNfu9rsJel2cGTfqfJ8+NcFDL17i1169jcGwj4++ZS9KKe771xdyMs/nnziN1+Xgbfs2VHpqTRk6O9zMpTJFVttQuRu3FNdt7mFNp48HniuWeB45aFwIbts9sPjFFhDwutjQ08HhSzNcnJ7j176wn1/5/H5CPjef/eXrm9aN22hu3GbIYT8+YWT7U7OpnIVGLXzgZ/Zw/89fu+h1lDJ3zMe6ILidwrCWdxpHYfXOYpujasGq3imlr88k0jmrhloRkdyQ9GxW8affPMRg2MuvvnoLYGj+73/DZfzg2BhfeuoM03Mp/v0n57nr6rVLGk23mumqMIt1PFq+G7cUDofwxqvW8v2XR3OTmiwePTTM1Ru66l5GuWswzONHx3jt//k+3395lN+7czff+M2bbNs5rASuWBsm5HXxo+PjKKWYnksuKtPf0OPnyiX4ApWyfMnH2uTd0hfQG7mNJLeRm2jeRm7Q6yaTVcRTxSMTax2gUogV9L/xwkWePzvF+27ftaCq4+2v3MhPbe/lz755iL/+zlHmUhm9gbsELNOuUhLPeCxZs0TypqvWks4qHnrxUu7YcCTO8+em6yrtWFyxLsz0XIrrt/TwyG/fwv9z67ZFbQovZ1xOB6/cauj6sWSGVEYtSpdfKkGvK+eiWwpL3tkxGOJSJL4sHDnb651g4nU5cDsll+lXmppVL3KbxyXeAEuRd8AYkn52co6PPnSYPWvCRV3CIsJH37IXgE//4CTXbOxa8sCK1cy8FcPCzDybVUzWqOkDXL42zNb+AA88fz53zNL4GxH0f/XmrXz912/kM++6blk0AzWKG7b1cXIsxqGLRgeyXYfNehLyuW1t5O4cCJFMZ23NX240bRn0RRbuqjerZNN4rWId2BiKvvgsZEOPn2Q6y/mpOT7wM5eV3Jxd3+3nAz+7B4B33bh50a+lmTenKzRdi8RTpLOqajduISLCm65ay5MnJ3Jle4+8NMzGHn9D5hEHvC6u2di96M3JlcKN23oBeOgF4w6qlm7celFN3onMpXAIbBswjBuXg8TTlkEfFpquWc0RjdzIzc3JLXgDJNIZkpnskuSdTWa2dtvuAW7c3lf2vHuv38h333drXb1OViPl7JXHTU1+MX70b7pqLUrBNw5cIJZI86Nj47xuz2DbB+ZGsmswRE/Aw0MvXgRq892pFyFfsc9XPpG44fm1ptPYt9FBv4EEve4Fdfpup9TUol3765WWd5ZiwWBxzcYu3njVWj74xj1Vz93SV90KWlOZLn/pQSrjUct3p/agv7U/yJXrOnng+Qv858ujJDNZXntZ/aWd1YTDIdywtZeL5t1TdwvKUS2fr1KVXmBk+uEOd64/Yjk0aLVt0A95XQtKNhsp7cB8xVChvGNlAcEljCAM+dz8zb3X2PL21yydgMeJyyFF+utEzH43binuunotB85N86kfnKSzw73qbazrwQ2mxAOtyvQXNoIWEomnCPvc5mQuHfQbSn7dfNSGl/5Syck7BZl+MzaRNfVFROjyu4s0fctsra+Gks18fnbvWkQMn/zX7B5om5r5VpIf9MMtDfpl5i/MpQl3uPC4HPQGvMuiK7dt33XBvKaJWA1e+ot+vTKavg76K5POjmJ7ZctsrXuR/Q9DnT6uN+caNKJqZzWytS/AYNhLh9vZEvtwq/u/WqYPMNTp1Zp+I8kfmbjUkkk7zNusFsg7ixygomktXX5PCU0/QdhnZG2L5Z03bmZjj59Xa0+kuiAivGb3ABtszLJuBNXslWfi6dwdyFDYtyzknbaNREGfKzfGLJpIL6l6xg5elwOnQ0rIO1Y3sB5ispLo6nAXZWXjFWbj2uUNV67hDVeuWdJzaBbywZ+9vMh6vFlUs1eOzM1n+oNhX27YfStp20w/5HWRTBvTs2aTjdf0rd6AInknNzWr+XqjZvF0+ovtlcejtXfjahpPh8e55IvxYglVmJObySpmEoamD0amPzmbKlvp0yxsBX0RuVNEjojIMRG5r8TjXhH5qvn4kyKy2TzuFpHPicgLInJIRN5f3+WXJ5jXLNXoqVn5r6nlnfagq8NT5L0zEUsuunJH055Uqt6xEj7rbmDQrNUfabHbZtWgLyJO4H7g9cAe4F4RKSwYfzcwqZTaDnwc+Kh5/K2AVyl1JfAK4NesC0KjsUoko/G0ORS98fJKMK9M1MK6CPj1jNoVRZffsMpOZea9lMZjiZZllJrlyfzApmJ5x7JgsAaoD4WXR4OWnUz/euCYUuqEUioJfAW4q+Ccu4DPmZ//C3CbGK2GCgiIiAvoAJJApC4rr8L8bVeqKXX6sLAL2CJqduRpX/uVRaHTZjarmFiE2ZqmvXE5Hfg9pQcoWe+d3EbuMunKtRP01wH5o5nOmcdKnqOUSgPTQC/GBSAGXATOAH+plJoo+F5E5D0isl9E9o+Ojtb8Q5TC8sKZiCVJZ1XL5J1mlItq6k/Of8fU9afmUmSVvdm4mtVFuelZ85n+/EYu0HJffTtBv1SKWugPWu6c64EMsBbYAvyOiGwtOlGpTyql9iml9vX316eUzdLQratqMwKv0RtQ3JzV6HJRTf2xrBimzbLNpXbjatqXkK+0vbJlq2xt5IZ9LjrczhWR6Z8D8kcwrQcKxwDlzjGlnE5gAvh54FtKqZRSagT4IbBvqYu2gxXkratqUzJ9T7G8M5NIL8mCQdMaugoy/fElduNq2pdy9sozBZm+iDDU6VsRQf9pYIeIbBERD3AP8EDBOQ8A7zQ/vxt4TBnTAs4ArxGDAPAq4HB9ll4ZK9O/mMv0m7CRW2J0WqxJm8ia+jLvqW8G/djizdY07U0orycoH+tYvj3EYNi7/OUdU6N/L/AwcAj4mlLqoIh8SETeZJ72aaBXRI4B/xOwyjrvB4LAixgXj39USh2o889QEqs9uqmZvtdFLJkhm51Xv6yNXIY4JSgAABEJSURBVM3KIjc9a25h0NeavqaQsM9dJOuC0ZglMr+/CGZXboszfVvRSCn1IPBgwbEP5n0exyjPLPy+aKnjzcDnNjpkrV9ws4I+QCyZztXmRpcwH1fTOkI+FyIwbU7PGo8amv5ifXc07UuljdygZ2Hl3mCnj5FIAqVUy2YptG1HrtUhO9zkjVxY6MPRrB4BTX1xOITOjnmnzYmYMXi73WbNapZOuelZhsPmwoRvKOwjmcnmzPtaQVu/g0M+V84Ot6mZvhn0lVJG0NfduCuSrg73go1credrShHyuZlLZRY08oGR6Rd6fi2HBq22Dvr52f1SJlfV+nrWVT+eypLJKi3vrFA6/Z48TT9BX42zcTWrg5zTZkG2b03NyseyYmilr35bB/38q2yzOnKBBcNbQDtsrlS6Otx5mr7O9DWlKWevHImnc+WaFlamf7GFFTxtHfStzNvjcjRFiy2Ud3JBX8s7K5L86VkTsaSu3NGUJN/yJZ+ZeCrXmGXRH/Ii0tqu3PYO+uZVtlklk4XyTiyhbZVXMpamn8kqJma1746mNPOe+iXknYJM3+100B9s7QSt9g76ZhBulg1CbmSiGeytN4G2YViZdPo9ROIpxmMJlEI7bGpKUspeOZvz0i9O+Iyu3NbZK7d10Lf+Mxo9QMUiUEbeCelMf0XS1eFGKTg1NgvoblxNaUpNz4om0yg1b6ucz2DYp+WdRmF1wjVL3vG4HHhcDmYSC+UdnemvTCwrhhOjUUB342pKU2ojNzK30Hcnn1Z35bZ10Lc2UJtRuWMRyhuZOKM3clc0uaA/FgOgV5dsakpQuJcHxQ6b+Qx1+piea93YxPYO+k3O9MEI8Dl5J67lnZVMp+m/c3xEZ/qa8vjcTjxOx4LqnUIv/XwsX/1LLZJ42jro5zT9JsorxiCVeXnHIYYPkGblkZ/pi2jfHU15Cq0YIgVTs/JpdVduW0cjq1SymfJOIM98KWpOzWqVsZJmaVie+mcmZunqcOPUIy81ZSgM+tbnJTX9TkMmbFVXbnsHfV/z5Z1QXqYfTcy7bWpWHtbIxExW6XJNTUVCBfbKOXmnhKav5Z0GYgV7f5NKNqFY09eVOysXl9ORqwDT5ZqaShTaK1sbuaUSzpDPTcDTurGJbR30ewIeHAJ9TdyACxRk+nqAysqm09T1m/ke0qw8ijT9eIqAx4mrjP3LYKevZfJOW0eknoCHB957EzsGg017zVCBpl9orapZWXT53ZybnNOZvqYixpzcPHmnhMNmPkNhn5Z3GsUV6zrxuppbvZNIZ0llsjrotwHW2ERdo6+pRKlMv9QmrsVQ2Mdwi6wY2j7oN5t8KwY9H3flY8k7ukZfU4mwz0U0mc7NxzamZpX/27fknfx52s1CB/06E8wzX4ol0k0tF9XUH6tsU2f6mkoEfS6UMuZjg71MP51VjLdgbKIO+nUmlOe0GU2mc19rViZWg5bW9DWVKLRXnomXdti0sMo2W7GZq4N+nbEy+5EZw45X++6sbCxNX1fvaCpRaK9sZPrl//aHOltXq6+Dfp2xgvyl6Tmgud3Amvpz7aYurlgXZn23v9VL0Sxj8u2VlVK2qncALrYg09cRqc5Ycs6laWNnXm/krmxesamHb/zGza1ehmaZk8v0E2liyQxZRcXKvb6g0UPUCl99nenXmVymb17BdcmmRtP+hPLslSt56Vu4nA76Q60Zm6iDfp0JeAvknSZaQGg0mtaQL+/M++5U9t0a6uxYvhu5InKniBwRkWMicl+Jx70i8lXz8SdFZHPeY3tF5AkROSgiL4iIr37LX35YQd6agak3cjWa9id/Izc3QKWK2eJQ2Ls8N3JFxAncD7we2APcKyJ7Ck57NzCplNoOfBz4qPm9LuCfgP+mlLocuBVI0cY4HULA48xdwbWmr9G0P36PE6dDjEx/rrzDZj6tGptoJ9O/HjimlDqhlEoCXwHuKjjnLuBz5uf/Atwmhon87cABpdTzAEqpcaVUa2aENZGA18WE2XShg75G0/6IiDFAKZ6uODUrn8FOHzPxNLPJdMXz6o2doL8OOJv39TnzWMlzlFJpYBroBXYCSkQeFpFnReR3S72AiLxHRPaLyP7R0dFaf4ZlR76ko+UdjWZ1YNkr5waoVNP0W+SrbyfolxoXVGgYUe4cF3AT8Hbz3/8iIrcVnajUJ5VS+5RS+/r7+20saXlj7eS7ndJUszeNRtM6Qj4XkbzqnWqVe60am2gn6J8DNuR9vR64UO4cU8fvBCbM499XSo0ppWaBB4Frl7ro5Y5VwaOlHY1m9RA27ZUj8RQdbifuMl76FoOdrbFisBP0nwZ2iMgWEfEA9wAPFJzzAPBO8/O7gceUUgp4GNgrIn7zYnAL8FJ9lr58sYK9lnY0mtWDZa9czWHTYl7eaa7FctWVKaXSIvJejADuBD6jlDooIh8C9iulHgA+DXxBRI5hZPj3mN87KSJ/hXHhUMCDSqlvNuhnWTZYwV7X6Gs0q4egz0V0JF3VYdMi4HUR8rqanunbikpKqQcxpJn8Yx/M+zwOvLXM9/4TRtnmqsHK9HU3rkazejAyfUPeqbaJazHY2fwJWrojtwFYQV+brWk0qwdjZGKa6bnKDpv5tKJWXwf9BmDJO3ojV6NZPYR8LtJZxehMwn6mH27+gHQd9BuAlnc0mtWH5b8zMpOwpekDDHV6GZlJkGni2EQd9BtATt7RG7kazarB6s9RVWyV8xkK+8hkFePR5lXw6KDfAHTJpkaz+sgP9LXIO9DcBi0d9BuA1vQ1mtVHKE/SsS/vNN+KQQf9BhDUHbkazapjYaZvX94BnemveNZ1deD3ONk+EGz1UjQaTZNYEPRtZvq9QS9OhzQ109epaAPoDXp56UN3tnoZGo2miYS8efKOTU3f6RAGmjw2UWf6Go1GUweCCzJ9+/l0s2v1ddDXaDSaOmBNzQP7mT7AmiZbMeigr9FoNHXCquCppTHTyPR1nb5Go9GsOEI+F16Xo6bhSUOdPqKJNNFEc8Ym6qCv0Wg0dSLoc9Uk7UDzxybqoK/RaDR1IuRz1+y5ZXXlNmszV5dsajQaTZ345Z/azLQ5I9cuze7K1UFfo9Fo6sStuwZq/p5md+VqeUej0WhaSIfHSdjXvLGJOuhrNBpNixlqYq2+DvoajUbTYprZlauDvkaj0bSYZs7K1UFfo9FoWsxQp4/RmQTpTLbhr6WDvkaj0bSYwbCPrIKxaLLhr6WDvkaj0bSYZpZt6qCv0Wg0LaaZDVo66Gs0Gk2LyQ1In55r+GvZCvoicqeIHBGRYyJyX4nHvSLyVfPxJ0Vkc8HjG0UkKiLvq8+yNRqNpn3oDXhwO4VLTbBYrhr0RcQJ3A+8HtgD3CsiewpOezcwqZTaDnwc+GjB4x8HHlr6cjUajab9cDiEgVBzavXtZPrXA8eUUieUUkngK8BdBefcBXzO/PxfgNtERABE5M3ACeBgfZas0Wg07cdg2LtsNP11wNm8r8+Zx0qeo5RKA9NAr4gEgN8D/njpS9VoNJr25ad3DXDtpq6Gv44dl00pcUzZPOePgY8rpaJm4l/6BUTeA7wHYOPGjTaWpNFoNO3Fb9y2oymvYyfonwM25H29HrhQ5pxzIuICOoEJ4JXA3SLyMaALyIpIXCn1t/nfrJT6JPBJgH379hVeUDQajUZTJ+wE/aeBHSKyBTgP3AP8fME5DwDvBJ4A7gYeU0op4GbrBBH530C0MOBrNBqNpnlUDfpKqbSIvBd4GHACn1FKHRSRDwH7lVIPAJ8GviAixzAy/HsauWiNRqPRLA4xEvLlw759+9T+/ftbvQyNRqNZUYjIM0qpfdXO0x25Go1Gs4rQQV+j0WhWETroazQazSpCB32NRqNZRSy7jVwRGQViwFir12KDPlbGOmFlrRX0ehvJSlorrJz1tnqdm5RS/dVOWnZBH0BE9tvZhW41K2WdsLLWCnq9jWQlrRVWznpXyjq1vKPRaDSrCB30NRqNZhWxXIP+J1u9AJuslHXCylor6PU2kpW0Vlg5610R61yWmr5Go9FoGsNyzfQ1Go1G0wB00NdoNJrVhFJqyR8YXvrfBQ5hjEX8H+bxHuAR4Kj5b7d5fDeGDXMCeF/e8+wCnsv7iAC/VeY17wSOAMeA+/KOv9c8poC+ZbzOTwPPAwcwRkwGl/FaPwuczHuOq5f5e+DxvO+/APz7Ml/va4BngRcxxo66lsFaPwOMAC8WHH+ruYYssK+R8cB87LfN53gR+DLgK/Oa7zSf9yjwzrzjH8aY6hdd5uv8FkY8OAj8PeC0E3sX81GvoL8GuNb8PAS8jDFE/WPWmxu4D/io+fkAcJ35H/K+Ms/pBC5hNByUeuw4sBXwmL+sPeZj1wCbgVMUB/3ltM5w3nl/RV4QWIZr/Sxw90p5DxSc96/ALy7X9WLcbZ8FdprnfQh4dyvXaj7+auBaioP+ZRgXj+9RPujXZb0YY1hPAh3m118D3lXi9Xow5nD3AN3m51agfpW5nlJBfzmtM2z+Kxjv2Xsq/b0t5aMu8o5S6qJS6lnz8xmMK+c6Fg5M/xzwZvOcEaXU00CqwtPeBhxXSp0u8VjZYe1KqZ8opU6tgHVGAMwB8h0UjKBcTmu1w3Jcr4iEMLLof1/G6+0FEkqpl83zHgHe0uK1opT6T4zZGIXHDymljlR43nqv1wV0mBP5/BRP7QO4A3hEKTWhlJrE+B3eaT73j5VSF1fAOiN5z+OheCRt3ai7pi8imzGy7SeBQesXbv47UMNT3YNxm1QKO8Pal/06ReQfMbKt3cDfLOe1Ah8WkQMi8nER8VZ6kWWyXoD/Anwn7w9qOa53DHCLiNXJeTcLx5O2Yq11YynrVUqdB/4SOANcBKaVUt8ucWpL40G91ikiD2NIajMYkm9DqGvQF5Egxq3Jb1X7Q6vyPB7gTcA/lzulxDHbV8blsk6l1C8BazEyjJ9bxmt9P8aF6TqMW9Pfq/A6y2G9FvdSJbC1er3KuKe/B/i4iDyF8QefbvFa68JS1ysi3RhZ9xaMv5OAiLyj1KkljjUtHtRrnUqpOzAkJy/GHWpDqFvQFxE3xi/ui0qpfzMPD4vIGvPxNRhXMTu8HnhWqf+/vfN5sSkM4/jnrVtqSmqUHwsr/4AVEjtJt4iFPwAbK1sLGzYS5S8gCyQbpVhYjKQksZAfoUaKhYaUbJgGX4vnmZyZMebq3um+t/P91Omce35+uvee57zv+7z3vprKYzeUUp7kdITeBmsfCU9JP4FrzKvS1+Sa1WBJmgYuEk0VC6jFN/dfnZ63FrtALb6SHkjaIWkzcI9I8g3TtW8G5LsTeCvpk6QZ4DqwrZSypeG7l+HHg4F5SvpOjDnec9Pq/9LLwOhLku3SF4CXks41Ns0OmH465zd6POWcEpqk98CmxvU6LD1Ye7We6bFR0mQu7wFe1eia29ZL+pBO+4geCnOoyTc5ANzMm2gBNfmWUtZI+pjNZseIROHQXPtlgL7vgK2llDHgG5GHeCzpIXPf23HgVJa4AXYRtdOR8Myaxsq8xzpAl+iBtjxoANlgYDtRTXnKn+5gXSJJNUGUXCaA8dx/HfHU+wp8yeXZ7PUY8BlYtcQ1u0S2/Q1wvLH+aJ7vB/EUPV+bJ1HDug88IwLoFRq9eWpyzfV3Gq6Xmde9tDbf3HYX2D0i39mzRBPfa/7ShXJIrleJ9umZPP5wrt+fr6eBKeD2MvueJApEz4FLwIpFfA8RXWEngYON9WfyfL9yfqI2T2At8Cg9XhD5vc6/Pp9+Jv8NgzHGtAj/ItcYY1qEg74xxrQIB31jjGkRDvrGGNMiHPSNMaZFOOgbY0yLcNA3xpgW8RuuG56l3bpBuQAAAABJRU5ErkJggg==">
            <a:extLst>
              <a:ext uri="{FF2B5EF4-FFF2-40B4-BE49-F238E27FC236}">
                <a16:creationId xmlns:a16="http://schemas.microsoft.com/office/drawing/2014/main" id="{28B44310-A930-4DF6-B685-C38BECE66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20164-9D89-41BE-BA6F-116BD27F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2" y="3581400"/>
            <a:ext cx="4824414" cy="32162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A759F4-3FFE-47AF-A06A-1BD6D41FF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25" y="3581399"/>
            <a:ext cx="4824414" cy="321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A34-E14B-4C2C-BED6-E8F397B8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8AE2-D166-4713-95AE-6298D3EC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526590"/>
            <a:ext cx="54578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Correlations between features outline these rhetoric clusters</a:t>
            </a:r>
          </a:p>
          <a:p>
            <a:r>
              <a:rPr lang="en-US" dirty="0"/>
              <a:t>Sentiment &amp; Sentiment:</a:t>
            </a:r>
          </a:p>
          <a:p>
            <a:pPr lvl="1"/>
            <a:r>
              <a:rPr lang="en-US" dirty="0"/>
              <a:t>Positive Cluster: Positive, Joy, Surprise, Anticipation</a:t>
            </a:r>
          </a:p>
          <a:p>
            <a:pPr lvl="1"/>
            <a:r>
              <a:rPr lang="en-US" dirty="0"/>
              <a:t>Negative Cluster: Negative, Fear, Anger, Sadness, Disgust</a:t>
            </a:r>
          </a:p>
          <a:p>
            <a:r>
              <a:rPr lang="en-US" dirty="0"/>
              <a:t>Policy &amp; Policy</a:t>
            </a:r>
          </a:p>
          <a:p>
            <a:pPr lvl="1"/>
            <a:r>
              <a:rPr lang="en-US" dirty="0"/>
              <a:t>Women’s Rights and Healthcare/Welfare</a:t>
            </a:r>
          </a:p>
          <a:p>
            <a:pPr lvl="1"/>
            <a:r>
              <a:rPr lang="en-US" dirty="0"/>
              <a:t>U.S. economy and Military/Defense (Negative)</a:t>
            </a:r>
          </a:p>
          <a:p>
            <a:pPr lvl="1"/>
            <a:r>
              <a:rPr lang="en-US" dirty="0"/>
              <a:t>Foreign Relations and Military/Defense *</a:t>
            </a:r>
          </a:p>
          <a:p>
            <a:r>
              <a:rPr lang="en-US" dirty="0"/>
              <a:t>Policy &amp; Sentiment</a:t>
            </a:r>
          </a:p>
          <a:p>
            <a:pPr lvl="1"/>
            <a:r>
              <a:rPr lang="en-US" dirty="0"/>
              <a:t>U.S. Economy and Trust &amp; Fear</a:t>
            </a:r>
          </a:p>
          <a:p>
            <a:pPr lvl="1"/>
            <a:r>
              <a:rPr lang="en-US" dirty="0"/>
              <a:t>Military/Defense and Negative, Fear, &amp; Anger</a:t>
            </a:r>
          </a:p>
          <a:p>
            <a:pPr lvl="1"/>
            <a:r>
              <a:rPr lang="en-US" dirty="0"/>
              <a:t>Constitutional Issues and Anger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E3591-E9A8-44D9-A31D-BFA7B4241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10301"/>
          <a:stretch/>
        </p:blipFill>
        <p:spPr>
          <a:xfrm>
            <a:off x="6166812" y="1633538"/>
            <a:ext cx="5806113" cy="41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1553-3A0D-4CC7-82E7-C59D5FF3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Gleeful Cruelty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D2F0D21-51D8-48FC-B040-4270A565659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2950" y="1540669"/>
            <a:ext cx="8166100" cy="4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02C-9CA3-4F0B-BC21-45A6A53B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4E7E-819D-4F1D-86E7-8697081F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using Random Forrest Regression:</a:t>
            </a:r>
          </a:p>
          <a:p>
            <a:pPr lvl="1"/>
            <a:r>
              <a:rPr lang="en-US" dirty="0"/>
              <a:t>Ratings and change in ratings for the same day</a:t>
            </a:r>
          </a:p>
          <a:p>
            <a:pPr lvl="1"/>
            <a:r>
              <a:rPr lang="en-US" dirty="0"/>
              <a:t>Ratings and change in ratings for the day after speeches</a:t>
            </a:r>
          </a:p>
          <a:p>
            <a:pPr lvl="1"/>
            <a:r>
              <a:rPr lang="en-US" dirty="0"/>
              <a:t>Ratings and change in ratings for the same week</a:t>
            </a:r>
          </a:p>
          <a:p>
            <a:pPr lvl="1"/>
            <a:r>
              <a:rPr lang="en-US" dirty="0"/>
              <a:t>Ratings and change in ratings for the week after the speeches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Average RMSE for ratings: 3 – 3.5</a:t>
            </a:r>
          </a:p>
          <a:p>
            <a:pPr lvl="1"/>
            <a:r>
              <a:rPr lang="en-US" dirty="0"/>
              <a:t>Average RMSE for change in ratings: 1.25 – 1.5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5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428</Words>
  <Application>Microsoft Office PowerPoint</Application>
  <PresentationFormat>Widescreen</PresentationFormat>
  <Paragraphs>89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“Gleeful Cruelty”:  Trump’s Presidential Speeches and Approval Rating</vt:lpstr>
      <vt:lpstr>Motivation for Project</vt:lpstr>
      <vt:lpstr>Question:</vt:lpstr>
      <vt:lpstr>Methods</vt:lpstr>
      <vt:lpstr>Features:</vt:lpstr>
      <vt:lpstr>Trends</vt:lpstr>
      <vt:lpstr>Clusters</vt:lpstr>
      <vt:lpstr>Gleeful Cruelty</vt:lpstr>
      <vt:lpstr>Prediction and Modeling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“Gleeful Cruelty”:  Trump’s Presidential Speeches and Approval Rating</dc:title>
  <dc:creator>Brian Pennington</dc:creator>
  <cp:lastModifiedBy>Brian Pennington</cp:lastModifiedBy>
  <cp:revision>13</cp:revision>
  <dcterms:created xsi:type="dcterms:W3CDTF">2018-07-03T19:39:22Z</dcterms:created>
  <dcterms:modified xsi:type="dcterms:W3CDTF">2018-07-03T21:29:34Z</dcterms:modified>
</cp:coreProperties>
</file>